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256" r:id="rId2"/>
    <p:sldId id="257" r:id="rId3"/>
    <p:sldId id="258" r:id="rId4"/>
    <p:sldId id="313" r:id="rId5"/>
    <p:sldId id="260" r:id="rId6"/>
    <p:sldId id="261" r:id="rId7"/>
    <p:sldId id="262" r:id="rId8"/>
    <p:sldId id="263" r:id="rId9"/>
    <p:sldId id="264" r:id="rId10"/>
    <p:sldId id="31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315" r:id="rId28"/>
    <p:sldId id="303"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02" r:id="rId48"/>
    <p:sldId id="334" r:id="rId49"/>
    <p:sldId id="335" r:id="rId50"/>
    <p:sldId id="30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3">
          <p15:clr>
            <a:srgbClr val="A4A3A4"/>
          </p15:clr>
        </p15:guide>
        <p15:guide id="2" pos="55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FCE"/>
    <a:srgbClr val="F1F1E3"/>
    <a:srgbClr val="F4F6EE"/>
    <a:srgbClr val="E9EDDF"/>
    <a:srgbClr val="EFE5BB"/>
    <a:srgbClr val="E2DEEE"/>
    <a:srgbClr val="32302A"/>
    <a:srgbClr val="515A61"/>
    <a:srgbClr val="444C5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93" autoAdjust="0"/>
    <p:restoredTop sz="94666"/>
  </p:normalViewPr>
  <p:slideViewPr>
    <p:cSldViewPr snapToGrid="0" snapToObjects="1">
      <p:cViewPr varScale="1">
        <p:scale>
          <a:sx n="102" d="100"/>
          <a:sy n="102" d="100"/>
        </p:scale>
        <p:origin x="688" y="184"/>
      </p:cViewPr>
      <p:guideLst>
        <p:guide orient="horz" pos="593"/>
        <p:guide pos="5564"/>
      </p:guideLst>
    </p:cSldViewPr>
  </p:slideViewPr>
  <p:notesTextViewPr>
    <p:cViewPr>
      <p:scale>
        <a:sx n="100" d="100"/>
        <a:sy n="100" d="100"/>
      </p:scale>
      <p:origin x="0" y="0"/>
    </p:cViewPr>
  </p:notesTextViewPr>
  <p:sorterViewPr>
    <p:cViewPr>
      <p:scale>
        <a:sx n="176" d="100"/>
        <a:sy n="176" d="100"/>
      </p:scale>
      <p:origin x="0" y="0"/>
    </p:cViewPr>
  </p:sorterViewPr>
  <p:notesViewPr>
    <p:cSldViewPr snapToGrid="0" snapToObjects="1">
      <p:cViewPr varScale="1">
        <p:scale>
          <a:sx n="98" d="100"/>
          <a:sy n="98"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BIG_BETTY\Volume_1\Chuck\Salad%20Shooter\Gwartney%20project%202011\Work%20on%2014th%20edition%20_%20Chuck\tables%20and%20charts%20wor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300"/>
      <c:rAngAx val="0"/>
    </c:view3D>
    <c:floor>
      <c:thickness val="0"/>
    </c:floor>
    <c:sideWall>
      <c:thickness val="0"/>
    </c:sideWall>
    <c:backWall>
      <c:thickness val="0"/>
    </c:backWall>
    <c:plotArea>
      <c:layout/>
      <c:pie3DChart>
        <c:varyColors val="1"/>
        <c:ser>
          <c:idx val="0"/>
          <c:order val="0"/>
          <c:spPr>
            <a:ln w="19050">
              <a:solidFill>
                <a:schemeClr val="tx1"/>
              </a:solidFill>
            </a:ln>
          </c:spPr>
          <c:explosion val="2"/>
          <c:dPt>
            <c:idx val="0"/>
            <c:bubble3D val="0"/>
            <c:explosion val="5"/>
            <c:spPr>
              <a:solidFill>
                <a:srgbClr val="F7ADAB"/>
              </a:solidFill>
              <a:ln w="19050">
                <a:solidFill>
                  <a:schemeClr val="tx1"/>
                </a:solidFill>
              </a:ln>
            </c:spPr>
          </c:dPt>
          <c:dPt>
            <c:idx val="1"/>
            <c:bubble3D val="0"/>
            <c:explosion val="12"/>
            <c:spPr>
              <a:solidFill>
                <a:srgbClr val="FFD89F"/>
              </a:solidFill>
              <a:ln w="19050">
                <a:solidFill>
                  <a:schemeClr val="tx1"/>
                </a:solidFill>
              </a:ln>
            </c:spPr>
          </c:dPt>
          <c:dPt>
            <c:idx val="2"/>
            <c:bubble3D val="0"/>
            <c:explosion val="13"/>
            <c:spPr>
              <a:solidFill>
                <a:srgbClr val="C6E066"/>
              </a:solidFill>
              <a:ln w="19050">
                <a:solidFill>
                  <a:schemeClr val="tx1"/>
                </a:solidFill>
              </a:ln>
            </c:spPr>
          </c:dPt>
          <c:cat>
            <c:strRef>
              <c:f>'ST 8'!$A$5:$A$7</c:f>
              <c:strCache>
                <c:ptCount val="3"/>
                <c:pt idx="0">
                  <c:v>U.S. Government Agencies</c:v>
                </c:pt>
                <c:pt idx="1">
                  <c:v>Private Investors</c:v>
                </c:pt>
                <c:pt idx="2">
                  <c:v>Federal Reserve Banks</c:v>
                </c:pt>
              </c:strCache>
            </c:strRef>
          </c:cat>
          <c:val>
            <c:numRef>
              <c:f>'ST 8'!$B$5:$B$7</c:f>
              <c:numCache>
                <c:formatCode>General</c:formatCode>
                <c:ptCount val="3"/>
                <c:pt idx="0">
                  <c:v>28.9</c:v>
                </c:pt>
                <c:pt idx="1">
                  <c:v>60.2</c:v>
                </c:pt>
                <c:pt idx="2">
                  <c:v>10.9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10"/>
      <c:rAngAx val="0"/>
    </c:view3D>
    <c:floor>
      <c:thickness val="0"/>
    </c:floor>
    <c:sideWall>
      <c:thickness val="0"/>
    </c:sideWall>
    <c:backWall>
      <c:thickness val="0"/>
    </c:backWall>
    <c:plotArea>
      <c:layout>
        <c:manualLayout>
          <c:layoutTarget val="inner"/>
          <c:xMode val="edge"/>
          <c:yMode val="edge"/>
          <c:x val="0.0"/>
          <c:y val="0.0495547752195884"/>
          <c:w val="0.959259259259259"/>
          <c:h val="0.931862184073066"/>
        </c:manualLayout>
      </c:layout>
      <c:pie3DChart>
        <c:varyColors val="1"/>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0"/>
      <c:rotY val="275"/>
      <c:rAngAx val="0"/>
    </c:view3D>
    <c:floor>
      <c:thickness val="0"/>
    </c:floor>
    <c:sideWall>
      <c:thickness val="0"/>
    </c:sideWall>
    <c:backWall>
      <c:thickness val="0"/>
    </c:backWall>
    <c:plotArea>
      <c:layout/>
      <c:pie3DChart>
        <c:varyColors val="1"/>
        <c:ser>
          <c:idx val="0"/>
          <c:order val="0"/>
          <c:spPr>
            <a:solidFill>
              <a:schemeClr val="accent5">
                <a:lumMod val="60000"/>
                <a:lumOff val="40000"/>
              </a:schemeClr>
            </a:solidFill>
          </c:spPr>
          <c:explosion val="25"/>
          <c:dPt>
            <c:idx val="0"/>
            <c:bubble3D val="0"/>
            <c:explosion val="11"/>
            <c:spPr>
              <a:solidFill>
                <a:srgbClr val="81AEDF"/>
              </a:solidFill>
              <a:ln w="19050">
                <a:solidFill>
                  <a:schemeClr val="tx1"/>
                </a:solidFill>
              </a:ln>
            </c:spPr>
          </c:dPt>
          <c:dPt>
            <c:idx val="1"/>
            <c:bubble3D val="0"/>
            <c:explosion val="15"/>
            <c:spPr>
              <a:solidFill>
                <a:schemeClr val="bg2">
                  <a:lumMod val="90000"/>
                </a:schemeClr>
              </a:solidFill>
              <a:ln w="19050">
                <a:solidFill>
                  <a:schemeClr val="tx1"/>
                </a:solidFill>
              </a:ln>
            </c:spPr>
          </c:dPt>
          <c:val>
            <c:numRef>
              <c:f>'ST 8'!$F$5:$F$6</c:f>
              <c:numCache>
                <c:formatCode>General</c:formatCode>
                <c:ptCount val="2"/>
                <c:pt idx="0">
                  <c:v>45.6</c:v>
                </c:pt>
                <c:pt idx="1">
                  <c:v>54.4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C59276-451D-43C9-813E-64E3A18F4843}" type="datetimeFigureOut">
              <a:rPr lang="en-US" smtClean="0"/>
              <a:pPr/>
              <a:t>12/27/16</a:t>
            </a:fld>
            <a:endParaRPr lang="en-US"/>
          </a:p>
        </p:txBody>
      </p:sp>
      <p:sp>
        <p:nvSpPr>
          <p:cNvPr id="4" name="Footer Placeholder 3"/>
          <p:cNvSpPr>
            <a:spLocks noGrp="1"/>
          </p:cNvSpPr>
          <p:nvPr>
            <p:ph type="ftr" sz="quarter" idx="2"/>
          </p:nvPr>
        </p:nvSpPr>
        <p:spPr>
          <a:xfrm>
            <a:off x="0" y="8685213"/>
            <a:ext cx="5420412" cy="457200"/>
          </a:xfrm>
          <a:prstGeom prst="rect">
            <a:avLst/>
          </a:prstGeom>
        </p:spPr>
        <p:txBody>
          <a:bodyPr vert="horz" lIns="91440" tIns="45720" rIns="91440" bIns="45720" rtlCol="0" anchor="b"/>
          <a:lstStyle>
            <a:lvl1pPr algn="l">
              <a:defRPr sz="1200"/>
            </a:lvl1pPr>
          </a:lstStyle>
          <a:p>
            <a:pPr>
              <a:defRPr/>
            </a:pPr>
            <a:r>
              <a:rPr lang="en-US" dirty="0" smtClean="0">
                <a:latin typeface="Times New Roman" pitchFamily="18" charset="0"/>
                <a:cs typeface="Times New Roman" pitchFamily="18" charset="0"/>
              </a:rPr>
              <a:t>Slides from “</a:t>
            </a:r>
            <a:r>
              <a:rPr lang="en-US" dirty="0">
                <a:latin typeface="Times New Roman" pitchFamily="18" charset="0"/>
                <a:cs typeface="Times New Roman" pitchFamily="18" charset="0"/>
              </a:rPr>
              <a:t>Private and Public Choice </a:t>
            </a:r>
            <a:r>
              <a:rPr lang="en-US" dirty="0" smtClean="0">
                <a:latin typeface="Times New Roman" pitchFamily="18" charset="0"/>
                <a:cs typeface="Times New Roman" pitchFamily="18" charset="0"/>
              </a:rPr>
              <a:t>15th </a:t>
            </a:r>
            <a:r>
              <a:rPr lang="en-US" dirty="0">
                <a:latin typeface="Times New Roman" pitchFamily="18" charset="0"/>
                <a:cs typeface="Times New Roman" pitchFamily="18" charset="0"/>
              </a:rPr>
              <a:t>ed.”</a:t>
            </a:r>
          </a:p>
          <a:p>
            <a:pP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James </a:t>
            </a:r>
            <a:r>
              <a:rPr lang="en-US" dirty="0" err="1">
                <a:latin typeface="Times New Roman" pitchFamily="18" charset="0"/>
                <a:cs typeface="Times New Roman" pitchFamily="18" charset="0"/>
              </a:rPr>
              <a:t>Gwartney</a:t>
            </a:r>
            <a:r>
              <a:rPr lang="en-US" dirty="0">
                <a:latin typeface="Times New Roman" pitchFamily="18" charset="0"/>
                <a:cs typeface="Times New Roman" pitchFamily="18" charset="0"/>
              </a:rPr>
              <a:t>, Richard Stroup, Russell </a:t>
            </a:r>
            <a:r>
              <a:rPr lang="en-US" dirty="0" err="1">
                <a:latin typeface="Times New Roman" pitchFamily="18" charset="0"/>
                <a:cs typeface="Times New Roman" pitchFamily="18" charset="0"/>
              </a:rPr>
              <a:t>Sobel</a:t>
            </a:r>
            <a:r>
              <a:rPr lang="en-US" dirty="0">
                <a:latin typeface="Times New Roman" pitchFamily="18" charset="0"/>
                <a:cs typeface="Times New Roman" pitchFamily="18" charset="0"/>
              </a:rPr>
              <a:t>, &amp; David </a:t>
            </a:r>
            <a:r>
              <a:rPr lang="en-US" dirty="0" smtClean="0">
                <a:latin typeface="Times New Roman" pitchFamily="18" charset="0"/>
                <a:cs typeface="Times New Roman" pitchFamily="18" charset="0"/>
              </a:rPr>
              <a:t>Macpherson</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3"/>
          </p:nvPr>
        </p:nvSpPr>
        <p:spPr>
          <a:xfrm>
            <a:off x="5712643" y="8685213"/>
            <a:ext cx="1143770" cy="457200"/>
          </a:xfrm>
          <a:prstGeom prst="rect">
            <a:avLst/>
          </a:prstGeom>
        </p:spPr>
        <p:txBody>
          <a:bodyPr vert="horz" lIns="91440" tIns="45720" rIns="91440" bIns="45720" rtlCol="0" anchor="b"/>
          <a:lstStyle>
            <a:lvl1pPr algn="r">
              <a:defRPr sz="1200"/>
            </a:lvl1pPr>
          </a:lstStyle>
          <a:p>
            <a:fld id="{55368962-1D3C-40FF-9F8C-4139F6810C10}" type="slidenum">
              <a:rPr lang="en-US" smtClean="0"/>
              <a:pPr/>
              <a:t>‹#›</a:t>
            </a:fld>
            <a:endParaRPr lang="en-US"/>
          </a:p>
        </p:txBody>
      </p:sp>
      <p:sp>
        <p:nvSpPr>
          <p:cNvPr id="6" name="Rectangle 5"/>
          <p:cNvSpPr/>
          <p:nvPr/>
        </p:nvSpPr>
        <p:spPr>
          <a:xfrm>
            <a:off x="103695" y="847843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168014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D4C36-653B-48C7-AF84-E47CA5954DE3}" type="datetimeFigureOut">
              <a:rPr lang="en-US" smtClean="0"/>
              <a:pPr/>
              <a:t>12/27/16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5250731" cy="457200"/>
          </a:xfrm>
          <a:prstGeom prst="rect">
            <a:avLst/>
          </a:prstGeom>
        </p:spPr>
        <p:txBody>
          <a:bodyPr vert="horz" lIns="91440" tIns="45720" rIns="91440" bIns="45720" rtlCol="0" anchor="b"/>
          <a:lstStyle>
            <a:lvl1pPr algn="l">
              <a:defRPr sz="1000"/>
            </a:lvl1pPr>
          </a:lstStyle>
          <a:p>
            <a:pPr>
              <a:defRPr/>
            </a:pPr>
            <a:r>
              <a:rPr lang="en-US" dirty="0" smtClean="0">
                <a:latin typeface="Times New Roman" pitchFamily="18" charset="0"/>
                <a:cs typeface="Times New Roman" pitchFamily="18" charset="0"/>
              </a:rPr>
              <a:t>Notes for:   “Private and Public Choice 15th ed.”</a:t>
            </a:r>
          </a:p>
          <a:p>
            <a:pPr>
              <a:defRPr/>
            </a:pPr>
            <a:r>
              <a:rPr lang="en-US" sz="900" dirty="0" smtClean="0">
                <a:latin typeface="Times New Roman" pitchFamily="18" charset="0"/>
                <a:cs typeface="Times New Roman" pitchFamily="18" charset="0"/>
              </a:rPr>
              <a:t>                       James </a:t>
            </a:r>
            <a:r>
              <a:rPr lang="en-US" sz="900" dirty="0" err="1" smtClean="0">
                <a:latin typeface="Times New Roman" pitchFamily="18" charset="0"/>
                <a:cs typeface="Times New Roman" pitchFamily="18" charset="0"/>
              </a:rPr>
              <a:t>Gwartney</a:t>
            </a:r>
            <a:r>
              <a:rPr lang="en-US" sz="900" dirty="0" smtClean="0">
                <a:latin typeface="Times New Roman" pitchFamily="18" charset="0"/>
                <a:cs typeface="Times New Roman" pitchFamily="18" charset="0"/>
              </a:rPr>
              <a:t>, Richard Stroup, Russell </a:t>
            </a:r>
            <a:r>
              <a:rPr lang="en-US" sz="900" dirty="0" err="1" smtClean="0">
                <a:latin typeface="Times New Roman" pitchFamily="18" charset="0"/>
                <a:cs typeface="Times New Roman" pitchFamily="18" charset="0"/>
              </a:rPr>
              <a:t>Sobel</a:t>
            </a:r>
            <a:r>
              <a:rPr lang="en-US" sz="900" dirty="0" smtClean="0">
                <a:latin typeface="Times New Roman" pitchFamily="18" charset="0"/>
                <a:cs typeface="Times New Roman" pitchFamily="18" charset="0"/>
              </a:rPr>
              <a:t>, &amp; David Macpherson</a:t>
            </a:r>
            <a:endParaRPr lang="en-US" sz="900" dirty="0">
              <a:latin typeface="Times New Roman" pitchFamily="18" charset="0"/>
              <a:cs typeface="Times New Roman" pitchFamily="18" charset="0"/>
            </a:endParaRPr>
          </a:p>
        </p:txBody>
      </p:sp>
      <p:sp>
        <p:nvSpPr>
          <p:cNvPr id="7" name="Slide Number Placeholder 6"/>
          <p:cNvSpPr>
            <a:spLocks noGrp="1"/>
          </p:cNvSpPr>
          <p:nvPr>
            <p:ph type="sldNum" sz="quarter" idx="5"/>
          </p:nvPr>
        </p:nvSpPr>
        <p:spPr>
          <a:xfrm>
            <a:off x="5714999" y="8685213"/>
            <a:ext cx="1141413" cy="457200"/>
          </a:xfrm>
          <a:prstGeom prst="rect">
            <a:avLst/>
          </a:prstGeom>
        </p:spPr>
        <p:txBody>
          <a:bodyPr vert="horz" lIns="91440" tIns="45720" rIns="91440" bIns="45720" rtlCol="0" anchor="b"/>
          <a:lstStyle>
            <a:lvl1pPr algn="r">
              <a:defRPr sz="1200"/>
            </a:lvl1pPr>
          </a:lstStyle>
          <a:p>
            <a:fld id="{807D8D62-E453-4738-A912-78A33588ECDD}" type="slidenum">
              <a:rPr lang="en-US" smtClean="0"/>
              <a:pPr/>
              <a:t>‹#›</a:t>
            </a:fld>
            <a:endParaRPr lang="en-US"/>
          </a:p>
        </p:txBody>
      </p:sp>
      <p:sp>
        <p:nvSpPr>
          <p:cNvPr id="8" name="Rectangle 7"/>
          <p:cNvSpPr/>
          <p:nvPr/>
        </p:nvSpPr>
        <p:spPr>
          <a:xfrm>
            <a:off x="103695" y="8572701"/>
            <a:ext cx="6655324" cy="200055"/>
          </a:xfrm>
          <a:prstGeom prst="rect">
            <a:avLst/>
          </a:prstGeom>
        </p:spPr>
        <p:txBody>
          <a:bodyPr wrap="square">
            <a:spAutoFit/>
          </a:bodyPr>
          <a:lstStyle/>
          <a:p>
            <a:pPr algn="ctr">
              <a:defRPr/>
            </a:pPr>
            <a:r>
              <a:rPr kumimoji="0" lang="en-US" sz="700" b="1" i="1" dirty="0" smtClean="0">
                <a:solidFill>
                  <a:schemeClr val="tx1"/>
                </a:solidFill>
                <a:latin typeface="Times New Roman" pitchFamily="-110" charset="0"/>
              </a:rPr>
              <a:t>Copyright ©2012 </a:t>
            </a:r>
            <a:r>
              <a:rPr kumimoji="0" lang="en-US" sz="700" b="1" i="1" dirty="0" err="1" smtClean="0">
                <a:solidFill>
                  <a:schemeClr val="tx1"/>
                </a:solidFill>
                <a:latin typeface="Times New Roman" pitchFamily="-110" charset="0"/>
              </a:rPr>
              <a:t>Cengage</a:t>
            </a:r>
            <a:r>
              <a:rPr kumimoji="0" lang="en-US" sz="700" b="1" i="1" dirty="0" smtClean="0">
                <a:solidFill>
                  <a:schemeClr val="tx1"/>
                </a:solidFill>
                <a:latin typeface="Times New Roman" pitchFamily="-110" charset="0"/>
              </a:rPr>
              <a:t> Learning. All rights reserved. May not be scanned, copied or duplicated, or posted to a publicly accessible web site, in whole or in part.</a:t>
            </a:r>
            <a:endParaRPr kumimoji="0" lang="en-US" sz="700" b="1" i="1" dirty="0">
              <a:solidFill>
                <a:schemeClr val="tx1"/>
              </a:solidFill>
              <a:latin typeface="Times New Roman" pitchFamily="-110" charset="0"/>
            </a:endParaRPr>
          </a:p>
        </p:txBody>
      </p:sp>
    </p:spTree>
    <p:extLst>
      <p:ext uri="{BB962C8B-B14F-4D97-AF65-F5344CB8AC3E}">
        <p14:creationId xmlns:p14="http://schemas.microsoft.com/office/powerpoint/2010/main" val="4537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31</a:t>
            </a:fld>
            <a:endParaRPr lang="en-US"/>
          </a:p>
        </p:txBody>
      </p:sp>
    </p:spTree>
    <p:extLst>
      <p:ext uri="{BB962C8B-B14F-4D97-AF65-F5344CB8AC3E}">
        <p14:creationId xmlns:p14="http://schemas.microsoft.com/office/powerpoint/2010/main" val="192816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32</a:t>
            </a:fld>
            <a:endParaRPr lang="en-US"/>
          </a:p>
        </p:txBody>
      </p:sp>
    </p:spTree>
    <p:extLst>
      <p:ext uri="{BB962C8B-B14F-4D97-AF65-F5344CB8AC3E}">
        <p14:creationId xmlns:p14="http://schemas.microsoft.com/office/powerpoint/2010/main" val="152545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D8D62-E453-4738-A912-78A33588ECDD}" type="slidenum">
              <a:rPr lang="en-US" smtClean="0"/>
              <a:pPr/>
              <a:t>34</a:t>
            </a:fld>
            <a:endParaRPr lang="en-US"/>
          </a:p>
        </p:txBody>
      </p:sp>
    </p:spTree>
    <p:extLst>
      <p:ext uri="{BB962C8B-B14F-4D97-AF65-F5344CB8AC3E}">
        <p14:creationId xmlns:p14="http://schemas.microsoft.com/office/powerpoint/2010/main" val="117919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r="10344" b="34397"/>
          <a:stretch/>
        </p:blipFill>
        <p:spPr>
          <a:xfrm>
            <a:off x="150346" y="972920"/>
            <a:ext cx="8847434" cy="5638800"/>
          </a:xfrm>
          <a:prstGeom prst="rect">
            <a:avLst/>
          </a:prstGeom>
        </p:spPr>
      </p:pic>
      <p:grpSp>
        <p:nvGrpSpPr>
          <p:cNvPr id="31" name="Group 30"/>
          <p:cNvGrpSpPr/>
          <p:nvPr userDrawn="1"/>
        </p:nvGrpSpPr>
        <p:grpSpPr>
          <a:xfrm>
            <a:off x="681355" y="5638235"/>
            <a:ext cx="8010009" cy="871401"/>
            <a:chOff x="928495" y="5682125"/>
            <a:chExt cx="8010009" cy="871401"/>
          </a:xfrm>
        </p:grpSpPr>
        <p:sp>
          <p:nvSpPr>
            <p:cNvPr id="32" name="Rectangle 31"/>
            <p:cNvSpPr/>
            <p:nvPr userDrawn="1"/>
          </p:nvSpPr>
          <p:spPr>
            <a:xfrm>
              <a:off x="928495" y="5682126"/>
              <a:ext cx="7791223" cy="8714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 Box 60"/>
            <p:cNvSpPr txBox="1">
              <a:spLocks noChangeArrowheads="1"/>
            </p:cNvSpPr>
            <p:nvPr userDrawn="1"/>
          </p:nvSpPr>
          <p:spPr bwMode="auto">
            <a:xfrm>
              <a:off x="928495" y="5682125"/>
              <a:ext cx="7476978" cy="584775"/>
            </a:xfrm>
            <a:prstGeom prst="rect">
              <a:avLst/>
            </a:prstGeom>
            <a:noFill/>
            <a:ln w="9525">
              <a:noFill/>
              <a:miter lim="800000"/>
              <a:headEnd/>
              <a:tailEnd/>
            </a:ln>
          </p:spPr>
          <p:txBody>
            <a:bodyPr wrap="square">
              <a:prstTxWarp prst="textNoShape">
                <a:avLst/>
              </a:prstTxWarp>
              <a:spAutoFit/>
            </a:bodyPr>
            <a:lstStyle/>
            <a:p>
              <a:pPr>
                <a:defRPr/>
              </a:pPr>
              <a:r>
                <a:rPr kumimoji="0" lang="en-US" sz="1600" b="0" dirty="0">
                  <a:latin typeface="Calibri" panose="020F0502020204030204" pitchFamily="34" charset="0"/>
                  <a:cs typeface="Times New Roman" pitchFamily="18" charset="0"/>
                </a:rPr>
                <a:t>To </a:t>
              </a:r>
              <a:r>
                <a:rPr kumimoji="0" lang="en-US" sz="1600" b="0" dirty="0" smtClean="0">
                  <a:latin typeface="Calibri" panose="020F0502020204030204" pitchFamily="34" charset="0"/>
                  <a:cs typeface="Times New Roman" pitchFamily="18" charset="0"/>
                </a:rPr>
                <a:t>Accompany: </a:t>
              </a:r>
              <a:r>
                <a:rPr kumimoji="0" lang="en-US" sz="1600" b="0" dirty="0">
                  <a:latin typeface="Calibri" panose="020F0502020204030204" pitchFamily="34" charset="0"/>
                  <a:cs typeface="Times New Roman" pitchFamily="18" charset="0"/>
                </a:rPr>
                <a:t>“</a:t>
              </a:r>
              <a:r>
                <a:rPr kumimoji="0" lang="en-US" sz="1600" b="1" i="1" dirty="0">
                  <a:latin typeface="Calibri" panose="020F0502020204030204" pitchFamily="34" charset="0"/>
                  <a:cs typeface="Times New Roman" pitchFamily="18" charset="0"/>
                </a:rPr>
                <a:t>Economics: </a:t>
              </a:r>
              <a:r>
                <a:rPr kumimoji="0" lang="en-US" sz="1600" b="1" i="1" dirty="0" smtClean="0">
                  <a:latin typeface="Calibri" panose="020F0502020204030204" pitchFamily="34" charset="0"/>
                  <a:cs typeface="Times New Roman" pitchFamily="18" charset="0"/>
                </a:rPr>
                <a:t>Private </a:t>
              </a:r>
              <a:r>
                <a:rPr kumimoji="0" lang="en-US" sz="1600" b="1" i="1" dirty="0">
                  <a:latin typeface="Calibri" panose="020F0502020204030204" pitchFamily="34" charset="0"/>
                  <a:cs typeface="Times New Roman" pitchFamily="18" charset="0"/>
                </a:rPr>
                <a:t>and Public </a:t>
              </a:r>
              <a:r>
                <a:rPr kumimoji="0" lang="en-US" sz="1600" b="1" i="1" dirty="0" smtClean="0">
                  <a:latin typeface="Calibri" panose="020F0502020204030204" pitchFamily="34" charset="0"/>
                  <a:cs typeface="Times New Roman" pitchFamily="18" charset="0"/>
                </a:rPr>
                <a:t>Choice, 16th </a:t>
              </a:r>
              <a:r>
                <a:rPr kumimoji="0" lang="en-US" sz="1600" b="1" i="1" dirty="0">
                  <a:latin typeface="Calibri" panose="020F0502020204030204" pitchFamily="34" charset="0"/>
                  <a:cs typeface="Times New Roman" pitchFamily="18" charset="0"/>
                </a:rPr>
                <a:t>ed.</a:t>
              </a:r>
              <a:r>
                <a:rPr kumimoji="0" lang="en-US" sz="1600" b="0" dirty="0">
                  <a:latin typeface="Calibri" panose="020F0502020204030204" pitchFamily="34" charset="0"/>
                  <a:cs typeface="Times New Roman" pitchFamily="18" charset="0"/>
                </a:rPr>
                <a:t>”</a:t>
              </a:r>
            </a:p>
            <a:p>
              <a:pPr>
                <a:defRPr/>
              </a:pPr>
              <a:r>
                <a:rPr kumimoji="0" lang="en-US" sz="1600" b="0" dirty="0" smtClean="0">
                  <a:latin typeface="Calibri" panose="020F0502020204030204" pitchFamily="34" charset="0"/>
                  <a:cs typeface="Times New Roman" pitchFamily="18" charset="0"/>
                </a:rPr>
                <a:t>                            James </a:t>
              </a:r>
              <a:r>
                <a:rPr kumimoji="0" lang="en-US" sz="1600" b="0" dirty="0" err="1">
                  <a:latin typeface="Calibri" panose="020F0502020204030204" pitchFamily="34" charset="0"/>
                  <a:cs typeface="Times New Roman" pitchFamily="18" charset="0"/>
                </a:rPr>
                <a:t>Gwartney</a:t>
              </a:r>
              <a:r>
                <a:rPr kumimoji="0" lang="en-US" sz="1600" b="0" dirty="0">
                  <a:latin typeface="Calibri" panose="020F0502020204030204" pitchFamily="34" charset="0"/>
                  <a:cs typeface="Times New Roman" pitchFamily="18" charset="0"/>
                </a:rPr>
                <a:t>, Richard Stroup, Russell </a:t>
              </a:r>
              <a:r>
                <a:rPr kumimoji="0" lang="en-US" sz="1600" b="0" dirty="0" err="1">
                  <a:latin typeface="Calibri" panose="020F0502020204030204" pitchFamily="34" charset="0"/>
                  <a:cs typeface="Times New Roman" pitchFamily="18" charset="0"/>
                </a:rPr>
                <a:t>Sobel</a:t>
              </a:r>
              <a:r>
                <a:rPr kumimoji="0" lang="en-US" sz="1600" b="0" dirty="0">
                  <a:latin typeface="Calibri" panose="020F0502020204030204" pitchFamily="34" charset="0"/>
                  <a:cs typeface="Times New Roman" pitchFamily="18" charset="0"/>
                </a:rPr>
                <a:t>, &amp; David Macpherson</a:t>
              </a:r>
            </a:p>
          </p:txBody>
        </p:sp>
        <p:sp>
          <p:nvSpPr>
            <p:cNvPr id="40" name="Text Box 61"/>
            <p:cNvSpPr txBox="1">
              <a:spLocks noChangeArrowheads="1"/>
            </p:cNvSpPr>
            <p:nvPr userDrawn="1"/>
          </p:nvSpPr>
          <p:spPr bwMode="auto">
            <a:xfrm>
              <a:off x="939327" y="6214971"/>
              <a:ext cx="7999177" cy="338554"/>
            </a:xfrm>
            <a:prstGeom prst="rect">
              <a:avLst/>
            </a:prstGeom>
            <a:noFill/>
            <a:ln w="9525">
              <a:noFill/>
              <a:miter lim="800000"/>
              <a:headEnd/>
              <a:tailEnd/>
            </a:ln>
          </p:spPr>
          <p:txBody>
            <a:bodyPr wrap="none">
              <a:prstTxWarp prst="textNoShape">
                <a:avLst/>
              </a:prstTxWarp>
              <a:spAutoFit/>
            </a:bodyPr>
            <a:lstStyle/>
            <a:p>
              <a:pPr>
                <a:defRPr/>
              </a:pPr>
              <a:r>
                <a:rPr kumimoji="0" lang="en-US" sz="1600" b="0" dirty="0">
                  <a:latin typeface="Calibri" panose="020F0502020204030204" pitchFamily="34" charset="0"/>
                  <a:cs typeface="Times New Roman" pitchFamily="18" charset="0"/>
                </a:rPr>
                <a:t>Slides </a:t>
              </a:r>
              <a:r>
                <a:rPr kumimoji="0" lang="en-US" sz="1600" b="0" dirty="0" smtClean="0">
                  <a:latin typeface="Calibri" panose="020F0502020204030204" pitchFamily="34" charset="0"/>
                  <a:cs typeface="Times New Roman" pitchFamily="18" charset="0"/>
                </a:rPr>
                <a:t>prepared by Joseph Connors with the assistance</a:t>
              </a:r>
              <a:r>
                <a:rPr kumimoji="0" lang="en-US" sz="1600" b="0" baseline="0" dirty="0" smtClean="0">
                  <a:latin typeface="Calibri" panose="020F0502020204030204" pitchFamily="34" charset="0"/>
                  <a:cs typeface="Times New Roman" pitchFamily="18" charset="0"/>
                </a:rPr>
                <a:t> of </a:t>
              </a:r>
              <a:r>
                <a:rPr kumimoji="0" lang="en-US" sz="1600" b="0" dirty="0" smtClean="0">
                  <a:latin typeface="Calibri" panose="020F0502020204030204" pitchFamily="34" charset="0"/>
                  <a:cs typeface="Times New Roman" pitchFamily="18" charset="0"/>
                </a:rPr>
                <a:t>Charles Skipton &amp; James </a:t>
              </a:r>
              <a:r>
                <a:rPr kumimoji="0" lang="en-US" sz="1600" b="0" dirty="0" err="1" smtClean="0">
                  <a:latin typeface="Calibri" panose="020F0502020204030204" pitchFamily="34" charset="0"/>
                  <a:cs typeface="Times New Roman" pitchFamily="18" charset="0"/>
                </a:rPr>
                <a:t>Gwartney</a:t>
              </a:r>
              <a:endParaRPr kumimoji="0" lang="en-US" sz="1600" b="0" dirty="0">
                <a:latin typeface="Calibri" panose="020F0502020204030204" pitchFamily="34" charset="0"/>
                <a:cs typeface="Times New Roman" pitchFamily="18" charset="0"/>
              </a:endParaRPr>
            </a:p>
          </p:txBody>
        </p:sp>
      </p:grpSp>
      <p:grpSp>
        <p:nvGrpSpPr>
          <p:cNvPr id="41" name="Group 40"/>
          <p:cNvGrpSpPr/>
          <p:nvPr userDrawn="1"/>
        </p:nvGrpSpPr>
        <p:grpSpPr>
          <a:xfrm>
            <a:off x="2435956" y="55169"/>
            <a:ext cx="4191614" cy="2154873"/>
            <a:chOff x="2435956" y="55169"/>
            <a:chExt cx="4191614" cy="2154873"/>
          </a:xfrm>
        </p:grpSpPr>
        <p:grpSp>
          <p:nvGrpSpPr>
            <p:cNvPr id="42" name="Group 41"/>
            <p:cNvGrpSpPr/>
            <p:nvPr userDrawn="1"/>
          </p:nvGrpSpPr>
          <p:grpSpPr>
            <a:xfrm>
              <a:off x="2435956" y="55169"/>
              <a:ext cx="4191614" cy="2154873"/>
              <a:chOff x="997268" y="152400"/>
              <a:chExt cx="7392352" cy="3657600"/>
            </a:xfrm>
          </p:grpSpPr>
          <p:sp>
            <p:nvSpPr>
              <p:cNvPr id="45" name="Rectangle 44"/>
              <p:cNvSpPr/>
              <p:nvPr/>
            </p:nvSpPr>
            <p:spPr>
              <a:xfrm>
                <a:off x="997268" y="152400"/>
                <a:ext cx="7392352"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4513"/>
              <a:stretch/>
            </p:blipFill>
            <p:spPr bwMode="auto">
              <a:xfrm>
                <a:off x="1142998" y="228600"/>
                <a:ext cx="7134225" cy="20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1799283" y="3242546"/>
                <a:ext cx="5706192" cy="501236"/>
              </a:xfrm>
              <a:prstGeom prst="rect">
                <a:avLst/>
              </a:prstGeom>
              <a:noFill/>
            </p:spPr>
            <p:txBody>
              <a:bodyPr wrap="none" rtlCol="0">
                <a:spAutoFit/>
              </a:bodyPr>
              <a:lstStyle/>
              <a:p>
                <a:r>
                  <a:rPr lang="en-US" sz="1300" dirty="0" smtClean="0"/>
                  <a:t>GWARTNEY – STROUP – SOBEL – MACPHERSON</a:t>
                </a:r>
              </a:p>
            </p:txBody>
          </p:sp>
          <p:cxnSp>
            <p:nvCxnSpPr>
              <p:cNvPr id="48" name="Straight Connector 47"/>
              <p:cNvCxnSpPr/>
              <p:nvPr/>
            </p:nvCxnSpPr>
            <p:spPr>
              <a:xfrm>
                <a:off x="1945636" y="3230880"/>
                <a:ext cx="56957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p:nvPr userDrawn="1"/>
          </p:nvSpPr>
          <p:spPr>
            <a:xfrm>
              <a:off x="4168409" y="1581036"/>
              <a:ext cx="801823" cy="230832"/>
            </a:xfrm>
            <a:prstGeom prst="rect">
              <a:avLst/>
            </a:prstGeom>
            <a:noFill/>
          </p:spPr>
          <p:txBody>
            <a:bodyPr wrap="none" rtlCol="0">
              <a:spAutoFit/>
            </a:bodyPr>
            <a:lstStyle/>
            <a:p>
              <a:r>
                <a:rPr lang="en-US" sz="900" b="0" i="0" dirty="0" smtClean="0">
                  <a:solidFill>
                    <a:srgbClr val="863334"/>
                  </a:solidFill>
                  <a:latin typeface="Calibri" charset="0"/>
                  <a:ea typeface="Calibri" charset="0"/>
                  <a:cs typeface="Calibri" charset="0"/>
                </a:rPr>
                <a:t>16</a:t>
              </a:r>
              <a:r>
                <a:rPr lang="en-US" sz="900" b="0" i="0" baseline="30000" dirty="0" smtClean="0">
                  <a:solidFill>
                    <a:srgbClr val="863334"/>
                  </a:solidFill>
                  <a:latin typeface="Calibri" charset="0"/>
                  <a:ea typeface="Calibri" charset="0"/>
                  <a:cs typeface="Calibri" charset="0"/>
                </a:rPr>
                <a:t>TH</a:t>
              </a:r>
              <a:r>
                <a:rPr lang="en-US" sz="900" b="0" i="0" baseline="0" dirty="0" smtClean="0">
                  <a:solidFill>
                    <a:srgbClr val="863334"/>
                  </a:solidFill>
                  <a:latin typeface="Calibri" charset="0"/>
                  <a:ea typeface="Calibri" charset="0"/>
                  <a:cs typeface="Calibri" charset="0"/>
                </a:rPr>
                <a:t> EDITION</a:t>
              </a:r>
              <a:endParaRPr lang="en-US" sz="900" b="0" i="0" dirty="0">
                <a:solidFill>
                  <a:srgbClr val="863334"/>
                </a:solidFill>
                <a:latin typeface="Calibri" charset="0"/>
                <a:ea typeface="Calibri" charset="0"/>
                <a:cs typeface="Calibri" charset="0"/>
              </a:endParaRPr>
            </a:p>
          </p:txBody>
        </p:sp>
        <p:sp>
          <p:nvSpPr>
            <p:cNvPr id="44" name="TextBox 43"/>
            <p:cNvSpPr txBox="1"/>
            <p:nvPr userDrawn="1"/>
          </p:nvSpPr>
          <p:spPr>
            <a:xfrm>
              <a:off x="3346707" y="1286251"/>
              <a:ext cx="2454711" cy="323165"/>
            </a:xfrm>
            <a:prstGeom prst="rect">
              <a:avLst/>
            </a:prstGeom>
            <a:noFill/>
          </p:spPr>
          <p:txBody>
            <a:bodyPr wrap="none" rtlCol="0">
              <a:spAutoFit/>
            </a:bodyPr>
            <a:lstStyle/>
            <a:p>
              <a:r>
                <a:rPr lang="en-US" sz="1500" b="0" i="0" dirty="0" smtClean="0">
                  <a:solidFill>
                    <a:srgbClr val="863334"/>
                  </a:solidFill>
                  <a:latin typeface="Calibri" charset="0"/>
                  <a:ea typeface="Calibri" charset="0"/>
                  <a:cs typeface="Calibri" charset="0"/>
                </a:rPr>
                <a:t>PRIVATE AND PUBLIC CHOICE</a:t>
              </a:r>
              <a:endParaRPr lang="en-US" sz="1500" b="0" i="0" dirty="0">
                <a:solidFill>
                  <a:srgbClr val="863334"/>
                </a:solidFill>
                <a:latin typeface="Calibri" charset="0"/>
                <a:ea typeface="Calibri" charset="0"/>
                <a:cs typeface="Calibri" charset="0"/>
              </a:endParaRPr>
            </a:p>
          </p:txBody>
        </p:sp>
      </p:grpSp>
      <p:sp>
        <p:nvSpPr>
          <p:cNvPr id="49" name="Title Placeholder 1"/>
          <p:cNvSpPr>
            <a:spLocks noGrp="1"/>
          </p:cNvSpPr>
          <p:nvPr>
            <p:ph type="title"/>
          </p:nvPr>
        </p:nvSpPr>
        <p:spPr>
          <a:xfrm>
            <a:off x="360894" y="2750508"/>
            <a:ext cx="8358824" cy="572272"/>
          </a:xfrm>
          <a:prstGeom prst="rect">
            <a:avLst/>
          </a:prstGeom>
        </p:spPr>
        <p:txBody>
          <a:bodyPr vert="horz" lIns="91440" tIns="45720" rIns="91440" bIns="45720" rtlCol="0" anchor="ctr">
            <a:normAutofit/>
          </a:bodyPr>
          <a:lstStyle>
            <a:lvl1pPr algn="l">
              <a:defRPr baseline="0">
                <a:solidFill>
                  <a:schemeClr val="bg1"/>
                </a:solidFill>
                <a:latin typeface="Calibri" panose="020F0502020204030204" pitchFamily="34" charset="0"/>
              </a:defRPr>
            </a:lvl1pPr>
          </a:lstStyle>
          <a:p>
            <a:r>
              <a:rPr lang="en-US" smtClean="0"/>
              <a:t>Click to edit Master title style</a:t>
            </a:r>
            <a:endParaRPr lang="en-US" dirty="0"/>
          </a:p>
        </p:txBody>
      </p:sp>
      <p:sp>
        <p:nvSpPr>
          <p:cNvPr id="50" name="Line 59"/>
          <p:cNvSpPr>
            <a:spLocks noChangeShapeType="1"/>
          </p:cNvSpPr>
          <p:nvPr userDrawn="1"/>
        </p:nvSpPr>
        <p:spPr bwMode="auto">
          <a:xfrm>
            <a:off x="382390" y="3367907"/>
            <a:ext cx="8337328" cy="0"/>
          </a:xfrm>
          <a:prstGeom prst="line">
            <a:avLst/>
          </a:prstGeom>
          <a:noFill/>
          <a:ln w="28575">
            <a:solidFill>
              <a:schemeClr val="tx1"/>
            </a:solidFill>
            <a:round/>
            <a:headEnd/>
            <a:tailEnd/>
          </a:ln>
        </p:spPr>
        <p:txBody>
          <a:bodyPr wrap="none" anchor="ctr">
            <a:prstTxWarp prst="textNoShape">
              <a:avLst/>
            </a:prstTxWarp>
          </a:bodyPr>
          <a:lstStyle/>
          <a:p>
            <a:pPr>
              <a:defRPr/>
            </a:pPr>
            <a:endParaRPr lang="en-US" sz="2000">
              <a:latin typeface="Calibri" panose="020F0502020204030204" pitchFamily="34" charset="0"/>
            </a:endParaRPr>
          </a:p>
        </p:txBody>
      </p:sp>
      <p:sp>
        <p:nvSpPr>
          <p:cNvPr id="51" name="Text Box 65"/>
          <p:cNvSpPr txBox="1">
            <a:spLocks noChangeArrowheads="1"/>
          </p:cNvSpPr>
          <p:nvPr userDrawn="1"/>
        </p:nvSpPr>
        <p:spPr bwMode="auto">
          <a:xfrm>
            <a:off x="441574" y="3405975"/>
            <a:ext cx="2541145"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i="1" dirty="0">
                <a:solidFill>
                  <a:schemeClr val="bg1"/>
                </a:solidFill>
                <a:latin typeface="Calibri" panose="020F0502020204030204" pitchFamily="34" charset="0"/>
              </a:rPr>
              <a:t>Full Length</a:t>
            </a:r>
            <a:r>
              <a:rPr kumimoji="0" lang="en-US" sz="2400" b="0" dirty="0">
                <a:solidFill>
                  <a:schemeClr val="bg1"/>
                </a:solidFill>
                <a:latin typeface="Calibri" panose="020F0502020204030204" pitchFamily="34" charset="0"/>
              </a:rPr>
              <a:t> Text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r>
              <a:rPr kumimoji="0" lang="en-US" sz="2400" b="0" dirty="0">
                <a:solidFill>
                  <a:schemeClr val="bg1"/>
                </a:solidFill>
                <a:latin typeface="Calibri" panose="020F0502020204030204" pitchFamily="34" charset="0"/>
              </a:rPr>
              <a:t> </a:t>
            </a:r>
          </a:p>
        </p:txBody>
      </p:sp>
      <p:sp>
        <p:nvSpPr>
          <p:cNvPr id="52" name="Text Box 66"/>
          <p:cNvSpPr txBox="1">
            <a:spLocks noChangeArrowheads="1"/>
          </p:cNvSpPr>
          <p:nvPr userDrawn="1"/>
        </p:nvSpPr>
        <p:spPr bwMode="auto">
          <a:xfrm>
            <a:off x="444749" y="3794165"/>
            <a:ext cx="263174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i="1" dirty="0" smtClean="0">
                <a:solidFill>
                  <a:schemeClr val="bg1"/>
                </a:solidFill>
                <a:latin typeface="Calibri" panose="020F0502020204030204" pitchFamily="34" charset="0"/>
              </a:rPr>
              <a:t>Macro </a:t>
            </a:r>
            <a:r>
              <a:rPr kumimoji="0" lang="en-US" sz="2400" i="1" dirty="0">
                <a:solidFill>
                  <a:schemeClr val="bg1"/>
                </a:solidFill>
                <a:latin typeface="Calibri" panose="020F0502020204030204" pitchFamily="34" charset="0"/>
              </a:rPr>
              <a:t>Only</a:t>
            </a:r>
            <a:r>
              <a:rPr kumimoji="0" lang="en-US" sz="2400" b="0" dirty="0">
                <a:solidFill>
                  <a:schemeClr val="bg1"/>
                </a:solidFill>
                <a:latin typeface="Calibri" panose="020F0502020204030204" pitchFamily="34" charset="0"/>
              </a:rPr>
              <a:t> </a:t>
            </a:r>
            <a:r>
              <a:rPr kumimoji="0" lang="en-US" sz="2400" dirty="0" smtClean="0">
                <a:solidFill>
                  <a:schemeClr val="bg1"/>
                </a:solidFill>
                <a:latin typeface="Calibri" panose="020F0502020204030204" pitchFamily="34" charset="0"/>
              </a:rPr>
              <a:t>Text</a:t>
            </a:r>
            <a:r>
              <a:rPr kumimoji="0" lang="en-US" sz="2400" b="0" dirty="0" smtClean="0">
                <a:solidFill>
                  <a:schemeClr val="bg1"/>
                </a:solidFill>
                <a:latin typeface="Calibri" panose="020F0502020204030204" pitchFamily="34" charset="0"/>
              </a:rPr>
              <a:t> </a:t>
            </a:r>
            <a:r>
              <a:rPr kumimoji="0" lang="en-US" sz="2400" b="0" dirty="0">
                <a:solidFill>
                  <a:schemeClr val="bg1"/>
                </a:solidFill>
                <a:latin typeface="Calibri" panose="020F0502020204030204" pitchFamily="34" charset="0"/>
                <a:ea typeface="Times New Roman" pitchFamily="-110" charset="0"/>
                <a:cs typeface="Times New Roman" pitchFamily="-110" charset="0"/>
              </a:rPr>
              <a:t>—</a:t>
            </a:r>
          </a:p>
        </p:txBody>
      </p:sp>
      <p:sp>
        <p:nvSpPr>
          <p:cNvPr id="53" name="Text Box 67"/>
          <p:cNvSpPr txBox="1">
            <a:spLocks noChangeArrowheads="1"/>
          </p:cNvSpPr>
          <p:nvPr userDrawn="1"/>
        </p:nvSpPr>
        <p:spPr bwMode="auto">
          <a:xfrm>
            <a:off x="2869663" y="3404388"/>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4" name="Text Box 68"/>
          <p:cNvSpPr txBox="1">
            <a:spLocks noChangeArrowheads="1"/>
          </p:cNvSpPr>
          <p:nvPr userDrawn="1"/>
        </p:nvSpPr>
        <p:spPr bwMode="auto">
          <a:xfrm>
            <a:off x="2869663" y="3794165"/>
            <a:ext cx="1000402"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Part</a:t>
            </a:r>
            <a:r>
              <a:rPr kumimoji="0" lang="en-US" sz="2400" b="0" dirty="0" smtClean="0">
                <a:solidFill>
                  <a:schemeClr val="bg1"/>
                </a:solidFill>
                <a:latin typeface="Calibri" panose="020F0502020204030204" pitchFamily="34" charset="0"/>
              </a:rPr>
              <a:t>: 3</a:t>
            </a:r>
            <a:endParaRPr kumimoji="0" lang="en-US" sz="2400" b="0" dirty="0">
              <a:solidFill>
                <a:schemeClr val="bg1"/>
              </a:solidFill>
              <a:latin typeface="Calibri" panose="020F0502020204030204" pitchFamily="34" charset="0"/>
            </a:endParaRPr>
          </a:p>
        </p:txBody>
      </p:sp>
      <p:sp>
        <p:nvSpPr>
          <p:cNvPr id="55" name="Text Box 69"/>
          <p:cNvSpPr txBox="1">
            <a:spLocks noChangeArrowheads="1"/>
          </p:cNvSpPr>
          <p:nvPr userDrawn="1"/>
        </p:nvSpPr>
        <p:spPr bwMode="auto">
          <a:xfrm>
            <a:off x="4022372" y="3404388"/>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a:solidFill>
                  <a:schemeClr val="bg1"/>
                </a:solidFill>
                <a:latin typeface="Calibri" panose="020F0502020204030204" pitchFamily="34" charset="0"/>
              </a:rPr>
              <a:t>Chapter</a:t>
            </a:r>
            <a:r>
              <a:rPr kumimoji="0" lang="en-US" sz="2400" b="0" dirty="0" smtClean="0">
                <a:solidFill>
                  <a:schemeClr val="bg1"/>
                </a:solidFill>
                <a:latin typeface="Calibri" panose="020F0502020204030204" pitchFamily="34" charset="0"/>
              </a:rPr>
              <a:t>: </a:t>
            </a:r>
            <a:r>
              <a:rPr kumimoji="0" lang="en-US" sz="2400" b="0" dirty="0" smtClean="0">
                <a:solidFill>
                  <a:schemeClr val="bg1"/>
                </a:solidFill>
                <a:latin typeface="Calibri" panose="020F0502020204030204" pitchFamily="34" charset="0"/>
              </a:rPr>
              <a:t>15</a:t>
            </a:r>
            <a:endParaRPr kumimoji="0" lang="en-US" sz="2400" b="0" dirty="0">
              <a:solidFill>
                <a:schemeClr val="bg1"/>
              </a:solidFill>
              <a:latin typeface="Calibri" panose="020F0502020204030204" pitchFamily="34" charset="0"/>
            </a:endParaRPr>
          </a:p>
        </p:txBody>
      </p:sp>
      <p:sp>
        <p:nvSpPr>
          <p:cNvPr id="56" name="Text Box 70"/>
          <p:cNvSpPr txBox="1">
            <a:spLocks noChangeArrowheads="1"/>
          </p:cNvSpPr>
          <p:nvPr userDrawn="1"/>
        </p:nvSpPr>
        <p:spPr bwMode="auto">
          <a:xfrm>
            <a:off x="4022372" y="3794165"/>
            <a:ext cx="1640706" cy="461665"/>
          </a:xfrm>
          <a:prstGeom prst="rect">
            <a:avLst/>
          </a:prstGeom>
          <a:noFill/>
          <a:ln w="9525">
            <a:noFill/>
            <a:miter lim="800000"/>
            <a:headEnd/>
            <a:tailEnd/>
          </a:ln>
        </p:spPr>
        <p:txBody>
          <a:bodyPr wrap="none">
            <a:prstTxWarp prst="textNoShape">
              <a:avLst/>
            </a:prstTxWarp>
            <a:spAutoFit/>
          </a:bodyPr>
          <a:lstStyle/>
          <a:p>
            <a:pPr>
              <a:defRPr/>
            </a:pPr>
            <a:r>
              <a:rPr kumimoji="0" lang="en-US" sz="2400" b="0" dirty="0" smtClean="0">
                <a:solidFill>
                  <a:schemeClr val="bg1"/>
                </a:solidFill>
                <a:latin typeface="Calibri" panose="020F0502020204030204" pitchFamily="34" charset="0"/>
              </a:rPr>
              <a:t>Chapter: </a:t>
            </a:r>
            <a:r>
              <a:rPr kumimoji="0" lang="en-US" sz="2400" b="0" dirty="0" smtClean="0">
                <a:solidFill>
                  <a:schemeClr val="bg1"/>
                </a:solidFill>
                <a:latin typeface="Calibri" panose="020F0502020204030204" pitchFamily="34" charset="0"/>
              </a:rPr>
              <a:t>15</a:t>
            </a:r>
            <a:endParaRPr kumimoji="0" lang="en-US" sz="2400" b="0"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5987" y="272770"/>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mj-l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567" b="5080"/>
          <a:stretch/>
        </p:blipFill>
        <p:spPr>
          <a:xfrm>
            <a:off x="77558" y="67995"/>
            <a:ext cx="9001224" cy="6512878"/>
          </a:xfrm>
          <a:prstGeom prst="rect">
            <a:avLst/>
          </a:prstGeom>
        </p:spPr>
      </p:pic>
      <p:sp>
        <p:nvSpPr>
          <p:cNvPr id="3" name="Rectangle 2"/>
          <p:cNvSpPr/>
          <p:nvPr userDrawn="1"/>
        </p:nvSpPr>
        <p:spPr>
          <a:xfrm>
            <a:off x="482801" y="490118"/>
            <a:ext cx="8178394" cy="110459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655042" y="676959"/>
            <a:ext cx="7772400" cy="742188"/>
          </a:xfrm>
          <a:prstGeom prst="rect">
            <a:avLst/>
          </a:prstGeom>
        </p:spPr>
        <p:txBody>
          <a:bodyPr/>
          <a:lstStyle>
            <a:lvl1pPr>
              <a:defRPr b="0" i="1" baseline="0">
                <a:solidFill>
                  <a:schemeClr val="tx1"/>
                </a:solidFill>
                <a:latin typeface="+mn-lt"/>
                <a:cs typeface="Times New Roman" pitchFamily="18" charset="0"/>
              </a:defRPr>
            </a:lvl1pPr>
          </a:lstStyle>
          <a:p>
            <a:r>
              <a:rPr lang="en-US" smtClean="0"/>
              <a:t>Click to edit Master title style</a:t>
            </a:r>
            <a:endParaRPr lang="en-US" dirty="0"/>
          </a:p>
        </p:txBody>
      </p:sp>
      <p:sp>
        <p:nvSpPr>
          <p:cNvPr id="8" name="Rectangle 7"/>
          <p:cNvSpPr/>
          <p:nvPr userDrawn="1"/>
        </p:nvSpPr>
        <p:spPr>
          <a:xfrm>
            <a:off x="65218" y="5654117"/>
            <a:ext cx="1004785" cy="926755"/>
          </a:xfrm>
          <a:prstGeom prst="rect">
            <a:avLst/>
          </a:prstGeom>
          <a:solidFill>
            <a:schemeClr val="bg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9" name="TextBox 8"/>
          <p:cNvSpPr txBox="1"/>
          <p:nvPr userDrawn="1"/>
        </p:nvSpPr>
        <p:spPr>
          <a:xfrm>
            <a:off x="194001" y="566115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tx1"/>
                </a:solidFill>
                <a:latin typeface="Calibri" panose="020F0502020204030204" pitchFamily="34" charset="0"/>
                <a:cs typeface="Times New Roman" pitchFamily="18" charset="0"/>
              </a:rPr>
              <a:t>16</a:t>
            </a:r>
            <a:r>
              <a:rPr lang="en-US" sz="2400" b="1" i="1" baseline="30000" dirty="0" smtClean="0">
                <a:solidFill>
                  <a:schemeClr val="tx1"/>
                </a:solidFill>
                <a:latin typeface="Calibri" panose="020F0502020204030204" pitchFamily="34" charset="0"/>
                <a:cs typeface="Times New Roman" pitchFamily="18" charset="0"/>
              </a:rPr>
              <a:t>th</a:t>
            </a:r>
            <a:r>
              <a:rPr lang="en-US" sz="2400" b="1" i="1" dirty="0" smtClean="0">
                <a:solidFill>
                  <a:schemeClr val="tx1"/>
                </a:solidFill>
                <a:latin typeface="Calibri" panose="020F0502020204030204" pitchFamily="34" charset="0"/>
                <a:cs typeface="Times New Roman" pitchFamily="18" charset="0"/>
              </a:rPr>
              <a:t> </a:t>
            </a:r>
            <a:endParaRPr lang="en-US" sz="2400" b="1" i="1" dirty="0" smtClean="0">
              <a:solidFill>
                <a:schemeClr val="tx1"/>
              </a:solidFill>
              <a:latin typeface="Calibri" panose="020F0502020204030204" pitchFamily="34" charset="0"/>
              <a:cs typeface="Times New Roman" pitchFamily="18" charset="0"/>
            </a:endParaRPr>
          </a:p>
        </p:txBody>
      </p:sp>
      <p:sp>
        <p:nvSpPr>
          <p:cNvPr id="10" name="TextBox 9"/>
          <p:cNvSpPr txBox="1"/>
          <p:nvPr userDrawn="1"/>
        </p:nvSpPr>
        <p:spPr>
          <a:xfrm>
            <a:off x="181429" y="593284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tx1"/>
                </a:solidFill>
                <a:latin typeface="Calibri" panose="020F0502020204030204" pitchFamily="34" charset="0"/>
                <a:cs typeface="Times New Roman" pitchFamily="18" charset="0"/>
              </a:rPr>
              <a:t>edition</a:t>
            </a:r>
            <a:endParaRPr lang="en-US" sz="1400" b="1" i="1" dirty="0">
              <a:solidFill>
                <a:schemeClr val="tx1"/>
              </a:solidFill>
              <a:latin typeface="Calibri" panose="020F0502020204030204" pitchFamily="34" charset="0"/>
              <a:cs typeface="Times New Roman" pitchFamily="18" charset="0"/>
            </a:endParaRPr>
          </a:p>
        </p:txBody>
      </p:sp>
      <p:cxnSp>
        <p:nvCxnSpPr>
          <p:cNvPr id="11" name="Straight Connector 10"/>
          <p:cNvCxnSpPr/>
          <p:nvPr userDrawn="1"/>
        </p:nvCxnSpPr>
        <p:spPr>
          <a:xfrm>
            <a:off x="206672" y="6204876"/>
            <a:ext cx="65034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9565" y="619679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tx1"/>
                </a:solidFill>
                <a:latin typeface="Calibri" panose="020F0502020204030204" pitchFamily="34" charset="0"/>
                <a:cs typeface="Times New Roman" pitchFamily="18" charset="0"/>
              </a:rPr>
              <a:t>Gwartney</a:t>
            </a:r>
            <a:r>
              <a:rPr lang="en-US" sz="800" b="1" i="1" dirty="0" smtClean="0">
                <a:solidFill>
                  <a:schemeClr val="tx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tx1"/>
                </a:solidFill>
                <a:latin typeface="Calibri" panose="020F0502020204030204" pitchFamily="34" charset="0"/>
                <a:cs typeface="Times New Roman" pitchFamily="18" charset="0"/>
              </a:rPr>
              <a:t>Sobel</a:t>
            </a:r>
            <a:r>
              <a:rPr lang="en-US" sz="800" b="1" i="1" dirty="0" smtClean="0">
                <a:solidFill>
                  <a:schemeClr val="tx1"/>
                </a:solidFill>
                <a:latin typeface="Calibri" panose="020F0502020204030204" pitchFamily="34" charset="0"/>
                <a:cs typeface="Times New Roman" pitchFamily="18" charset="0"/>
              </a:rPr>
              <a:t>-Macpherson</a:t>
            </a:r>
            <a:endParaRPr lang="en-US" sz="800" b="1" i="1" dirty="0">
              <a:solidFill>
                <a:schemeClr val="tx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282552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ounded Rectangle 19"/>
          <p:cNvSpPr/>
          <p:nvPr userDrawn="1"/>
        </p:nvSpPr>
        <p:spPr>
          <a:xfrm>
            <a:off x="91440" y="1082081"/>
            <a:ext cx="8932985" cy="5508914"/>
          </a:xfrm>
          <a:prstGeom prst="roundRect">
            <a:avLst>
              <a:gd name="adj" fmla="val 3590"/>
            </a:avLst>
          </a:prstGeom>
          <a:solidFill>
            <a:srgbClr val="F1F1E3"/>
          </a:solidFill>
          <a:ln w="12700">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569" y="424413"/>
            <a:ext cx="8904855" cy="657667"/>
          </a:xfrm>
          <a:prstGeom prst="rect">
            <a:avLst/>
          </a:prstGeom>
        </p:spPr>
        <p:txBody>
          <a:bodyPr/>
          <a:lstStyle>
            <a:lvl1pPr algn="l">
              <a:defRPr sz="3800" b="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243583"/>
            <a:ext cx="8820445" cy="4692983"/>
          </a:xfrm>
          <a:prstGeom prst="rect">
            <a:avLst/>
          </a:prstGeom>
        </p:spPr>
        <p:txBody>
          <a:bodyPr/>
          <a:lstStyle>
            <a:lvl1pPr>
              <a:defRPr sz="2800">
                <a:solidFill>
                  <a:schemeClr val="tx1"/>
                </a:solidFill>
                <a:latin typeface="+mj-lt"/>
                <a:cs typeface="Times New Roman" pitchFamily="18" charset="0"/>
              </a:defRPr>
            </a:lvl1pPr>
            <a:lvl2pPr marL="742950" indent="-285750">
              <a:buFont typeface="Arial" pitchFamily="34" charset="0"/>
              <a:buChar char="•"/>
              <a:defRPr sz="2600">
                <a:solidFill>
                  <a:schemeClr val="tx1"/>
                </a:solidFill>
                <a:latin typeface="+mj-lt"/>
                <a:cs typeface="Times New Roman" pitchFamily="18" charset="0"/>
              </a:defRPr>
            </a:lvl2pPr>
            <a:lvl3pPr marL="1143000" indent="-228600">
              <a:buFont typeface="Arial" pitchFamily="34" charset="0"/>
              <a:buChar char="•"/>
              <a:defRPr sz="2600">
                <a:solidFill>
                  <a:schemeClr val="tx1"/>
                </a:solidFill>
                <a:latin typeface="+mj-lt"/>
                <a:cs typeface="Times New Roman" pitchFamily="18" charset="0"/>
              </a:defRPr>
            </a:lvl3pPr>
            <a:lvl4pPr marL="1600200" indent="-228600">
              <a:buFont typeface="Arial" pitchFamily="34" charset="0"/>
              <a:buChar char="•"/>
              <a:defRPr sz="2600">
                <a:solidFill>
                  <a:schemeClr val="tx1"/>
                </a:solidFill>
                <a:latin typeface="+mj-lt"/>
                <a:cs typeface="Times New Roman" pitchFamily="18" charset="0"/>
              </a:defRPr>
            </a:lvl4pPr>
            <a:lvl5pPr marL="2057400" indent="-228600">
              <a:buFont typeface="Arial" pitchFamily="34" charset="0"/>
              <a:buChar char="•"/>
              <a:defRPr sz="2600">
                <a:solidFill>
                  <a:schemeClr val="tx1"/>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3"/>
          <p:cNvGrpSpPr/>
          <p:nvPr userDrawn="1"/>
        </p:nvGrpSpPr>
        <p:grpSpPr>
          <a:xfrm>
            <a:off x="8082677" y="50667"/>
            <a:ext cx="1061323" cy="926755"/>
            <a:chOff x="14013" y="5924772"/>
            <a:chExt cx="1061323" cy="926755"/>
          </a:xfrm>
        </p:grpSpPr>
        <p:sp>
          <p:nvSpPr>
            <p:cNvPr id="14" name="Rectangle 13"/>
            <p:cNvSpPr/>
            <p:nvPr userDrawn="1"/>
          </p:nvSpPr>
          <p:spPr>
            <a:xfrm>
              <a:off x="14013" y="5924772"/>
              <a:ext cx="1004785"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5" name="TextBox 14"/>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6" name="TextBox 15"/>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7" name="Straight Connector 16"/>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569" y="270798"/>
            <a:ext cx="8904855" cy="657667"/>
          </a:xfrm>
          <a:prstGeom prst="rect">
            <a:avLst/>
          </a:prstGeom>
        </p:spPr>
        <p:txBody>
          <a:bodyPr/>
          <a:lstStyle>
            <a:lvl1pPr algn="l">
              <a:defRPr sz="3800">
                <a:solidFill>
                  <a:schemeClr val="tx1"/>
                </a:solidFill>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0675" y="1062111"/>
            <a:ext cx="8820445" cy="4874456"/>
          </a:xfrm>
          <a:prstGeom prst="rect">
            <a:avLst/>
          </a:prstGeom>
        </p:spPr>
        <p:txBody>
          <a:bodyPr/>
          <a:lstStyle>
            <a:lvl1pPr>
              <a:defRPr sz="2800">
                <a:solidFill>
                  <a:schemeClr val="tx2"/>
                </a:solidFill>
                <a:latin typeface="+mj-lt"/>
                <a:cs typeface="Times New Roman" pitchFamily="18" charset="0"/>
              </a:defRPr>
            </a:lvl1pPr>
            <a:lvl2pPr marL="742950" indent="-285750">
              <a:buFont typeface="Arial" pitchFamily="34" charset="0"/>
              <a:buChar char="•"/>
              <a:defRPr sz="2600">
                <a:solidFill>
                  <a:schemeClr val="tx2"/>
                </a:solidFill>
                <a:latin typeface="+mj-lt"/>
                <a:cs typeface="Times New Roman" pitchFamily="18" charset="0"/>
              </a:defRPr>
            </a:lvl2pPr>
            <a:lvl3pPr marL="1143000" indent="-228600">
              <a:buFont typeface="Arial" pitchFamily="34" charset="0"/>
              <a:buChar char="•"/>
              <a:defRPr sz="2600">
                <a:solidFill>
                  <a:schemeClr val="tx2"/>
                </a:solidFill>
                <a:latin typeface="+mj-lt"/>
                <a:cs typeface="Times New Roman" pitchFamily="18" charset="0"/>
              </a:defRPr>
            </a:lvl3pPr>
            <a:lvl4pPr marL="1600200" indent="-228600">
              <a:buFont typeface="Arial" pitchFamily="34" charset="0"/>
              <a:buChar char="•"/>
              <a:defRPr sz="2600">
                <a:solidFill>
                  <a:schemeClr val="tx2"/>
                </a:solidFill>
                <a:latin typeface="+mj-lt"/>
                <a:cs typeface="Times New Roman" pitchFamily="18" charset="0"/>
              </a:defRPr>
            </a:lvl4pPr>
            <a:lvl5pPr marL="2057400" indent="-228600">
              <a:buFont typeface="Arial" pitchFamily="34" charset="0"/>
              <a:buChar char="•"/>
              <a:defRPr sz="2600">
                <a:solidFill>
                  <a:schemeClr val="tx2"/>
                </a:solidFill>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4014" y="5924772"/>
            <a:ext cx="956938" cy="926755"/>
          </a:xfrm>
          <a:prstGeom prst="rect">
            <a:avLst/>
          </a:prstGeom>
          <a:solidFill>
            <a:schemeClr val="tx1"/>
          </a:solidFill>
          <a:ln>
            <a:solidFill>
              <a:schemeClr val="tx1"/>
            </a:solid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solidFill>
                <a:schemeClr val="tx1"/>
              </a:solidFill>
            </a:endParaRPr>
          </a:p>
        </p:txBody>
      </p:sp>
      <p:sp>
        <p:nvSpPr>
          <p:cNvPr id="10" name="TextBox 9"/>
          <p:cNvSpPr txBox="1"/>
          <p:nvPr userDrawn="1"/>
        </p:nvSpPr>
        <p:spPr>
          <a:xfrm>
            <a:off x="135481" y="5939121"/>
            <a:ext cx="744114" cy="461665"/>
          </a:xfrm>
          <a:prstGeom prst="rect">
            <a:avLst/>
          </a:prstGeom>
          <a:noFill/>
          <a:ln>
            <a:noFill/>
          </a:ln>
        </p:spPr>
        <p:txBody>
          <a:bodyPr wrap="none" rtlCol="0">
            <a:spAutoFit/>
          </a:bodyPr>
          <a:lstStyle/>
          <a:p>
            <a:pPr algn="ctr">
              <a:spcBef>
                <a:spcPts val="0"/>
              </a:spcBef>
            </a:pPr>
            <a:r>
              <a:rPr lang="en-US" sz="2400" b="1" i="1" dirty="0" smtClean="0">
                <a:solidFill>
                  <a:schemeClr val="bg1"/>
                </a:solidFill>
                <a:latin typeface="Calibri" panose="020F0502020204030204" pitchFamily="34" charset="0"/>
                <a:cs typeface="Times New Roman" pitchFamily="18" charset="0"/>
              </a:rPr>
              <a:t>16</a:t>
            </a:r>
            <a:r>
              <a:rPr lang="en-US" sz="2400" b="1" i="1" baseline="30000" dirty="0" smtClean="0">
                <a:solidFill>
                  <a:schemeClr val="bg1"/>
                </a:solidFill>
                <a:latin typeface="Calibri" panose="020F0502020204030204" pitchFamily="34" charset="0"/>
                <a:cs typeface="Times New Roman" pitchFamily="18" charset="0"/>
              </a:rPr>
              <a:t>th</a:t>
            </a:r>
            <a:r>
              <a:rPr lang="en-US" sz="2400" b="1" i="1" dirty="0" smtClean="0">
                <a:solidFill>
                  <a:schemeClr val="bg1"/>
                </a:solidFill>
                <a:latin typeface="Calibri" panose="020F0502020204030204" pitchFamily="34" charset="0"/>
                <a:cs typeface="Times New Roman" pitchFamily="18" charset="0"/>
              </a:rPr>
              <a:t> </a:t>
            </a:r>
            <a:endParaRPr lang="en-US" sz="2400" b="1" i="1" dirty="0" smtClean="0">
              <a:solidFill>
                <a:schemeClr val="bg1"/>
              </a:solidFill>
              <a:latin typeface="Calibri" panose="020F0502020204030204" pitchFamily="34" charset="0"/>
              <a:cs typeface="Times New Roman" pitchFamily="18" charset="0"/>
            </a:endParaRPr>
          </a:p>
        </p:txBody>
      </p:sp>
      <p:sp>
        <p:nvSpPr>
          <p:cNvPr id="11" name="TextBox 10"/>
          <p:cNvSpPr txBox="1"/>
          <p:nvPr userDrawn="1"/>
        </p:nvSpPr>
        <p:spPr>
          <a:xfrm>
            <a:off x="122909" y="6210818"/>
            <a:ext cx="708848" cy="307777"/>
          </a:xfrm>
          <a:prstGeom prst="rect">
            <a:avLst/>
          </a:prstGeom>
          <a:noFill/>
          <a:ln>
            <a:noFill/>
          </a:ln>
        </p:spPr>
        <p:txBody>
          <a:bodyPr wrap="none" rtlCol="0">
            <a:spAutoFit/>
          </a:bodyPr>
          <a:lstStyle/>
          <a:p>
            <a:pPr algn="ctr">
              <a:spcBef>
                <a:spcPts val="0"/>
              </a:spcBef>
            </a:pPr>
            <a:r>
              <a:rPr lang="en-US" sz="1400" b="1" i="1" dirty="0" smtClean="0">
                <a:solidFill>
                  <a:schemeClr val="bg1"/>
                </a:solidFill>
                <a:latin typeface="Calibri" panose="020F0502020204030204" pitchFamily="34" charset="0"/>
                <a:cs typeface="Times New Roman" pitchFamily="18" charset="0"/>
              </a:rPr>
              <a:t>edition</a:t>
            </a:r>
            <a:endParaRPr lang="en-US" sz="1400" b="1" i="1" dirty="0">
              <a:solidFill>
                <a:schemeClr val="bg1"/>
              </a:solidFill>
              <a:latin typeface="Calibri" panose="020F0502020204030204" pitchFamily="34" charset="0"/>
              <a:cs typeface="Times New Roman" pitchFamily="18" charset="0"/>
            </a:endParaRPr>
          </a:p>
        </p:txBody>
      </p:sp>
      <p:cxnSp>
        <p:nvCxnSpPr>
          <p:cNvPr id="12" name="Straight Connector 11"/>
          <p:cNvCxnSpPr/>
          <p:nvPr userDrawn="1"/>
        </p:nvCxnSpPr>
        <p:spPr>
          <a:xfrm>
            <a:off x="162782" y="6475531"/>
            <a:ext cx="65034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8360" y="6460136"/>
            <a:ext cx="1046976" cy="338554"/>
          </a:xfrm>
          <a:prstGeom prst="rect">
            <a:avLst/>
          </a:prstGeom>
          <a:noFill/>
          <a:ln>
            <a:noFill/>
          </a:ln>
        </p:spPr>
        <p:txBody>
          <a:bodyPr wrap="square" rtlCol="0">
            <a:spAutoFit/>
          </a:bodyPr>
          <a:lstStyle/>
          <a:p>
            <a:pPr algn="l">
              <a:spcBef>
                <a:spcPts val="0"/>
              </a:spcBef>
            </a:pPr>
            <a:r>
              <a:rPr lang="en-US" sz="800" b="1" i="1" dirty="0" err="1" smtClean="0">
                <a:solidFill>
                  <a:schemeClr val="bg1"/>
                </a:solidFill>
                <a:latin typeface="Calibri" panose="020F0502020204030204" pitchFamily="34" charset="0"/>
                <a:cs typeface="Times New Roman" pitchFamily="18" charset="0"/>
              </a:rPr>
              <a:t>Gwartney</a:t>
            </a:r>
            <a:r>
              <a:rPr lang="en-US" sz="800" b="1" i="1" dirty="0" smtClean="0">
                <a:solidFill>
                  <a:schemeClr val="bg1"/>
                </a:solidFill>
                <a:latin typeface="Calibri" panose="020F0502020204030204" pitchFamily="34" charset="0"/>
                <a:cs typeface="Times New Roman" pitchFamily="18" charset="0"/>
              </a:rPr>
              <a:t>-Stroup</a:t>
            </a:r>
          </a:p>
          <a:p>
            <a:pPr algn="l">
              <a:spcBef>
                <a:spcPts val="0"/>
              </a:spcBef>
            </a:pPr>
            <a:r>
              <a:rPr lang="en-US" sz="800" b="1" i="1" dirty="0" err="1" smtClean="0">
                <a:solidFill>
                  <a:schemeClr val="bg1"/>
                </a:solidFill>
                <a:latin typeface="Calibri" panose="020F0502020204030204" pitchFamily="34" charset="0"/>
                <a:cs typeface="Times New Roman" pitchFamily="18" charset="0"/>
              </a:rPr>
              <a:t>Sobel</a:t>
            </a:r>
            <a:r>
              <a:rPr lang="en-US" sz="800" b="1" i="1" dirty="0" smtClean="0">
                <a:solidFill>
                  <a:schemeClr val="bg1"/>
                </a:solidFill>
                <a:latin typeface="Calibri" panose="020F0502020204030204" pitchFamily="34" charset="0"/>
                <a:cs typeface="Times New Roman" pitchFamily="18" charset="0"/>
              </a:rPr>
              <a:t>-Macpherson</a:t>
            </a:r>
            <a:endParaRPr lang="en-US" sz="800" b="1" i="1" dirty="0">
              <a:solidFill>
                <a:schemeClr val="bg1"/>
              </a:solidFill>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846171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00458" y="294716"/>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9859" y="236194"/>
            <a:ext cx="7845499" cy="1143000"/>
          </a:xfrm>
          <a:prstGeom prst="rect">
            <a:avLst/>
          </a:prstGeom>
        </p:spPr>
        <p:txBody>
          <a:bodyPr/>
          <a:lstStyle>
            <a:lvl1pPr>
              <a:defRPr>
                <a:latin typeface="+mj-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BC5D3987-66B0-2C41-81F1-A4EAC98DBC73}" type="datetimeFigureOut">
              <a:rPr lang="en-US" smtClean="0"/>
              <a:pPr/>
              <a:t>12/27/16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en-US"/>
          </a:p>
        </p:txBody>
      </p:sp>
      <p:sp>
        <p:nvSpPr>
          <p:cNvPr id="9" name="Slide Number Placeholder 8"/>
          <p:cNvSpPr>
            <a:spLocks noGrp="1"/>
          </p:cNvSpPr>
          <p:nvPr>
            <p:ph type="sldNum" sz="quarter" idx="12"/>
          </p:nvPr>
        </p:nvSpPr>
        <p:spPr>
          <a:xfrm>
            <a:off x="6461758" y="6208636"/>
            <a:ext cx="2133600" cy="365125"/>
          </a:xfrm>
          <a:prstGeom prst="rect">
            <a:avLst/>
          </a:prstGeom>
        </p:spPr>
        <p:txBody>
          <a:bodyPr/>
          <a:lstStyle>
            <a:lvl1pPr>
              <a:defRPr>
                <a:latin typeface="+mj-lt"/>
              </a:defRPr>
            </a:lvl1pPr>
          </a:lstStyle>
          <a:p>
            <a:fld id="{91819803-0A6A-C64E-BE83-F7980D5F71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3888" y="1867484"/>
            <a:ext cx="7845499" cy="1143000"/>
          </a:xfrm>
          <a:prstGeom prst="rect">
            <a:avLst/>
          </a:prstGeom>
        </p:spPr>
        <p:txBody>
          <a:bodyPr/>
          <a:lstStyle>
            <a:lvl1pPr>
              <a:defRPr>
                <a:latin typeface="+mj-lt"/>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C5D3987-66B0-2C41-81F1-A4EAC98DBC73}" type="datetimeFigureOut">
              <a:rPr lang="en-US" smtClean="0"/>
              <a:pPr/>
              <a:t>12/27/16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61758" y="6208636"/>
            <a:ext cx="2133600" cy="365125"/>
          </a:xfrm>
          <a:prstGeom prst="rect">
            <a:avLst/>
          </a:prstGeom>
        </p:spPr>
        <p:txBody>
          <a:bodyPr/>
          <a:lstStyle/>
          <a:p>
            <a:fld id="{91819803-0A6A-C64E-BE83-F7980D5F71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Rounded Rectangle 49"/>
          <p:cNvSpPr>
            <a:spLocks/>
          </p:cNvSpPr>
          <p:nvPr/>
        </p:nvSpPr>
        <p:spPr>
          <a:xfrm>
            <a:off x="8147190" y="6637804"/>
            <a:ext cx="978648" cy="206967"/>
          </a:xfrm>
          <a:prstGeom prst="roundRect">
            <a:avLst/>
          </a:prstGeom>
          <a:solidFill>
            <a:schemeClr val="tx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 Box 33"/>
          <p:cNvSpPr txBox="1">
            <a:spLocks noChangeArrowheads="1"/>
          </p:cNvSpPr>
          <p:nvPr/>
        </p:nvSpPr>
        <p:spPr bwMode="auto">
          <a:xfrm>
            <a:off x="1033980" y="6633880"/>
            <a:ext cx="6858001" cy="215444"/>
          </a:xfrm>
          <a:prstGeom prst="rect">
            <a:avLst/>
          </a:prstGeom>
          <a:noFill/>
          <a:ln w="9525">
            <a:noFill/>
            <a:miter lim="800000"/>
            <a:headEnd/>
            <a:tailEnd/>
          </a:ln>
        </p:spPr>
        <p:txBody>
          <a:bodyPr wrap="square">
            <a:prstTxWarp prst="textNoShape">
              <a:avLst/>
            </a:prstTxWarp>
            <a:spAutoFit/>
          </a:bodyPr>
          <a:lstStyle/>
          <a:p>
            <a:pPr algn="r">
              <a:defRPr/>
            </a:pPr>
            <a:r>
              <a:rPr kumimoji="0" lang="en-US" sz="800" b="0" i="1" dirty="0">
                <a:solidFill>
                  <a:schemeClr val="tx1"/>
                </a:solidFill>
                <a:latin typeface="+mj-lt"/>
              </a:rPr>
              <a:t>Copyright ©</a:t>
            </a:r>
            <a:r>
              <a:rPr kumimoji="0" lang="en-US" sz="800" b="0" i="1" dirty="0" smtClean="0">
                <a:solidFill>
                  <a:schemeClr val="tx1"/>
                </a:solidFill>
                <a:latin typeface="+mj-lt"/>
              </a:rPr>
              <a:t>2017 </a:t>
            </a:r>
            <a:r>
              <a:rPr kumimoji="0" lang="en-US" sz="800" b="0" i="1" dirty="0">
                <a:solidFill>
                  <a:schemeClr val="tx1"/>
                </a:solidFill>
                <a:latin typeface="+mj-lt"/>
              </a:rPr>
              <a:t>Cengage Learning. All rights reserved. May not be scanned, copied or duplicated, or posted to a publicly accessible web site, in whole or in part.</a:t>
            </a:r>
          </a:p>
        </p:txBody>
      </p:sp>
      <p:sp>
        <p:nvSpPr>
          <p:cNvPr id="53" name="Rectangle 4">
            <a:hlinkClick r:id="" action="ppaction://hlinkshowjump?jump=firstslide"/>
          </p:cNvPr>
          <p:cNvSpPr>
            <a:spLocks noChangeArrowheads="1"/>
          </p:cNvSpPr>
          <p:nvPr/>
        </p:nvSpPr>
        <p:spPr bwMode="auto">
          <a:xfrm>
            <a:off x="8280926" y="6599443"/>
            <a:ext cx="830794" cy="263358"/>
          </a:xfrm>
          <a:prstGeom prst="rect">
            <a:avLst/>
          </a:prstGeom>
          <a:noFill/>
          <a:ln w="9525">
            <a:noFill/>
            <a:miter lim="800000"/>
            <a:headEnd/>
            <a:tailEnd/>
          </a:ln>
          <a:effectLst/>
        </p:spPr>
        <p:txBody>
          <a:bodyPr lIns="92075" tIns="46038" rIns="92075" bIns="46038">
            <a:prstTxWarp prst="textNoShape">
              <a:avLst/>
            </a:prstTxWarp>
          </a:bodyPr>
          <a:lstStyle/>
          <a:p>
            <a:pPr>
              <a:spcBef>
                <a:spcPct val="20000"/>
              </a:spcBef>
              <a:defRPr/>
            </a:pPr>
            <a:r>
              <a:rPr lang="en-US" sz="1100" b="0" dirty="0" smtClean="0">
                <a:solidFill>
                  <a:schemeClr val="bg1"/>
                </a:solidFill>
                <a:latin typeface="+mj-lt"/>
                <a:hlinkClick r:id="" action="ppaction://hlinkshowjump?jump=firstslide"/>
              </a:rPr>
              <a:t>First </a:t>
            </a:r>
            <a:r>
              <a:rPr lang="en-US" sz="1100" b="0" dirty="0">
                <a:solidFill>
                  <a:schemeClr val="bg1"/>
                </a:solidFill>
                <a:latin typeface="+mj-lt"/>
                <a:hlinkClick r:id="" action="ppaction://hlinkshowjump?jump=firstslide"/>
              </a:rPr>
              <a:t>page</a:t>
            </a:r>
          </a:p>
        </p:txBody>
      </p:sp>
      <p:sp>
        <p:nvSpPr>
          <p:cNvPr id="54" name="AutoShape 5">
            <a:hlinkClick r:id="" action="ppaction://hlinkshowjump?jump=previousslide"/>
          </p:cNvPr>
          <p:cNvSpPr>
            <a:spLocks noChangeArrowheads="1"/>
          </p:cNvSpPr>
          <p:nvPr/>
        </p:nvSpPr>
        <p:spPr bwMode="auto">
          <a:xfrm>
            <a:off x="8182360" y="6663891"/>
            <a:ext cx="145314" cy="156703"/>
          </a:xfrm>
          <a:prstGeom prst="leftArrow">
            <a:avLst>
              <a:gd name="adj1" fmla="val 50000"/>
              <a:gd name="adj2" fmla="val 6379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
        <p:nvSpPr>
          <p:cNvPr id="55" name="AutoShape 6">
            <a:hlinkClick r:id="" action="ppaction://hlinkshowjump?jump=nextslide"/>
          </p:cNvPr>
          <p:cNvSpPr>
            <a:spLocks noChangeArrowheads="1"/>
          </p:cNvSpPr>
          <p:nvPr/>
        </p:nvSpPr>
        <p:spPr bwMode="auto">
          <a:xfrm>
            <a:off x="8959372" y="6663891"/>
            <a:ext cx="145314" cy="156703"/>
          </a:xfrm>
          <a:prstGeom prst="rightArrow">
            <a:avLst>
              <a:gd name="adj1" fmla="val 50000"/>
              <a:gd name="adj2" fmla="val 63806"/>
            </a:avLst>
          </a:prstGeom>
          <a:solidFill>
            <a:schemeClr val="bg1">
              <a:alpha val="96000"/>
            </a:schemeClr>
          </a:solidFill>
          <a:ln w="12700" cap="sq">
            <a:noFill/>
            <a:miter lim="800000"/>
            <a:headEnd/>
            <a:tailEnd/>
          </a:ln>
          <a:effectLst/>
        </p:spPr>
        <p:txBody>
          <a:bodyPr anchor="b">
            <a:prstTxWarp prst="textNoShape">
              <a:avLst/>
            </a:prstTxWarp>
          </a:bodyPr>
          <a:lstStyle/>
          <a:p>
            <a:pPr>
              <a:defRPr/>
            </a:pPr>
            <a:endParaRPr lang="en-US">
              <a:latin typeface="Times New Roman" pitchFamily="-110"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3835" y="2003914"/>
            <a:ext cx="7634484" cy="1373191"/>
          </a:xfrm>
          <a:prstGeom prst="rect">
            <a:avLst/>
          </a:prstGeom>
        </p:spPr>
        <p:txBody>
          <a:bodyPr anchor="b">
            <a:normAutofit fontScale="90000"/>
          </a:bodyPr>
          <a:lstStyle/>
          <a:p>
            <a:pPr>
              <a:lnSpc>
                <a:spcPts val="4000"/>
              </a:lnSpc>
            </a:pPr>
            <a:r>
              <a:rPr lang="en-US" dirty="0" smtClean="0"/>
              <a:t>Macroeconomic Policy</a:t>
            </a:r>
            <a:r>
              <a:rPr lang="en-US" dirty="0"/>
              <a:t>, </a:t>
            </a:r>
            <a:r>
              <a:rPr lang="en-US" dirty="0" smtClean="0"/>
              <a:t>Economic Stability, and the Federal Debt</a:t>
            </a:r>
            <a:endParaRPr lang="en-US" dirty="0"/>
          </a:p>
        </p:txBody>
      </p:sp>
    </p:spTree>
    <p:extLst>
      <p:ext uri="{BB962C8B-B14F-4D97-AF65-F5344CB8AC3E}">
        <p14:creationId xmlns:p14="http://schemas.microsoft.com/office/powerpoint/2010/main" val="125071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5182"/>
            <a:ext cx="8904855" cy="646440"/>
          </a:xfrm>
        </p:spPr>
        <p:txBody>
          <a:bodyPr/>
          <a:lstStyle/>
          <a:p>
            <a:r>
              <a:rPr lang="en-US" dirty="0"/>
              <a:t>Index of Leading Indicators</a:t>
            </a:r>
          </a:p>
        </p:txBody>
      </p:sp>
      <p:sp>
        <p:nvSpPr>
          <p:cNvPr id="61" name="Text Box 10"/>
          <p:cNvSpPr txBox="1">
            <a:spLocks noChangeArrowheads="1"/>
          </p:cNvSpPr>
          <p:nvPr/>
        </p:nvSpPr>
        <p:spPr bwMode="auto">
          <a:xfrm>
            <a:off x="119569" y="1132232"/>
            <a:ext cx="8798963" cy="1354217"/>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b="1" i="1" dirty="0" smtClean="0">
                <a:latin typeface="+mj-lt"/>
                <a:cs typeface="Times New Roman" pitchFamily="18" charset="0"/>
              </a:rPr>
              <a:t>Index </a:t>
            </a:r>
            <a:r>
              <a:rPr lang="en-US" sz="2000" b="1" i="1" dirty="0">
                <a:latin typeface="+mj-lt"/>
                <a:cs typeface="Times New Roman" pitchFamily="18" charset="0"/>
              </a:rPr>
              <a:t>of Leading Indicators </a:t>
            </a:r>
            <a:r>
              <a:rPr lang="en-US" sz="2000" b="1" i="1" dirty="0" smtClean="0">
                <a:latin typeface="+mj-lt"/>
                <a:cs typeface="Times New Roman" pitchFamily="18" charset="0"/>
              </a:rPr>
              <a:t/>
            </a:r>
            <a:br>
              <a:rPr lang="en-US" sz="2000" b="1" i="1" dirty="0" smtClean="0">
                <a:latin typeface="+mj-lt"/>
                <a:cs typeface="Times New Roman" pitchFamily="18" charset="0"/>
              </a:rPr>
            </a:br>
            <a:r>
              <a:rPr lang="en-US" sz="2000" dirty="0" smtClean="0">
                <a:latin typeface="+mj-lt"/>
                <a:cs typeface="Times New Roman" pitchFamily="18" charset="0"/>
              </a:rPr>
              <a:t>is a </a:t>
            </a:r>
            <a:r>
              <a:rPr lang="en-US" sz="2000" dirty="0">
                <a:latin typeface="+mj-lt"/>
                <a:cs typeface="Times New Roman" pitchFamily="18" charset="0"/>
              </a:rPr>
              <a:t>composite statistic based </a:t>
            </a:r>
            <a:r>
              <a:rPr lang="en-US" sz="2000" dirty="0" smtClean="0">
                <a:latin typeface="+mj-lt"/>
                <a:cs typeface="Times New Roman" pitchFamily="18" charset="0"/>
              </a:rPr>
              <a:t>on </a:t>
            </a:r>
            <a:r>
              <a:rPr lang="en-US" sz="2000" u="sng" dirty="0" smtClean="0">
                <a:latin typeface="+mj-lt"/>
                <a:cs typeface="Times New Roman" pitchFamily="18" charset="0"/>
              </a:rPr>
              <a:t>10 </a:t>
            </a:r>
            <a:r>
              <a:rPr lang="en-US" sz="2000" u="sng" dirty="0">
                <a:latin typeface="+mj-lt"/>
                <a:cs typeface="Times New Roman" pitchFamily="18" charset="0"/>
              </a:rPr>
              <a:t>key variables</a:t>
            </a:r>
            <a:r>
              <a:rPr lang="en-US" sz="2000" dirty="0">
                <a:latin typeface="+mj-lt"/>
                <a:cs typeface="Times New Roman" pitchFamily="18" charset="0"/>
              </a:rPr>
              <a:t> that generally turn down prior to </a:t>
            </a:r>
            <a:r>
              <a:rPr lang="en-US" sz="2000" dirty="0" smtClean="0">
                <a:latin typeface="+mj-lt"/>
                <a:cs typeface="Times New Roman" pitchFamily="18" charset="0"/>
              </a:rPr>
              <a:t/>
            </a:r>
            <a:br>
              <a:rPr lang="en-US" sz="2000" dirty="0" smtClean="0">
                <a:latin typeface="+mj-lt"/>
                <a:cs typeface="Times New Roman" pitchFamily="18" charset="0"/>
              </a:rPr>
            </a:br>
            <a:r>
              <a:rPr lang="en-US" sz="2000" dirty="0" smtClean="0">
                <a:latin typeface="+mj-lt"/>
                <a:cs typeface="Times New Roman" pitchFamily="18" charset="0"/>
              </a:rPr>
              <a:t>a </a:t>
            </a:r>
            <a:r>
              <a:rPr lang="en-US" sz="2000" dirty="0">
                <a:latin typeface="+mj-lt"/>
                <a:cs typeface="Times New Roman" pitchFamily="18" charset="0"/>
              </a:rPr>
              <a:t>recession </a:t>
            </a:r>
            <a:r>
              <a:rPr lang="en-US" sz="2000" dirty="0" smtClean="0">
                <a:latin typeface="+mj-lt"/>
                <a:cs typeface="Times New Roman" pitchFamily="18" charset="0"/>
              </a:rPr>
              <a:t>and </a:t>
            </a:r>
            <a:r>
              <a:rPr lang="en-US" sz="2000" dirty="0">
                <a:latin typeface="+mj-lt"/>
                <a:cs typeface="Times New Roman" pitchFamily="18" charset="0"/>
              </a:rPr>
              <a:t>turn up before </a:t>
            </a:r>
            <a:r>
              <a:rPr lang="en-US" sz="2000" dirty="0" smtClean="0">
                <a:latin typeface="+mj-lt"/>
                <a:cs typeface="Times New Roman" pitchFamily="18" charset="0"/>
              </a:rPr>
              <a:t>the </a:t>
            </a:r>
            <a:r>
              <a:rPr lang="en-US" sz="2000" dirty="0">
                <a:latin typeface="+mj-lt"/>
                <a:cs typeface="Times New Roman" pitchFamily="18" charset="0"/>
              </a:rPr>
              <a:t>beginning of an expansion. </a:t>
            </a:r>
          </a:p>
          <a:p>
            <a:pPr marL="115888" indent="-115888">
              <a:lnSpc>
                <a:spcPct val="90000"/>
              </a:lnSpc>
              <a:spcBef>
                <a:spcPct val="50000"/>
              </a:spcBef>
              <a:buFontTx/>
              <a:buChar char="•"/>
            </a:pPr>
            <a:r>
              <a:rPr lang="en-US" sz="2000" dirty="0">
                <a:latin typeface="+mj-lt"/>
                <a:cs typeface="Times New Roman" pitchFamily="18" charset="0"/>
              </a:rPr>
              <a:t>It is a forecasting tool. </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183" r="2097" b="1968"/>
          <a:stretch/>
        </p:blipFill>
        <p:spPr>
          <a:xfrm>
            <a:off x="3200681" y="2287092"/>
            <a:ext cx="5823743" cy="4297680"/>
          </a:xfrm>
          <a:prstGeom prst="roundRect">
            <a:avLst>
              <a:gd name="adj" fmla="val 2504"/>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a:off x="3213207" y="6376129"/>
            <a:ext cx="2435282" cy="246221"/>
          </a:xfrm>
          <a:prstGeom prst="rect">
            <a:avLst/>
          </a:prstGeom>
          <a:noFill/>
        </p:spPr>
        <p:txBody>
          <a:bodyPr wrap="none" rtlCol="0">
            <a:spAutoFit/>
          </a:bodyPr>
          <a:lstStyle/>
          <a:p>
            <a:r>
              <a:rPr lang="en-US" sz="1000" dirty="0" smtClean="0"/>
              <a:t>Source: http://</a:t>
            </a:r>
            <a:r>
              <a:rPr lang="en-US" sz="1000" dirty="0" err="1" smtClean="0"/>
              <a:t>www.conference-board.org</a:t>
            </a:r>
            <a:r>
              <a:rPr lang="en-US" sz="1000" dirty="0" smtClean="0"/>
              <a:t>.</a:t>
            </a:r>
            <a:endParaRPr lang="en-US" sz="1000" dirty="0"/>
          </a:p>
        </p:txBody>
      </p:sp>
      <p:sp>
        <p:nvSpPr>
          <p:cNvPr id="6" name="TextBox 5"/>
          <p:cNvSpPr txBox="1"/>
          <p:nvPr/>
        </p:nvSpPr>
        <p:spPr>
          <a:xfrm>
            <a:off x="5201330" y="2221534"/>
            <a:ext cx="2139560" cy="307777"/>
          </a:xfrm>
          <a:prstGeom prst="rect">
            <a:avLst/>
          </a:prstGeom>
          <a:noFill/>
        </p:spPr>
        <p:txBody>
          <a:bodyPr wrap="none" rtlCol="0">
            <a:spAutoFit/>
          </a:bodyPr>
          <a:lstStyle/>
          <a:p>
            <a:r>
              <a:rPr lang="en-US" sz="1400" dirty="0" smtClean="0"/>
              <a:t>Index of Leading Indicators</a:t>
            </a:r>
            <a:endParaRPr lang="en-US" sz="1400" dirty="0"/>
          </a:p>
        </p:txBody>
      </p:sp>
      <p:sp>
        <p:nvSpPr>
          <p:cNvPr id="69" name="Text Box 10"/>
          <p:cNvSpPr txBox="1">
            <a:spLocks noChangeArrowheads="1"/>
          </p:cNvSpPr>
          <p:nvPr/>
        </p:nvSpPr>
        <p:spPr bwMode="auto">
          <a:xfrm>
            <a:off x="119568" y="2524710"/>
            <a:ext cx="3093639" cy="329320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000" dirty="0" smtClean="0">
                <a:latin typeface="+mj-lt"/>
                <a:cs typeface="Times New Roman" pitchFamily="18" charset="0"/>
              </a:rPr>
              <a:t>While </a:t>
            </a:r>
            <a:r>
              <a:rPr lang="en-US" sz="2000" dirty="0">
                <a:latin typeface="+mj-lt"/>
                <a:cs typeface="Times New Roman" pitchFamily="18" charset="0"/>
              </a:rPr>
              <a:t>it correctly forecast each of the 8 recessions during the </a:t>
            </a:r>
            <a:r>
              <a:rPr lang="en-US" sz="2000" dirty="0" smtClean="0">
                <a:latin typeface="+mj-lt"/>
                <a:cs typeface="Times New Roman" pitchFamily="18" charset="0"/>
              </a:rPr>
              <a:t>1959-2015 </a:t>
            </a:r>
            <a:r>
              <a:rPr lang="en-US" sz="2000" dirty="0">
                <a:latin typeface="+mj-lt"/>
                <a:cs typeface="Times New Roman" pitchFamily="18" charset="0"/>
              </a:rPr>
              <a:t>period, it </a:t>
            </a:r>
            <a:r>
              <a:rPr lang="en-US" sz="2000" dirty="0" smtClean="0">
                <a:latin typeface="+mj-lt"/>
                <a:cs typeface="Times New Roman" pitchFamily="18" charset="0"/>
              </a:rPr>
              <a:t>forecast</a:t>
            </a:r>
            <a:r>
              <a:rPr lang="en-US" sz="2000" baseline="30000" dirty="0" smtClean="0">
                <a:latin typeface="+mj-lt"/>
                <a:cs typeface="Times New Roman" pitchFamily="18" charset="0"/>
              </a:rPr>
              <a:t>(</a:t>
            </a:r>
            <a:r>
              <a:rPr lang="en-US" sz="2000" dirty="0" smtClean="0">
                <a:latin typeface="+mj-lt"/>
                <a:cs typeface="Times New Roman" pitchFamily="18" charset="0"/>
              </a:rPr>
              <a:t>*</a:t>
            </a:r>
            <a:r>
              <a:rPr lang="en-US" sz="2000" baseline="30000" dirty="0" smtClean="0">
                <a:latin typeface="+mj-lt"/>
                <a:cs typeface="Times New Roman" pitchFamily="18" charset="0"/>
              </a:rPr>
              <a:t>)</a:t>
            </a:r>
            <a:r>
              <a:rPr lang="en-US" sz="2000" dirty="0" smtClean="0">
                <a:latin typeface="+mj-lt"/>
                <a:cs typeface="Times New Roman" pitchFamily="18" charset="0"/>
              </a:rPr>
              <a:t> </a:t>
            </a:r>
            <a:br>
              <a:rPr lang="en-US" sz="2000" dirty="0" smtClean="0">
                <a:latin typeface="+mj-lt"/>
                <a:cs typeface="Times New Roman" pitchFamily="18" charset="0"/>
              </a:rPr>
            </a:br>
            <a:r>
              <a:rPr lang="en-US" sz="2000" dirty="0" smtClean="0">
                <a:latin typeface="+mj-lt"/>
                <a:cs typeface="Times New Roman" pitchFamily="18" charset="0"/>
              </a:rPr>
              <a:t>4 </a:t>
            </a:r>
            <a:r>
              <a:rPr lang="en-US" sz="2000" dirty="0">
                <a:latin typeface="+mj-lt"/>
                <a:cs typeface="Times New Roman" pitchFamily="18" charset="0"/>
              </a:rPr>
              <a:t>recessions that did not occur.</a:t>
            </a:r>
          </a:p>
          <a:p>
            <a:pPr marL="115888" indent="-115888">
              <a:lnSpc>
                <a:spcPct val="90000"/>
              </a:lnSpc>
              <a:spcBef>
                <a:spcPct val="50000"/>
              </a:spcBef>
              <a:buFontTx/>
              <a:buChar char="•"/>
            </a:pPr>
            <a:r>
              <a:rPr lang="en-US" sz="2000" dirty="0">
                <a:latin typeface="+mj-lt"/>
                <a:cs typeface="Times New Roman" pitchFamily="18" charset="0"/>
              </a:rPr>
              <a:t>The index predicts with variable advance notice. The arrows </a:t>
            </a:r>
            <a:r>
              <a:rPr lang="en-US" sz="2000" dirty="0" smtClean="0">
                <a:latin typeface="+mj-lt"/>
                <a:cs typeface="Times New Roman" pitchFamily="18" charset="0"/>
              </a:rPr>
              <a:t>indicate how </a:t>
            </a:r>
            <a:r>
              <a:rPr lang="en-US" sz="2000" dirty="0">
                <a:latin typeface="+mj-lt"/>
                <a:cs typeface="Times New Roman" pitchFamily="18" charset="0"/>
              </a:rPr>
              <a:t>far ahead the index predicted a recession.</a:t>
            </a:r>
          </a:p>
        </p:txBody>
      </p:sp>
    </p:spTree>
    <p:extLst>
      <p:ext uri="{BB962C8B-B14F-4D97-AF65-F5344CB8AC3E}">
        <p14:creationId xmlns:p14="http://schemas.microsoft.com/office/powerpoint/2010/main" val="8519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315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5415118"/>
          </a:xfrm>
        </p:spPr>
        <p:txBody>
          <a:bodyPr/>
          <a:lstStyle/>
          <a:p>
            <a:pPr marL="341313" indent="-341313">
              <a:buAutoNum type="arabicPeriod"/>
            </a:pPr>
            <a:r>
              <a:rPr lang="en-US" sz="2600" dirty="0" smtClean="0">
                <a:solidFill>
                  <a:srgbClr val="32302A"/>
                </a:solidFill>
              </a:rPr>
              <a:t>Why </a:t>
            </a:r>
            <a:r>
              <a:rPr lang="en-US" sz="2600" dirty="0">
                <a:solidFill>
                  <a:srgbClr val="32302A"/>
                </a:solidFill>
              </a:rPr>
              <a:t>are macro policymakers interested in the index of leading indicators? </a:t>
            </a:r>
            <a:endParaRPr lang="en-US" sz="2600" dirty="0" smtClean="0">
              <a:solidFill>
                <a:srgbClr val="32302A"/>
              </a:solidFill>
            </a:endParaRPr>
          </a:p>
          <a:p>
            <a:pPr marL="341313" indent="-341313">
              <a:buAutoNum type="arabicPeriod"/>
            </a:pPr>
            <a:r>
              <a:rPr lang="en-US" sz="2600" dirty="0" smtClean="0">
                <a:solidFill>
                  <a:srgbClr val="32302A"/>
                </a:solidFill>
              </a:rPr>
              <a:t>“</a:t>
            </a:r>
            <a:r>
              <a:rPr lang="en-US" sz="2600" i="1" dirty="0">
                <a:solidFill>
                  <a:srgbClr val="32302A"/>
                </a:solidFill>
              </a:rPr>
              <a:t>Because policy changes exert an impact </a:t>
            </a:r>
            <a:r>
              <a:rPr lang="en-US" sz="2600" i="1" dirty="0" smtClean="0">
                <a:solidFill>
                  <a:srgbClr val="32302A"/>
                </a:solidFill>
              </a:rPr>
              <a:t>on the </a:t>
            </a:r>
            <a:r>
              <a:rPr lang="en-US" sz="2600" i="1" dirty="0">
                <a:solidFill>
                  <a:srgbClr val="32302A"/>
                </a:solidFill>
              </a:rPr>
              <a:t>economy </a:t>
            </a:r>
            <a:r>
              <a:rPr lang="en-US" sz="2600" i="1" dirty="0" smtClean="0">
                <a:solidFill>
                  <a:srgbClr val="32302A"/>
                </a:solidFill>
              </a:rPr>
              <a:t/>
            </a:r>
            <a:br>
              <a:rPr lang="en-US" sz="2600" i="1" dirty="0" smtClean="0">
                <a:solidFill>
                  <a:srgbClr val="32302A"/>
                </a:solidFill>
              </a:rPr>
            </a:br>
            <a:r>
              <a:rPr lang="en-US" sz="2600" i="1" dirty="0" smtClean="0">
                <a:solidFill>
                  <a:srgbClr val="32302A"/>
                </a:solidFill>
              </a:rPr>
              <a:t>  only after </a:t>
            </a:r>
            <a:r>
              <a:rPr lang="en-US" sz="2600" i="1" dirty="0">
                <a:solidFill>
                  <a:srgbClr val="32302A"/>
                </a:solidFill>
              </a:rPr>
              <a:t>a period of time </a:t>
            </a:r>
            <a:r>
              <a:rPr lang="en-US" sz="2600" i="1" dirty="0" smtClean="0">
                <a:solidFill>
                  <a:srgbClr val="32302A"/>
                </a:solidFill>
              </a:rPr>
              <a:t>and forecasting </a:t>
            </a:r>
            <a:r>
              <a:rPr lang="en-US" sz="2600" i="1" dirty="0">
                <a:solidFill>
                  <a:srgbClr val="32302A"/>
                </a:solidFill>
              </a:rPr>
              <a:t>is </a:t>
            </a:r>
            <a:r>
              <a:rPr lang="en-US" sz="2600" i="1" dirty="0" smtClean="0">
                <a:solidFill>
                  <a:srgbClr val="32302A"/>
                </a:solidFill>
              </a:rPr>
              <a:t>an imprecise </a:t>
            </a:r>
            <a:br>
              <a:rPr lang="en-US" sz="2600" i="1" dirty="0" smtClean="0">
                <a:solidFill>
                  <a:srgbClr val="32302A"/>
                </a:solidFill>
              </a:rPr>
            </a:br>
            <a:r>
              <a:rPr lang="en-US" sz="2600" i="1" dirty="0" smtClean="0">
                <a:solidFill>
                  <a:srgbClr val="32302A"/>
                </a:solidFill>
              </a:rPr>
              <a:t>  science</a:t>
            </a:r>
            <a:r>
              <a:rPr lang="en-US" sz="2600" i="1" dirty="0">
                <a:solidFill>
                  <a:srgbClr val="32302A"/>
                </a:solidFill>
              </a:rPr>
              <a:t>, </a:t>
            </a:r>
            <a:r>
              <a:rPr lang="en-US" sz="2600" i="1" dirty="0" smtClean="0">
                <a:solidFill>
                  <a:srgbClr val="32302A"/>
                </a:solidFill>
              </a:rPr>
              <a:t>trying to stabilize </a:t>
            </a:r>
            <a:r>
              <a:rPr lang="en-US" sz="2600" i="1" dirty="0">
                <a:solidFill>
                  <a:srgbClr val="32302A"/>
                </a:solidFill>
              </a:rPr>
              <a:t>the economy </a:t>
            </a:r>
            <a:r>
              <a:rPr lang="en-US" sz="2600" i="1" dirty="0" smtClean="0">
                <a:solidFill>
                  <a:srgbClr val="32302A"/>
                </a:solidFill>
              </a:rPr>
              <a:t>with macroeconomic </a:t>
            </a:r>
            <a:br>
              <a:rPr lang="en-US" sz="2600" i="1" dirty="0" smtClean="0">
                <a:solidFill>
                  <a:srgbClr val="32302A"/>
                </a:solidFill>
              </a:rPr>
            </a:br>
            <a:r>
              <a:rPr lang="en-US" sz="2600" i="1" dirty="0" smtClean="0">
                <a:solidFill>
                  <a:srgbClr val="32302A"/>
                </a:solidFill>
              </a:rPr>
              <a:t>  policy </a:t>
            </a:r>
            <a:r>
              <a:rPr lang="en-US" sz="2600" i="1" dirty="0">
                <a:solidFill>
                  <a:srgbClr val="32302A"/>
                </a:solidFill>
              </a:rPr>
              <a:t>is </a:t>
            </a:r>
            <a:r>
              <a:rPr lang="en-US" sz="2600" i="1" dirty="0" smtClean="0">
                <a:solidFill>
                  <a:srgbClr val="32302A"/>
                </a:solidFill>
              </a:rPr>
              <a:t>likely </a:t>
            </a:r>
            <a:r>
              <a:rPr lang="en-US" sz="2600" i="1" dirty="0">
                <a:solidFill>
                  <a:srgbClr val="32302A"/>
                </a:solidFill>
              </a:rPr>
              <a:t>to do more damage </a:t>
            </a:r>
            <a:r>
              <a:rPr lang="en-US" sz="2600" i="1" dirty="0" smtClean="0">
                <a:solidFill>
                  <a:srgbClr val="32302A"/>
                </a:solidFill>
              </a:rPr>
              <a:t>than good</a:t>
            </a:r>
            <a:r>
              <a:rPr lang="en-US" sz="2600" i="1" dirty="0">
                <a:solidFill>
                  <a:srgbClr val="32302A"/>
                </a:solidFill>
              </a:rPr>
              <a:t>.</a:t>
            </a:r>
            <a:r>
              <a:rPr lang="en-US" sz="2600" dirty="0">
                <a:solidFill>
                  <a:srgbClr val="32302A"/>
                </a:solidFill>
              </a:rPr>
              <a:t>” </a:t>
            </a:r>
            <a:endParaRPr lang="en-US" sz="2600" dirty="0" smtClean="0">
              <a:solidFill>
                <a:srgbClr val="32302A"/>
              </a:solidFill>
            </a:endParaRPr>
          </a:p>
          <a:p>
            <a:pPr marL="0" indent="0">
              <a:buNone/>
            </a:pPr>
            <a:r>
              <a:rPr lang="en-US" sz="2600" dirty="0">
                <a:solidFill>
                  <a:srgbClr val="32302A"/>
                </a:solidFill>
              </a:rPr>
              <a:t> </a:t>
            </a:r>
            <a:r>
              <a:rPr lang="en-US" sz="2600" dirty="0" smtClean="0">
                <a:solidFill>
                  <a:srgbClr val="32302A"/>
                </a:solidFill>
              </a:rPr>
              <a:t>     Would </a:t>
            </a:r>
            <a:r>
              <a:rPr lang="en-US" sz="2600" dirty="0">
                <a:solidFill>
                  <a:srgbClr val="32302A"/>
                </a:solidFill>
              </a:rPr>
              <a:t>an activist </a:t>
            </a:r>
            <a:r>
              <a:rPr lang="en-US" sz="2600" dirty="0" smtClean="0">
                <a:solidFill>
                  <a:srgbClr val="32302A"/>
                </a:solidFill>
              </a:rPr>
              <a:t>agree </a:t>
            </a:r>
            <a:r>
              <a:rPr lang="en-US" sz="2600" dirty="0">
                <a:solidFill>
                  <a:srgbClr val="32302A"/>
                </a:solidFill>
              </a:rPr>
              <a:t>with </a:t>
            </a:r>
            <a:r>
              <a:rPr lang="en-US" sz="2600" dirty="0" smtClean="0">
                <a:solidFill>
                  <a:srgbClr val="32302A"/>
                </a:solidFill>
              </a:rPr>
              <a:t>this statement</a:t>
            </a:r>
            <a:r>
              <a:rPr lang="en-US" sz="2600" dirty="0">
                <a:solidFill>
                  <a:srgbClr val="32302A"/>
                </a:solidFill>
              </a:rPr>
              <a:t>?  </a:t>
            </a:r>
            <a:r>
              <a:rPr lang="en-US" sz="2600" dirty="0" smtClean="0">
                <a:solidFill>
                  <a:srgbClr val="32302A"/>
                </a:solidFill>
              </a:rPr>
              <a:t> </a:t>
            </a:r>
            <a:br>
              <a:rPr lang="en-US" sz="2600" dirty="0" smtClean="0">
                <a:solidFill>
                  <a:srgbClr val="32302A"/>
                </a:solidFill>
              </a:rPr>
            </a:br>
            <a:r>
              <a:rPr lang="en-US" sz="2600" dirty="0" smtClean="0">
                <a:solidFill>
                  <a:srgbClr val="32302A"/>
                </a:solidFill>
              </a:rPr>
              <a:t>      Would </a:t>
            </a:r>
            <a:r>
              <a:rPr lang="en-US" sz="2600" dirty="0">
                <a:solidFill>
                  <a:srgbClr val="32302A"/>
                </a:solidFill>
              </a:rPr>
              <a:t>a non-activist? </a:t>
            </a:r>
          </a:p>
          <a:p>
            <a:pPr marL="0" indent="0">
              <a:buNone/>
            </a:pPr>
            <a:r>
              <a:rPr lang="en-US" sz="2600" dirty="0" smtClean="0">
                <a:solidFill>
                  <a:srgbClr val="32302A"/>
                </a:solidFill>
              </a:rPr>
              <a:t>3. What </a:t>
            </a:r>
            <a:r>
              <a:rPr lang="en-US" sz="2600" dirty="0">
                <a:solidFill>
                  <a:srgbClr val="32302A"/>
                </a:solidFill>
              </a:rPr>
              <a:t>are some of the practical problems that limit the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    effectiveness </a:t>
            </a:r>
            <a:r>
              <a:rPr lang="en-US" sz="2600" dirty="0">
                <a:solidFill>
                  <a:srgbClr val="32302A"/>
                </a:solidFill>
              </a:rPr>
              <a:t>of discretionary </a:t>
            </a:r>
            <a:r>
              <a:rPr lang="en-US" sz="2600" dirty="0" smtClean="0">
                <a:solidFill>
                  <a:srgbClr val="32302A"/>
                </a:solidFill>
              </a:rPr>
              <a:t>macro-economic </a:t>
            </a:r>
            <a:r>
              <a:rPr lang="en-US" sz="2600" dirty="0">
                <a:solidFill>
                  <a:srgbClr val="32302A"/>
                </a:solidFill>
              </a:rPr>
              <a:t>policy as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    a stabilization </a:t>
            </a:r>
            <a:r>
              <a:rPr lang="en-US" sz="2600" dirty="0">
                <a:solidFill>
                  <a:srgbClr val="32302A"/>
                </a:solidFill>
              </a:rPr>
              <a:t>tool</a:t>
            </a:r>
            <a:r>
              <a:rPr lang="en-US" sz="2600" dirty="0" smtClean="0">
                <a:solidFill>
                  <a:srgbClr val="32302A"/>
                </a:solidFill>
              </a:rPr>
              <a:t>?</a:t>
            </a:r>
            <a:endParaRPr lang="en-US" sz="2600" dirty="0">
              <a:solidFill>
                <a:srgbClr val="32302A"/>
              </a:solidFill>
            </a:endParaRPr>
          </a:p>
        </p:txBody>
      </p:sp>
    </p:spTree>
    <p:extLst>
      <p:ext uri="{BB962C8B-B14F-4D97-AF65-F5344CB8AC3E}">
        <p14:creationId xmlns:p14="http://schemas.microsoft.com/office/powerpoint/2010/main" val="759655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55109"/>
            <a:ext cx="7772400" cy="742188"/>
          </a:xfrm>
        </p:spPr>
        <p:txBody>
          <a:bodyPr anchor="ctr"/>
          <a:lstStyle/>
          <a:p>
            <a:pPr>
              <a:lnSpc>
                <a:spcPts val="3500"/>
              </a:lnSpc>
            </a:pPr>
            <a:r>
              <a:rPr lang="en-US" dirty="0"/>
              <a:t>How Are </a:t>
            </a:r>
            <a:r>
              <a:rPr lang="en-US" dirty="0" smtClean="0"/>
              <a:t>Expectations </a:t>
            </a:r>
            <a:r>
              <a:rPr lang="en-US" dirty="0"/>
              <a:t>Formed?</a:t>
            </a:r>
          </a:p>
        </p:txBody>
      </p:sp>
    </p:spTree>
    <p:extLst>
      <p:ext uri="{BB962C8B-B14F-4D97-AF65-F5344CB8AC3E}">
        <p14:creationId xmlns:p14="http://schemas.microsoft.com/office/powerpoint/2010/main" val="371321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2997"/>
            <a:ext cx="8904855" cy="1015531"/>
          </a:xfrm>
        </p:spPr>
        <p:txBody>
          <a:bodyPr/>
          <a:lstStyle/>
          <a:p>
            <a:pPr>
              <a:lnSpc>
                <a:spcPts val="3500"/>
              </a:lnSpc>
            </a:pPr>
            <a:r>
              <a:rPr lang="en-US" dirty="0"/>
              <a:t>Two Theories of </a:t>
            </a:r>
            <a:r>
              <a:rPr lang="en-US" dirty="0" smtClean="0"/>
              <a:t>How </a:t>
            </a:r>
            <a:br>
              <a:rPr lang="en-US" dirty="0" smtClean="0"/>
            </a:br>
            <a:r>
              <a:rPr lang="en-US" dirty="0" smtClean="0"/>
              <a:t>Expectations </a:t>
            </a:r>
            <a:r>
              <a:rPr lang="en-US" dirty="0"/>
              <a:t>are Formed</a:t>
            </a:r>
          </a:p>
        </p:txBody>
      </p:sp>
      <p:sp>
        <p:nvSpPr>
          <p:cNvPr id="3" name="Content Placeholder 2"/>
          <p:cNvSpPr>
            <a:spLocks noGrp="1"/>
          </p:cNvSpPr>
          <p:nvPr>
            <p:ph idx="1"/>
          </p:nvPr>
        </p:nvSpPr>
        <p:spPr>
          <a:xfrm>
            <a:off x="140675" y="1108697"/>
            <a:ext cx="8883750" cy="3087013"/>
          </a:xfrm>
        </p:spPr>
        <p:txBody>
          <a:bodyPr/>
          <a:lstStyle/>
          <a:p>
            <a:pPr marL="231775" indent="-231775"/>
            <a:r>
              <a:rPr lang="en-US" b="1" i="1" dirty="0">
                <a:solidFill>
                  <a:srgbClr val="32302A"/>
                </a:solidFill>
              </a:rPr>
              <a:t>Adaptive Expectations</a:t>
            </a:r>
            <a:r>
              <a:rPr lang="en-US" dirty="0">
                <a:solidFill>
                  <a:srgbClr val="32302A"/>
                </a:solidFill>
              </a:rPr>
              <a:t>:</a:t>
            </a:r>
            <a:br>
              <a:rPr lang="en-US" dirty="0">
                <a:solidFill>
                  <a:srgbClr val="32302A"/>
                </a:solidFill>
              </a:rPr>
            </a:br>
            <a:r>
              <a:rPr lang="en-US" dirty="0">
                <a:solidFill>
                  <a:srgbClr val="32302A"/>
                </a:solidFill>
              </a:rPr>
              <a:t>Individuals form their expectations about the future on the basis of data from the recent past. </a:t>
            </a:r>
          </a:p>
          <a:p>
            <a:pPr marL="231775" indent="-231775"/>
            <a:r>
              <a:rPr lang="en-US" b="1" i="1" dirty="0">
                <a:solidFill>
                  <a:srgbClr val="32302A"/>
                </a:solidFill>
              </a:rPr>
              <a:t>Rational Expectations</a:t>
            </a:r>
            <a:r>
              <a:rPr lang="en-US" dirty="0">
                <a:solidFill>
                  <a:srgbClr val="32302A"/>
                </a:solidFill>
              </a:rPr>
              <a:t>:</a:t>
            </a:r>
            <a:br>
              <a:rPr lang="en-US" dirty="0">
                <a:solidFill>
                  <a:srgbClr val="32302A"/>
                </a:solidFill>
              </a:rPr>
            </a:br>
            <a:r>
              <a:rPr lang="en-US" dirty="0">
                <a:solidFill>
                  <a:srgbClr val="32302A"/>
                </a:solidFill>
              </a:rPr>
              <a:t>assumes people use all pertinent information, including data on the conduct of current policy, in forming their expectations about the future. </a:t>
            </a:r>
          </a:p>
        </p:txBody>
      </p:sp>
    </p:spTree>
    <p:extLst>
      <p:ext uri="{BB962C8B-B14F-4D97-AF65-F5344CB8AC3E}">
        <p14:creationId xmlns:p14="http://schemas.microsoft.com/office/powerpoint/2010/main" val="4135550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38154" y="1489813"/>
            <a:ext cx="5402646"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394807"/>
            <a:ext cx="8904855" cy="596684"/>
          </a:xfrm>
        </p:spPr>
        <p:txBody>
          <a:bodyPr/>
          <a:lstStyle/>
          <a:p>
            <a:r>
              <a:rPr lang="en-US" dirty="0"/>
              <a:t>Adaptive Expectations Theory</a:t>
            </a:r>
          </a:p>
        </p:txBody>
      </p:sp>
      <p:sp>
        <p:nvSpPr>
          <p:cNvPr id="61" name="Text Box 10"/>
          <p:cNvSpPr txBox="1">
            <a:spLocks noChangeArrowheads="1"/>
          </p:cNvSpPr>
          <p:nvPr/>
        </p:nvSpPr>
        <p:spPr bwMode="auto">
          <a:xfrm>
            <a:off x="73113" y="1601724"/>
            <a:ext cx="3451625" cy="391799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According to the </a:t>
            </a:r>
            <a:r>
              <a:rPr lang="en-US" sz="2200" b="1" i="1" dirty="0">
                <a:latin typeface="+mj-lt"/>
                <a:cs typeface="Times New Roman" pitchFamily="18" charset="0"/>
              </a:rPr>
              <a:t>adaptive expectations hypothesis</a:t>
            </a:r>
            <a:r>
              <a:rPr lang="en-US" sz="2200" dirty="0">
                <a:latin typeface="+mj-lt"/>
                <a:cs typeface="Times New Roman" pitchFamily="18" charset="0"/>
              </a:rPr>
              <a:t>, what actually occurs during the most recent period (or set of periods) determines an individual’s future expectations</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So, the expected future rate of inflation lags behind the actual rate by </a:t>
            </a:r>
            <a:r>
              <a:rPr lang="en-US" sz="2200" dirty="0" smtClean="0">
                <a:latin typeface="+mj-lt"/>
                <a:cs typeface="Times New Roman" pitchFamily="18" charset="0"/>
              </a:rPr>
              <a:t>1 </a:t>
            </a:r>
            <a:r>
              <a:rPr lang="en-US" sz="2200" dirty="0">
                <a:latin typeface="+mj-lt"/>
                <a:cs typeface="Times New Roman" pitchFamily="18" charset="0"/>
              </a:rPr>
              <a:t>period as expectations are altered over time</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40" name="Line 8"/>
          <p:cNvSpPr>
            <a:spLocks noChangeShapeType="1"/>
          </p:cNvSpPr>
          <p:nvPr/>
        </p:nvSpPr>
        <p:spPr bwMode="auto">
          <a:xfrm flipH="1">
            <a:off x="3964474" y="2463714"/>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1" name="Line 9"/>
          <p:cNvSpPr>
            <a:spLocks noChangeShapeType="1"/>
          </p:cNvSpPr>
          <p:nvPr/>
        </p:nvSpPr>
        <p:spPr bwMode="auto">
          <a:xfrm flipH="1">
            <a:off x="3964474" y="2809789"/>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2" name="Line 10"/>
          <p:cNvSpPr>
            <a:spLocks noChangeShapeType="1"/>
          </p:cNvSpPr>
          <p:nvPr/>
        </p:nvSpPr>
        <p:spPr bwMode="auto">
          <a:xfrm flipH="1">
            <a:off x="3964474" y="3155864"/>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43" name="Rectangle 11"/>
          <p:cNvSpPr>
            <a:spLocks noChangeArrowheads="1"/>
          </p:cNvSpPr>
          <p:nvPr/>
        </p:nvSpPr>
        <p:spPr bwMode="auto">
          <a:xfrm>
            <a:off x="4449806" y="56940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1</a:t>
            </a:r>
            <a:endParaRPr kumimoji="0" lang="en-US" sz="1400" b="0">
              <a:solidFill>
                <a:schemeClr val="tx1"/>
              </a:solidFill>
              <a:latin typeface="+mj-lt"/>
              <a:cs typeface="Times New Roman" pitchFamily="18" charset="0"/>
            </a:endParaRPr>
          </a:p>
        </p:txBody>
      </p:sp>
      <p:sp>
        <p:nvSpPr>
          <p:cNvPr id="44" name="Rectangle 12"/>
          <p:cNvSpPr>
            <a:spLocks noChangeArrowheads="1"/>
          </p:cNvSpPr>
          <p:nvPr/>
        </p:nvSpPr>
        <p:spPr bwMode="auto">
          <a:xfrm>
            <a:off x="5375318" y="56940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2</a:t>
            </a:r>
            <a:endParaRPr kumimoji="0" lang="en-US" sz="1400" b="0">
              <a:solidFill>
                <a:schemeClr val="tx1"/>
              </a:solidFill>
              <a:latin typeface="+mj-lt"/>
              <a:cs typeface="Times New Roman" pitchFamily="18" charset="0"/>
            </a:endParaRPr>
          </a:p>
        </p:txBody>
      </p:sp>
      <p:sp>
        <p:nvSpPr>
          <p:cNvPr id="45" name="Rectangle 13"/>
          <p:cNvSpPr>
            <a:spLocks noChangeArrowheads="1"/>
          </p:cNvSpPr>
          <p:nvPr/>
        </p:nvSpPr>
        <p:spPr bwMode="auto">
          <a:xfrm>
            <a:off x="6289718" y="56940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3</a:t>
            </a:r>
            <a:endParaRPr kumimoji="0" lang="en-US" sz="1400" b="0">
              <a:solidFill>
                <a:schemeClr val="tx1"/>
              </a:solidFill>
              <a:latin typeface="+mj-lt"/>
              <a:cs typeface="Times New Roman" pitchFamily="18" charset="0"/>
            </a:endParaRPr>
          </a:p>
        </p:txBody>
      </p:sp>
      <p:sp>
        <p:nvSpPr>
          <p:cNvPr id="46" name="Rectangle 14"/>
          <p:cNvSpPr>
            <a:spLocks noChangeArrowheads="1"/>
          </p:cNvSpPr>
          <p:nvPr/>
        </p:nvSpPr>
        <p:spPr bwMode="auto">
          <a:xfrm>
            <a:off x="7224057" y="56940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47" name="Rectangle 15"/>
          <p:cNvSpPr>
            <a:spLocks noChangeArrowheads="1"/>
          </p:cNvSpPr>
          <p:nvPr/>
        </p:nvSpPr>
        <p:spPr bwMode="auto">
          <a:xfrm>
            <a:off x="8204434" y="56940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dirty="0">
                <a:solidFill>
                  <a:srgbClr val="000000"/>
                </a:solidFill>
                <a:latin typeface="+mj-lt"/>
                <a:cs typeface="Times New Roman" pitchFamily="18" charset="0"/>
              </a:rPr>
              <a:t>5</a:t>
            </a:r>
            <a:endParaRPr kumimoji="0" lang="en-US" sz="1400" b="0" dirty="0">
              <a:solidFill>
                <a:schemeClr val="tx1"/>
              </a:solidFill>
              <a:latin typeface="+mj-lt"/>
              <a:cs typeface="Times New Roman" pitchFamily="18" charset="0"/>
            </a:endParaRPr>
          </a:p>
        </p:txBody>
      </p:sp>
      <p:sp>
        <p:nvSpPr>
          <p:cNvPr id="48" name="Rectangle 16"/>
          <p:cNvSpPr>
            <a:spLocks noChangeArrowheads="1"/>
          </p:cNvSpPr>
          <p:nvPr/>
        </p:nvSpPr>
        <p:spPr bwMode="auto">
          <a:xfrm>
            <a:off x="3616305" y="2328776"/>
            <a:ext cx="284161" cy="215444"/>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400" b="0" dirty="0">
                <a:solidFill>
                  <a:srgbClr val="000000"/>
                </a:solidFill>
                <a:latin typeface="+mj-lt"/>
                <a:cs typeface="Times New Roman" pitchFamily="18" charset="0"/>
              </a:rPr>
              <a:t>12</a:t>
            </a:r>
            <a:endParaRPr kumimoji="0" lang="en-US" sz="1400" b="0" dirty="0">
              <a:solidFill>
                <a:schemeClr val="tx1"/>
              </a:solidFill>
              <a:latin typeface="+mj-lt"/>
              <a:cs typeface="Times New Roman" pitchFamily="18" charset="0"/>
            </a:endParaRPr>
          </a:p>
        </p:txBody>
      </p:sp>
      <p:sp>
        <p:nvSpPr>
          <p:cNvPr id="49" name="Rectangle 17"/>
          <p:cNvSpPr>
            <a:spLocks noChangeArrowheads="1"/>
          </p:cNvSpPr>
          <p:nvPr/>
        </p:nvSpPr>
        <p:spPr bwMode="auto">
          <a:xfrm>
            <a:off x="3831547" y="2671676"/>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8</a:t>
            </a:r>
            <a:endParaRPr kumimoji="0" lang="en-US" sz="1400" b="0">
              <a:solidFill>
                <a:schemeClr val="tx1"/>
              </a:solidFill>
              <a:latin typeface="+mj-lt"/>
              <a:cs typeface="Times New Roman" pitchFamily="18" charset="0"/>
            </a:endParaRPr>
          </a:p>
        </p:txBody>
      </p:sp>
      <p:sp>
        <p:nvSpPr>
          <p:cNvPr id="50" name="Rectangle 18"/>
          <p:cNvSpPr>
            <a:spLocks noChangeArrowheads="1"/>
          </p:cNvSpPr>
          <p:nvPr/>
        </p:nvSpPr>
        <p:spPr bwMode="auto">
          <a:xfrm>
            <a:off x="3831547" y="3014576"/>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53" name="Line 25"/>
          <p:cNvSpPr>
            <a:spLocks noChangeShapeType="1"/>
          </p:cNvSpPr>
          <p:nvPr/>
        </p:nvSpPr>
        <p:spPr bwMode="auto">
          <a:xfrm>
            <a:off x="4954631" y="3498764"/>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4" name="Line 26"/>
          <p:cNvSpPr>
            <a:spLocks noChangeShapeType="1"/>
          </p:cNvSpPr>
          <p:nvPr/>
        </p:nvSpPr>
        <p:spPr bwMode="auto">
          <a:xfrm>
            <a:off x="5852955" y="3498764"/>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5" name="Line 27"/>
          <p:cNvSpPr>
            <a:spLocks noChangeShapeType="1"/>
          </p:cNvSpPr>
          <p:nvPr/>
        </p:nvSpPr>
        <p:spPr bwMode="auto">
          <a:xfrm>
            <a:off x="6789074" y="3498764"/>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7" name="Line 28"/>
          <p:cNvSpPr>
            <a:spLocks noChangeShapeType="1"/>
          </p:cNvSpPr>
          <p:nvPr/>
        </p:nvSpPr>
        <p:spPr bwMode="auto">
          <a:xfrm>
            <a:off x="7734336" y="3498764"/>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59" name="Freeform 33"/>
          <p:cNvSpPr>
            <a:spLocks/>
          </p:cNvSpPr>
          <p:nvPr/>
        </p:nvSpPr>
        <p:spPr bwMode="auto">
          <a:xfrm>
            <a:off x="4306613" y="2198347"/>
            <a:ext cx="3673475" cy="3435350"/>
          </a:xfrm>
          <a:custGeom>
            <a:avLst/>
            <a:gdLst>
              <a:gd name="T0" fmla="*/ 4784725 w 9040"/>
              <a:gd name="T1" fmla="*/ 3435350 h 6492"/>
              <a:gd name="T2" fmla="*/ 4784725 w 9040"/>
              <a:gd name="T3" fmla="*/ 0 h 6492"/>
              <a:gd name="T4" fmla="*/ 0 w 9040"/>
              <a:gd name="T5" fmla="*/ 0 h 6492"/>
              <a:gd name="T6" fmla="*/ 0 w 9040"/>
              <a:gd name="T7" fmla="*/ 3435350 h 6492"/>
              <a:gd name="T8" fmla="*/ 4784725 w 9040"/>
              <a:gd name="T9" fmla="*/ 3435350 h 6492"/>
              <a:gd name="T10" fmla="*/ 4784725 w 9040"/>
              <a:gd name="T11" fmla="*/ 3435350 h 6492"/>
              <a:gd name="T12" fmla="*/ 0 60000 65536"/>
              <a:gd name="T13" fmla="*/ 0 60000 65536"/>
              <a:gd name="T14" fmla="*/ 0 60000 65536"/>
              <a:gd name="T15" fmla="*/ 0 60000 65536"/>
              <a:gd name="T16" fmla="*/ 0 60000 65536"/>
              <a:gd name="T17" fmla="*/ 0 60000 65536"/>
              <a:gd name="T18" fmla="*/ 0 w 9040"/>
              <a:gd name="T19" fmla="*/ 0 h 6492"/>
              <a:gd name="T20" fmla="*/ 9040 w 9040"/>
              <a:gd name="T21" fmla="*/ 6492 h 6492"/>
            </a:gdLst>
            <a:ahLst/>
            <a:cxnLst>
              <a:cxn ang="T12">
                <a:pos x="T0" y="T1"/>
              </a:cxn>
              <a:cxn ang="T13">
                <a:pos x="T2" y="T3"/>
              </a:cxn>
              <a:cxn ang="T14">
                <a:pos x="T4" y="T5"/>
              </a:cxn>
              <a:cxn ang="T15">
                <a:pos x="T6" y="T7"/>
              </a:cxn>
              <a:cxn ang="T16">
                <a:pos x="T8" y="T9"/>
              </a:cxn>
              <a:cxn ang="T17">
                <a:pos x="T10" y="T11"/>
              </a:cxn>
            </a:cxnLst>
            <a:rect l="T18" t="T19" r="T20" b="T21"/>
            <a:pathLst>
              <a:path w="9040" h="6492">
                <a:moveTo>
                  <a:pt x="9040" y="6492"/>
                </a:moveTo>
                <a:lnTo>
                  <a:pt x="9040" y="0"/>
                </a:lnTo>
                <a:lnTo>
                  <a:pt x="0" y="0"/>
                </a:lnTo>
                <a:lnTo>
                  <a:pt x="0" y="6492"/>
                </a:lnTo>
                <a:lnTo>
                  <a:pt x="9040" y="6492"/>
                </a:lnTo>
                <a:close/>
              </a:path>
            </a:pathLst>
          </a:custGeom>
          <a:noFill/>
          <a:ln w="9525">
            <a:noFill/>
            <a:round/>
            <a:headEnd/>
            <a:tailEnd/>
          </a:ln>
        </p:spPr>
        <p:txBody>
          <a:bodyPr>
            <a:prstTxWarp prst="textNoShape">
              <a:avLst/>
            </a:prstTxWarp>
          </a:bodyPr>
          <a:lstStyle/>
          <a:p>
            <a:endParaRPr lang="en-US" sz="1600">
              <a:latin typeface="+mj-lt"/>
              <a:cs typeface="Times New Roman" pitchFamily="18" charset="0"/>
            </a:endParaRPr>
          </a:p>
        </p:txBody>
      </p:sp>
      <p:sp>
        <p:nvSpPr>
          <p:cNvPr id="94" name="Text Box 37" descr="Parchment"/>
          <p:cNvSpPr txBox="1">
            <a:spLocks noChangeArrowheads="1"/>
          </p:cNvSpPr>
          <p:nvPr/>
        </p:nvSpPr>
        <p:spPr bwMode="auto">
          <a:xfrm>
            <a:off x="3597472" y="3808075"/>
            <a:ext cx="1099213" cy="549189"/>
          </a:xfrm>
          <a:prstGeom prst="rect">
            <a:avLst/>
          </a:prstGeom>
          <a:noFill/>
          <a:ln w="9525">
            <a:noFill/>
            <a:miter lim="800000"/>
            <a:headEnd/>
            <a:tailEnd/>
          </a:ln>
        </p:spPr>
        <p:txBody>
          <a:bodyPr wrap="square">
            <a:prstTxWarp prst="textNoShape">
              <a:avLst/>
            </a:prstTxWarp>
            <a:spAutoFit/>
          </a:bodyPr>
          <a:lstStyle/>
          <a:p>
            <a:pPr>
              <a:lnSpc>
                <a:spcPct val="70000"/>
              </a:lnSpc>
            </a:pPr>
            <a:r>
              <a:rPr kumimoji="0" lang="en-US" sz="1400" b="0" dirty="0">
                <a:solidFill>
                  <a:srgbClr val="000000"/>
                </a:solidFill>
                <a:latin typeface="+mj-lt"/>
                <a:cs typeface="Times New Roman" pitchFamily="18" charset="0"/>
              </a:rPr>
              <a:t>Expected </a:t>
            </a:r>
            <a:endParaRPr kumimoji="0" lang="en-US" sz="1400" b="0" dirty="0" smtClean="0">
              <a:solidFill>
                <a:srgbClr val="000000"/>
              </a:solidFill>
              <a:latin typeface="+mj-lt"/>
              <a:cs typeface="Times New Roman" pitchFamily="18" charset="0"/>
            </a:endParaRPr>
          </a:p>
          <a:p>
            <a:pPr>
              <a:lnSpc>
                <a:spcPct val="70000"/>
              </a:lnSpc>
            </a:pPr>
            <a:r>
              <a:rPr kumimoji="0" lang="en-US" sz="1400" b="0" dirty="0" smtClean="0">
                <a:solidFill>
                  <a:srgbClr val="000000"/>
                </a:solidFill>
                <a:latin typeface="+mj-lt"/>
                <a:cs typeface="Times New Roman" pitchFamily="18" charset="0"/>
              </a:rPr>
              <a:t>rate</a:t>
            </a:r>
            <a:r>
              <a:rPr lang="en-US" sz="1400" dirty="0" smtClean="0">
                <a:solidFill>
                  <a:srgbClr val="000000"/>
                </a:solidFill>
                <a:latin typeface="+mj-lt"/>
                <a:cs typeface="Times New Roman" pitchFamily="18" charset="0"/>
              </a:rPr>
              <a:t> </a:t>
            </a:r>
            <a:r>
              <a:rPr kumimoji="0" lang="en-US" sz="1400" b="0" dirty="0" smtClean="0">
                <a:solidFill>
                  <a:srgbClr val="000000"/>
                </a:solidFill>
                <a:latin typeface="+mj-lt"/>
                <a:cs typeface="Times New Roman" pitchFamily="18" charset="0"/>
              </a:rPr>
              <a:t>of </a:t>
            </a:r>
            <a:br>
              <a:rPr kumimoji="0" lang="en-US" sz="1400" b="0" dirty="0" smtClean="0">
                <a:solidFill>
                  <a:srgbClr val="000000"/>
                </a:solidFill>
                <a:latin typeface="+mj-lt"/>
                <a:cs typeface="Times New Roman" pitchFamily="18" charset="0"/>
              </a:rPr>
            </a:br>
            <a:r>
              <a:rPr kumimoji="0" lang="en-US" sz="1400" b="0" dirty="0" smtClean="0">
                <a:solidFill>
                  <a:srgbClr val="000000"/>
                </a:solidFill>
                <a:latin typeface="+mj-lt"/>
                <a:cs typeface="Times New Roman" pitchFamily="18" charset="0"/>
              </a:rPr>
              <a:t>inflation </a:t>
            </a:r>
            <a:r>
              <a:rPr kumimoji="0" lang="en-US" sz="1400" b="0" dirty="0">
                <a:solidFill>
                  <a:srgbClr val="000000"/>
                </a:solidFill>
                <a:latin typeface="+mj-lt"/>
                <a:cs typeface="Times New Roman" pitchFamily="18" charset="0"/>
              </a:rPr>
              <a:t>(%)</a:t>
            </a:r>
            <a:endParaRPr kumimoji="0" lang="en-US" sz="1400" b="0" dirty="0">
              <a:solidFill>
                <a:schemeClr val="tx1"/>
              </a:solidFill>
              <a:latin typeface="+mj-lt"/>
              <a:cs typeface="Times New Roman" pitchFamily="18" charset="0"/>
            </a:endParaRPr>
          </a:p>
        </p:txBody>
      </p:sp>
      <p:sp>
        <p:nvSpPr>
          <p:cNvPr id="95" name="Rectangle 38"/>
          <p:cNvSpPr>
            <a:spLocks noChangeArrowheads="1"/>
          </p:cNvSpPr>
          <p:nvPr/>
        </p:nvSpPr>
        <p:spPr bwMode="auto">
          <a:xfrm>
            <a:off x="4338363" y="2198601"/>
            <a:ext cx="3673475"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96" name="Rectangle 39"/>
          <p:cNvSpPr>
            <a:spLocks noChangeArrowheads="1"/>
          </p:cNvSpPr>
          <p:nvPr/>
        </p:nvSpPr>
        <p:spPr bwMode="auto">
          <a:xfrm>
            <a:off x="4338363" y="2198601"/>
            <a:ext cx="3673475" cy="0"/>
          </a:xfrm>
          <a:prstGeom prst="rect">
            <a:avLst/>
          </a:prstGeom>
          <a:solidFill>
            <a:srgbClr val="003F6E"/>
          </a:solidFill>
          <a:ln w="9525">
            <a:noFill/>
            <a:miter lim="800000"/>
            <a:headEnd/>
            <a:tailEnd/>
          </a:ln>
        </p:spPr>
        <p:txBody>
          <a:bodyPr>
            <a:prstTxWarp prst="textNoShape">
              <a:avLst/>
            </a:prstTxWarp>
          </a:bodyPr>
          <a:lstStyle/>
          <a:p>
            <a:endParaRPr lang="en-US" sz="1600">
              <a:latin typeface="+mj-lt"/>
              <a:cs typeface="Times New Roman" pitchFamily="18" charset="0"/>
            </a:endParaRPr>
          </a:p>
        </p:txBody>
      </p:sp>
      <p:sp>
        <p:nvSpPr>
          <p:cNvPr id="97" name="Line 41"/>
          <p:cNvSpPr>
            <a:spLocks noChangeShapeType="1"/>
          </p:cNvSpPr>
          <p:nvPr/>
        </p:nvSpPr>
        <p:spPr bwMode="auto">
          <a:xfrm flipH="1" flipV="1">
            <a:off x="5447562" y="3230020"/>
            <a:ext cx="941981" cy="1992515"/>
          </a:xfrm>
          <a:prstGeom prst="line">
            <a:avLst/>
          </a:prstGeom>
          <a:noFill/>
          <a:ln w="31750" cap="rnd">
            <a:solidFill>
              <a:srgbClr val="000000"/>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sp>
        <p:nvSpPr>
          <p:cNvPr id="98" name="Line 44"/>
          <p:cNvSpPr>
            <a:spLocks noChangeShapeType="1"/>
          </p:cNvSpPr>
          <p:nvPr/>
        </p:nvSpPr>
        <p:spPr bwMode="auto">
          <a:xfrm flipH="1" flipV="1">
            <a:off x="6389543" y="2799469"/>
            <a:ext cx="856288" cy="2026190"/>
          </a:xfrm>
          <a:prstGeom prst="line">
            <a:avLst/>
          </a:prstGeom>
          <a:noFill/>
          <a:ln w="31750" cap="rnd">
            <a:solidFill>
              <a:srgbClr val="000000"/>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sp>
        <p:nvSpPr>
          <p:cNvPr id="99" name="Line 47"/>
          <p:cNvSpPr>
            <a:spLocks noChangeShapeType="1"/>
          </p:cNvSpPr>
          <p:nvPr/>
        </p:nvSpPr>
        <p:spPr bwMode="auto">
          <a:xfrm flipH="1" flipV="1">
            <a:off x="7253763" y="3230020"/>
            <a:ext cx="758185" cy="1863926"/>
          </a:xfrm>
          <a:prstGeom prst="line">
            <a:avLst/>
          </a:prstGeom>
          <a:noFill/>
          <a:ln w="31750" cap="rnd">
            <a:solidFill>
              <a:srgbClr val="000000"/>
            </a:solidFill>
            <a:prstDash val="sysDot"/>
            <a:round/>
            <a:headEnd type="stealth" w="lg" len="lg"/>
            <a:tailEnd type="none" w="lg" len="lg"/>
          </a:ln>
        </p:spPr>
        <p:txBody>
          <a:bodyPr>
            <a:prstTxWarp prst="textNoShape">
              <a:avLst/>
            </a:prstTxWarp>
          </a:bodyPr>
          <a:lstStyle/>
          <a:p>
            <a:endParaRPr lang="en-US" sz="1600">
              <a:latin typeface="+mj-lt"/>
              <a:cs typeface="Times New Roman" pitchFamily="18" charset="0"/>
            </a:endParaRPr>
          </a:p>
        </p:txBody>
      </p:sp>
      <p:grpSp>
        <p:nvGrpSpPr>
          <p:cNvPr id="100" name="Group 135"/>
          <p:cNvGrpSpPr>
            <a:grpSpLocks/>
          </p:cNvGrpSpPr>
          <p:nvPr/>
        </p:nvGrpSpPr>
        <p:grpSpPr bwMode="auto">
          <a:xfrm>
            <a:off x="5697518" y="3973174"/>
            <a:ext cx="2274288" cy="804863"/>
            <a:chOff x="2667" y="1782"/>
            <a:chExt cx="1866" cy="507"/>
          </a:xfrm>
        </p:grpSpPr>
        <p:sp>
          <p:nvSpPr>
            <p:cNvPr id="101" name="Line 50"/>
            <p:cNvSpPr>
              <a:spLocks noChangeShapeType="1"/>
            </p:cNvSpPr>
            <p:nvPr/>
          </p:nvSpPr>
          <p:spPr bwMode="auto">
            <a:xfrm flipH="1" flipV="1">
              <a:off x="3501" y="2042"/>
              <a:ext cx="115" cy="247"/>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400">
                <a:latin typeface="+mj-lt"/>
                <a:cs typeface="Times New Roman" pitchFamily="18" charset="0"/>
              </a:endParaRPr>
            </a:p>
          </p:txBody>
        </p:sp>
        <p:grpSp>
          <p:nvGrpSpPr>
            <p:cNvPr id="102" name="Group 101"/>
            <p:cNvGrpSpPr>
              <a:grpSpLocks/>
            </p:cNvGrpSpPr>
            <p:nvPr/>
          </p:nvGrpSpPr>
          <p:grpSpPr bwMode="auto">
            <a:xfrm>
              <a:off x="2667" y="1782"/>
              <a:ext cx="1866" cy="266"/>
              <a:chOff x="2667" y="1806"/>
              <a:chExt cx="1866" cy="266"/>
            </a:xfrm>
          </p:grpSpPr>
          <p:sp>
            <p:nvSpPr>
              <p:cNvPr id="103" name="Rectangle 52"/>
              <p:cNvSpPr>
                <a:spLocks noChangeArrowheads="1"/>
              </p:cNvSpPr>
              <p:nvPr/>
            </p:nvSpPr>
            <p:spPr bwMode="auto">
              <a:xfrm>
                <a:off x="2667" y="1820"/>
                <a:ext cx="1866" cy="252"/>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400">
                  <a:latin typeface="+mj-lt"/>
                  <a:cs typeface="Times New Roman" pitchFamily="18" charset="0"/>
                </a:endParaRPr>
              </a:p>
            </p:txBody>
          </p:sp>
          <p:sp>
            <p:nvSpPr>
              <p:cNvPr id="104" name="Rectangle 53"/>
              <p:cNvSpPr>
                <a:spLocks noChangeArrowheads="1"/>
              </p:cNvSpPr>
              <p:nvPr/>
            </p:nvSpPr>
            <p:spPr bwMode="auto">
              <a:xfrm>
                <a:off x="2826" y="1806"/>
                <a:ext cx="1495"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Corresponding expected </a:t>
                </a:r>
                <a:endParaRPr kumimoji="0" lang="en-US" sz="1400" b="0" dirty="0">
                  <a:solidFill>
                    <a:schemeClr val="tx1"/>
                  </a:solidFill>
                  <a:latin typeface="+mj-lt"/>
                  <a:cs typeface="Times New Roman" pitchFamily="18" charset="0"/>
                </a:endParaRPr>
              </a:p>
            </p:txBody>
          </p:sp>
          <p:sp>
            <p:nvSpPr>
              <p:cNvPr id="105" name="Rectangle 54"/>
              <p:cNvSpPr>
                <a:spLocks noChangeArrowheads="1"/>
              </p:cNvSpPr>
              <p:nvPr/>
            </p:nvSpPr>
            <p:spPr bwMode="auto">
              <a:xfrm>
                <a:off x="2715" y="1921"/>
                <a:ext cx="1793"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rate of inflation in next period</a:t>
                </a:r>
                <a:endParaRPr kumimoji="0" lang="en-US" sz="1400" b="0" dirty="0">
                  <a:solidFill>
                    <a:schemeClr val="tx1"/>
                  </a:solidFill>
                  <a:latin typeface="+mj-lt"/>
                  <a:cs typeface="Times New Roman" pitchFamily="18" charset="0"/>
                </a:endParaRPr>
              </a:p>
            </p:txBody>
          </p:sp>
        </p:grpSp>
      </p:grpSp>
      <p:grpSp>
        <p:nvGrpSpPr>
          <p:cNvPr id="106" name="Group 100"/>
          <p:cNvGrpSpPr>
            <a:grpSpLocks/>
          </p:cNvGrpSpPr>
          <p:nvPr/>
        </p:nvGrpSpPr>
        <p:grpSpPr bwMode="auto">
          <a:xfrm>
            <a:off x="7030422" y="2436728"/>
            <a:ext cx="1174348" cy="450850"/>
            <a:chOff x="3502" y="890"/>
            <a:chExt cx="825" cy="284"/>
          </a:xfrm>
        </p:grpSpPr>
        <p:sp>
          <p:nvSpPr>
            <p:cNvPr id="107" name="Line 56"/>
            <p:cNvSpPr>
              <a:spLocks noChangeShapeType="1"/>
            </p:cNvSpPr>
            <p:nvPr/>
          </p:nvSpPr>
          <p:spPr bwMode="auto">
            <a:xfrm flipV="1">
              <a:off x="3502" y="1056"/>
              <a:ext cx="203" cy="118"/>
            </a:xfrm>
            <a:prstGeom prst="line">
              <a:avLst/>
            </a:prstGeom>
            <a:noFill/>
            <a:ln w="31750">
              <a:solidFill>
                <a:schemeClr val="tx1"/>
              </a:solidFill>
              <a:round/>
              <a:headEnd/>
              <a:tailEnd/>
            </a:ln>
            <a:effectLst>
              <a:outerShdw blurRad="63500" dist="38099" dir="2700000" algn="ctr" rotWithShape="0">
                <a:srgbClr val="000000">
                  <a:alpha val="74998"/>
                </a:srgbClr>
              </a:outerShdw>
            </a:effectLst>
          </p:spPr>
          <p:txBody>
            <a:bodyPr>
              <a:prstTxWarp prst="textNoShape">
                <a:avLst/>
              </a:prstTxWarp>
            </a:bodyPr>
            <a:lstStyle/>
            <a:p>
              <a:pPr>
                <a:defRPr/>
              </a:pPr>
              <a:endParaRPr lang="en-US" sz="1600">
                <a:latin typeface="+mj-lt"/>
                <a:cs typeface="Times New Roman" pitchFamily="18" charset="0"/>
              </a:endParaRPr>
            </a:p>
          </p:txBody>
        </p:sp>
        <p:grpSp>
          <p:nvGrpSpPr>
            <p:cNvPr id="108" name="Group 99"/>
            <p:cNvGrpSpPr>
              <a:grpSpLocks/>
            </p:cNvGrpSpPr>
            <p:nvPr/>
          </p:nvGrpSpPr>
          <p:grpSpPr bwMode="auto">
            <a:xfrm>
              <a:off x="3704" y="890"/>
              <a:ext cx="623" cy="258"/>
              <a:chOff x="3704" y="890"/>
              <a:chExt cx="623" cy="258"/>
            </a:xfrm>
          </p:grpSpPr>
          <p:sp>
            <p:nvSpPr>
              <p:cNvPr id="109" name="Rectangle 57"/>
              <p:cNvSpPr>
                <a:spLocks noChangeArrowheads="1"/>
              </p:cNvSpPr>
              <p:nvPr/>
            </p:nvSpPr>
            <p:spPr bwMode="auto">
              <a:xfrm>
                <a:off x="3704" y="890"/>
                <a:ext cx="623" cy="258"/>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10" name="Rectangle 58"/>
              <p:cNvSpPr>
                <a:spLocks noChangeArrowheads="1"/>
              </p:cNvSpPr>
              <p:nvPr/>
            </p:nvSpPr>
            <p:spPr bwMode="auto">
              <a:xfrm>
                <a:off x="3738" y="890"/>
                <a:ext cx="589"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Actual rate </a:t>
                </a:r>
                <a:endParaRPr kumimoji="0" lang="en-US" sz="1400" b="0" dirty="0">
                  <a:solidFill>
                    <a:schemeClr val="tx1"/>
                  </a:solidFill>
                  <a:latin typeface="+mj-lt"/>
                  <a:cs typeface="Times New Roman" pitchFamily="18" charset="0"/>
                </a:endParaRPr>
              </a:p>
            </p:txBody>
          </p:sp>
          <p:sp>
            <p:nvSpPr>
              <p:cNvPr id="111" name="Rectangle 59"/>
              <p:cNvSpPr>
                <a:spLocks noChangeArrowheads="1"/>
              </p:cNvSpPr>
              <p:nvPr/>
            </p:nvSpPr>
            <p:spPr bwMode="auto">
              <a:xfrm>
                <a:off x="3739" y="997"/>
                <a:ext cx="563" cy="136"/>
              </a:xfrm>
              <a:prstGeom prst="rect">
                <a:avLst/>
              </a:prstGeom>
              <a:noFill/>
              <a:ln w="9525">
                <a:noFill/>
                <a:miter lim="800000"/>
                <a:headEnd/>
                <a:tailEnd/>
              </a:ln>
            </p:spPr>
            <p:txBody>
              <a:bodyPr wrap="none" lIns="0" tIns="0" rIns="0" bIns="0">
                <a:prstTxWarp prst="textNoShape">
                  <a:avLst/>
                </a:prstTxWarp>
                <a:spAutoFit/>
              </a:bodyPr>
              <a:lstStyle/>
              <a:p>
                <a:r>
                  <a:rPr kumimoji="0" lang="en-US" sz="1400" b="0" dirty="0">
                    <a:solidFill>
                      <a:srgbClr val="000000"/>
                    </a:solidFill>
                    <a:latin typeface="+mj-lt"/>
                    <a:cs typeface="Times New Roman" pitchFamily="18" charset="0"/>
                  </a:rPr>
                  <a:t>of inflation</a:t>
                </a:r>
                <a:endParaRPr kumimoji="0" lang="en-US" sz="1400" b="0" dirty="0">
                  <a:solidFill>
                    <a:schemeClr val="tx1"/>
                  </a:solidFill>
                  <a:latin typeface="+mj-lt"/>
                  <a:cs typeface="Times New Roman" pitchFamily="18" charset="0"/>
                </a:endParaRPr>
              </a:p>
            </p:txBody>
          </p:sp>
        </p:grpSp>
      </p:grpSp>
      <p:sp>
        <p:nvSpPr>
          <p:cNvPr id="112" name="Line 62"/>
          <p:cNvSpPr>
            <a:spLocks noChangeShapeType="1"/>
          </p:cNvSpPr>
          <p:nvPr/>
        </p:nvSpPr>
        <p:spPr bwMode="auto">
          <a:xfrm>
            <a:off x="4499019" y="3544801"/>
            <a:ext cx="948544" cy="1990471"/>
          </a:xfrm>
          <a:prstGeom prst="line">
            <a:avLst/>
          </a:prstGeom>
          <a:noFill/>
          <a:ln w="31750" cap="rnd">
            <a:solidFill>
              <a:srgbClr val="000000"/>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113" name="Line 64"/>
          <p:cNvSpPr>
            <a:spLocks noChangeShapeType="1"/>
          </p:cNvSpPr>
          <p:nvPr/>
        </p:nvSpPr>
        <p:spPr bwMode="auto">
          <a:xfrm>
            <a:off x="4043406" y="3438439"/>
            <a:ext cx="911225" cy="0"/>
          </a:xfrm>
          <a:prstGeom prst="line">
            <a:avLst/>
          </a:prstGeom>
          <a:noFill/>
          <a:ln w="57150">
            <a:solidFill>
              <a:srgbClr val="436D45"/>
            </a:solidFill>
            <a:round/>
            <a:headEnd/>
            <a:tailEnd/>
          </a:ln>
        </p:spPr>
        <p:txBody>
          <a:bodyPr wrap="square" lIns="0" tIns="0" rIns="0" bIns="0">
            <a:prstTxWarp prst="textNoShape">
              <a:avLst/>
            </a:prstTxWarp>
            <a:spAutoFit/>
          </a:bodyPr>
          <a:lstStyle/>
          <a:p>
            <a:endParaRPr lang="en-US" sz="1600">
              <a:latin typeface="+mj-lt"/>
              <a:cs typeface="Times New Roman" pitchFamily="18" charset="0"/>
            </a:endParaRPr>
          </a:p>
        </p:txBody>
      </p:sp>
      <p:grpSp>
        <p:nvGrpSpPr>
          <p:cNvPr id="114" name="Group 136"/>
          <p:cNvGrpSpPr>
            <a:grpSpLocks/>
          </p:cNvGrpSpPr>
          <p:nvPr/>
        </p:nvGrpSpPr>
        <p:grpSpPr bwMode="auto">
          <a:xfrm>
            <a:off x="4977364" y="3103857"/>
            <a:ext cx="888026" cy="357188"/>
            <a:chOff x="2347" y="1292"/>
            <a:chExt cx="575" cy="225"/>
          </a:xfrm>
        </p:grpSpPr>
        <p:sp>
          <p:nvSpPr>
            <p:cNvPr id="115" name="Line 66"/>
            <p:cNvSpPr>
              <a:spLocks noChangeShapeType="1"/>
            </p:cNvSpPr>
            <p:nvPr/>
          </p:nvSpPr>
          <p:spPr bwMode="auto">
            <a:xfrm>
              <a:off x="2363" y="1311"/>
              <a:ext cx="559" cy="0"/>
            </a:xfrm>
            <a:prstGeom prst="line">
              <a:avLst/>
            </a:prstGeom>
            <a:noFill/>
            <a:ln w="57150">
              <a:solidFill>
                <a:srgbClr val="436D45"/>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16" name="Line 67"/>
            <p:cNvSpPr>
              <a:spLocks noChangeShapeType="1"/>
            </p:cNvSpPr>
            <p:nvPr/>
          </p:nvSpPr>
          <p:spPr bwMode="auto">
            <a:xfrm>
              <a:off x="2347" y="1292"/>
              <a:ext cx="0" cy="225"/>
            </a:xfrm>
            <a:prstGeom prst="line">
              <a:avLst/>
            </a:prstGeom>
            <a:noFill/>
            <a:ln w="57150">
              <a:solidFill>
                <a:srgbClr val="436D45"/>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grpSp>
        <p:nvGrpSpPr>
          <p:cNvPr id="117" name="Group 138"/>
          <p:cNvGrpSpPr>
            <a:grpSpLocks/>
          </p:cNvGrpSpPr>
          <p:nvPr/>
        </p:nvGrpSpPr>
        <p:grpSpPr bwMode="auto">
          <a:xfrm>
            <a:off x="5877032" y="2711745"/>
            <a:ext cx="927444" cy="447675"/>
            <a:chOff x="2931" y="1045"/>
            <a:chExt cx="575" cy="282"/>
          </a:xfrm>
        </p:grpSpPr>
        <p:sp>
          <p:nvSpPr>
            <p:cNvPr id="118" name="Line 69"/>
            <p:cNvSpPr>
              <a:spLocks noChangeShapeType="1"/>
            </p:cNvSpPr>
            <p:nvPr/>
          </p:nvSpPr>
          <p:spPr bwMode="auto">
            <a:xfrm>
              <a:off x="2947" y="1063"/>
              <a:ext cx="559" cy="0"/>
            </a:xfrm>
            <a:prstGeom prst="line">
              <a:avLst/>
            </a:prstGeom>
            <a:noFill/>
            <a:ln w="57150">
              <a:solidFill>
                <a:srgbClr val="436D45"/>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19" name="Line 70"/>
            <p:cNvSpPr>
              <a:spLocks noChangeShapeType="1"/>
            </p:cNvSpPr>
            <p:nvPr/>
          </p:nvSpPr>
          <p:spPr bwMode="auto">
            <a:xfrm>
              <a:off x="2931" y="1045"/>
              <a:ext cx="0" cy="282"/>
            </a:xfrm>
            <a:prstGeom prst="line">
              <a:avLst/>
            </a:prstGeom>
            <a:noFill/>
            <a:ln w="57150">
              <a:solidFill>
                <a:srgbClr val="436D45"/>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grpSp>
        <p:nvGrpSpPr>
          <p:cNvPr id="120" name="Group 140"/>
          <p:cNvGrpSpPr>
            <a:grpSpLocks/>
          </p:cNvGrpSpPr>
          <p:nvPr/>
        </p:nvGrpSpPr>
        <p:grpSpPr bwMode="auto">
          <a:xfrm>
            <a:off x="6782670" y="2720889"/>
            <a:ext cx="967730" cy="420687"/>
            <a:chOff x="3513" y="1045"/>
            <a:chExt cx="794" cy="265"/>
          </a:xfrm>
        </p:grpSpPr>
        <p:sp>
          <p:nvSpPr>
            <p:cNvPr id="121" name="Line 74"/>
            <p:cNvSpPr>
              <a:spLocks noChangeShapeType="1"/>
            </p:cNvSpPr>
            <p:nvPr/>
          </p:nvSpPr>
          <p:spPr bwMode="auto">
            <a:xfrm>
              <a:off x="3525" y="1291"/>
              <a:ext cx="782" cy="0"/>
            </a:xfrm>
            <a:prstGeom prst="line">
              <a:avLst/>
            </a:prstGeom>
            <a:noFill/>
            <a:ln w="57150">
              <a:solidFill>
                <a:srgbClr val="436D45"/>
              </a:solidFill>
              <a:round/>
              <a:headEnd/>
              <a:tailEnd type="stealth" w="lg" len="lg"/>
            </a:ln>
          </p:spPr>
          <p:txBody>
            <a:bodyPr lIns="0" tIns="0" rIns="0" bIns="0">
              <a:prstTxWarp prst="textNoShape">
                <a:avLst/>
              </a:prstTxWarp>
              <a:spAutoFit/>
            </a:bodyPr>
            <a:lstStyle/>
            <a:p>
              <a:endParaRPr lang="en-US" sz="1600">
                <a:latin typeface="+mj-lt"/>
                <a:cs typeface="Times New Roman" pitchFamily="18" charset="0"/>
              </a:endParaRPr>
            </a:p>
          </p:txBody>
        </p:sp>
        <p:sp>
          <p:nvSpPr>
            <p:cNvPr id="122" name="Line 75"/>
            <p:cNvSpPr>
              <a:spLocks noChangeShapeType="1"/>
            </p:cNvSpPr>
            <p:nvPr/>
          </p:nvSpPr>
          <p:spPr bwMode="auto">
            <a:xfrm>
              <a:off x="3513" y="1045"/>
              <a:ext cx="0" cy="265"/>
            </a:xfrm>
            <a:prstGeom prst="line">
              <a:avLst/>
            </a:prstGeom>
            <a:noFill/>
            <a:ln w="57150">
              <a:solidFill>
                <a:srgbClr val="436D45"/>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sp>
        <p:nvSpPr>
          <p:cNvPr id="123" name="Line 76"/>
          <p:cNvSpPr>
            <a:spLocks noChangeShapeType="1"/>
          </p:cNvSpPr>
          <p:nvPr/>
        </p:nvSpPr>
        <p:spPr bwMode="auto">
          <a:xfrm>
            <a:off x="4959393" y="5579722"/>
            <a:ext cx="905996" cy="0"/>
          </a:xfrm>
          <a:prstGeom prst="line">
            <a:avLst/>
          </a:prstGeom>
          <a:noFill/>
          <a:ln w="57150">
            <a:solidFill>
              <a:schemeClr val="accent5">
                <a:lumMod val="75000"/>
              </a:schemeClr>
            </a:solidFill>
            <a:round/>
            <a:headEnd/>
            <a:tailEnd/>
          </a:ln>
        </p:spPr>
        <p:txBody>
          <a:bodyPr wrap="square" lIns="0" tIns="0" rIns="0" bIns="0">
            <a:prstTxWarp prst="textNoShape">
              <a:avLst/>
            </a:prstTxWarp>
            <a:spAutoFit/>
          </a:bodyPr>
          <a:lstStyle/>
          <a:p>
            <a:endParaRPr lang="en-US" sz="1600">
              <a:latin typeface="+mj-lt"/>
              <a:cs typeface="Times New Roman" pitchFamily="18" charset="0"/>
            </a:endParaRPr>
          </a:p>
        </p:txBody>
      </p:sp>
      <p:grpSp>
        <p:nvGrpSpPr>
          <p:cNvPr id="124" name="Group 139"/>
          <p:cNvGrpSpPr>
            <a:grpSpLocks/>
          </p:cNvGrpSpPr>
          <p:nvPr/>
        </p:nvGrpSpPr>
        <p:grpSpPr bwMode="auto">
          <a:xfrm>
            <a:off x="6783875" y="4849472"/>
            <a:ext cx="914335" cy="447675"/>
            <a:chOff x="3508" y="2334"/>
            <a:chExt cx="575" cy="282"/>
          </a:xfrm>
        </p:grpSpPr>
        <p:sp>
          <p:nvSpPr>
            <p:cNvPr id="125" name="Line 78"/>
            <p:cNvSpPr>
              <a:spLocks noChangeShapeType="1"/>
            </p:cNvSpPr>
            <p:nvPr/>
          </p:nvSpPr>
          <p:spPr bwMode="auto">
            <a:xfrm>
              <a:off x="3524" y="2352"/>
              <a:ext cx="559" cy="0"/>
            </a:xfrm>
            <a:prstGeom prst="line">
              <a:avLst/>
            </a:prstGeom>
            <a:noFill/>
            <a:ln w="57150">
              <a:solidFill>
                <a:schemeClr val="accent5">
                  <a:lumMod val="75000"/>
                </a:schemeClr>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26" name="Line 79"/>
            <p:cNvSpPr>
              <a:spLocks noChangeShapeType="1"/>
            </p:cNvSpPr>
            <p:nvPr/>
          </p:nvSpPr>
          <p:spPr bwMode="auto">
            <a:xfrm>
              <a:off x="3508" y="2334"/>
              <a:ext cx="0" cy="282"/>
            </a:xfrm>
            <a:prstGeom prst="line">
              <a:avLst/>
            </a:prstGeom>
            <a:noFill/>
            <a:ln w="57150">
              <a:solidFill>
                <a:schemeClr val="accent5">
                  <a:lumMod val="75000"/>
                </a:schemeClr>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grpSp>
        <p:nvGrpSpPr>
          <p:cNvPr id="127" name="Group 141"/>
          <p:cNvGrpSpPr>
            <a:grpSpLocks/>
          </p:cNvGrpSpPr>
          <p:nvPr/>
        </p:nvGrpSpPr>
        <p:grpSpPr bwMode="auto">
          <a:xfrm>
            <a:off x="7726095" y="4849472"/>
            <a:ext cx="632411" cy="420688"/>
            <a:chOff x="4090" y="2334"/>
            <a:chExt cx="301" cy="265"/>
          </a:xfrm>
        </p:grpSpPr>
        <p:sp>
          <p:nvSpPr>
            <p:cNvPr id="128" name="Line 83"/>
            <p:cNvSpPr>
              <a:spLocks noChangeShapeType="1"/>
            </p:cNvSpPr>
            <p:nvPr/>
          </p:nvSpPr>
          <p:spPr bwMode="auto">
            <a:xfrm>
              <a:off x="4094" y="2580"/>
              <a:ext cx="297" cy="0"/>
            </a:xfrm>
            <a:prstGeom prst="line">
              <a:avLst/>
            </a:prstGeom>
            <a:noFill/>
            <a:ln w="57150">
              <a:solidFill>
                <a:schemeClr val="accent5">
                  <a:lumMod val="75000"/>
                </a:schemeClr>
              </a:solidFill>
              <a:round/>
              <a:headEnd/>
              <a:tailEnd type="stealth" w="lg" len="lg"/>
            </a:ln>
          </p:spPr>
          <p:txBody>
            <a:bodyPr lIns="0" tIns="0" rIns="0" bIns="0">
              <a:prstTxWarp prst="textNoShape">
                <a:avLst/>
              </a:prstTxWarp>
              <a:spAutoFit/>
            </a:bodyPr>
            <a:lstStyle/>
            <a:p>
              <a:endParaRPr lang="en-US" sz="1600">
                <a:latin typeface="+mj-lt"/>
                <a:cs typeface="Times New Roman" pitchFamily="18" charset="0"/>
              </a:endParaRPr>
            </a:p>
          </p:txBody>
        </p:sp>
        <p:sp>
          <p:nvSpPr>
            <p:cNvPr id="129" name="Line 84"/>
            <p:cNvSpPr>
              <a:spLocks noChangeShapeType="1"/>
            </p:cNvSpPr>
            <p:nvPr/>
          </p:nvSpPr>
          <p:spPr bwMode="auto">
            <a:xfrm>
              <a:off x="4090" y="2334"/>
              <a:ext cx="0" cy="265"/>
            </a:xfrm>
            <a:prstGeom prst="line">
              <a:avLst/>
            </a:prstGeom>
            <a:noFill/>
            <a:ln w="57150">
              <a:solidFill>
                <a:schemeClr val="accent5">
                  <a:lumMod val="75000"/>
                </a:schemeClr>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grpSp>
        <p:nvGrpSpPr>
          <p:cNvPr id="130" name="Group 137"/>
          <p:cNvGrpSpPr>
            <a:grpSpLocks/>
          </p:cNvGrpSpPr>
          <p:nvPr/>
        </p:nvGrpSpPr>
        <p:grpSpPr bwMode="auto">
          <a:xfrm>
            <a:off x="5856775" y="5241585"/>
            <a:ext cx="927308" cy="365125"/>
            <a:chOff x="2924" y="2581"/>
            <a:chExt cx="575" cy="230"/>
          </a:xfrm>
        </p:grpSpPr>
        <p:sp>
          <p:nvSpPr>
            <p:cNvPr id="131" name="Line 86"/>
            <p:cNvSpPr>
              <a:spLocks noChangeShapeType="1"/>
            </p:cNvSpPr>
            <p:nvPr/>
          </p:nvSpPr>
          <p:spPr bwMode="auto">
            <a:xfrm>
              <a:off x="2924" y="2581"/>
              <a:ext cx="0" cy="230"/>
            </a:xfrm>
            <a:prstGeom prst="line">
              <a:avLst/>
            </a:prstGeom>
            <a:noFill/>
            <a:ln w="57150">
              <a:solidFill>
                <a:schemeClr val="accent5">
                  <a:lumMod val="75000"/>
                </a:schemeClr>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132" name="Line 87"/>
            <p:cNvSpPr>
              <a:spLocks noChangeShapeType="1"/>
            </p:cNvSpPr>
            <p:nvPr/>
          </p:nvSpPr>
          <p:spPr bwMode="auto">
            <a:xfrm>
              <a:off x="2940" y="2600"/>
              <a:ext cx="559" cy="0"/>
            </a:xfrm>
            <a:prstGeom prst="line">
              <a:avLst/>
            </a:prstGeom>
            <a:noFill/>
            <a:ln w="57150">
              <a:solidFill>
                <a:schemeClr val="accent5">
                  <a:lumMod val="75000"/>
                </a:schemeClr>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grpSp>
      <p:sp>
        <p:nvSpPr>
          <p:cNvPr id="133" name="Line 95"/>
          <p:cNvSpPr>
            <a:spLocks noChangeShapeType="1"/>
          </p:cNvSpPr>
          <p:nvPr/>
        </p:nvSpPr>
        <p:spPr bwMode="auto">
          <a:xfrm>
            <a:off x="4032293" y="2217651"/>
            <a:ext cx="0" cy="1295400"/>
          </a:xfrm>
          <a:prstGeom prst="line">
            <a:avLst/>
          </a:prstGeom>
          <a:noFill/>
          <a:ln w="28575">
            <a:solidFill>
              <a:schemeClr val="tx1"/>
            </a:solidFill>
            <a:round/>
            <a:headEnd/>
            <a:tailEnd/>
          </a:ln>
        </p:spPr>
        <p:txBody>
          <a:bodyPr lIns="92075" tIns="46038" rIns="92075" bIns="46038">
            <a:prstTxWarp prst="textNoShape">
              <a:avLst/>
            </a:prstTxWarp>
          </a:bodyPr>
          <a:lstStyle/>
          <a:p>
            <a:endParaRPr lang="en-US" sz="1600">
              <a:latin typeface="+mj-lt"/>
              <a:cs typeface="Times New Roman" pitchFamily="18" charset="0"/>
            </a:endParaRPr>
          </a:p>
        </p:txBody>
      </p:sp>
      <p:sp>
        <p:nvSpPr>
          <p:cNvPr id="134" name="Line 97"/>
          <p:cNvSpPr>
            <a:spLocks noChangeShapeType="1"/>
          </p:cNvSpPr>
          <p:nvPr/>
        </p:nvSpPr>
        <p:spPr bwMode="auto">
          <a:xfrm>
            <a:off x="4032293" y="4350997"/>
            <a:ext cx="0" cy="1295400"/>
          </a:xfrm>
          <a:prstGeom prst="line">
            <a:avLst/>
          </a:prstGeom>
          <a:noFill/>
          <a:ln w="28575">
            <a:solidFill>
              <a:schemeClr val="tx1"/>
            </a:solidFill>
            <a:round/>
            <a:headEnd/>
            <a:tailEnd/>
          </a:ln>
        </p:spPr>
        <p:txBody>
          <a:bodyPr lIns="92075" tIns="46038" rIns="92075" bIns="46038">
            <a:prstTxWarp prst="textNoShape">
              <a:avLst/>
            </a:prstTxWarp>
          </a:bodyPr>
          <a:lstStyle/>
          <a:p>
            <a:endParaRPr lang="en-US" sz="1600">
              <a:latin typeface="+mj-lt"/>
              <a:cs typeface="Times New Roman" pitchFamily="18" charset="0"/>
            </a:endParaRPr>
          </a:p>
        </p:txBody>
      </p:sp>
      <p:sp>
        <p:nvSpPr>
          <p:cNvPr id="135" name="Rectangle 105" descr="Parchment"/>
          <p:cNvSpPr>
            <a:spLocks noChangeArrowheads="1"/>
          </p:cNvSpPr>
          <p:nvPr/>
        </p:nvSpPr>
        <p:spPr bwMode="auto">
          <a:xfrm>
            <a:off x="7963983" y="3388501"/>
            <a:ext cx="595261" cy="301621"/>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400" b="0" dirty="0">
                <a:solidFill>
                  <a:srgbClr val="000000"/>
                </a:solidFill>
                <a:latin typeface="+mj-lt"/>
                <a:cs typeface="Times New Roman" pitchFamily="18" charset="0"/>
              </a:rPr>
              <a:t>Time </a:t>
            </a:r>
            <a:br>
              <a:rPr kumimoji="0" lang="en-US" sz="14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period</a:t>
            </a:r>
            <a:endParaRPr kumimoji="0" lang="en-US" sz="1400" b="0" dirty="0">
              <a:solidFill>
                <a:schemeClr val="tx1"/>
              </a:solidFill>
              <a:latin typeface="+mj-lt"/>
              <a:cs typeface="Times New Roman" pitchFamily="18" charset="0"/>
            </a:endParaRPr>
          </a:p>
        </p:txBody>
      </p:sp>
      <p:sp>
        <p:nvSpPr>
          <p:cNvPr id="136" name="Line 106"/>
          <p:cNvSpPr>
            <a:spLocks noChangeShapeType="1"/>
          </p:cNvSpPr>
          <p:nvPr/>
        </p:nvSpPr>
        <p:spPr bwMode="auto">
          <a:xfrm>
            <a:off x="4032292" y="3503526"/>
            <a:ext cx="3910263" cy="0"/>
          </a:xfrm>
          <a:prstGeom prst="line">
            <a:avLst/>
          </a:prstGeom>
          <a:noFill/>
          <a:ln w="28575">
            <a:solidFill>
              <a:schemeClr val="tx1"/>
            </a:solidFill>
            <a:round/>
            <a:headEnd/>
            <a:tailEnd/>
          </a:ln>
        </p:spPr>
        <p:txBody>
          <a:bodyPr lIns="92075" tIns="46038" rIns="92075" bIns="46038">
            <a:prstTxWarp prst="textNoShape">
              <a:avLst/>
            </a:prstTxWarp>
          </a:bodyPr>
          <a:lstStyle/>
          <a:p>
            <a:endParaRPr lang="en-US" sz="1600">
              <a:latin typeface="+mj-lt"/>
              <a:cs typeface="Times New Roman" pitchFamily="18" charset="0"/>
            </a:endParaRPr>
          </a:p>
        </p:txBody>
      </p:sp>
      <p:sp>
        <p:nvSpPr>
          <p:cNvPr id="137" name="Line 107"/>
          <p:cNvSpPr>
            <a:spLocks noChangeShapeType="1"/>
          </p:cNvSpPr>
          <p:nvPr/>
        </p:nvSpPr>
        <p:spPr bwMode="auto">
          <a:xfrm>
            <a:off x="4032292" y="5633697"/>
            <a:ext cx="4300157" cy="0"/>
          </a:xfrm>
          <a:prstGeom prst="line">
            <a:avLst/>
          </a:prstGeom>
          <a:noFill/>
          <a:ln w="28575">
            <a:solidFill>
              <a:schemeClr val="tx1"/>
            </a:solidFill>
            <a:round/>
            <a:headEnd/>
            <a:tailEnd/>
          </a:ln>
        </p:spPr>
        <p:txBody>
          <a:bodyPr lIns="92075" tIns="46038" rIns="92075" bIns="46038">
            <a:prstTxWarp prst="textNoShape">
              <a:avLst/>
            </a:prstTxWarp>
          </a:bodyPr>
          <a:lstStyle/>
          <a:p>
            <a:endParaRPr lang="en-US" sz="1600">
              <a:latin typeface="+mj-lt"/>
              <a:cs typeface="Times New Roman" pitchFamily="18" charset="0"/>
            </a:endParaRPr>
          </a:p>
        </p:txBody>
      </p:sp>
      <p:sp>
        <p:nvSpPr>
          <p:cNvPr id="138" name="Rectangle 108" descr="Parchment"/>
          <p:cNvSpPr>
            <a:spLocks noChangeArrowheads="1"/>
          </p:cNvSpPr>
          <p:nvPr/>
        </p:nvSpPr>
        <p:spPr bwMode="auto">
          <a:xfrm>
            <a:off x="8366321" y="5500123"/>
            <a:ext cx="530444" cy="301621"/>
          </a:xfrm>
          <a:prstGeom prst="rect">
            <a:avLst/>
          </a:prstGeom>
          <a:noFill/>
          <a:ln w="9525">
            <a:noFill/>
            <a:miter lim="800000"/>
            <a:headEnd/>
            <a:tailEnd/>
          </a:ln>
        </p:spPr>
        <p:txBody>
          <a:bodyPr wrap="square" lIns="0" tIns="0" rIns="0" bIns="0">
            <a:prstTxWarp prst="textNoShape">
              <a:avLst/>
            </a:prstTxWarp>
            <a:spAutoFit/>
          </a:bodyPr>
          <a:lstStyle/>
          <a:p>
            <a:pPr>
              <a:lnSpc>
                <a:spcPct val="70000"/>
              </a:lnSpc>
            </a:pPr>
            <a:r>
              <a:rPr kumimoji="0" lang="en-US" sz="1400" b="0" dirty="0">
                <a:solidFill>
                  <a:srgbClr val="000000"/>
                </a:solidFill>
                <a:latin typeface="+mj-lt"/>
                <a:cs typeface="Times New Roman" pitchFamily="18" charset="0"/>
              </a:rPr>
              <a:t>Time </a:t>
            </a:r>
            <a:br>
              <a:rPr kumimoji="0" lang="en-US" sz="1400" b="0" dirty="0">
                <a:solidFill>
                  <a:srgbClr val="000000"/>
                </a:solidFill>
                <a:latin typeface="+mj-lt"/>
                <a:cs typeface="Times New Roman" pitchFamily="18" charset="0"/>
              </a:rPr>
            </a:br>
            <a:r>
              <a:rPr kumimoji="0" lang="en-US" sz="1400" b="0" dirty="0">
                <a:solidFill>
                  <a:srgbClr val="000000"/>
                </a:solidFill>
                <a:latin typeface="+mj-lt"/>
                <a:cs typeface="Times New Roman" pitchFamily="18" charset="0"/>
              </a:rPr>
              <a:t>period</a:t>
            </a:r>
            <a:endParaRPr kumimoji="0" lang="en-US" sz="1400" b="0" dirty="0">
              <a:solidFill>
                <a:schemeClr val="tx1"/>
              </a:solidFill>
              <a:latin typeface="+mj-lt"/>
              <a:cs typeface="Times New Roman" pitchFamily="18" charset="0"/>
            </a:endParaRPr>
          </a:p>
        </p:txBody>
      </p:sp>
      <p:sp>
        <p:nvSpPr>
          <p:cNvPr id="139" name="Line 118"/>
          <p:cNvSpPr>
            <a:spLocks noChangeShapeType="1"/>
          </p:cNvSpPr>
          <p:nvPr/>
        </p:nvSpPr>
        <p:spPr bwMode="auto">
          <a:xfrm flipH="1">
            <a:off x="3964474" y="4584360"/>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0" name="Line 119"/>
          <p:cNvSpPr>
            <a:spLocks noChangeShapeType="1"/>
          </p:cNvSpPr>
          <p:nvPr/>
        </p:nvSpPr>
        <p:spPr bwMode="auto">
          <a:xfrm flipH="1">
            <a:off x="3964474" y="4930435"/>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1" name="Line 120"/>
          <p:cNvSpPr>
            <a:spLocks noChangeShapeType="1"/>
          </p:cNvSpPr>
          <p:nvPr/>
        </p:nvSpPr>
        <p:spPr bwMode="auto">
          <a:xfrm flipH="1">
            <a:off x="3964474" y="5276510"/>
            <a:ext cx="70691" cy="1587"/>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2" name="Rectangle 121"/>
          <p:cNvSpPr>
            <a:spLocks noChangeArrowheads="1"/>
          </p:cNvSpPr>
          <p:nvPr/>
        </p:nvSpPr>
        <p:spPr bwMode="auto">
          <a:xfrm>
            <a:off x="3616305" y="4449422"/>
            <a:ext cx="284161" cy="215444"/>
          </a:xfrm>
          <a:prstGeom prst="rect">
            <a:avLst/>
          </a:prstGeom>
          <a:noFill/>
          <a:ln w="9525">
            <a:noFill/>
            <a:miter lim="800000"/>
            <a:headEnd/>
            <a:tailEnd/>
          </a:ln>
        </p:spPr>
        <p:txBody>
          <a:bodyPr wrap="square" lIns="0" tIns="0" rIns="0" bIns="0">
            <a:prstTxWarp prst="textNoShape">
              <a:avLst/>
            </a:prstTxWarp>
            <a:spAutoFit/>
          </a:bodyPr>
          <a:lstStyle/>
          <a:p>
            <a:pPr algn="r"/>
            <a:r>
              <a:rPr kumimoji="0" lang="en-US" sz="1400" b="0" dirty="0">
                <a:solidFill>
                  <a:srgbClr val="000000"/>
                </a:solidFill>
                <a:latin typeface="+mj-lt"/>
                <a:cs typeface="Times New Roman" pitchFamily="18" charset="0"/>
              </a:rPr>
              <a:t>12</a:t>
            </a:r>
            <a:endParaRPr kumimoji="0" lang="en-US" sz="1400" b="0" dirty="0">
              <a:solidFill>
                <a:schemeClr val="tx1"/>
              </a:solidFill>
              <a:latin typeface="+mj-lt"/>
              <a:cs typeface="Times New Roman" pitchFamily="18" charset="0"/>
            </a:endParaRPr>
          </a:p>
        </p:txBody>
      </p:sp>
      <p:sp>
        <p:nvSpPr>
          <p:cNvPr id="143" name="Rectangle 122"/>
          <p:cNvSpPr>
            <a:spLocks noChangeArrowheads="1"/>
          </p:cNvSpPr>
          <p:nvPr/>
        </p:nvSpPr>
        <p:spPr bwMode="auto">
          <a:xfrm>
            <a:off x="3831547" y="47923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8</a:t>
            </a:r>
            <a:endParaRPr kumimoji="0" lang="en-US" sz="1400" b="0">
              <a:solidFill>
                <a:schemeClr val="tx1"/>
              </a:solidFill>
              <a:latin typeface="+mj-lt"/>
              <a:cs typeface="Times New Roman" pitchFamily="18" charset="0"/>
            </a:endParaRPr>
          </a:p>
        </p:txBody>
      </p:sp>
      <p:sp>
        <p:nvSpPr>
          <p:cNvPr id="144" name="Rectangle 123"/>
          <p:cNvSpPr>
            <a:spLocks noChangeArrowheads="1"/>
          </p:cNvSpPr>
          <p:nvPr/>
        </p:nvSpPr>
        <p:spPr bwMode="auto">
          <a:xfrm>
            <a:off x="3831547" y="5135222"/>
            <a:ext cx="68919" cy="215444"/>
          </a:xfrm>
          <a:prstGeom prst="rect">
            <a:avLst/>
          </a:prstGeom>
          <a:noFill/>
          <a:ln w="9525">
            <a:noFill/>
            <a:miter lim="800000"/>
            <a:headEnd/>
            <a:tailEnd/>
          </a:ln>
        </p:spPr>
        <p:txBody>
          <a:bodyPr wrap="square" lIns="0" tIns="0" rIns="0" bIns="0">
            <a:prstTxWarp prst="textNoShape">
              <a:avLst/>
            </a:prstTxWarp>
            <a:spAutoFit/>
          </a:bodyPr>
          <a:lstStyle/>
          <a:p>
            <a:r>
              <a:rPr kumimoji="0" lang="en-US" sz="1400" b="0">
                <a:solidFill>
                  <a:srgbClr val="000000"/>
                </a:solidFill>
                <a:latin typeface="+mj-lt"/>
                <a:cs typeface="Times New Roman" pitchFamily="18" charset="0"/>
              </a:rPr>
              <a:t>4</a:t>
            </a:r>
            <a:endParaRPr kumimoji="0" lang="en-US" sz="1400" b="0">
              <a:solidFill>
                <a:schemeClr val="tx1"/>
              </a:solidFill>
              <a:latin typeface="+mj-lt"/>
              <a:cs typeface="Times New Roman" pitchFamily="18" charset="0"/>
            </a:endParaRPr>
          </a:p>
        </p:txBody>
      </p:sp>
      <p:sp>
        <p:nvSpPr>
          <p:cNvPr id="146" name="Line 131"/>
          <p:cNvSpPr>
            <a:spLocks noChangeShapeType="1"/>
          </p:cNvSpPr>
          <p:nvPr/>
        </p:nvSpPr>
        <p:spPr bwMode="auto">
          <a:xfrm>
            <a:off x="4954631" y="5632110"/>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7" name="Line 132"/>
          <p:cNvSpPr>
            <a:spLocks noChangeShapeType="1"/>
          </p:cNvSpPr>
          <p:nvPr/>
        </p:nvSpPr>
        <p:spPr bwMode="auto">
          <a:xfrm>
            <a:off x="5852955" y="5632110"/>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8" name="Line 133"/>
          <p:cNvSpPr>
            <a:spLocks noChangeShapeType="1"/>
          </p:cNvSpPr>
          <p:nvPr/>
        </p:nvSpPr>
        <p:spPr bwMode="auto">
          <a:xfrm>
            <a:off x="6789074" y="5632110"/>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149" name="Line 134"/>
          <p:cNvSpPr>
            <a:spLocks noChangeShapeType="1"/>
          </p:cNvSpPr>
          <p:nvPr/>
        </p:nvSpPr>
        <p:spPr bwMode="auto">
          <a:xfrm>
            <a:off x="7734336" y="5632110"/>
            <a:ext cx="1219" cy="92075"/>
          </a:xfrm>
          <a:prstGeom prst="line">
            <a:avLst/>
          </a:prstGeom>
          <a:noFill/>
          <a:ln w="28575">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3" name="Rectangle 2"/>
          <p:cNvSpPr/>
          <p:nvPr/>
        </p:nvSpPr>
        <p:spPr>
          <a:xfrm>
            <a:off x="3670851" y="1672084"/>
            <a:ext cx="1122194" cy="544765"/>
          </a:xfrm>
          <a:prstGeom prst="rect">
            <a:avLst/>
          </a:prstGeom>
        </p:spPr>
        <p:txBody>
          <a:bodyPr wrap="square">
            <a:spAutoFit/>
          </a:bodyPr>
          <a:lstStyle/>
          <a:p>
            <a:pPr>
              <a:lnSpc>
                <a:spcPct val="70000"/>
              </a:lnSpc>
            </a:pPr>
            <a:r>
              <a:rPr lang="en-US" sz="1400" dirty="0" smtClean="0">
                <a:solidFill>
                  <a:srgbClr val="000000"/>
                </a:solidFill>
                <a:latin typeface="+mj-lt"/>
                <a:cs typeface="Times New Roman" pitchFamily="18" charset="0"/>
              </a:rPr>
              <a:t>Actual</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rate of </a:t>
            </a:r>
            <a:br>
              <a:rPr lang="en-US" sz="1400" dirty="0" smtClean="0">
                <a:solidFill>
                  <a:srgbClr val="000000"/>
                </a:solidFill>
                <a:latin typeface="+mj-lt"/>
                <a:cs typeface="Times New Roman" pitchFamily="18" charset="0"/>
              </a:rPr>
            </a:br>
            <a:r>
              <a:rPr lang="en-US" sz="1400" dirty="0" smtClean="0">
                <a:solidFill>
                  <a:srgbClr val="000000"/>
                </a:solidFill>
                <a:latin typeface="+mj-lt"/>
                <a:cs typeface="Times New Roman" pitchFamily="18" charset="0"/>
              </a:rPr>
              <a:t>inflation </a:t>
            </a:r>
            <a:r>
              <a:rPr lang="en-US" sz="1400" dirty="0">
                <a:solidFill>
                  <a:srgbClr val="000000"/>
                </a:solidFill>
                <a:latin typeface="+mj-lt"/>
                <a:cs typeface="Times New Roman" pitchFamily="18" charset="0"/>
              </a:rPr>
              <a:t>(%)</a:t>
            </a:r>
            <a:endParaRPr lang="en-US" sz="1400" dirty="0">
              <a:latin typeface="+mj-lt"/>
              <a:cs typeface="Times New Roman" pitchFamily="18" charset="0"/>
            </a:endParaRPr>
          </a:p>
        </p:txBody>
      </p:sp>
    </p:spTree>
    <p:extLst>
      <p:ext uri="{BB962C8B-B14F-4D97-AF65-F5344CB8AC3E}">
        <p14:creationId xmlns:p14="http://schemas.microsoft.com/office/powerpoint/2010/main" val="351975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9523"/>
            <a:ext cx="8904855" cy="740664"/>
          </a:xfrm>
        </p:spPr>
        <p:txBody>
          <a:bodyPr/>
          <a:lstStyle/>
          <a:p>
            <a:r>
              <a:rPr lang="en-US" dirty="0"/>
              <a:t>Rational Expectations Theory</a:t>
            </a:r>
          </a:p>
        </p:txBody>
      </p:sp>
      <p:sp>
        <p:nvSpPr>
          <p:cNvPr id="3" name="Content Placeholder 2"/>
          <p:cNvSpPr>
            <a:spLocks noGrp="1"/>
          </p:cNvSpPr>
          <p:nvPr>
            <p:ph idx="1"/>
          </p:nvPr>
        </p:nvSpPr>
        <p:spPr>
          <a:xfrm>
            <a:off x="140675" y="1108697"/>
            <a:ext cx="8883750" cy="5143611"/>
          </a:xfrm>
        </p:spPr>
        <p:txBody>
          <a:bodyPr/>
          <a:lstStyle/>
          <a:p>
            <a:pPr marL="231775" indent="-231775"/>
            <a:r>
              <a:rPr lang="en-US" dirty="0">
                <a:solidFill>
                  <a:srgbClr val="32302A"/>
                </a:solidFill>
              </a:rPr>
              <a:t>Under </a:t>
            </a:r>
            <a:r>
              <a:rPr lang="en-US" b="1" i="1" dirty="0">
                <a:solidFill>
                  <a:srgbClr val="32302A"/>
                </a:solidFill>
              </a:rPr>
              <a:t>rational expectations</a:t>
            </a:r>
            <a:r>
              <a:rPr lang="en-US" dirty="0">
                <a:solidFill>
                  <a:srgbClr val="32302A"/>
                </a:solidFill>
              </a:rPr>
              <a:t>, rather than simply assuming the future will be like </a:t>
            </a:r>
            <a:r>
              <a:rPr lang="en-US" dirty="0" smtClean="0">
                <a:solidFill>
                  <a:srgbClr val="32302A"/>
                </a:solidFill>
              </a:rPr>
              <a:t>the </a:t>
            </a:r>
            <a:r>
              <a:rPr lang="en-US" dirty="0">
                <a:solidFill>
                  <a:srgbClr val="32302A"/>
                </a:solidFill>
              </a:rPr>
              <a:t>immediate past, people also consider </a:t>
            </a:r>
            <a:r>
              <a:rPr lang="en-US" dirty="0" smtClean="0">
                <a:solidFill>
                  <a:srgbClr val="32302A"/>
                </a:solidFill>
              </a:rPr>
              <a:t>the </a:t>
            </a:r>
            <a:r>
              <a:rPr lang="en-US" dirty="0">
                <a:solidFill>
                  <a:srgbClr val="32302A"/>
                </a:solidFill>
              </a:rPr>
              <a:t>expected effects of changes in policy.</a:t>
            </a:r>
          </a:p>
          <a:p>
            <a:pPr marL="631825" lvl="1" indent="-231775"/>
            <a:r>
              <a:rPr lang="en-US" sz="2800" dirty="0">
                <a:solidFill>
                  <a:srgbClr val="32302A"/>
                </a:solidFill>
              </a:rPr>
              <a:t>Policy changes cause people to alter their expectations about the future.</a:t>
            </a:r>
          </a:p>
          <a:p>
            <a:pPr marL="231775" indent="-231775"/>
            <a:r>
              <a:rPr lang="en-US" dirty="0">
                <a:solidFill>
                  <a:srgbClr val="32302A"/>
                </a:solidFill>
              </a:rPr>
              <a:t>With </a:t>
            </a:r>
            <a:r>
              <a:rPr lang="en-US" b="1" i="1" dirty="0">
                <a:solidFill>
                  <a:srgbClr val="32302A"/>
                </a:solidFill>
              </a:rPr>
              <a:t>rational expectations</a:t>
            </a:r>
            <a:r>
              <a:rPr lang="en-US" dirty="0">
                <a:solidFill>
                  <a:srgbClr val="32302A"/>
                </a:solidFill>
              </a:rPr>
              <a:t>, the forecasts of individuals will not always be correct.  But, </a:t>
            </a:r>
            <a:r>
              <a:rPr lang="en-US" b="1" i="1" dirty="0">
                <a:solidFill>
                  <a:srgbClr val="32302A"/>
                </a:solidFill>
              </a:rPr>
              <a:t>people will not make systematic errors</a:t>
            </a:r>
            <a:r>
              <a:rPr lang="en-US" dirty="0">
                <a:solidFill>
                  <a:srgbClr val="32302A"/>
                </a:solidFill>
              </a:rPr>
              <a:t>.  </a:t>
            </a:r>
          </a:p>
          <a:p>
            <a:pPr marL="631825" lvl="1" indent="-231775"/>
            <a:r>
              <a:rPr lang="en-US" sz="2800" dirty="0">
                <a:solidFill>
                  <a:srgbClr val="32302A"/>
                </a:solidFill>
              </a:rPr>
              <a:t>For example, people will not systematically under estimate (or over estimate) the effects of expansionary policies.</a:t>
            </a:r>
          </a:p>
        </p:txBody>
      </p:sp>
    </p:spTree>
    <p:extLst>
      <p:ext uri="{BB962C8B-B14F-4D97-AF65-F5344CB8AC3E}">
        <p14:creationId xmlns:p14="http://schemas.microsoft.com/office/powerpoint/2010/main" val="230311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2997"/>
            <a:ext cx="8904855" cy="1015531"/>
          </a:xfrm>
        </p:spPr>
        <p:txBody>
          <a:bodyPr/>
          <a:lstStyle/>
          <a:p>
            <a:pPr>
              <a:lnSpc>
                <a:spcPts val="3500"/>
              </a:lnSpc>
            </a:pPr>
            <a:r>
              <a:rPr lang="en-US" dirty="0"/>
              <a:t>The Major Differences </a:t>
            </a:r>
            <a:br>
              <a:rPr lang="en-US" dirty="0"/>
            </a:br>
            <a:r>
              <a:rPr lang="en-US" dirty="0"/>
              <a:t>Between the Two Theories</a:t>
            </a:r>
          </a:p>
        </p:txBody>
      </p:sp>
      <p:sp>
        <p:nvSpPr>
          <p:cNvPr id="3" name="Content Placeholder 2"/>
          <p:cNvSpPr>
            <a:spLocks noGrp="1"/>
          </p:cNvSpPr>
          <p:nvPr>
            <p:ph idx="1"/>
          </p:nvPr>
        </p:nvSpPr>
        <p:spPr>
          <a:xfrm>
            <a:off x="140675" y="1108697"/>
            <a:ext cx="8883750" cy="3087013"/>
          </a:xfrm>
        </p:spPr>
        <p:txBody>
          <a:bodyPr/>
          <a:lstStyle/>
          <a:p>
            <a:pPr marL="231775" indent="-231775"/>
            <a:r>
              <a:rPr lang="en-US" sz="2600" dirty="0">
                <a:solidFill>
                  <a:srgbClr val="32302A"/>
                </a:solidFill>
              </a:rPr>
              <a:t>If </a:t>
            </a:r>
            <a:r>
              <a:rPr lang="en-US" sz="2600" b="1" i="1" dirty="0">
                <a:solidFill>
                  <a:srgbClr val="32302A"/>
                </a:solidFill>
              </a:rPr>
              <a:t>adaptive expectations </a:t>
            </a:r>
            <a:r>
              <a:rPr lang="en-US" sz="2600" dirty="0" smtClean="0">
                <a:solidFill>
                  <a:srgbClr val="32302A"/>
                </a:solidFill>
              </a:rPr>
              <a:t>is </a:t>
            </a:r>
            <a:r>
              <a:rPr lang="en-US" sz="2600" dirty="0">
                <a:solidFill>
                  <a:srgbClr val="32302A"/>
                </a:solidFill>
              </a:rPr>
              <a:t>correct, people </a:t>
            </a:r>
            <a:r>
              <a:rPr lang="en-US" sz="2600" dirty="0" smtClean="0">
                <a:solidFill>
                  <a:srgbClr val="32302A"/>
                </a:solidFill>
              </a:rPr>
              <a:t>will adjust slowly</a:t>
            </a:r>
            <a:r>
              <a:rPr lang="en-US" sz="2600" dirty="0">
                <a:solidFill>
                  <a:srgbClr val="32302A"/>
                </a:solidFill>
              </a:rPr>
              <a:t>.</a:t>
            </a:r>
          </a:p>
          <a:p>
            <a:pPr marL="631825" lvl="1" indent="-231775"/>
            <a:r>
              <a:rPr lang="en-US" dirty="0">
                <a:solidFill>
                  <a:srgbClr val="32302A"/>
                </a:solidFill>
              </a:rPr>
              <a:t>For example, with adaptive expectations, when expansionary policy leads to inflation, there will be a significant time lag (maybe a few years), before people come to expect the inflation and incorporate it into their decision making.</a:t>
            </a:r>
          </a:p>
          <a:p>
            <a:pPr marL="231775" indent="-231775"/>
            <a:r>
              <a:rPr lang="en-US" sz="2600" b="1" i="1" dirty="0">
                <a:solidFill>
                  <a:srgbClr val="32302A"/>
                </a:solidFill>
              </a:rPr>
              <a:t>Systematic errors will occur</a:t>
            </a:r>
            <a:r>
              <a:rPr lang="en-US" sz="2600" dirty="0">
                <a:solidFill>
                  <a:srgbClr val="32302A"/>
                </a:solidFill>
              </a:rPr>
              <a:t> under </a:t>
            </a:r>
            <a:r>
              <a:rPr lang="en-US" sz="2600" b="1" i="1" dirty="0">
                <a:solidFill>
                  <a:srgbClr val="32302A"/>
                </a:solidFill>
              </a:rPr>
              <a:t>adaptive expectations</a:t>
            </a:r>
            <a:r>
              <a:rPr lang="en-US" sz="2600" dirty="0">
                <a:solidFill>
                  <a:srgbClr val="32302A"/>
                </a:solidFill>
              </a:rPr>
              <a:t>, </a:t>
            </a:r>
            <a:r>
              <a:rPr lang="en-US" sz="2600" dirty="0" smtClean="0">
                <a:solidFill>
                  <a:srgbClr val="32302A"/>
                </a:solidFill>
              </a:rPr>
              <a:t/>
            </a:r>
            <a:br>
              <a:rPr lang="en-US" sz="2600" dirty="0" smtClean="0">
                <a:solidFill>
                  <a:srgbClr val="32302A"/>
                </a:solidFill>
              </a:rPr>
            </a:br>
            <a:r>
              <a:rPr lang="en-US" sz="2600" dirty="0" smtClean="0">
                <a:solidFill>
                  <a:srgbClr val="32302A"/>
                </a:solidFill>
              </a:rPr>
              <a:t>but </a:t>
            </a:r>
            <a:r>
              <a:rPr lang="en-US" sz="2600" dirty="0">
                <a:solidFill>
                  <a:srgbClr val="32302A"/>
                </a:solidFill>
              </a:rPr>
              <a:t>not rational expectations.</a:t>
            </a:r>
          </a:p>
          <a:p>
            <a:pPr marL="631825" lvl="1" indent="-231775"/>
            <a:r>
              <a:rPr lang="en-US" dirty="0">
                <a:solidFill>
                  <a:srgbClr val="32302A"/>
                </a:solidFill>
              </a:rPr>
              <a:t>For example, when the inflation rate is rising, decision makers will systematically tend to underestimate the future rate of inflation under adaptive expectations, but not under rational expectations.</a:t>
            </a:r>
          </a:p>
        </p:txBody>
      </p:sp>
    </p:spTree>
    <p:extLst>
      <p:ext uri="{BB962C8B-B14F-4D97-AF65-F5344CB8AC3E}">
        <p14:creationId xmlns:p14="http://schemas.microsoft.com/office/powerpoint/2010/main" val="2925243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3293" y="434088"/>
            <a:ext cx="8229600" cy="164644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5042" y="872334"/>
            <a:ext cx="7772400" cy="742188"/>
          </a:xfrm>
        </p:spPr>
        <p:txBody>
          <a:bodyPr anchor="ctr"/>
          <a:lstStyle/>
          <a:p>
            <a:pPr>
              <a:lnSpc>
                <a:spcPts val="4000"/>
              </a:lnSpc>
            </a:pPr>
            <a:r>
              <a:rPr lang="en-US" dirty="0"/>
              <a:t>Macro Policy Implications </a:t>
            </a:r>
            <a:r>
              <a:rPr lang="en-US" dirty="0" smtClean="0"/>
              <a:t/>
            </a:r>
            <a:br>
              <a:rPr lang="en-US" dirty="0" smtClean="0"/>
            </a:br>
            <a:r>
              <a:rPr lang="en-US" dirty="0" smtClean="0"/>
              <a:t>of </a:t>
            </a:r>
            <a:r>
              <a:rPr lang="en-US" dirty="0"/>
              <a:t>Adaptive and </a:t>
            </a:r>
            <a:r>
              <a:rPr lang="en-US" dirty="0" smtClean="0"/>
              <a:t>Rational </a:t>
            </a:r>
            <a:r>
              <a:rPr lang="en-US" dirty="0"/>
              <a:t>Expectations</a:t>
            </a:r>
          </a:p>
        </p:txBody>
      </p:sp>
    </p:spTree>
    <p:extLst>
      <p:ext uri="{BB962C8B-B14F-4D97-AF65-F5344CB8AC3E}">
        <p14:creationId xmlns:p14="http://schemas.microsoft.com/office/powerpoint/2010/main" val="1838801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2997"/>
            <a:ext cx="8904855" cy="1023346"/>
          </a:xfrm>
        </p:spPr>
        <p:txBody>
          <a:bodyPr/>
          <a:lstStyle/>
          <a:p>
            <a:pPr>
              <a:lnSpc>
                <a:spcPts val="3500"/>
              </a:lnSpc>
            </a:pPr>
            <a:r>
              <a:rPr lang="en-US" dirty="0"/>
              <a:t>The Implications of </a:t>
            </a:r>
            <a:r>
              <a:rPr lang="en-US" dirty="0" smtClean="0"/>
              <a:t>Adaptive </a:t>
            </a:r>
            <a:br>
              <a:rPr lang="en-US" dirty="0" smtClean="0"/>
            </a:br>
            <a:r>
              <a:rPr lang="en-US" dirty="0" smtClean="0"/>
              <a:t>and </a:t>
            </a:r>
            <a:r>
              <a:rPr lang="en-US" dirty="0"/>
              <a:t>Rational Expectations</a:t>
            </a:r>
          </a:p>
        </p:txBody>
      </p:sp>
      <p:sp>
        <p:nvSpPr>
          <p:cNvPr id="3" name="Content Placeholder 2"/>
          <p:cNvSpPr>
            <a:spLocks noGrp="1"/>
          </p:cNvSpPr>
          <p:nvPr>
            <p:ph idx="1"/>
          </p:nvPr>
        </p:nvSpPr>
        <p:spPr>
          <a:xfrm>
            <a:off x="140675" y="1108697"/>
            <a:ext cx="8883750" cy="4127611"/>
          </a:xfrm>
        </p:spPr>
        <p:txBody>
          <a:bodyPr/>
          <a:lstStyle/>
          <a:p>
            <a:pPr marL="231775" indent="-231775"/>
            <a:r>
              <a:rPr lang="en-US" dirty="0">
                <a:solidFill>
                  <a:srgbClr val="32302A"/>
                </a:solidFill>
              </a:rPr>
              <a:t>With </a:t>
            </a:r>
            <a:r>
              <a:rPr lang="en-US" b="1" i="1" dirty="0">
                <a:solidFill>
                  <a:srgbClr val="32302A"/>
                </a:solidFill>
              </a:rPr>
              <a:t>adaptive expectations</a:t>
            </a:r>
            <a:r>
              <a:rPr lang="en-US" dirty="0">
                <a:solidFill>
                  <a:srgbClr val="32302A"/>
                </a:solidFill>
              </a:rPr>
              <a:t>, an unanticipated shift to </a:t>
            </a:r>
            <a:r>
              <a:rPr lang="en-US" dirty="0" smtClean="0">
                <a:solidFill>
                  <a:srgbClr val="32302A"/>
                </a:solidFill>
              </a:rPr>
              <a:t/>
            </a:r>
            <a:br>
              <a:rPr lang="en-US" dirty="0" smtClean="0">
                <a:solidFill>
                  <a:srgbClr val="32302A"/>
                </a:solidFill>
              </a:rPr>
            </a:br>
            <a:r>
              <a:rPr lang="en-US" dirty="0" smtClean="0">
                <a:solidFill>
                  <a:srgbClr val="32302A"/>
                </a:solidFill>
              </a:rPr>
              <a:t>a </a:t>
            </a:r>
            <a:r>
              <a:rPr lang="en-US" dirty="0">
                <a:solidFill>
                  <a:srgbClr val="32302A"/>
                </a:solidFill>
              </a:rPr>
              <a:t>more expansionary policy will temporarily stimulate output and employment. </a:t>
            </a:r>
          </a:p>
          <a:p>
            <a:pPr marL="231775" indent="-231775"/>
            <a:r>
              <a:rPr lang="en-US" dirty="0">
                <a:solidFill>
                  <a:srgbClr val="32302A"/>
                </a:solidFill>
              </a:rPr>
              <a:t>With </a:t>
            </a:r>
            <a:r>
              <a:rPr lang="en-US" b="1" i="1" dirty="0">
                <a:solidFill>
                  <a:srgbClr val="32302A"/>
                </a:solidFill>
              </a:rPr>
              <a:t>rational expectations</a:t>
            </a:r>
            <a:r>
              <a:rPr lang="en-US" dirty="0">
                <a:solidFill>
                  <a:srgbClr val="32302A"/>
                </a:solidFill>
              </a:rPr>
              <a:t>, decision-makers do not make systematic errors and therefore the impact of expansionary policies is unpredictable. </a:t>
            </a:r>
          </a:p>
          <a:p>
            <a:pPr marL="231775" indent="-231775"/>
            <a:r>
              <a:rPr lang="en-US" i="1" dirty="0">
                <a:solidFill>
                  <a:srgbClr val="32302A"/>
                </a:solidFill>
              </a:rPr>
              <a:t>Both expectations theories indicate </a:t>
            </a:r>
            <a:r>
              <a:rPr lang="en-US" dirty="0">
                <a:solidFill>
                  <a:srgbClr val="32302A"/>
                </a:solidFill>
              </a:rPr>
              <a:t>that sustained expansionary policies will lead to inflation without permanently increasing output and employment. </a:t>
            </a:r>
          </a:p>
        </p:txBody>
      </p:sp>
    </p:spTree>
    <p:extLst>
      <p:ext uri="{BB962C8B-B14F-4D97-AF65-F5344CB8AC3E}">
        <p14:creationId xmlns:p14="http://schemas.microsoft.com/office/powerpoint/2010/main" val="2079626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00183" y="1695928"/>
            <a:ext cx="4732799" cy="425157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394807"/>
            <a:ext cx="8904855" cy="596684"/>
          </a:xfrm>
        </p:spPr>
        <p:txBody>
          <a:bodyPr/>
          <a:lstStyle/>
          <a:p>
            <a:r>
              <a:rPr lang="en-US" dirty="0"/>
              <a:t>Stimulus with Adaptive Expectations</a:t>
            </a:r>
          </a:p>
        </p:txBody>
      </p:sp>
      <p:sp>
        <p:nvSpPr>
          <p:cNvPr id="61" name="Text Box 10"/>
          <p:cNvSpPr txBox="1">
            <a:spLocks noChangeArrowheads="1"/>
          </p:cNvSpPr>
          <p:nvPr/>
        </p:nvSpPr>
        <p:spPr bwMode="auto">
          <a:xfrm>
            <a:off x="73112" y="2265536"/>
            <a:ext cx="4080182" cy="300389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Under </a:t>
            </a:r>
            <a:r>
              <a:rPr lang="en-US" sz="2200" b="1" i="1" dirty="0">
                <a:latin typeface="+mj-lt"/>
                <a:cs typeface="Times New Roman" pitchFamily="18" charset="0"/>
              </a:rPr>
              <a:t>adaptive expectations</a:t>
            </a:r>
            <a:r>
              <a:rPr lang="en-US" sz="2200" dirty="0">
                <a:latin typeface="+mj-lt"/>
                <a:cs typeface="Times New Roman" pitchFamily="18" charset="0"/>
              </a:rPr>
              <a:t>, anticipation of inflation will lag behind its actual occurrence.</a:t>
            </a:r>
          </a:p>
          <a:p>
            <a:pPr marL="115888" indent="-115888">
              <a:lnSpc>
                <a:spcPct val="90000"/>
              </a:lnSpc>
              <a:spcBef>
                <a:spcPct val="50000"/>
              </a:spcBef>
              <a:buFontTx/>
              <a:buChar char="•"/>
            </a:pPr>
            <a:r>
              <a:rPr lang="en-US" sz="2200" dirty="0">
                <a:latin typeface="+mj-lt"/>
                <a:cs typeface="Times New Roman" pitchFamily="18" charset="0"/>
              </a:rPr>
              <a:t>Thus, a shift to a more expansionary policy will increase </a:t>
            </a:r>
            <a:r>
              <a:rPr lang="en-US" sz="2200" b="1" i="1" dirty="0">
                <a:solidFill>
                  <a:schemeClr val="accent5">
                    <a:lumMod val="75000"/>
                  </a:schemeClr>
                </a:solidFill>
                <a:latin typeface="+mj-lt"/>
                <a:cs typeface="Times New Roman" pitchFamily="18" charset="0"/>
              </a:rPr>
              <a:t>aggregate demand </a:t>
            </a:r>
            <a:r>
              <a:rPr lang="en-US" sz="2200" dirty="0">
                <a:latin typeface="+mj-lt"/>
                <a:cs typeface="Times New Roman" pitchFamily="18" charset="0"/>
              </a:rPr>
              <a:t>(to </a:t>
            </a:r>
            <a:r>
              <a:rPr lang="en-US" sz="2200" b="1" i="1" dirty="0">
                <a:solidFill>
                  <a:schemeClr val="accent5">
                    <a:lumMod val="75000"/>
                  </a:schemeClr>
                </a:solidFill>
                <a:latin typeface="+mj-lt"/>
                <a:cs typeface="Times New Roman" pitchFamily="18" charset="0"/>
              </a:rPr>
              <a:t>AD</a:t>
            </a:r>
            <a:r>
              <a:rPr lang="en-US" sz="2200" b="1" i="1" baseline="-25000" dirty="0">
                <a:solidFill>
                  <a:schemeClr val="accent5">
                    <a:lumMod val="75000"/>
                  </a:schemeClr>
                </a:solidFill>
                <a:latin typeface="+mj-lt"/>
                <a:cs typeface="Times New Roman" pitchFamily="18" charset="0"/>
              </a:rPr>
              <a:t>2</a:t>
            </a:r>
            <a:r>
              <a:rPr lang="en-US" sz="2200" dirty="0">
                <a:latin typeface="+mj-lt"/>
                <a:cs typeface="Times New Roman" pitchFamily="18" charset="0"/>
              </a:rPr>
              <a:t>) and lead to a </a:t>
            </a:r>
            <a:r>
              <a:rPr lang="en-US" sz="2200" u="sng" dirty="0">
                <a:latin typeface="+mj-lt"/>
                <a:cs typeface="Times New Roman" pitchFamily="18" charset="0"/>
              </a:rPr>
              <a:t>temporary increase in GDP</a:t>
            </a:r>
            <a:r>
              <a:rPr lang="en-US" sz="2200" dirty="0">
                <a:latin typeface="+mj-lt"/>
                <a:cs typeface="Times New Roman" pitchFamily="18" charset="0"/>
              </a:rPr>
              <a:t> (to </a:t>
            </a:r>
            <a:r>
              <a:rPr lang="en-US" sz="2200" b="1" i="1" dirty="0">
                <a:latin typeface="+mj-lt"/>
                <a:cs typeface="Times New Roman" pitchFamily="18" charset="0"/>
              </a:rPr>
              <a:t>Y</a:t>
            </a:r>
            <a:r>
              <a:rPr lang="en-US" sz="2200" b="1" i="1" baseline="-25000" dirty="0">
                <a:latin typeface="+mj-lt"/>
                <a:cs typeface="Times New Roman" pitchFamily="18" charset="0"/>
              </a:rPr>
              <a:t>2</a:t>
            </a:r>
            <a:r>
              <a:rPr lang="en-US" sz="2200" dirty="0">
                <a:latin typeface="+mj-lt"/>
                <a:cs typeface="Times New Roman" pitchFamily="18" charset="0"/>
              </a:rPr>
              <a:t>) </a:t>
            </a:r>
            <a:r>
              <a:rPr lang="en-US" sz="2200" u="sng" dirty="0">
                <a:latin typeface="+mj-lt"/>
                <a:cs typeface="Times New Roman" pitchFamily="18" charset="0"/>
              </a:rPr>
              <a:t>and modest increase in prices</a:t>
            </a:r>
            <a:r>
              <a:rPr lang="en-US" sz="2200" dirty="0">
                <a:latin typeface="+mj-lt"/>
                <a:cs typeface="Times New Roman" pitchFamily="18" charset="0"/>
              </a:rPr>
              <a:t> (to </a:t>
            </a:r>
            <a:r>
              <a:rPr lang="en-US" sz="2200" b="1" i="1" dirty="0">
                <a:latin typeface="+mj-lt"/>
                <a:cs typeface="Times New Roman" pitchFamily="18" charset="0"/>
              </a:rPr>
              <a:t>P</a:t>
            </a:r>
            <a:r>
              <a:rPr lang="en-US" sz="2200" b="1" i="1" baseline="-25000" dirty="0">
                <a:latin typeface="+mj-lt"/>
                <a:cs typeface="Times New Roman" pitchFamily="18" charset="0"/>
              </a:rPr>
              <a:t>2</a:t>
            </a:r>
            <a:r>
              <a:rPr lang="en-US" sz="2200" dirty="0">
                <a:latin typeface="+mj-lt"/>
                <a:cs typeface="Times New Roman" pitchFamily="18" charset="0"/>
              </a:rPr>
              <a:t>). </a:t>
            </a:r>
          </a:p>
        </p:txBody>
      </p:sp>
      <p:sp>
        <p:nvSpPr>
          <p:cNvPr id="63" name="Text Box 13"/>
          <p:cNvSpPr txBox="1">
            <a:spLocks noChangeAspect="1" noChangeArrowheads="1"/>
          </p:cNvSpPr>
          <p:nvPr/>
        </p:nvSpPr>
        <p:spPr bwMode="auto">
          <a:xfrm>
            <a:off x="4361199" y="1837891"/>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sp>
        <p:nvSpPr>
          <p:cNvPr id="73" name="Line 20"/>
          <p:cNvSpPr>
            <a:spLocks noChangeAspect="1" noChangeShapeType="1"/>
          </p:cNvSpPr>
          <p:nvPr/>
        </p:nvSpPr>
        <p:spPr bwMode="auto">
          <a:xfrm>
            <a:off x="4705251" y="5492316"/>
            <a:ext cx="2532702"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74" name="Rectangle 21"/>
          <p:cNvSpPr>
            <a:spLocks noChangeAspect="1" noChangeArrowheads="1"/>
          </p:cNvSpPr>
          <p:nvPr/>
        </p:nvSpPr>
        <p:spPr bwMode="auto">
          <a:xfrm>
            <a:off x="7212736" y="5403171"/>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a:rPr>
              <a:t> Goods &amp; Services</a:t>
            </a:r>
            <a:r>
              <a:rPr kumimoji="0" lang="en-US" sz="1200" b="0">
                <a:solidFill>
                  <a:srgbClr val="000000"/>
                </a:solidFill>
                <a:latin typeface="+mj-lt"/>
                <a:cs typeface="Times New Roman"/>
              </a:rPr>
              <a:t/>
            </a:r>
            <a:br>
              <a:rPr kumimoji="0" lang="en-US" sz="1200" b="0">
                <a:solidFill>
                  <a:srgbClr val="000000"/>
                </a:solidFill>
                <a:latin typeface="+mj-lt"/>
                <a:cs typeface="Times New Roman"/>
              </a:rPr>
            </a:br>
            <a:r>
              <a:rPr kumimoji="0" lang="en-US" sz="1200" i="1">
                <a:solidFill>
                  <a:srgbClr val="000000"/>
                </a:solidFill>
                <a:latin typeface="+mj-lt"/>
                <a:cs typeface="Times New Roman"/>
              </a:rPr>
              <a:t>(real GDP)</a:t>
            </a:r>
            <a:endParaRPr kumimoji="0" lang="en-US" sz="2000" i="1">
              <a:solidFill>
                <a:schemeClr val="tx1"/>
              </a:solidFill>
              <a:latin typeface="+mj-lt"/>
              <a:cs typeface="Times New Roman"/>
            </a:endParaRPr>
          </a:p>
        </p:txBody>
      </p:sp>
      <p:grpSp>
        <p:nvGrpSpPr>
          <p:cNvPr id="4" name="Group 27"/>
          <p:cNvGrpSpPr>
            <a:grpSpLocks/>
          </p:cNvGrpSpPr>
          <p:nvPr/>
        </p:nvGrpSpPr>
        <p:grpSpPr bwMode="auto">
          <a:xfrm>
            <a:off x="4636988" y="2269691"/>
            <a:ext cx="142875" cy="3232150"/>
            <a:chOff x="2102" y="764"/>
            <a:chExt cx="90" cy="2036"/>
          </a:xfrm>
        </p:grpSpPr>
        <p:sp>
          <p:nvSpPr>
            <p:cNvPr id="81" name="Line 28"/>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2" name="Line 29"/>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6" name="Group 30"/>
            <p:cNvGrpSpPr>
              <a:grpSpLocks/>
            </p:cNvGrpSpPr>
            <p:nvPr/>
          </p:nvGrpSpPr>
          <p:grpSpPr bwMode="auto">
            <a:xfrm>
              <a:off x="2102" y="764"/>
              <a:ext cx="86" cy="1932"/>
              <a:chOff x="2102" y="756"/>
              <a:chExt cx="86" cy="1932"/>
            </a:xfrm>
          </p:grpSpPr>
          <p:sp>
            <p:nvSpPr>
              <p:cNvPr id="84" name="Line 31"/>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5" name="Line 32"/>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52" name="Line 3"/>
          <p:cNvSpPr>
            <a:spLocks noChangeShapeType="1"/>
          </p:cNvSpPr>
          <p:nvPr/>
        </p:nvSpPr>
        <p:spPr bwMode="auto">
          <a:xfrm>
            <a:off x="6241825" y="2367456"/>
            <a:ext cx="1588" cy="3101975"/>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pitchFamily="18" charset="0"/>
            </a:endParaRPr>
          </a:p>
        </p:txBody>
      </p:sp>
      <p:sp>
        <p:nvSpPr>
          <p:cNvPr id="56" name="Freeform 4"/>
          <p:cNvSpPr>
            <a:spLocks noChangeAspect="1"/>
          </p:cNvSpPr>
          <p:nvPr/>
        </p:nvSpPr>
        <p:spPr bwMode="auto">
          <a:xfrm>
            <a:off x="5116288" y="2445243"/>
            <a:ext cx="1776412" cy="2665413"/>
          </a:xfrm>
          <a:custGeom>
            <a:avLst/>
            <a:gdLst>
              <a:gd name="T0" fmla="*/ 8567 w 4147"/>
              <a:gd name="T1" fmla="*/ 30854 h 6220"/>
              <a:gd name="T2" fmla="*/ 22703 w 4147"/>
              <a:gd name="T3" fmla="*/ 78420 h 6220"/>
              <a:gd name="T4" fmla="*/ 40266 w 4147"/>
              <a:gd name="T5" fmla="*/ 128557 h 6220"/>
              <a:gd name="T6" fmla="*/ 59971 w 4147"/>
              <a:gd name="T7" fmla="*/ 180408 h 6220"/>
              <a:gd name="T8" fmla="*/ 82245 w 4147"/>
              <a:gd name="T9" fmla="*/ 233974 h 6220"/>
              <a:gd name="T10" fmla="*/ 106662 w 4147"/>
              <a:gd name="T11" fmla="*/ 289253 h 6220"/>
              <a:gd name="T12" fmla="*/ 133649 w 4147"/>
              <a:gd name="T13" fmla="*/ 346247 h 6220"/>
              <a:gd name="T14" fmla="*/ 162777 w 4147"/>
              <a:gd name="T15" fmla="*/ 404097 h 6220"/>
              <a:gd name="T16" fmla="*/ 193619 w 4147"/>
              <a:gd name="T17" fmla="*/ 463662 h 6220"/>
              <a:gd name="T18" fmla="*/ 226603 w 4147"/>
              <a:gd name="T19" fmla="*/ 524084 h 6220"/>
              <a:gd name="T20" fmla="*/ 260872 w 4147"/>
              <a:gd name="T21" fmla="*/ 585791 h 6220"/>
              <a:gd name="T22" fmla="*/ 296854 w 4147"/>
              <a:gd name="T23" fmla="*/ 648355 h 6220"/>
              <a:gd name="T24" fmla="*/ 334550 w 4147"/>
              <a:gd name="T25" fmla="*/ 711777 h 6220"/>
              <a:gd name="T26" fmla="*/ 373959 w 4147"/>
              <a:gd name="T27" fmla="*/ 776055 h 6220"/>
              <a:gd name="T28" fmla="*/ 413796 w 4147"/>
              <a:gd name="T29" fmla="*/ 840762 h 6220"/>
              <a:gd name="T30" fmla="*/ 455347 w 4147"/>
              <a:gd name="T31" fmla="*/ 906755 h 6220"/>
              <a:gd name="T32" fmla="*/ 497755 w 4147"/>
              <a:gd name="T33" fmla="*/ 972319 h 6220"/>
              <a:gd name="T34" fmla="*/ 541448 w 4147"/>
              <a:gd name="T35" fmla="*/ 1038311 h 6220"/>
              <a:gd name="T36" fmla="*/ 585997 w 4147"/>
              <a:gd name="T37" fmla="*/ 1104304 h 6220"/>
              <a:gd name="T38" fmla="*/ 630975 w 4147"/>
              <a:gd name="T39" fmla="*/ 1171153 h 6220"/>
              <a:gd name="T40" fmla="*/ 676382 w 4147"/>
              <a:gd name="T41" fmla="*/ 1237146 h 6220"/>
              <a:gd name="T42" fmla="*/ 722645 w 4147"/>
              <a:gd name="T43" fmla="*/ 1303138 h 6220"/>
              <a:gd name="T44" fmla="*/ 769336 w 4147"/>
              <a:gd name="T45" fmla="*/ 1369131 h 6220"/>
              <a:gd name="T46" fmla="*/ 816027 w 4147"/>
              <a:gd name="T47" fmla="*/ 1434695 h 6220"/>
              <a:gd name="T48" fmla="*/ 863147 w 4147"/>
              <a:gd name="T49" fmla="*/ 1499830 h 6220"/>
              <a:gd name="T50" fmla="*/ 910267 w 4147"/>
              <a:gd name="T51" fmla="*/ 1564109 h 6220"/>
              <a:gd name="T52" fmla="*/ 957386 w 4147"/>
              <a:gd name="T53" fmla="*/ 1627530 h 6220"/>
              <a:gd name="T54" fmla="*/ 1003649 w 4147"/>
              <a:gd name="T55" fmla="*/ 1690095 h 6220"/>
              <a:gd name="T56" fmla="*/ 1049912 w 4147"/>
              <a:gd name="T57" fmla="*/ 1752231 h 6220"/>
              <a:gd name="T58" fmla="*/ 1096175 w 4147"/>
              <a:gd name="T59" fmla="*/ 1812652 h 6220"/>
              <a:gd name="T60" fmla="*/ 1141581 w 4147"/>
              <a:gd name="T61" fmla="*/ 1872645 h 6220"/>
              <a:gd name="T62" fmla="*/ 1186559 w 4147"/>
              <a:gd name="T63" fmla="*/ 1931353 h 6220"/>
              <a:gd name="T64" fmla="*/ 1230252 w 4147"/>
              <a:gd name="T65" fmla="*/ 1987918 h 6220"/>
              <a:gd name="T66" fmla="*/ 1273088 w 4147"/>
              <a:gd name="T67" fmla="*/ 2043198 h 6220"/>
              <a:gd name="T68" fmla="*/ 1315496 w 4147"/>
              <a:gd name="T69" fmla="*/ 2097192 h 6220"/>
              <a:gd name="T70" fmla="*/ 1356618 w 4147"/>
              <a:gd name="T71" fmla="*/ 2149471 h 6220"/>
              <a:gd name="T72" fmla="*/ 1396456 w 4147"/>
              <a:gd name="T73" fmla="*/ 2200037 h 6220"/>
              <a:gd name="T74" fmla="*/ 1435008 w 4147"/>
              <a:gd name="T75" fmla="*/ 2248460 h 6220"/>
              <a:gd name="T76" fmla="*/ 1471848 w 4147"/>
              <a:gd name="T77" fmla="*/ 2294741 h 6220"/>
              <a:gd name="T78" fmla="*/ 1507401 w 4147"/>
              <a:gd name="T79" fmla="*/ 2338450 h 6220"/>
              <a:gd name="T80" fmla="*/ 1541670 w 4147"/>
              <a:gd name="T81" fmla="*/ 2380445 h 6220"/>
              <a:gd name="T82" fmla="*/ 1573369 w 4147"/>
              <a:gd name="T83" fmla="*/ 2419869 h 6220"/>
              <a:gd name="T84" fmla="*/ 1603354 w 4147"/>
              <a:gd name="T85" fmla="*/ 2456722 h 6220"/>
              <a:gd name="T86" fmla="*/ 1631626 w 4147"/>
              <a:gd name="T87" fmla="*/ 2491433 h 6220"/>
              <a:gd name="T88" fmla="*/ 1657756 w 4147"/>
              <a:gd name="T89" fmla="*/ 2523143 h 6220"/>
              <a:gd name="T90" fmla="*/ 1681316 w 4147"/>
              <a:gd name="T91" fmla="*/ 2551426 h 6220"/>
              <a:gd name="T92" fmla="*/ 1702734 w 4147"/>
              <a:gd name="T93" fmla="*/ 2577566 h 6220"/>
              <a:gd name="T94" fmla="*/ 1721582 w 4147"/>
              <a:gd name="T95" fmla="*/ 2599849 h 6220"/>
              <a:gd name="T96" fmla="*/ 1737860 w 4147"/>
              <a:gd name="T97" fmla="*/ 2619561 h 6220"/>
              <a:gd name="T98" fmla="*/ 1751139 w 4147"/>
              <a:gd name="T99" fmla="*/ 2635416 h 6220"/>
              <a:gd name="T100" fmla="*/ 1761848 w 4147"/>
              <a:gd name="T101" fmla="*/ 2648701 h 6220"/>
              <a:gd name="T102" fmla="*/ 1769987 w 4147"/>
              <a:gd name="T103" fmla="*/ 2657700 h 6220"/>
              <a:gd name="T104" fmla="*/ 1775127 w 4147"/>
              <a:gd name="T105" fmla="*/ 2663699 h 6220"/>
              <a:gd name="T106" fmla="*/ 1776412 w 4147"/>
              <a:gd name="T107" fmla="*/ 2665413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58" name="Rectangle 5"/>
          <p:cNvSpPr>
            <a:spLocks noChangeAspect="1" noChangeArrowheads="1"/>
          </p:cNvSpPr>
          <p:nvPr/>
        </p:nvSpPr>
        <p:spPr bwMode="auto">
          <a:xfrm>
            <a:off x="6884066" y="5015329"/>
            <a:ext cx="445133" cy="276999"/>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053ABF"/>
                </a:solidFill>
                <a:latin typeface="+mj-lt"/>
                <a:cs typeface="Times New Roman" pitchFamily="18" charset="0"/>
              </a:rPr>
              <a:t>AD</a:t>
            </a:r>
            <a:r>
              <a:rPr kumimoji="0" lang="en-US" b="1" i="1" baseline="-25000" dirty="0">
                <a:solidFill>
                  <a:srgbClr val="053ABF"/>
                </a:solidFill>
                <a:latin typeface="+mj-lt"/>
                <a:cs typeface="Times New Roman" pitchFamily="18" charset="0"/>
              </a:rPr>
              <a:t>1</a:t>
            </a:r>
            <a:endParaRPr kumimoji="0" lang="en-US" b="1" baseline="-25000" dirty="0">
              <a:solidFill>
                <a:srgbClr val="053ABF"/>
              </a:solidFill>
              <a:latin typeface="+mj-lt"/>
              <a:cs typeface="Times New Roman" pitchFamily="18" charset="0"/>
            </a:endParaRPr>
          </a:p>
        </p:txBody>
      </p:sp>
      <p:sp>
        <p:nvSpPr>
          <p:cNvPr id="62" name="Rectangle 10"/>
          <p:cNvSpPr>
            <a:spLocks noChangeArrowheads="1"/>
          </p:cNvSpPr>
          <p:nvPr/>
        </p:nvSpPr>
        <p:spPr bwMode="auto">
          <a:xfrm>
            <a:off x="5953284" y="2064516"/>
            <a:ext cx="47448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pitchFamily="18" charset="0"/>
              </a:rPr>
              <a:t>LRAS</a:t>
            </a:r>
            <a:endParaRPr kumimoji="0" lang="en-US" b="1" dirty="0">
              <a:solidFill>
                <a:srgbClr val="C03838"/>
              </a:solidFill>
              <a:latin typeface="+mj-lt"/>
              <a:cs typeface="Times New Roman" pitchFamily="18" charset="0"/>
            </a:endParaRPr>
          </a:p>
        </p:txBody>
      </p:sp>
      <p:sp>
        <p:nvSpPr>
          <p:cNvPr id="64" name="Line 11"/>
          <p:cNvSpPr>
            <a:spLocks noChangeAspect="1" noChangeShapeType="1"/>
          </p:cNvSpPr>
          <p:nvPr/>
        </p:nvSpPr>
        <p:spPr bwMode="auto">
          <a:xfrm flipH="1">
            <a:off x="4711599" y="3907331"/>
            <a:ext cx="1825500" cy="0"/>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65" name="Line 12"/>
          <p:cNvSpPr>
            <a:spLocks noChangeAspect="1" noChangeShapeType="1"/>
          </p:cNvSpPr>
          <p:nvPr/>
        </p:nvSpPr>
        <p:spPr bwMode="auto">
          <a:xfrm flipH="1">
            <a:off x="4711599" y="4281981"/>
            <a:ext cx="1520700"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6" name="Line 13"/>
          <p:cNvSpPr>
            <a:spLocks noChangeAspect="1" noChangeShapeType="1"/>
          </p:cNvSpPr>
          <p:nvPr/>
        </p:nvSpPr>
        <p:spPr bwMode="auto">
          <a:xfrm>
            <a:off x="6241825" y="4348656"/>
            <a:ext cx="0" cy="1147762"/>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67" name="Rectangle 14"/>
          <p:cNvSpPr>
            <a:spLocks noChangeArrowheads="1"/>
          </p:cNvSpPr>
          <p:nvPr/>
        </p:nvSpPr>
        <p:spPr bwMode="auto">
          <a:xfrm>
            <a:off x="6118000" y="5512293"/>
            <a:ext cx="16991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endParaRPr kumimoji="0" lang="en-US" sz="1600" b="1" baseline="-25000" dirty="0">
              <a:solidFill>
                <a:srgbClr val="C03838"/>
              </a:solidFill>
              <a:latin typeface="+mj-lt"/>
              <a:cs typeface="Times New Roman" pitchFamily="18" charset="0"/>
            </a:endParaRPr>
          </a:p>
        </p:txBody>
      </p:sp>
      <p:sp>
        <p:nvSpPr>
          <p:cNvPr id="68" name="Rectangle 15"/>
          <p:cNvSpPr>
            <a:spLocks noChangeAspect="1" noChangeArrowheads="1"/>
          </p:cNvSpPr>
          <p:nvPr/>
        </p:nvSpPr>
        <p:spPr bwMode="auto">
          <a:xfrm>
            <a:off x="4451506" y="3734293"/>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pitchFamily="18" charset="0"/>
              </a:rPr>
              <a:t>P</a:t>
            </a:r>
            <a:r>
              <a:rPr kumimoji="0" lang="en-US" sz="1600" b="1" i="1" baseline="-25000">
                <a:solidFill>
                  <a:srgbClr val="000000"/>
                </a:solidFill>
                <a:latin typeface="+mj-lt"/>
                <a:cs typeface="Times New Roman" pitchFamily="18" charset="0"/>
              </a:rPr>
              <a:t>2</a:t>
            </a:r>
            <a:endParaRPr kumimoji="0" lang="en-US" sz="2800" b="1" baseline="-25000">
              <a:solidFill>
                <a:schemeClr val="tx1"/>
              </a:solidFill>
              <a:latin typeface="+mj-lt"/>
              <a:cs typeface="Times New Roman" pitchFamily="18" charset="0"/>
            </a:endParaRPr>
          </a:p>
        </p:txBody>
      </p:sp>
      <p:sp>
        <p:nvSpPr>
          <p:cNvPr id="70" name="Rectangle 18"/>
          <p:cNvSpPr>
            <a:spLocks noChangeAspect="1" noChangeArrowheads="1"/>
          </p:cNvSpPr>
          <p:nvPr/>
        </p:nvSpPr>
        <p:spPr bwMode="auto">
          <a:xfrm>
            <a:off x="4454681" y="4131168"/>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1</a:t>
            </a:r>
            <a:endParaRPr kumimoji="0" lang="en-US" sz="2800" b="1" baseline="-25000" dirty="0">
              <a:solidFill>
                <a:schemeClr val="tx1"/>
              </a:solidFill>
              <a:latin typeface="+mj-lt"/>
              <a:cs typeface="Times New Roman" pitchFamily="18" charset="0"/>
            </a:endParaRPr>
          </a:p>
        </p:txBody>
      </p:sp>
      <p:sp>
        <p:nvSpPr>
          <p:cNvPr id="71" name="Rectangle 19"/>
          <p:cNvSpPr>
            <a:spLocks noChangeAspect="1" noChangeArrowheads="1"/>
          </p:cNvSpPr>
          <p:nvPr/>
        </p:nvSpPr>
        <p:spPr bwMode="auto">
          <a:xfrm>
            <a:off x="7237953" y="2729602"/>
            <a:ext cx="56265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6600"/>
                </a:solidFill>
                <a:latin typeface="+mj-lt"/>
                <a:cs typeface="Times New Roman" pitchFamily="18" charset="0"/>
              </a:rPr>
              <a:t>SRAS</a:t>
            </a:r>
            <a:r>
              <a:rPr kumimoji="0" lang="en-US" b="1" i="1" baseline="-25000" dirty="0">
                <a:solidFill>
                  <a:srgbClr val="006600"/>
                </a:solidFill>
                <a:latin typeface="+mj-lt"/>
                <a:cs typeface="Times New Roman" pitchFamily="18" charset="0"/>
              </a:rPr>
              <a:t>1</a:t>
            </a:r>
            <a:endParaRPr kumimoji="0" lang="en-US" b="1" dirty="0">
              <a:solidFill>
                <a:srgbClr val="006600"/>
              </a:solidFill>
              <a:latin typeface="+mj-lt"/>
              <a:cs typeface="Times New Roman" pitchFamily="18" charset="0"/>
            </a:endParaRPr>
          </a:p>
        </p:txBody>
      </p:sp>
      <p:sp>
        <p:nvSpPr>
          <p:cNvPr id="72" name="Freeform 20"/>
          <p:cNvSpPr>
            <a:spLocks noChangeAspect="1"/>
          </p:cNvSpPr>
          <p:nvPr/>
        </p:nvSpPr>
        <p:spPr bwMode="auto">
          <a:xfrm>
            <a:off x="5344888" y="3024681"/>
            <a:ext cx="2020887" cy="2057400"/>
          </a:xfrm>
          <a:custGeom>
            <a:avLst/>
            <a:gdLst>
              <a:gd name="T0" fmla="*/ 35830 w 4625"/>
              <a:gd name="T1" fmla="*/ 2031677 h 4959"/>
              <a:gd name="T2" fmla="*/ 89574 w 4625"/>
              <a:gd name="T3" fmla="*/ 1992678 h 4959"/>
              <a:gd name="T4" fmla="*/ 143319 w 4625"/>
              <a:gd name="T5" fmla="*/ 1952435 h 4959"/>
              <a:gd name="T6" fmla="*/ 197064 w 4625"/>
              <a:gd name="T7" fmla="*/ 1911362 h 4959"/>
              <a:gd name="T8" fmla="*/ 250372 w 4625"/>
              <a:gd name="T9" fmla="*/ 1869458 h 4959"/>
              <a:gd name="T10" fmla="*/ 303679 w 4625"/>
              <a:gd name="T11" fmla="*/ 1826726 h 4959"/>
              <a:gd name="T12" fmla="*/ 356987 w 4625"/>
              <a:gd name="T13" fmla="*/ 1783163 h 4959"/>
              <a:gd name="T14" fmla="*/ 409858 w 4625"/>
              <a:gd name="T15" fmla="*/ 1738356 h 4959"/>
              <a:gd name="T16" fmla="*/ 462292 w 4625"/>
              <a:gd name="T17" fmla="*/ 1693134 h 4959"/>
              <a:gd name="T18" fmla="*/ 515162 w 4625"/>
              <a:gd name="T19" fmla="*/ 1647082 h 4959"/>
              <a:gd name="T20" fmla="*/ 567159 w 4625"/>
              <a:gd name="T21" fmla="*/ 1600615 h 4959"/>
              <a:gd name="T22" fmla="*/ 618719 w 4625"/>
              <a:gd name="T23" fmla="*/ 1553733 h 4959"/>
              <a:gd name="T24" fmla="*/ 669842 w 4625"/>
              <a:gd name="T25" fmla="*/ 1506022 h 4959"/>
              <a:gd name="T26" fmla="*/ 720965 w 4625"/>
              <a:gd name="T27" fmla="*/ 1458310 h 4959"/>
              <a:gd name="T28" fmla="*/ 771214 w 4625"/>
              <a:gd name="T29" fmla="*/ 1410184 h 4959"/>
              <a:gd name="T30" fmla="*/ 821463 w 4625"/>
              <a:gd name="T31" fmla="*/ 1361643 h 4959"/>
              <a:gd name="T32" fmla="*/ 870401 w 4625"/>
              <a:gd name="T33" fmla="*/ 1313517 h 4959"/>
              <a:gd name="T34" fmla="*/ 919340 w 4625"/>
              <a:gd name="T35" fmla="*/ 1264560 h 4959"/>
              <a:gd name="T36" fmla="*/ 968278 w 4625"/>
              <a:gd name="T37" fmla="*/ 1215604 h 4959"/>
              <a:gd name="T38" fmla="*/ 1015905 w 4625"/>
              <a:gd name="T39" fmla="*/ 1166648 h 4959"/>
              <a:gd name="T40" fmla="*/ 1063533 w 4625"/>
              <a:gd name="T41" fmla="*/ 1117692 h 4959"/>
              <a:gd name="T42" fmla="*/ 1109849 w 4625"/>
              <a:gd name="T43" fmla="*/ 1068321 h 4959"/>
              <a:gd name="T44" fmla="*/ 1155729 w 4625"/>
              <a:gd name="T45" fmla="*/ 1019365 h 4959"/>
              <a:gd name="T46" fmla="*/ 1201608 w 4625"/>
              <a:gd name="T47" fmla="*/ 970824 h 4959"/>
              <a:gd name="T48" fmla="*/ 1246177 w 4625"/>
              <a:gd name="T49" fmla="*/ 922283 h 4959"/>
              <a:gd name="T50" fmla="*/ 1289872 w 4625"/>
              <a:gd name="T51" fmla="*/ 874156 h 4959"/>
              <a:gd name="T52" fmla="*/ 1333130 w 4625"/>
              <a:gd name="T53" fmla="*/ 826445 h 4959"/>
              <a:gd name="T54" fmla="*/ 1375514 w 4625"/>
              <a:gd name="T55" fmla="*/ 779148 h 4959"/>
              <a:gd name="T56" fmla="*/ 1416587 w 4625"/>
              <a:gd name="T57" fmla="*/ 732267 h 4959"/>
              <a:gd name="T58" fmla="*/ 1457660 w 4625"/>
              <a:gd name="T59" fmla="*/ 686630 h 4959"/>
              <a:gd name="T60" fmla="*/ 1496986 w 4625"/>
              <a:gd name="T61" fmla="*/ 640578 h 4959"/>
              <a:gd name="T62" fmla="*/ 1536311 w 4625"/>
              <a:gd name="T63" fmla="*/ 595356 h 4959"/>
              <a:gd name="T64" fmla="*/ 1573889 w 4625"/>
              <a:gd name="T65" fmla="*/ 551378 h 4959"/>
              <a:gd name="T66" fmla="*/ 1610592 w 4625"/>
              <a:gd name="T67" fmla="*/ 508230 h 4959"/>
              <a:gd name="T68" fmla="*/ 1646422 w 4625"/>
              <a:gd name="T69" fmla="*/ 465083 h 4959"/>
              <a:gd name="T70" fmla="*/ 1681378 w 4625"/>
              <a:gd name="T71" fmla="*/ 423595 h 4959"/>
              <a:gd name="T72" fmla="*/ 1715023 w 4625"/>
              <a:gd name="T73" fmla="*/ 382936 h 4959"/>
              <a:gd name="T74" fmla="*/ 1747794 w 4625"/>
              <a:gd name="T75" fmla="*/ 343522 h 4959"/>
              <a:gd name="T76" fmla="*/ 1779254 w 4625"/>
              <a:gd name="T77" fmla="*/ 304938 h 4959"/>
              <a:gd name="T78" fmla="*/ 1809841 w 4625"/>
              <a:gd name="T79" fmla="*/ 267599 h 4959"/>
              <a:gd name="T80" fmla="*/ 1839116 w 4625"/>
              <a:gd name="T81" fmla="*/ 231089 h 4959"/>
              <a:gd name="T82" fmla="*/ 1867081 w 4625"/>
              <a:gd name="T83" fmla="*/ 195824 h 4959"/>
              <a:gd name="T84" fmla="*/ 1893735 w 4625"/>
              <a:gd name="T85" fmla="*/ 162219 h 4959"/>
              <a:gd name="T86" fmla="*/ 1919078 w 4625"/>
              <a:gd name="T87" fmla="*/ 130273 h 4959"/>
              <a:gd name="T88" fmla="*/ 1943110 w 4625"/>
              <a:gd name="T89" fmla="*/ 99157 h 4959"/>
              <a:gd name="T90" fmla="*/ 1966705 w 4625"/>
              <a:gd name="T91" fmla="*/ 70115 h 4959"/>
              <a:gd name="T92" fmla="*/ 1988116 w 4625"/>
              <a:gd name="T93" fmla="*/ 42318 h 4959"/>
              <a:gd name="T94" fmla="*/ 2007779 w 4625"/>
              <a:gd name="T95" fmla="*/ 1618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75" name="Text Box 29"/>
          <p:cNvSpPr txBox="1">
            <a:spLocks noChangeArrowheads="1"/>
          </p:cNvSpPr>
          <p:nvPr/>
        </p:nvSpPr>
        <p:spPr bwMode="auto">
          <a:xfrm>
            <a:off x="6356125" y="4150218"/>
            <a:ext cx="168316"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pitchFamily="18" charset="0"/>
              </a:rPr>
              <a:t>E</a:t>
            </a:r>
            <a:r>
              <a:rPr lang="en-US" sz="1600" b="1" i="1" baseline="-25000" dirty="0">
                <a:latin typeface="+mj-lt"/>
                <a:cs typeface="Times New Roman" pitchFamily="18" charset="0"/>
              </a:rPr>
              <a:t>1</a:t>
            </a:r>
            <a:endParaRPr lang="en-US" sz="1600" b="1" dirty="0">
              <a:solidFill>
                <a:schemeClr val="tx1"/>
              </a:solidFill>
              <a:latin typeface="+mj-lt"/>
              <a:cs typeface="Times New Roman" pitchFamily="18" charset="0"/>
            </a:endParaRPr>
          </a:p>
        </p:txBody>
      </p:sp>
      <p:sp>
        <p:nvSpPr>
          <p:cNvPr id="76" name="Line 32"/>
          <p:cNvSpPr>
            <a:spLocks noChangeAspect="1" noChangeShapeType="1"/>
          </p:cNvSpPr>
          <p:nvPr/>
        </p:nvSpPr>
        <p:spPr bwMode="auto">
          <a:xfrm>
            <a:off x="6632350" y="3967656"/>
            <a:ext cx="0" cy="1476375"/>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77" name="Rectangle 33"/>
          <p:cNvSpPr>
            <a:spLocks noChangeArrowheads="1"/>
          </p:cNvSpPr>
          <p:nvPr/>
        </p:nvSpPr>
        <p:spPr bwMode="auto">
          <a:xfrm>
            <a:off x="6521225" y="5510706"/>
            <a:ext cx="176330"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C03838"/>
                </a:solidFill>
                <a:latin typeface="+mj-lt"/>
                <a:cs typeface="Times New Roman" pitchFamily="18" charset="0"/>
              </a:rPr>
              <a:t>Y</a:t>
            </a:r>
            <a:r>
              <a:rPr kumimoji="0" lang="en-US" sz="1600" b="1" i="1" baseline="-25000">
                <a:solidFill>
                  <a:srgbClr val="C03838"/>
                </a:solidFill>
                <a:latin typeface="+mj-lt"/>
                <a:cs typeface="Times New Roman" pitchFamily="18" charset="0"/>
              </a:rPr>
              <a:t>2</a:t>
            </a:r>
            <a:endParaRPr kumimoji="0" lang="en-US" sz="1600" b="1" baseline="-25000">
              <a:solidFill>
                <a:srgbClr val="C03838"/>
              </a:solidFill>
              <a:latin typeface="+mj-lt"/>
              <a:cs typeface="Times New Roman" pitchFamily="18" charset="0"/>
            </a:endParaRPr>
          </a:p>
        </p:txBody>
      </p:sp>
      <p:sp>
        <p:nvSpPr>
          <p:cNvPr id="78" name="Freeform 34"/>
          <p:cNvSpPr>
            <a:spLocks/>
          </p:cNvSpPr>
          <p:nvPr/>
        </p:nvSpPr>
        <p:spPr bwMode="auto">
          <a:xfrm>
            <a:off x="6184675" y="4232768"/>
            <a:ext cx="119063" cy="119063"/>
          </a:xfrm>
          <a:custGeom>
            <a:avLst/>
            <a:gdLst>
              <a:gd name="T0" fmla="*/ 0 w 173"/>
              <a:gd name="T1" fmla="*/ 59876 h 173"/>
              <a:gd name="T2" fmla="*/ 8947 w 173"/>
              <a:gd name="T3" fmla="*/ 29594 h 173"/>
              <a:gd name="T4" fmla="*/ 29594 w 173"/>
              <a:gd name="T5" fmla="*/ 8259 h 173"/>
              <a:gd name="T6" fmla="*/ 59876 w 173"/>
              <a:gd name="T7" fmla="*/ 0 h 173"/>
              <a:gd name="T8" fmla="*/ 59876 w 173"/>
              <a:gd name="T9" fmla="*/ 0 h 173"/>
              <a:gd name="T10" fmla="*/ 90158 w 173"/>
              <a:gd name="T11" fmla="*/ 8259 h 173"/>
              <a:gd name="T12" fmla="*/ 111493 w 173"/>
              <a:gd name="T13" fmla="*/ 29594 h 173"/>
              <a:gd name="T14" fmla="*/ 119063 w 173"/>
              <a:gd name="T15" fmla="*/ 59876 h 173"/>
              <a:gd name="T16" fmla="*/ 119063 w 173"/>
              <a:gd name="T17" fmla="*/ 59876 h 173"/>
              <a:gd name="T18" fmla="*/ 111493 w 173"/>
              <a:gd name="T19" fmla="*/ 89469 h 173"/>
              <a:gd name="T20" fmla="*/ 90158 w 173"/>
              <a:gd name="T21" fmla="*/ 110804 h 173"/>
              <a:gd name="T22" fmla="*/ 59876 w 173"/>
              <a:gd name="T23" fmla="*/ 119063 h 173"/>
              <a:gd name="T24" fmla="*/ 59876 w 173"/>
              <a:gd name="T25" fmla="*/ 119063 h 173"/>
              <a:gd name="T26" fmla="*/ 29594 w 173"/>
              <a:gd name="T27" fmla="*/ 110804 h 173"/>
              <a:gd name="T28" fmla="*/ 8947 w 173"/>
              <a:gd name="T29" fmla="*/ 89469 h 173"/>
              <a:gd name="T30" fmla="*/ 0 w 173"/>
              <a:gd name="T31" fmla="*/ 59876 h 173"/>
              <a:gd name="T32" fmla="*/ 0 w 173"/>
              <a:gd name="T33" fmla="*/ 59876 h 173"/>
              <a:gd name="T34" fmla="*/ 0 w 173"/>
              <a:gd name="T35" fmla="*/ 5987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79" name="Group 39"/>
          <p:cNvGrpSpPr>
            <a:grpSpLocks/>
          </p:cNvGrpSpPr>
          <p:nvPr/>
        </p:nvGrpSpPr>
        <p:grpSpPr bwMode="auto">
          <a:xfrm>
            <a:off x="5346476" y="2386506"/>
            <a:ext cx="2500313" cy="2676525"/>
            <a:chOff x="2802" y="684"/>
            <a:chExt cx="1575" cy="1686"/>
          </a:xfrm>
        </p:grpSpPr>
        <p:sp>
          <p:nvSpPr>
            <p:cNvPr id="87" name="Freeform 27"/>
            <p:cNvSpPr>
              <a:spLocks noChangeAspect="1"/>
            </p:cNvSpPr>
            <p:nvPr/>
          </p:nvSpPr>
          <p:spPr bwMode="auto">
            <a:xfrm>
              <a:off x="3042" y="684"/>
              <a:ext cx="1051" cy="1576"/>
            </a:xfrm>
            <a:custGeom>
              <a:avLst/>
              <a:gdLst>
                <a:gd name="T0" fmla="*/ 5 w 4147"/>
                <a:gd name="T1" fmla="*/ 18 h 6220"/>
                <a:gd name="T2" fmla="*/ 13 w 4147"/>
                <a:gd name="T3" fmla="*/ 46 h 6220"/>
                <a:gd name="T4" fmla="*/ 24 w 4147"/>
                <a:gd name="T5" fmla="*/ 76 h 6220"/>
                <a:gd name="T6" fmla="*/ 35 w 4147"/>
                <a:gd name="T7" fmla="*/ 107 h 6220"/>
                <a:gd name="T8" fmla="*/ 49 w 4147"/>
                <a:gd name="T9" fmla="*/ 138 h 6220"/>
                <a:gd name="T10" fmla="*/ 63 w 4147"/>
                <a:gd name="T11" fmla="*/ 171 h 6220"/>
                <a:gd name="T12" fmla="*/ 79 w 4147"/>
                <a:gd name="T13" fmla="*/ 205 h 6220"/>
                <a:gd name="T14" fmla="*/ 96 w 4147"/>
                <a:gd name="T15" fmla="*/ 239 h 6220"/>
                <a:gd name="T16" fmla="*/ 115 w 4147"/>
                <a:gd name="T17" fmla="*/ 274 h 6220"/>
                <a:gd name="T18" fmla="*/ 134 w 4147"/>
                <a:gd name="T19" fmla="*/ 310 h 6220"/>
                <a:gd name="T20" fmla="*/ 154 w 4147"/>
                <a:gd name="T21" fmla="*/ 346 h 6220"/>
                <a:gd name="T22" fmla="*/ 176 w 4147"/>
                <a:gd name="T23" fmla="*/ 383 h 6220"/>
                <a:gd name="T24" fmla="*/ 198 w 4147"/>
                <a:gd name="T25" fmla="*/ 421 h 6220"/>
                <a:gd name="T26" fmla="*/ 221 w 4147"/>
                <a:gd name="T27" fmla="*/ 459 h 6220"/>
                <a:gd name="T28" fmla="*/ 245 w 4147"/>
                <a:gd name="T29" fmla="*/ 497 h 6220"/>
                <a:gd name="T30" fmla="*/ 269 w 4147"/>
                <a:gd name="T31" fmla="*/ 536 h 6220"/>
                <a:gd name="T32" fmla="*/ 294 w 4147"/>
                <a:gd name="T33" fmla="*/ 575 h 6220"/>
                <a:gd name="T34" fmla="*/ 320 w 4147"/>
                <a:gd name="T35" fmla="*/ 614 h 6220"/>
                <a:gd name="T36" fmla="*/ 347 w 4147"/>
                <a:gd name="T37" fmla="*/ 653 h 6220"/>
                <a:gd name="T38" fmla="*/ 373 w 4147"/>
                <a:gd name="T39" fmla="*/ 692 h 6220"/>
                <a:gd name="T40" fmla="*/ 400 w 4147"/>
                <a:gd name="T41" fmla="*/ 731 h 6220"/>
                <a:gd name="T42" fmla="*/ 428 w 4147"/>
                <a:gd name="T43" fmla="*/ 771 h 6220"/>
                <a:gd name="T44" fmla="*/ 455 w 4147"/>
                <a:gd name="T45" fmla="*/ 810 h 6220"/>
                <a:gd name="T46" fmla="*/ 483 w 4147"/>
                <a:gd name="T47" fmla="*/ 848 h 6220"/>
                <a:gd name="T48" fmla="*/ 511 w 4147"/>
                <a:gd name="T49" fmla="*/ 887 h 6220"/>
                <a:gd name="T50" fmla="*/ 539 w 4147"/>
                <a:gd name="T51" fmla="*/ 925 h 6220"/>
                <a:gd name="T52" fmla="*/ 566 w 4147"/>
                <a:gd name="T53" fmla="*/ 962 h 6220"/>
                <a:gd name="T54" fmla="*/ 594 w 4147"/>
                <a:gd name="T55" fmla="*/ 999 h 6220"/>
                <a:gd name="T56" fmla="*/ 621 w 4147"/>
                <a:gd name="T57" fmla="*/ 1036 h 6220"/>
                <a:gd name="T58" fmla="*/ 649 w 4147"/>
                <a:gd name="T59" fmla="*/ 1072 h 6220"/>
                <a:gd name="T60" fmla="*/ 675 w 4147"/>
                <a:gd name="T61" fmla="*/ 1107 h 6220"/>
                <a:gd name="T62" fmla="*/ 702 w 4147"/>
                <a:gd name="T63" fmla="*/ 1142 h 6220"/>
                <a:gd name="T64" fmla="*/ 728 w 4147"/>
                <a:gd name="T65" fmla="*/ 1175 h 6220"/>
                <a:gd name="T66" fmla="*/ 753 w 4147"/>
                <a:gd name="T67" fmla="*/ 1208 h 6220"/>
                <a:gd name="T68" fmla="*/ 778 w 4147"/>
                <a:gd name="T69" fmla="*/ 1240 h 6220"/>
                <a:gd name="T70" fmla="*/ 803 w 4147"/>
                <a:gd name="T71" fmla="*/ 1271 h 6220"/>
                <a:gd name="T72" fmla="*/ 826 w 4147"/>
                <a:gd name="T73" fmla="*/ 1301 h 6220"/>
                <a:gd name="T74" fmla="*/ 849 w 4147"/>
                <a:gd name="T75" fmla="*/ 1329 h 6220"/>
                <a:gd name="T76" fmla="*/ 871 w 4147"/>
                <a:gd name="T77" fmla="*/ 1357 h 6220"/>
                <a:gd name="T78" fmla="*/ 892 w 4147"/>
                <a:gd name="T79" fmla="*/ 1383 h 6220"/>
                <a:gd name="T80" fmla="*/ 912 w 4147"/>
                <a:gd name="T81" fmla="*/ 1408 h 6220"/>
                <a:gd name="T82" fmla="*/ 931 w 4147"/>
                <a:gd name="T83" fmla="*/ 1431 h 6220"/>
                <a:gd name="T84" fmla="*/ 949 w 4147"/>
                <a:gd name="T85" fmla="*/ 1453 h 6220"/>
                <a:gd name="T86" fmla="*/ 965 w 4147"/>
                <a:gd name="T87" fmla="*/ 1473 h 6220"/>
                <a:gd name="T88" fmla="*/ 981 w 4147"/>
                <a:gd name="T89" fmla="*/ 1492 h 6220"/>
                <a:gd name="T90" fmla="*/ 995 w 4147"/>
                <a:gd name="T91" fmla="*/ 1509 h 6220"/>
                <a:gd name="T92" fmla="*/ 1007 w 4147"/>
                <a:gd name="T93" fmla="*/ 1524 h 6220"/>
                <a:gd name="T94" fmla="*/ 1019 w 4147"/>
                <a:gd name="T95" fmla="*/ 1537 h 6220"/>
                <a:gd name="T96" fmla="*/ 1028 w 4147"/>
                <a:gd name="T97" fmla="*/ 1549 h 6220"/>
                <a:gd name="T98" fmla="*/ 1036 w 4147"/>
                <a:gd name="T99" fmla="*/ 1558 h 6220"/>
                <a:gd name="T100" fmla="*/ 1042 w 4147"/>
                <a:gd name="T101" fmla="*/ 1566 h 6220"/>
                <a:gd name="T102" fmla="*/ 1047 w 4147"/>
                <a:gd name="T103" fmla="*/ 1571 h 6220"/>
                <a:gd name="T104" fmla="*/ 1050 w 4147"/>
                <a:gd name="T105" fmla="*/ 1575 h 6220"/>
                <a:gd name="T106" fmla="*/ 1051 w 4147"/>
                <a:gd name="T107" fmla="*/ 1576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88" name="Rectangle 28"/>
            <p:cNvSpPr>
              <a:spLocks noChangeAspect="1" noChangeArrowheads="1"/>
            </p:cNvSpPr>
            <p:nvPr/>
          </p:nvSpPr>
          <p:spPr bwMode="auto">
            <a:xfrm>
              <a:off x="4093" y="2196"/>
              <a:ext cx="284" cy="174"/>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053ABF"/>
                  </a:solidFill>
                  <a:latin typeface="+mj-lt"/>
                  <a:cs typeface="Times New Roman" pitchFamily="18" charset="0"/>
                </a:rPr>
                <a:t>AD</a:t>
              </a:r>
              <a:r>
                <a:rPr kumimoji="0" lang="en-US" b="1" i="1" baseline="-25000" dirty="0">
                  <a:solidFill>
                    <a:srgbClr val="053ABF"/>
                  </a:solidFill>
                  <a:latin typeface="+mj-lt"/>
                  <a:cs typeface="Times New Roman" pitchFamily="18" charset="0"/>
                </a:rPr>
                <a:t>2</a:t>
              </a:r>
              <a:endParaRPr kumimoji="0" lang="en-US" b="1" baseline="-25000" dirty="0">
                <a:solidFill>
                  <a:srgbClr val="053ABF"/>
                </a:solidFill>
                <a:latin typeface="+mj-lt"/>
                <a:cs typeface="Times New Roman" pitchFamily="18" charset="0"/>
              </a:endParaRPr>
            </a:p>
          </p:txBody>
        </p:sp>
        <p:sp>
          <p:nvSpPr>
            <p:cNvPr id="89" name="Line 36"/>
            <p:cNvSpPr>
              <a:spLocks noChangeShapeType="1"/>
            </p:cNvSpPr>
            <p:nvPr/>
          </p:nvSpPr>
          <p:spPr bwMode="auto">
            <a:xfrm>
              <a:off x="2802" y="930"/>
              <a:ext cx="270" cy="0"/>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90" name="Line 37"/>
            <p:cNvSpPr>
              <a:spLocks noChangeShapeType="1"/>
            </p:cNvSpPr>
            <p:nvPr/>
          </p:nvSpPr>
          <p:spPr bwMode="auto">
            <a:xfrm>
              <a:off x="3666" y="2160"/>
              <a:ext cx="270" cy="0"/>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grpSp>
        <p:nvGrpSpPr>
          <p:cNvPr id="91" name="Group 38"/>
          <p:cNvGrpSpPr>
            <a:grpSpLocks/>
          </p:cNvGrpSpPr>
          <p:nvPr/>
        </p:nvGrpSpPr>
        <p:grpSpPr bwMode="auto">
          <a:xfrm>
            <a:off x="6573622" y="3767630"/>
            <a:ext cx="323850" cy="246062"/>
            <a:chOff x="3575" y="1554"/>
            <a:chExt cx="204" cy="155"/>
          </a:xfrm>
        </p:grpSpPr>
        <p:sp>
          <p:nvSpPr>
            <p:cNvPr id="93" name="Freeform 30"/>
            <p:cNvSpPr>
              <a:spLocks/>
            </p:cNvSpPr>
            <p:nvPr/>
          </p:nvSpPr>
          <p:spPr bwMode="auto">
            <a:xfrm>
              <a:off x="3575" y="1598"/>
              <a:ext cx="75" cy="75"/>
            </a:xfrm>
            <a:custGeom>
              <a:avLst/>
              <a:gdLst>
                <a:gd name="T0" fmla="*/ 0 w 173"/>
                <a:gd name="T1" fmla="*/ 38 h 173"/>
                <a:gd name="T2" fmla="*/ 6 w 173"/>
                <a:gd name="T3" fmla="*/ 19 h 173"/>
                <a:gd name="T4" fmla="*/ 19 w 173"/>
                <a:gd name="T5" fmla="*/ 5 h 173"/>
                <a:gd name="T6" fmla="*/ 38 w 173"/>
                <a:gd name="T7" fmla="*/ 0 h 173"/>
                <a:gd name="T8" fmla="*/ 38 w 173"/>
                <a:gd name="T9" fmla="*/ 0 h 173"/>
                <a:gd name="T10" fmla="*/ 57 w 173"/>
                <a:gd name="T11" fmla="*/ 5 h 173"/>
                <a:gd name="T12" fmla="*/ 70 w 173"/>
                <a:gd name="T13" fmla="*/ 19 h 173"/>
                <a:gd name="T14" fmla="*/ 75 w 173"/>
                <a:gd name="T15" fmla="*/ 38 h 173"/>
                <a:gd name="T16" fmla="*/ 75 w 173"/>
                <a:gd name="T17" fmla="*/ 38 h 173"/>
                <a:gd name="T18" fmla="*/ 70 w 173"/>
                <a:gd name="T19" fmla="*/ 56 h 173"/>
                <a:gd name="T20" fmla="*/ 57 w 173"/>
                <a:gd name="T21" fmla="*/ 70 h 173"/>
                <a:gd name="T22" fmla="*/ 38 w 173"/>
                <a:gd name="T23" fmla="*/ 75 h 173"/>
                <a:gd name="T24" fmla="*/ 38 w 173"/>
                <a:gd name="T25" fmla="*/ 75 h 173"/>
                <a:gd name="T26" fmla="*/ 19 w 173"/>
                <a:gd name="T27" fmla="*/ 70 h 173"/>
                <a:gd name="T28" fmla="*/ 6 w 173"/>
                <a:gd name="T29" fmla="*/ 56 h 173"/>
                <a:gd name="T30" fmla="*/ 0 w 173"/>
                <a:gd name="T31" fmla="*/ 38 h 173"/>
                <a:gd name="T32" fmla="*/ 0 w 173"/>
                <a:gd name="T33" fmla="*/ 38 h 173"/>
                <a:gd name="T34" fmla="*/ 0 w 173"/>
                <a:gd name="T35" fmla="*/ 38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sp>
          <p:nvSpPr>
            <p:cNvPr id="98" name="Text Box 31"/>
            <p:cNvSpPr txBox="1">
              <a:spLocks noChangeArrowheads="1"/>
            </p:cNvSpPr>
            <p:nvPr/>
          </p:nvSpPr>
          <p:spPr bwMode="auto">
            <a:xfrm>
              <a:off x="3672" y="1554"/>
              <a:ext cx="107"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smtClean="0">
                  <a:latin typeface="+mj-lt"/>
                  <a:cs typeface="Times New Roman" pitchFamily="18" charset="0"/>
                </a:rPr>
                <a:t>e</a:t>
              </a:r>
              <a:r>
                <a:rPr lang="en-US" sz="1600" b="1" i="1" baseline="-25000" dirty="0" smtClean="0">
                  <a:latin typeface="+mj-lt"/>
                  <a:cs typeface="Times New Roman" pitchFamily="18" charset="0"/>
                </a:rPr>
                <a:t>2</a:t>
              </a:r>
              <a:endParaRPr lang="en-US" sz="1600" b="1" dirty="0">
                <a:solidFill>
                  <a:schemeClr val="tx1"/>
                </a:solidFill>
                <a:latin typeface="+mj-lt"/>
                <a:cs typeface="Times New Roman" pitchFamily="18" charset="0"/>
              </a:endParaRPr>
            </a:p>
          </p:txBody>
        </p:sp>
      </p:grpSp>
    </p:spTree>
    <p:extLst>
      <p:ext uri="{BB962C8B-B14F-4D97-AF65-F5344CB8AC3E}">
        <p14:creationId xmlns:p14="http://schemas.microsoft.com/office/powerpoint/2010/main" val="376371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8331"/>
            <a:ext cx="7772400" cy="1041697"/>
          </a:xfrm>
        </p:spPr>
        <p:txBody>
          <a:bodyPr anchor="ctr"/>
          <a:lstStyle/>
          <a:p>
            <a:pPr>
              <a:lnSpc>
                <a:spcPts val="4000"/>
              </a:lnSpc>
            </a:pPr>
            <a:r>
              <a:rPr lang="en-US" dirty="0"/>
              <a:t>Economic </a:t>
            </a:r>
            <a:r>
              <a:rPr lang="en-US" dirty="0" smtClean="0"/>
              <a:t>Fluctuations:</a:t>
            </a:r>
            <a:r>
              <a:rPr lang="en-US" dirty="0"/>
              <a:t/>
            </a:r>
            <a:br>
              <a:rPr lang="en-US" dirty="0"/>
            </a:br>
            <a:r>
              <a:rPr lang="en-US" dirty="0" smtClean="0"/>
              <a:t>The Past 100 Years</a:t>
            </a:r>
            <a:endParaRPr lang="en-US" dirty="0"/>
          </a:p>
        </p:txBody>
      </p:sp>
    </p:spTree>
    <p:extLst>
      <p:ext uri="{BB962C8B-B14F-4D97-AF65-F5344CB8AC3E}">
        <p14:creationId xmlns:p14="http://schemas.microsoft.com/office/powerpoint/2010/main" val="1517367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4200183" y="1695928"/>
            <a:ext cx="4732799" cy="4251570"/>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394807"/>
            <a:ext cx="8904855" cy="596684"/>
          </a:xfrm>
        </p:spPr>
        <p:txBody>
          <a:bodyPr/>
          <a:lstStyle/>
          <a:p>
            <a:r>
              <a:rPr lang="en-US" dirty="0"/>
              <a:t>Stimulus with Rational Expectations</a:t>
            </a:r>
          </a:p>
        </p:txBody>
      </p:sp>
      <p:sp>
        <p:nvSpPr>
          <p:cNvPr id="61" name="Text Box 10"/>
          <p:cNvSpPr txBox="1">
            <a:spLocks noChangeArrowheads="1"/>
          </p:cNvSpPr>
          <p:nvPr/>
        </p:nvSpPr>
        <p:spPr bwMode="auto">
          <a:xfrm>
            <a:off x="73112" y="1647977"/>
            <a:ext cx="4006519" cy="439197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Under </a:t>
            </a:r>
            <a:r>
              <a:rPr lang="en-US" sz="2200" b="1" i="1" dirty="0">
                <a:latin typeface="+mj-lt"/>
                <a:cs typeface="Times New Roman" pitchFamily="18" charset="0"/>
              </a:rPr>
              <a:t>rational expectations</a:t>
            </a:r>
            <a:r>
              <a:rPr lang="en-US" sz="2200" dirty="0">
                <a:latin typeface="+mj-lt"/>
                <a:cs typeface="Times New Roman" pitchFamily="18" charset="0"/>
              </a:rPr>
              <a:t>, decision makers expect the inflationary impact of a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demand-stimulus </a:t>
            </a:r>
            <a:r>
              <a:rPr lang="en-US" sz="2200" dirty="0">
                <a:latin typeface="+mj-lt"/>
                <a:cs typeface="Times New Roman" pitchFamily="18" charset="0"/>
              </a:rPr>
              <a:t>policy</a:t>
            </a:r>
            <a:r>
              <a:rPr lang="en-US" sz="2200" dirty="0" smtClean="0">
                <a:latin typeface="+mj-lt"/>
                <a:cs typeface="Times New Roman" pitchFamily="18" charset="0"/>
              </a:rPr>
              <a:t>.</a:t>
            </a:r>
          </a:p>
          <a:p>
            <a:pPr marL="115888" indent="-115888">
              <a:lnSpc>
                <a:spcPct val="90000"/>
              </a:lnSpc>
              <a:spcBef>
                <a:spcPct val="50000"/>
              </a:spcBef>
              <a:buFontTx/>
              <a:buChar char="•"/>
            </a:pPr>
            <a:r>
              <a:rPr lang="en-US" sz="2200" dirty="0">
                <a:latin typeface="+mj-lt"/>
                <a:cs typeface="Times New Roman" pitchFamily="18" charset="0"/>
              </a:rPr>
              <a:t>Thus, </a:t>
            </a:r>
            <a:r>
              <a:rPr lang="en-US" sz="2200" b="1" i="1" dirty="0">
                <a:latin typeface="+mj-lt"/>
                <a:cs typeface="Times New Roman" pitchFamily="18" charset="0"/>
              </a:rPr>
              <a:t>while</a:t>
            </a:r>
            <a:r>
              <a:rPr lang="en-US" sz="2200" dirty="0">
                <a:latin typeface="+mj-lt"/>
                <a:cs typeface="Times New Roman" pitchFamily="18" charset="0"/>
              </a:rPr>
              <a:t> the more expansionary policy does increase </a:t>
            </a:r>
            <a:r>
              <a:rPr lang="en-US" sz="2200" b="1" i="1" dirty="0">
                <a:solidFill>
                  <a:schemeClr val="accent5">
                    <a:lumMod val="75000"/>
                  </a:schemeClr>
                </a:solidFill>
                <a:latin typeface="+mj-lt"/>
                <a:cs typeface="Times New Roman" pitchFamily="18" charset="0"/>
              </a:rPr>
              <a:t>aggregate demand</a:t>
            </a:r>
            <a:r>
              <a:rPr lang="en-US" sz="2200" dirty="0">
                <a:latin typeface="+mj-lt"/>
                <a:cs typeface="Times New Roman" pitchFamily="18" charset="0"/>
              </a:rPr>
              <a:t> </a:t>
            </a:r>
            <a:r>
              <a:rPr lang="en-US" sz="2200" dirty="0" smtClean="0">
                <a:latin typeface="+mj-lt"/>
                <a:cs typeface="Times New Roman" pitchFamily="18" charset="0"/>
              </a:rPr>
              <a:t/>
            </a:r>
            <a:br>
              <a:rPr lang="en-US" sz="2200" dirty="0" smtClean="0">
                <a:latin typeface="+mj-lt"/>
                <a:cs typeface="Times New Roman" pitchFamily="18" charset="0"/>
              </a:rPr>
            </a:br>
            <a:r>
              <a:rPr lang="en-US" sz="2200" dirty="0" smtClean="0">
                <a:latin typeface="+mj-lt"/>
                <a:cs typeface="Times New Roman" pitchFamily="18" charset="0"/>
              </a:rPr>
              <a:t>(</a:t>
            </a:r>
            <a:r>
              <a:rPr lang="en-US" sz="2200" dirty="0">
                <a:latin typeface="+mj-lt"/>
                <a:cs typeface="Times New Roman" pitchFamily="18" charset="0"/>
              </a:rPr>
              <a:t>to </a:t>
            </a:r>
            <a:r>
              <a:rPr lang="en-US" sz="2200" b="1" i="1" dirty="0">
                <a:solidFill>
                  <a:schemeClr val="accent5">
                    <a:lumMod val="75000"/>
                  </a:schemeClr>
                </a:solidFill>
                <a:latin typeface="+mj-lt"/>
                <a:cs typeface="Times New Roman" pitchFamily="18" charset="0"/>
              </a:rPr>
              <a:t>AD</a:t>
            </a:r>
            <a:r>
              <a:rPr lang="en-US" sz="2200" b="1" i="1" baseline="-25000" dirty="0">
                <a:solidFill>
                  <a:schemeClr val="accent5">
                    <a:lumMod val="75000"/>
                  </a:schemeClr>
                </a:solidFill>
                <a:latin typeface="+mj-lt"/>
                <a:cs typeface="Times New Roman" pitchFamily="18" charset="0"/>
              </a:rPr>
              <a:t>2</a:t>
            </a:r>
            <a:r>
              <a:rPr lang="en-US" sz="2200" dirty="0">
                <a:latin typeface="+mj-lt"/>
                <a:cs typeface="Times New Roman" pitchFamily="18" charset="0"/>
              </a:rPr>
              <a:t>), resource prices and production </a:t>
            </a:r>
            <a:r>
              <a:rPr lang="en-US" sz="2200" dirty="0" smtClean="0">
                <a:latin typeface="+mj-lt"/>
                <a:cs typeface="Times New Roman" pitchFamily="18" charset="0"/>
              </a:rPr>
              <a:t>costs </a:t>
            </a:r>
            <a:r>
              <a:rPr lang="en-US" sz="2200" dirty="0">
                <a:latin typeface="+mj-lt"/>
                <a:cs typeface="Times New Roman" pitchFamily="18" charset="0"/>
              </a:rPr>
              <a:t>rise just as rapidly (thereby shifting </a:t>
            </a:r>
            <a:r>
              <a:rPr lang="en-US" sz="2200" b="1" i="1" dirty="0">
                <a:solidFill>
                  <a:schemeClr val="accent3">
                    <a:lumMod val="75000"/>
                  </a:schemeClr>
                </a:solidFill>
                <a:latin typeface="+mj-lt"/>
                <a:cs typeface="Times New Roman" pitchFamily="18" charset="0"/>
              </a:rPr>
              <a:t>SRAS</a:t>
            </a:r>
            <a:r>
              <a:rPr lang="en-US" sz="2200" b="1" i="1" baseline="-25000" dirty="0">
                <a:solidFill>
                  <a:schemeClr val="accent3">
                    <a:lumMod val="75000"/>
                  </a:schemeClr>
                </a:solidFill>
                <a:latin typeface="+mj-lt"/>
                <a:cs typeface="Times New Roman" pitchFamily="18" charset="0"/>
              </a:rPr>
              <a:t>1</a:t>
            </a:r>
            <a:r>
              <a:rPr lang="en-US" sz="2200" dirty="0">
                <a:latin typeface="+mj-lt"/>
                <a:cs typeface="Times New Roman" pitchFamily="18" charset="0"/>
              </a:rPr>
              <a:t> to </a:t>
            </a:r>
            <a:r>
              <a:rPr lang="en-US" sz="2200" b="1" i="1" dirty="0" smtClean="0">
                <a:solidFill>
                  <a:schemeClr val="accent3">
                    <a:lumMod val="75000"/>
                  </a:schemeClr>
                </a:solidFill>
                <a:latin typeface="+mj-lt"/>
                <a:cs typeface="Times New Roman" pitchFamily="18" charset="0"/>
              </a:rPr>
              <a:t>SRAS</a:t>
            </a:r>
            <a:r>
              <a:rPr lang="en-US" sz="2200" b="1" i="1" baseline="-25000" dirty="0" smtClean="0">
                <a:solidFill>
                  <a:schemeClr val="accent3">
                    <a:lumMod val="75000"/>
                  </a:schemeClr>
                </a:solidFill>
                <a:latin typeface="+mj-lt"/>
                <a:cs typeface="Times New Roman" pitchFamily="18" charset="0"/>
              </a:rPr>
              <a:t>2</a:t>
            </a:r>
            <a:r>
              <a:rPr lang="en-US" sz="2200" dirty="0" smtClean="0">
                <a:latin typeface="+mj-lt"/>
                <a:cs typeface="Times New Roman" pitchFamily="18" charset="0"/>
              </a:rPr>
              <a:t>).</a:t>
            </a:r>
            <a:endParaRPr lang="en-US" sz="2200" dirty="0">
              <a:latin typeface="+mj-lt"/>
              <a:cs typeface="Times New Roman" pitchFamily="18" charset="0"/>
            </a:endParaRPr>
          </a:p>
          <a:p>
            <a:pPr marL="115888" indent="-115888">
              <a:lnSpc>
                <a:spcPct val="90000"/>
              </a:lnSpc>
              <a:spcBef>
                <a:spcPct val="50000"/>
              </a:spcBef>
              <a:buFontTx/>
              <a:buChar char="•"/>
            </a:pPr>
            <a:r>
              <a:rPr lang="en-US" sz="2200" u="sng" dirty="0">
                <a:latin typeface="+mj-lt"/>
                <a:cs typeface="Times New Roman" pitchFamily="18" charset="0"/>
              </a:rPr>
              <a:t>Prices increase but real output does not</a:t>
            </a:r>
            <a:r>
              <a:rPr lang="en-US" sz="2200" dirty="0">
                <a:latin typeface="+mj-lt"/>
                <a:cs typeface="Times New Roman" pitchFamily="18" charset="0"/>
              </a:rPr>
              <a:t> (even in the short run</a:t>
            </a:r>
            <a:r>
              <a:rPr lang="en-US" sz="2200" dirty="0" smtClean="0">
                <a:latin typeface="+mj-lt"/>
                <a:cs typeface="Times New Roman" pitchFamily="18" charset="0"/>
              </a:rPr>
              <a:t>).</a:t>
            </a:r>
            <a:endParaRPr lang="en-US" sz="2200" dirty="0">
              <a:latin typeface="+mj-lt"/>
              <a:cs typeface="Times New Roman" pitchFamily="18" charset="0"/>
            </a:endParaRPr>
          </a:p>
        </p:txBody>
      </p:sp>
      <p:sp>
        <p:nvSpPr>
          <p:cNvPr id="63" name="Text Box 13"/>
          <p:cNvSpPr txBox="1">
            <a:spLocks noChangeAspect="1" noChangeArrowheads="1"/>
          </p:cNvSpPr>
          <p:nvPr/>
        </p:nvSpPr>
        <p:spPr bwMode="auto">
          <a:xfrm>
            <a:off x="4361199" y="1822261"/>
            <a:ext cx="612860" cy="437043"/>
          </a:xfrm>
          <a:prstGeom prst="rect">
            <a:avLst/>
          </a:prstGeom>
          <a:noFill/>
          <a:ln w="9525">
            <a:noFill/>
            <a:miter lim="800000"/>
            <a:headEnd/>
            <a:tailEnd/>
          </a:ln>
        </p:spPr>
        <p:txBody>
          <a:bodyPr wrap="none">
            <a:prstTxWarp prst="textNoShape">
              <a:avLst/>
            </a:prstTxWarp>
            <a:spAutoFit/>
          </a:bodyPr>
          <a:lstStyle/>
          <a:p>
            <a:pPr>
              <a:lnSpc>
                <a:spcPct val="70000"/>
              </a:lnSpc>
            </a:pPr>
            <a:r>
              <a:rPr kumimoji="0" lang="en-US" sz="1600" b="0">
                <a:solidFill>
                  <a:srgbClr val="000000"/>
                </a:solidFill>
                <a:latin typeface="+mj-lt"/>
                <a:cs typeface="Times New Roman"/>
              </a:rPr>
              <a:t>Price</a:t>
            </a:r>
            <a:br>
              <a:rPr kumimoji="0" lang="en-US" sz="1600" b="0">
                <a:solidFill>
                  <a:srgbClr val="000000"/>
                </a:solidFill>
                <a:latin typeface="+mj-lt"/>
                <a:cs typeface="Times New Roman"/>
              </a:rPr>
            </a:br>
            <a:r>
              <a:rPr kumimoji="0" lang="en-US" sz="1600" b="0">
                <a:solidFill>
                  <a:srgbClr val="000000"/>
                </a:solidFill>
                <a:latin typeface="+mj-lt"/>
                <a:cs typeface="Times New Roman"/>
              </a:rPr>
              <a:t>Level</a:t>
            </a:r>
            <a:endParaRPr kumimoji="0" lang="en-US" sz="1600" b="0">
              <a:solidFill>
                <a:schemeClr val="tx1"/>
              </a:solidFill>
              <a:latin typeface="+mj-lt"/>
              <a:cs typeface="Times New Roman"/>
            </a:endParaRPr>
          </a:p>
        </p:txBody>
      </p:sp>
      <p:grpSp>
        <p:nvGrpSpPr>
          <p:cNvPr id="3" name="Group 27"/>
          <p:cNvGrpSpPr>
            <a:grpSpLocks/>
          </p:cNvGrpSpPr>
          <p:nvPr/>
        </p:nvGrpSpPr>
        <p:grpSpPr bwMode="auto">
          <a:xfrm>
            <a:off x="4636988" y="2254061"/>
            <a:ext cx="142875" cy="3232150"/>
            <a:chOff x="2102" y="764"/>
            <a:chExt cx="90" cy="2036"/>
          </a:xfrm>
        </p:grpSpPr>
        <p:sp>
          <p:nvSpPr>
            <p:cNvPr id="81" name="Line 28"/>
            <p:cNvSpPr>
              <a:spLocks noChangeAspect="1" noChangeShapeType="1"/>
            </p:cNvSpPr>
            <p:nvPr/>
          </p:nvSpPr>
          <p:spPr bwMode="auto">
            <a:xfrm>
              <a:off x="2148" y="2736"/>
              <a:ext cx="0" cy="64"/>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2" name="Line 29"/>
            <p:cNvSpPr>
              <a:spLocks noChangeAspect="1" noChangeShapeType="1"/>
            </p:cNvSpPr>
            <p:nvPr/>
          </p:nvSpPr>
          <p:spPr bwMode="auto">
            <a:xfrm rot="-1844129">
              <a:off x="2106" y="2736"/>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nvGrpSpPr>
            <p:cNvPr id="4" name="Group 30"/>
            <p:cNvGrpSpPr>
              <a:grpSpLocks/>
            </p:cNvGrpSpPr>
            <p:nvPr/>
          </p:nvGrpSpPr>
          <p:grpSpPr bwMode="auto">
            <a:xfrm>
              <a:off x="2102" y="764"/>
              <a:ext cx="86" cy="1932"/>
              <a:chOff x="2102" y="756"/>
              <a:chExt cx="86" cy="1932"/>
            </a:xfrm>
          </p:grpSpPr>
          <p:sp>
            <p:nvSpPr>
              <p:cNvPr id="84" name="Line 31"/>
              <p:cNvSpPr>
                <a:spLocks noChangeAspect="1" noChangeShapeType="1"/>
              </p:cNvSpPr>
              <p:nvPr/>
            </p:nvSpPr>
            <p:spPr bwMode="auto">
              <a:xfrm>
                <a:off x="2148" y="756"/>
                <a:ext cx="0" cy="1932"/>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85" name="Line 32"/>
              <p:cNvSpPr>
                <a:spLocks noChangeAspect="1" noChangeShapeType="1"/>
              </p:cNvSpPr>
              <p:nvPr/>
            </p:nvSpPr>
            <p:spPr bwMode="auto">
              <a:xfrm rot="-1844129">
                <a:off x="2102" y="2688"/>
                <a:ext cx="86"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grpSp>
      </p:grpSp>
      <p:sp>
        <p:nvSpPr>
          <p:cNvPr id="76" name="Line 3"/>
          <p:cNvSpPr>
            <a:spLocks noChangeShapeType="1"/>
          </p:cNvSpPr>
          <p:nvPr/>
        </p:nvSpPr>
        <p:spPr bwMode="auto">
          <a:xfrm>
            <a:off x="6076215" y="2361669"/>
            <a:ext cx="1588" cy="3101975"/>
          </a:xfrm>
          <a:prstGeom prst="line">
            <a:avLst/>
          </a:prstGeom>
          <a:noFill/>
          <a:ln w="57150">
            <a:solidFill>
              <a:srgbClr val="C03838"/>
            </a:solidFill>
            <a:round/>
            <a:headEnd/>
            <a:tailEnd/>
          </a:ln>
        </p:spPr>
        <p:txBody>
          <a:bodyPr>
            <a:prstTxWarp prst="textNoShape">
              <a:avLst/>
            </a:prstTxWarp>
          </a:bodyPr>
          <a:lstStyle/>
          <a:p>
            <a:endParaRPr lang="en-US" sz="1600">
              <a:latin typeface="+mj-lt"/>
              <a:cs typeface="Times New Roman" pitchFamily="18" charset="0"/>
            </a:endParaRPr>
          </a:p>
        </p:txBody>
      </p:sp>
      <p:sp>
        <p:nvSpPr>
          <p:cNvPr id="77" name="Freeform 4"/>
          <p:cNvSpPr>
            <a:spLocks noChangeAspect="1"/>
          </p:cNvSpPr>
          <p:nvPr/>
        </p:nvSpPr>
        <p:spPr bwMode="auto">
          <a:xfrm>
            <a:off x="4950678" y="2439456"/>
            <a:ext cx="1776412" cy="2665413"/>
          </a:xfrm>
          <a:custGeom>
            <a:avLst/>
            <a:gdLst>
              <a:gd name="T0" fmla="*/ 8567 w 4147"/>
              <a:gd name="T1" fmla="*/ 30854 h 6220"/>
              <a:gd name="T2" fmla="*/ 22703 w 4147"/>
              <a:gd name="T3" fmla="*/ 78420 h 6220"/>
              <a:gd name="T4" fmla="*/ 40266 w 4147"/>
              <a:gd name="T5" fmla="*/ 128557 h 6220"/>
              <a:gd name="T6" fmla="*/ 59971 w 4147"/>
              <a:gd name="T7" fmla="*/ 180408 h 6220"/>
              <a:gd name="T8" fmla="*/ 82245 w 4147"/>
              <a:gd name="T9" fmla="*/ 233974 h 6220"/>
              <a:gd name="T10" fmla="*/ 106662 w 4147"/>
              <a:gd name="T11" fmla="*/ 289253 h 6220"/>
              <a:gd name="T12" fmla="*/ 133649 w 4147"/>
              <a:gd name="T13" fmla="*/ 346247 h 6220"/>
              <a:gd name="T14" fmla="*/ 162777 w 4147"/>
              <a:gd name="T15" fmla="*/ 404097 h 6220"/>
              <a:gd name="T16" fmla="*/ 193619 w 4147"/>
              <a:gd name="T17" fmla="*/ 463662 h 6220"/>
              <a:gd name="T18" fmla="*/ 226603 w 4147"/>
              <a:gd name="T19" fmla="*/ 524084 h 6220"/>
              <a:gd name="T20" fmla="*/ 260872 w 4147"/>
              <a:gd name="T21" fmla="*/ 585791 h 6220"/>
              <a:gd name="T22" fmla="*/ 296854 w 4147"/>
              <a:gd name="T23" fmla="*/ 648355 h 6220"/>
              <a:gd name="T24" fmla="*/ 334550 w 4147"/>
              <a:gd name="T25" fmla="*/ 711777 h 6220"/>
              <a:gd name="T26" fmla="*/ 373959 w 4147"/>
              <a:gd name="T27" fmla="*/ 776055 h 6220"/>
              <a:gd name="T28" fmla="*/ 413796 w 4147"/>
              <a:gd name="T29" fmla="*/ 840762 h 6220"/>
              <a:gd name="T30" fmla="*/ 455347 w 4147"/>
              <a:gd name="T31" fmla="*/ 906755 h 6220"/>
              <a:gd name="T32" fmla="*/ 497755 w 4147"/>
              <a:gd name="T33" fmla="*/ 972319 h 6220"/>
              <a:gd name="T34" fmla="*/ 541448 w 4147"/>
              <a:gd name="T35" fmla="*/ 1038311 h 6220"/>
              <a:gd name="T36" fmla="*/ 585997 w 4147"/>
              <a:gd name="T37" fmla="*/ 1104304 h 6220"/>
              <a:gd name="T38" fmla="*/ 630975 w 4147"/>
              <a:gd name="T39" fmla="*/ 1171153 h 6220"/>
              <a:gd name="T40" fmla="*/ 676382 w 4147"/>
              <a:gd name="T41" fmla="*/ 1237146 h 6220"/>
              <a:gd name="T42" fmla="*/ 722645 w 4147"/>
              <a:gd name="T43" fmla="*/ 1303138 h 6220"/>
              <a:gd name="T44" fmla="*/ 769336 w 4147"/>
              <a:gd name="T45" fmla="*/ 1369131 h 6220"/>
              <a:gd name="T46" fmla="*/ 816027 w 4147"/>
              <a:gd name="T47" fmla="*/ 1434695 h 6220"/>
              <a:gd name="T48" fmla="*/ 863147 w 4147"/>
              <a:gd name="T49" fmla="*/ 1499830 h 6220"/>
              <a:gd name="T50" fmla="*/ 910267 w 4147"/>
              <a:gd name="T51" fmla="*/ 1564109 h 6220"/>
              <a:gd name="T52" fmla="*/ 957386 w 4147"/>
              <a:gd name="T53" fmla="*/ 1627530 h 6220"/>
              <a:gd name="T54" fmla="*/ 1003649 w 4147"/>
              <a:gd name="T55" fmla="*/ 1690095 h 6220"/>
              <a:gd name="T56" fmla="*/ 1049912 w 4147"/>
              <a:gd name="T57" fmla="*/ 1752231 h 6220"/>
              <a:gd name="T58" fmla="*/ 1096175 w 4147"/>
              <a:gd name="T59" fmla="*/ 1812652 h 6220"/>
              <a:gd name="T60" fmla="*/ 1141581 w 4147"/>
              <a:gd name="T61" fmla="*/ 1872645 h 6220"/>
              <a:gd name="T62" fmla="*/ 1186559 w 4147"/>
              <a:gd name="T63" fmla="*/ 1931353 h 6220"/>
              <a:gd name="T64" fmla="*/ 1230252 w 4147"/>
              <a:gd name="T65" fmla="*/ 1987918 h 6220"/>
              <a:gd name="T66" fmla="*/ 1273088 w 4147"/>
              <a:gd name="T67" fmla="*/ 2043198 h 6220"/>
              <a:gd name="T68" fmla="*/ 1315496 w 4147"/>
              <a:gd name="T69" fmla="*/ 2097192 h 6220"/>
              <a:gd name="T70" fmla="*/ 1356618 w 4147"/>
              <a:gd name="T71" fmla="*/ 2149471 h 6220"/>
              <a:gd name="T72" fmla="*/ 1396456 w 4147"/>
              <a:gd name="T73" fmla="*/ 2200037 h 6220"/>
              <a:gd name="T74" fmla="*/ 1435008 w 4147"/>
              <a:gd name="T75" fmla="*/ 2248460 h 6220"/>
              <a:gd name="T76" fmla="*/ 1471848 w 4147"/>
              <a:gd name="T77" fmla="*/ 2294741 h 6220"/>
              <a:gd name="T78" fmla="*/ 1507401 w 4147"/>
              <a:gd name="T79" fmla="*/ 2338450 h 6220"/>
              <a:gd name="T80" fmla="*/ 1541670 w 4147"/>
              <a:gd name="T81" fmla="*/ 2380445 h 6220"/>
              <a:gd name="T82" fmla="*/ 1573369 w 4147"/>
              <a:gd name="T83" fmla="*/ 2419869 h 6220"/>
              <a:gd name="T84" fmla="*/ 1603354 w 4147"/>
              <a:gd name="T85" fmla="*/ 2456722 h 6220"/>
              <a:gd name="T86" fmla="*/ 1631626 w 4147"/>
              <a:gd name="T87" fmla="*/ 2491433 h 6220"/>
              <a:gd name="T88" fmla="*/ 1657756 w 4147"/>
              <a:gd name="T89" fmla="*/ 2523143 h 6220"/>
              <a:gd name="T90" fmla="*/ 1681316 w 4147"/>
              <a:gd name="T91" fmla="*/ 2551426 h 6220"/>
              <a:gd name="T92" fmla="*/ 1702734 w 4147"/>
              <a:gd name="T93" fmla="*/ 2577566 h 6220"/>
              <a:gd name="T94" fmla="*/ 1721582 w 4147"/>
              <a:gd name="T95" fmla="*/ 2599849 h 6220"/>
              <a:gd name="T96" fmla="*/ 1737860 w 4147"/>
              <a:gd name="T97" fmla="*/ 2619561 h 6220"/>
              <a:gd name="T98" fmla="*/ 1751139 w 4147"/>
              <a:gd name="T99" fmla="*/ 2635416 h 6220"/>
              <a:gd name="T100" fmla="*/ 1761848 w 4147"/>
              <a:gd name="T101" fmla="*/ 2648701 h 6220"/>
              <a:gd name="T102" fmla="*/ 1769987 w 4147"/>
              <a:gd name="T103" fmla="*/ 2657700 h 6220"/>
              <a:gd name="T104" fmla="*/ 1775127 w 4147"/>
              <a:gd name="T105" fmla="*/ 2663699 h 6220"/>
              <a:gd name="T106" fmla="*/ 1776412 w 4147"/>
              <a:gd name="T107" fmla="*/ 2665413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78" name="Rectangle 5"/>
          <p:cNvSpPr>
            <a:spLocks noChangeAspect="1" noChangeArrowheads="1"/>
          </p:cNvSpPr>
          <p:nvPr/>
        </p:nvSpPr>
        <p:spPr bwMode="auto">
          <a:xfrm>
            <a:off x="6732678" y="5053815"/>
            <a:ext cx="485775" cy="276999"/>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053ABF"/>
                </a:solidFill>
                <a:latin typeface="+mj-lt"/>
                <a:cs typeface="Times New Roman" pitchFamily="18" charset="0"/>
              </a:rPr>
              <a:t>AD</a:t>
            </a:r>
            <a:r>
              <a:rPr kumimoji="0" lang="en-US" b="1" i="1" baseline="-25000" dirty="0">
                <a:solidFill>
                  <a:srgbClr val="053ABF"/>
                </a:solidFill>
                <a:latin typeface="+mj-lt"/>
                <a:cs typeface="Times New Roman" pitchFamily="18" charset="0"/>
              </a:rPr>
              <a:t>1</a:t>
            </a:r>
            <a:endParaRPr kumimoji="0" lang="en-US" b="1" baseline="-25000" dirty="0">
              <a:solidFill>
                <a:srgbClr val="053ABF"/>
              </a:solidFill>
              <a:latin typeface="+mj-lt"/>
              <a:cs typeface="Times New Roman" pitchFamily="18" charset="0"/>
            </a:endParaRPr>
          </a:p>
        </p:txBody>
      </p:sp>
      <p:sp>
        <p:nvSpPr>
          <p:cNvPr id="79" name="Rectangle 9"/>
          <p:cNvSpPr>
            <a:spLocks noChangeArrowheads="1"/>
          </p:cNvSpPr>
          <p:nvPr/>
        </p:nvSpPr>
        <p:spPr bwMode="auto">
          <a:xfrm>
            <a:off x="5805324" y="2090778"/>
            <a:ext cx="474489"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C03838"/>
                </a:solidFill>
                <a:latin typeface="+mj-lt"/>
                <a:cs typeface="Times New Roman" pitchFamily="18" charset="0"/>
              </a:rPr>
              <a:t>LRAS</a:t>
            </a:r>
            <a:endParaRPr kumimoji="0" lang="en-US" b="1" dirty="0">
              <a:solidFill>
                <a:srgbClr val="C03838"/>
              </a:solidFill>
              <a:latin typeface="+mj-lt"/>
              <a:cs typeface="Times New Roman" pitchFamily="18" charset="0"/>
            </a:endParaRPr>
          </a:p>
        </p:txBody>
      </p:sp>
      <p:sp>
        <p:nvSpPr>
          <p:cNvPr id="80" name="Line 11"/>
          <p:cNvSpPr>
            <a:spLocks noChangeAspect="1" noChangeShapeType="1"/>
          </p:cNvSpPr>
          <p:nvPr/>
        </p:nvSpPr>
        <p:spPr bwMode="auto">
          <a:xfrm flipH="1">
            <a:off x="4705249" y="4293307"/>
            <a:ext cx="1352169" cy="0"/>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83" name="Line 12"/>
          <p:cNvSpPr>
            <a:spLocks noChangeAspect="1" noChangeShapeType="1"/>
          </p:cNvSpPr>
          <p:nvPr/>
        </p:nvSpPr>
        <p:spPr bwMode="auto">
          <a:xfrm>
            <a:off x="6076215" y="4342869"/>
            <a:ext cx="0" cy="1106487"/>
          </a:xfrm>
          <a:prstGeom prst="line">
            <a:avLst/>
          </a:prstGeom>
          <a:noFill/>
          <a:ln w="31750" cap="rnd">
            <a:solidFill>
              <a:schemeClr val="tx1"/>
            </a:solidFill>
            <a:prstDash val="sysDot"/>
            <a:round/>
            <a:headEnd/>
            <a:tailEnd/>
          </a:ln>
        </p:spPr>
        <p:txBody>
          <a:bodyPr>
            <a:prstTxWarp prst="textNoShape">
              <a:avLst/>
            </a:prstTxWarp>
          </a:bodyPr>
          <a:lstStyle/>
          <a:p>
            <a:endParaRPr lang="en-US" sz="1600">
              <a:latin typeface="+mj-lt"/>
              <a:cs typeface="Times New Roman" pitchFamily="18" charset="0"/>
            </a:endParaRPr>
          </a:p>
        </p:txBody>
      </p:sp>
      <p:sp>
        <p:nvSpPr>
          <p:cNvPr id="86" name="Rectangle 13"/>
          <p:cNvSpPr>
            <a:spLocks noChangeArrowheads="1"/>
          </p:cNvSpPr>
          <p:nvPr/>
        </p:nvSpPr>
        <p:spPr bwMode="auto">
          <a:xfrm>
            <a:off x="5952390" y="5517619"/>
            <a:ext cx="169918"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C03838"/>
                </a:solidFill>
                <a:latin typeface="+mj-lt"/>
                <a:cs typeface="Times New Roman" pitchFamily="18" charset="0"/>
              </a:rPr>
              <a:t>Y</a:t>
            </a:r>
            <a:r>
              <a:rPr kumimoji="0" lang="en-US" sz="1600" b="1" i="1" baseline="-25000" dirty="0">
                <a:solidFill>
                  <a:srgbClr val="C03838"/>
                </a:solidFill>
                <a:latin typeface="+mj-lt"/>
                <a:cs typeface="Times New Roman" pitchFamily="18" charset="0"/>
              </a:rPr>
              <a:t>F</a:t>
            </a:r>
            <a:endParaRPr kumimoji="0" lang="en-US" sz="1600" b="1" baseline="-25000" dirty="0">
              <a:solidFill>
                <a:srgbClr val="C03838"/>
              </a:solidFill>
              <a:latin typeface="+mj-lt"/>
              <a:cs typeface="Times New Roman" pitchFamily="18" charset="0"/>
            </a:endParaRPr>
          </a:p>
        </p:txBody>
      </p:sp>
      <p:sp>
        <p:nvSpPr>
          <p:cNvPr id="87" name="Rectangle 17"/>
          <p:cNvSpPr>
            <a:spLocks noChangeAspect="1" noChangeArrowheads="1"/>
          </p:cNvSpPr>
          <p:nvPr/>
        </p:nvSpPr>
        <p:spPr bwMode="auto">
          <a:xfrm>
            <a:off x="4462680" y="4179070"/>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a:solidFill>
                  <a:srgbClr val="000000"/>
                </a:solidFill>
                <a:latin typeface="+mj-lt"/>
                <a:cs typeface="Times New Roman" pitchFamily="18" charset="0"/>
              </a:rPr>
              <a:t>P</a:t>
            </a:r>
            <a:r>
              <a:rPr kumimoji="0" lang="en-US" sz="1600" b="1" i="1" baseline="-25000">
                <a:solidFill>
                  <a:srgbClr val="000000"/>
                </a:solidFill>
                <a:latin typeface="+mj-lt"/>
                <a:cs typeface="Times New Roman" pitchFamily="18" charset="0"/>
              </a:rPr>
              <a:t>1</a:t>
            </a:r>
            <a:endParaRPr kumimoji="0" lang="en-US" sz="2800" b="1" baseline="-25000">
              <a:solidFill>
                <a:schemeClr val="tx1"/>
              </a:solidFill>
              <a:latin typeface="+mj-lt"/>
              <a:cs typeface="Times New Roman" pitchFamily="18" charset="0"/>
            </a:endParaRPr>
          </a:p>
        </p:txBody>
      </p:sp>
      <p:sp>
        <p:nvSpPr>
          <p:cNvPr id="88" name="Rectangle 18"/>
          <p:cNvSpPr>
            <a:spLocks noChangeAspect="1" noChangeArrowheads="1"/>
          </p:cNvSpPr>
          <p:nvPr/>
        </p:nvSpPr>
        <p:spPr bwMode="auto">
          <a:xfrm>
            <a:off x="7069101" y="2719428"/>
            <a:ext cx="562655" cy="276999"/>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275F30"/>
                </a:solidFill>
                <a:latin typeface="+mj-lt"/>
                <a:cs typeface="Times New Roman" pitchFamily="18" charset="0"/>
              </a:rPr>
              <a:t>SRAS</a:t>
            </a:r>
            <a:r>
              <a:rPr kumimoji="0" lang="en-US" b="1" i="1" baseline="-25000" dirty="0">
                <a:solidFill>
                  <a:srgbClr val="275F30"/>
                </a:solidFill>
                <a:latin typeface="+mj-lt"/>
                <a:cs typeface="Times New Roman" pitchFamily="18" charset="0"/>
              </a:rPr>
              <a:t>1</a:t>
            </a:r>
            <a:endParaRPr kumimoji="0" lang="en-US" b="1" dirty="0">
              <a:solidFill>
                <a:srgbClr val="275F30"/>
              </a:solidFill>
              <a:latin typeface="+mj-lt"/>
              <a:cs typeface="Times New Roman" pitchFamily="18" charset="0"/>
            </a:endParaRPr>
          </a:p>
        </p:txBody>
      </p:sp>
      <p:sp>
        <p:nvSpPr>
          <p:cNvPr id="89" name="Freeform 19"/>
          <p:cNvSpPr>
            <a:spLocks noChangeAspect="1"/>
          </p:cNvSpPr>
          <p:nvPr/>
        </p:nvSpPr>
        <p:spPr bwMode="auto">
          <a:xfrm>
            <a:off x="5179278" y="3018894"/>
            <a:ext cx="2020887" cy="2057400"/>
          </a:xfrm>
          <a:custGeom>
            <a:avLst/>
            <a:gdLst>
              <a:gd name="T0" fmla="*/ 35830 w 4625"/>
              <a:gd name="T1" fmla="*/ 2031677 h 4959"/>
              <a:gd name="T2" fmla="*/ 89574 w 4625"/>
              <a:gd name="T3" fmla="*/ 1992678 h 4959"/>
              <a:gd name="T4" fmla="*/ 143319 w 4625"/>
              <a:gd name="T5" fmla="*/ 1952435 h 4959"/>
              <a:gd name="T6" fmla="*/ 197064 w 4625"/>
              <a:gd name="T7" fmla="*/ 1911362 h 4959"/>
              <a:gd name="T8" fmla="*/ 250372 w 4625"/>
              <a:gd name="T9" fmla="*/ 1869458 h 4959"/>
              <a:gd name="T10" fmla="*/ 303679 w 4625"/>
              <a:gd name="T11" fmla="*/ 1826726 h 4959"/>
              <a:gd name="T12" fmla="*/ 356987 w 4625"/>
              <a:gd name="T13" fmla="*/ 1783163 h 4959"/>
              <a:gd name="T14" fmla="*/ 409858 w 4625"/>
              <a:gd name="T15" fmla="*/ 1738356 h 4959"/>
              <a:gd name="T16" fmla="*/ 462292 w 4625"/>
              <a:gd name="T17" fmla="*/ 1693134 h 4959"/>
              <a:gd name="T18" fmla="*/ 515162 w 4625"/>
              <a:gd name="T19" fmla="*/ 1647082 h 4959"/>
              <a:gd name="T20" fmla="*/ 567159 w 4625"/>
              <a:gd name="T21" fmla="*/ 1600615 h 4959"/>
              <a:gd name="T22" fmla="*/ 618719 w 4625"/>
              <a:gd name="T23" fmla="*/ 1553733 h 4959"/>
              <a:gd name="T24" fmla="*/ 669842 w 4625"/>
              <a:gd name="T25" fmla="*/ 1506022 h 4959"/>
              <a:gd name="T26" fmla="*/ 720965 w 4625"/>
              <a:gd name="T27" fmla="*/ 1458310 h 4959"/>
              <a:gd name="T28" fmla="*/ 771214 w 4625"/>
              <a:gd name="T29" fmla="*/ 1410184 h 4959"/>
              <a:gd name="T30" fmla="*/ 821463 w 4625"/>
              <a:gd name="T31" fmla="*/ 1361643 h 4959"/>
              <a:gd name="T32" fmla="*/ 870401 w 4625"/>
              <a:gd name="T33" fmla="*/ 1313517 h 4959"/>
              <a:gd name="T34" fmla="*/ 919340 w 4625"/>
              <a:gd name="T35" fmla="*/ 1264560 h 4959"/>
              <a:gd name="T36" fmla="*/ 968278 w 4625"/>
              <a:gd name="T37" fmla="*/ 1215604 h 4959"/>
              <a:gd name="T38" fmla="*/ 1015905 w 4625"/>
              <a:gd name="T39" fmla="*/ 1166648 h 4959"/>
              <a:gd name="T40" fmla="*/ 1063533 w 4625"/>
              <a:gd name="T41" fmla="*/ 1117692 h 4959"/>
              <a:gd name="T42" fmla="*/ 1109849 w 4625"/>
              <a:gd name="T43" fmla="*/ 1068321 h 4959"/>
              <a:gd name="T44" fmla="*/ 1155729 w 4625"/>
              <a:gd name="T45" fmla="*/ 1019365 h 4959"/>
              <a:gd name="T46" fmla="*/ 1201608 w 4625"/>
              <a:gd name="T47" fmla="*/ 970824 h 4959"/>
              <a:gd name="T48" fmla="*/ 1246177 w 4625"/>
              <a:gd name="T49" fmla="*/ 922283 h 4959"/>
              <a:gd name="T50" fmla="*/ 1289872 w 4625"/>
              <a:gd name="T51" fmla="*/ 874156 h 4959"/>
              <a:gd name="T52" fmla="*/ 1333130 w 4625"/>
              <a:gd name="T53" fmla="*/ 826445 h 4959"/>
              <a:gd name="T54" fmla="*/ 1375514 w 4625"/>
              <a:gd name="T55" fmla="*/ 779148 h 4959"/>
              <a:gd name="T56" fmla="*/ 1416587 w 4625"/>
              <a:gd name="T57" fmla="*/ 732267 h 4959"/>
              <a:gd name="T58" fmla="*/ 1457660 w 4625"/>
              <a:gd name="T59" fmla="*/ 686630 h 4959"/>
              <a:gd name="T60" fmla="*/ 1496986 w 4625"/>
              <a:gd name="T61" fmla="*/ 640578 h 4959"/>
              <a:gd name="T62" fmla="*/ 1536311 w 4625"/>
              <a:gd name="T63" fmla="*/ 595356 h 4959"/>
              <a:gd name="T64" fmla="*/ 1573889 w 4625"/>
              <a:gd name="T65" fmla="*/ 551378 h 4959"/>
              <a:gd name="T66" fmla="*/ 1610592 w 4625"/>
              <a:gd name="T67" fmla="*/ 508230 h 4959"/>
              <a:gd name="T68" fmla="*/ 1646422 w 4625"/>
              <a:gd name="T69" fmla="*/ 465083 h 4959"/>
              <a:gd name="T70" fmla="*/ 1681378 w 4625"/>
              <a:gd name="T71" fmla="*/ 423595 h 4959"/>
              <a:gd name="T72" fmla="*/ 1715023 w 4625"/>
              <a:gd name="T73" fmla="*/ 382936 h 4959"/>
              <a:gd name="T74" fmla="*/ 1747794 w 4625"/>
              <a:gd name="T75" fmla="*/ 343522 h 4959"/>
              <a:gd name="T76" fmla="*/ 1779254 w 4625"/>
              <a:gd name="T77" fmla="*/ 304938 h 4959"/>
              <a:gd name="T78" fmla="*/ 1809841 w 4625"/>
              <a:gd name="T79" fmla="*/ 267599 h 4959"/>
              <a:gd name="T80" fmla="*/ 1839116 w 4625"/>
              <a:gd name="T81" fmla="*/ 231089 h 4959"/>
              <a:gd name="T82" fmla="*/ 1867081 w 4625"/>
              <a:gd name="T83" fmla="*/ 195824 h 4959"/>
              <a:gd name="T84" fmla="*/ 1893735 w 4625"/>
              <a:gd name="T85" fmla="*/ 162219 h 4959"/>
              <a:gd name="T86" fmla="*/ 1919078 w 4625"/>
              <a:gd name="T87" fmla="*/ 130273 h 4959"/>
              <a:gd name="T88" fmla="*/ 1943110 w 4625"/>
              <a:gd name="T89" fmla="*/ 99157 h 4959"/>
              <a:gd name="T90" fmla="*/ 1966705 w 4625"/>
              <a:gd name="T91" fmla="*/ 70115 h 4959"/>
              <a:gd name="T92" fmla="*/ 1988116 w 4625"/>
              <a:gd name="T93" fmla="*/ 42318 h 4959"/>
              <a:gd name="T94" fmla="*/ 2007779 w 4625"/>
              <a:gd name="T95" fmla="*/ 1618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90" name="Text Box 28"/>
          <p:cNvSpPr txBox="1">
            <a:spLocks noChangeArrowheads="1"/>
          </p:cNvSpPr>
          <p:nvPr/>
        </p:nvSpPr>
        <p:spPr bwMode="auto">
          <a:xfrm>
            <a:off x="6199659" y="4171863"/>
            <a:ext cx="168316" cy="246221"/>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pitchFamily="18" charset="0"/>
              </a:rPr>
              <a:t>E</a:t>
            </a:r>
            <a:r>
              <a:rPr lang="en-US" sz="1600" b="1" i="1" baseline="-25000" dirty="0">
                <a:latin typeface="+mj-lt"/>
                <a:cs typeface="Times New Roman" pitchFamily="18" charset="0"/>
              </a:rPr>
              <a:t>1</a:t>
            </a:r>
            <a:endParaRPr lang="en-US" sz="1600" b="1" dirty="0">
              <a:solidFill>
                <a:schemeClr val="tx1"/>
              </a:solidFill>
              <a:latin typeface="+mj-lt"/>
              <a:cs typeface="Times New Roman" pitchFamily="18" charset="0"/>
            </a:endParaRPr>
          </a:p>
        </p:txBody>
      </p:sp>
      <p:sp>
        <p:nvSpPr>
          <p:cNvPr id="91" name="Line 36"/>
          <p:cNvSpPr>
            <a:spLocks noChangeAspect="1" noChangeShapeType="1"/>
          </p:cNvSpPr>
          <p:nvPr/>
        </p:nvSpPr>
        <p:spPr bwMode="auto">
          <a:xfrm flipH="1">
            <a:off x="4711599" y="3390019"/>
            <a:ext cx="1345819" cy="0"/>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93" name="Rectangle 37"/>
          <p:cNvSpPr>
            <a:spLocks noChangeAspect="1" noChangeArrowheads="1"/>
          </p:cNvSpPr>
          <p:nvPr/>
        </p:nvSpPr>
        <p:spPr bwMode="auto">
          <a:xfrm>
            <a:off x="4459505" y="3253558"/>
            <a:ext cx="17793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a:t>
            </a:r>
            <a:r>
              <a:rPr kumimoji="0" lang="en-US" sz="1600" b="1" i="1" baseline="-25000" dirty="0">
                <a:solidFill>
                  <a:srgbClr val="000000"/>
                </a:solidFill>
                <a:latin typeface="+mj-lt"/>
                <a:cs typeface="Times New Roman" pitchFamily="18" charset="0"/>
              </a:rPr>
              <a:t>2</a:t>
            </a:r>
            <a:endParaRPr kumimoji="0" lang="en-US" sz="2800" b="1" baseline="-25000" dirty="0">
              <a:solidFill>
                <a:schemeClr val="tx1"/>
              </a:solidFill>
              <a:latin typeface="+mj-lt"/>
              <a:cs typeface="Times New Roman" pitchFamily="18" charset="0"/>
            </a:endParaRPr>
          </a:p>
        </p:txBody>
      </p:sp>
      <p:sp>
        <p:nvSpPr>
          <p:cNvPr id="96" name="Line 39"/>
          <p:cNvSpPr>
            <a:spLocks noChangeAspect="1" noChangeShapeType="1"/>
          </p:cNvSpPr>
          <p:nvPr/>
        </p:nvSpPr>
        <p:spPr bwMode="auto">
          <a:xfrm>
            <a:off x="6076215" y="3333219"/>
            <a:ext cx="0" cy="2112962"/>
          </a:xfrm>
          <a:prstGeom prst="line">
            <a:avLst/>
          </a:prstGeom>
          <a:noFill/>
          <a:ln w="31750" cap="rnd">
            <a:solidFill>
              <a:schemeClr val="tx1"/>
            </a:solidFill>
            <a:prstDash val="sysDot"/>
            <a:round/>
            <a:headEnd/>
            <a:tailEnd type="stealth" w="lg" len="lg"/>
          </a:ln>
        </p:spPr>
        <p:txBody>
          <a:bodyPr>
            <a:prstTxWarp prst="textNoShape">
              <a:avLst/>
            </a:prstTxWarp>
          </a:bodyPr>
          <a:lstStyle/>
          <a:p>
            <a:endParaRPr lang="en-US" sz="1600">
              <a:latin typeface="+mj-lt"/>
              <a:cs typeface="Times New Roman" pitchFamily="18" charset="0"/>
            </a:endParaRPr>
          </a:p>
        </p:txBody>
      </p:sp>
      <p:sp>
        <p:nvSpPr>
          <p:cNvPr id="97" name="Freeform 42"/>
          <p:cNvSpPr>
            <a:spLocks/>
          </p:cNvSpPr>
          <p:nvPr/>
        </p:nvSpPr>
        <p:spPr bwMode="auto">
          <a:xfrm>
            <a:off x="6019065" y="4226981"/>
            <a:ext cx="119063" cy="119063"/>
          </a:xfrm>
          <a:custGeom>
            <a:avLst/>
            <a:gdLst>
              <a:gd name="T0" fmla="*/ 0 w 173"/>
              <a:gd name="T1" fmla="*/ 59876 h 173"/>
              <a:gd name="T2" fmla="*/ 8947 w 173"/>
              <a:gd name="T3" fmla="*/ 29594 h 173"/>
              <a:gd name="T4" fmla="*/ 29594 w 173"/>
              <a:gd name="T5" fmla="*/ 8259 h 173"/>
              <a:gd name="T6" fmla="*/ 59876 w 173"/>
              <a:gd name="T7" fmla="*/ 0 h 173"/>
              <a:gd name="T8" fmla="*/ 59876 w 173"/>
              <a:gd name="T9" fmla="*/ 0 h 173"/>
              <a:gd name="T10" fmla="*/ 90158 w 173"/>
              <a:gd name="T11" fmla="*/ 8259 h 173"/>
              <a:gd name="T12" fmla="*/ 111493 w 173"/>
              <a:gd name="T13" fmla="*/ 29594 h 173"/>
              <a:gd name="T14" fmla="*/ 119063 w 173"/>
              <a:gd name="T15" fmla="*/ 59876 h 173"/>
              <a:gd name="T16" fmla="*/ 119063 w 173"/>
              <a:gd name="T17" fmla="*/ 59876 h 173"/>
              <a:gd name="T18" fmla="*/ 111493 w 173"/>
              <a:gd name="T19" fmla="*/ 89469 h 173"/>
              <a:gd name="T20" fmla="*/ 90158 w 173"/>
              <a:gd name="T21" fmla="*/ 110804 h 173"/>
              <a:gd name="T22" fmla="*/ 59876 w 173"/>
              <a:gd name="T23" fmla="*/ 119063 h 173"/>
              <a:gd name="T24" fmla="*/ 59876 w 173"/>
              <a:gd name="T25" fmla="*/ 119063 h 173"/>
              <a:gd name="T26" fmla="*/ 29594 w 173"/>
              <a:gd name="T27" fmla="*/ 110804 h 173"/>
              <a:gd name="T28" fmla="*/ 8947 w 173"/>
              <a:gd name="T29" fmla="*/ 89469 h 173"/>
              <a:gd name="T30" fmla="*/ 0 w 173"/>
              <a:gd name="T31" fmla="*/ 59876 h 173"/>
              <a:gd name="T32" fmla="*/ 0 w 173"/>
              <a:gd name="T33" fmla="*/ 59876 h 173"/>
              <a:gd name="T34" fmla="*/ 0 w 173"/>
              <a:gd name="T35" fmla="*/ 59876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nvGrpSpPr>
          <p:cNvPr id="98" name="Group 52"/>
          <p:cNvGrpSpPr>
            <a:grpSpLocks/>
          </p:cNvGrpSpPr>
          <p:nvPr/>
        </p:nvGrpSpPr>
        <p:grpSpPr bwMode="auto">
          <a:xfrm>
            <a:off x="4930040" y="2066394"/>
            <a:ext cx="2370138" cy="2400300"/>
            <a:chOff x="2644" y="486"/>
            <a:chExt cx="1493" cy="1512"/>
          </a:xfrm>
        </p:grpSpPr>
        <p:sp>
          <p:nvSpPr>
            <p:cNvPr id="99" name="Freeform 34"/>
            <p:cNvSpPr>
              <a:spLocks noChangeAspect="1"/>
            </p:cNvSpPr>
            <p:nvPr/>
          </p:nvSpPr>
          <p:spPr bwMode="auto">
            <a:xfrm>
              <a:off x="2644" y="676"/>
              <a:ext cx="1234" cy="1322"/>
            </a:xfrm>
            <a:custGeom>
              <a:avLst/>
              <a:gdLst>
                <a:gd name="T0" fmla="*/ 22 w 4625"/>
                <a:gd name="T1" fmla="*/ 1305 h 4959"/>
                <a:gd name="T2" fmla="*/ 55 w 4625"/>
                <a:gd name="T3" fmla="*/ 1280 h 4959"/>
                <a:gd name="T4" fmla="*/ 88 w 4625"/>
                <a:gd name="T5" fmla="*/ 1255 h 4959"/>
                <a:gd name="T6" fmla="*/ 120 w 4625"/>
                <a:gd name="T7" fmla="*/ 1228 h 4959"/>
                <a:gd name="T8" fmla="*/ 153 w 4625"/>
                <a:gd name="T9" fmla="*/ 1201 h 4959"/>
                <a:gd name="T10" fmla="*/ 185 w 4625"/>
                <a:gd name="T11" fmla="*/ 1174 h 4959"/>
                <a:gd name="T12" fmla="*/ 218 w 4625"/>
                <a:gd name="T13" fmla="*/ 1146 h 4959"/>
                <a:gd name="T14" fmla="*/ 250 w 4625"/>
                <a:gd name="T15" fmla="*/ 1117 h 4959"/>
                <a:gd name="T16" fmla="*/ 282 w 4625"/>
                <a:gd name="T17" fmla="*/ 1088 h 4959"/>
                <a:gd name="T18" fmla="*/ 315 w 4625"/>
                <a:gd name="T19" fmla="*/ 1058 h 4959"/>
                <a:gd name="T20" fmla="*/ 346 w 4625"/>
                <a:gd name="T21" fmla="*/ 1028 h 4959"/>
                <a:gd name="T22" fmla="*/ 378 w 4625"/>
                <a:gd name="T23" fmla="*/ 998 h 4959"/>
                <a:gd name="T24" fmla="*/ 409 w 4625"/>
                <a:gd name="T25" fmla="*/ 968 h 4959"/>
                <a:gd name="T26" fmla="*/ 440 w 4625"/>
                <a:gd name="T27" fmla="*/ 937 h 4959"/>
                <a:gd name="T28" fmla="*/ 471 w 4625"/>
                <a:gd name="T29" fmla="*/ 906 h 4959"/>
                <a:gd name="T30" fmla="*/ 502 w 4625"/>
                <a:gd name="T31" fmla="*/ 875 h 4959"/>
                <a:gd name="T32" fmla="*/ 531 w 4625"/>
                <a:gd name="T33" fmla="*/ 844 h 4959"/>
                <a:gd name="T34" fmla="*/ 561 w 4625"/>
                <a:gd name="T35" fmla="*/ 813 h 4959"/>
                <a:gd name="T36" fmla="*/ 591 w 4625"/>
                <a:gd name="T37" fmla="*/ 781 h 4959"/>
                <a:gd name="T38" fmla="*/ 620 w 4625"/>
                <a:gd name="T39" fmla="*/ 750 h 4959"/>
                <a:gd name="T40" fmla="*/ 649 w 4625"/>
                <a:gd name="T41" fmla="*/ 718 h 4959"/>
                <a:gd name="T42" fmla="*/ 678 w 4625"/>
                <a:gd name="T43" fmla="*/ 686 h 4959"/>
                <a:gd name="T44" fmla="*/ 706 w 4625"/>
                <a:gd name="T45" fmla="*/ 655 h 4959"/>
                <a:gd name="T46" fmla="*/ 734 w 4625"/>
                <a:gd name="T47" fmla="*/ 624 h 4959"/>
                <a:gd name="T48" fmla="*/ 761 w 4625"/>
                <a:gd name="T49" fmla="*/ 593 h 4959"/>
                <a:gd name="T50" fmla="*/ 788 w 4625"/>
                <a:gd name="T51" fmla="*/ 562 h 4959"/>
                <a:gd name="T52" fmla="*/ 814 w 4625"/>
                <a:gd name="T53" fmla="*/ 531 h 4959"/>
                <a:gd name="T54" fmla="*/ 840 w 4625"/>
                <a:gd name="T55" fmla="*/ 501 h 4959"/>
                <a:gd name="T56" fmla="*/ 865 w 4625"/>
                <a:gd name="T57" fmla="*/ 471 h 4959"/>
                <a:gd name="T58" fmla="*/ 890 w 4625"/>
                <a:gd name="T59" fmla="*/ 441 h 4959"/>
                <a:gd name="T60" fmla="*/ 914 w 4625"/>
                <a:gd name="T61" fmla="*/ 412 h 4959"/>
                <a:gd name="T62" fmla="*/ 938 w 4625"/>
                <a:gd name="T63" fmla="*/ 383 h 4959"/>
                <a:gd name="T64" fmla="*/ 961 w 4625"/>
                <a:gd name="T65" fmla="*/ 354 h 4959"/>
                <a:gd name="T66" fmla="*/ 983 w 4625"/>
                <a:gd name="T67" fmla="*/ 327 h 4959"/>
                <a:gd name="T68" fmla="*/ 1005 w 4625"/>
                <a:gd name="T69" fmla="*/ 299 h 4959"/>
                <a:gd name="T70" fmla="*/ 1027 w 4625"/>
                <a:gd name="T71" fmla="*/ 272 h 4959"/>
                <a:gd name="T72" fmla="*/ 1047 w 4625"/>
                <a:gd name="T73" fmla="*/ 246 h 4959"/>
                <a:gd name="T74" fmla="*/ 1067 w 4625"/>
                <a:gd name="T75" fmla="*/ 221 h 4959"/>
                <a:gd name="T76" fmla="*/ 1086 w 4625"/>
                <a:gd name="T77" fmla="*/ 196 h 4959"/>
                <a:gd name="T78" fmla="*/ 1105 w 4625"/>
                <a:gd name="T79" fmla="*/ 172 h 4959"/>
                <a:gd name="T80" fmla="*/ 1123 w 4625"/>
                <a:gd name="T81" fmla="*/ 148 h 4959"/>
                <a:gd name="T82" fmla="*/ 1140 w 4625"/>
                <a:gd name="T83" fmla="*/ 126 h 4959"/>
                <a:gd name="T84" fmla="*/ 1156 w 4625"/>
                <a:gd name="T85" fmla="*/ 104 h 4959"/>
                <a:gd name="T86" fmla="*/ 1172 w 4625"/>
                <a:gd name="T87" fmla="*/ 84 h 4959"/>
                <a:gd name="T88" fmla="*/ 1187 w 4625"/>
                <a:gd name="T89" fmla="*/ 64 h 4959"/>
                <a:gd name="T90" fmla="*/ 1201 w 4625"/>
                <a:gd name="T91" fmla="*/ 45 h 4959"/>
                <a:gd name="T92" fmla="*/ 1214 w 4625"/>
                <a:gd name="T93" fmla="*/ 27 h 4959"/>
                <a:gd name="T94" fmla="*/ 1226 w 4625"/>
                <a:gd name="T95" fmla="*/ 10 h 49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25"/>
                <a:gd name="T145" fmla="*/ 0 h 4959"/>
                <a:gd name="T146" fmla="*/ 4625 w 4625"/>
                <a:gd name="T147" fmla="*/ 4959 h 49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25" h="4959">
                  <a:moveTo>
                    <a:pt x="0" y="4959"/>
                  </a:moveTo>
                  <a:lnTo>
                    <a:pt x="40" y="4928"/>
                  </a:lnTo>
                  <a:lnTo>
                    <a:pt x="82" y="4897"/>
                  </a:lnTo>
                  <a:lnTo>
                    <a:pt x="122" y="4866"/>
                  </a:lnTo>
                  <a:lnTo>
                    <a:pt x="164" y="4835"/>
                  </a:lnTo>
                  <a:lnTo>
                    <a:pt x="205" y="4803"/>
                  </a:lnTo>
                  <a:lnTo>
                    <a:pt x="246" y="4771"/>
                  </a:lnTo>
                  <a:lnTo>
                    <a:pt x="287" y="4739"/>
                  </a:lnTo>
                  <a:lnTo>
                    <a:pt x="328" y="4706"/>
                  </a:lnTo>
                  <a:lnTo>
                    <a:pt x="369" y="4673"/>
                  </a:lnTo>
                  <a:lnTo>
                    <a:pt x="409" y="4640"/>
                  </a:lnTo>
                  <a:lnTo>
                    <a:pt x="451" y="4607"/>
                  </a:lnTo>
                  <a:lnTo>
                    <a:pt x="491" y="4574"/>
                  </a:lnTo>
                  <a:lnTo>
                    <a:pt x="532" y="4540"/>
                  </a:lnTo>
                  <a:lnTo>
                    <a:pt x="573" y="4506"/>
                  </a:lnTo>
                  <a:lnTo>
                    <a:pt x="614" y="4472"/>
                  </a:lnTo>
                  <a:lnTo>
                    <a:pt x="654" y="4437"/>
                  </a:lnTo>
                  <a:lnTo>
                    <a:pt x="695" y="4403"/>
                  </a:lnTo>
                  <a:lnTo>
                    <a:pt x="736" y="4368"/>
                  </a:lnTo>
                  <a:lnTo>
                    <a:pt x="776" y="4333"/>
                  </a:lnTo>
                  <a:lnTo>
                    <a:pt x="817" y="4298"/>
                  </a:lnTo>
                  <a:lnTo>
                    <a:pt x="857" y="4261"/>
                  </a:lnTo>
                  <a:lnTo>
                    <a:pt x="898" y="4226"/>
                  </a:lnTo>
                  <a:lnTo>
                    <a:pt x="938" y="4190"/>
                  </a:lnTo>
                  <a:lnTo>
                    <a:pt x="978" y="4154"/>
                  </a:lnTo>
                  <a:lnTo>
                    <a:pt x="1018" y="4118"/>
                  </a:lnTo>
                  <a:lnTo>
                    <a:pt x="1058" y="4081"/>
                  </a:lnTo>
                  <a:lnTo>
                    <a:pt x="1098" y="4044"/>
                  </a:lnTo>
                  <a:lnTo>
                    <a:pt x="1138" y="4007"/>
                  </a:lnTo>
                  <a:lnTo>
                    <a:pt x="1179" y="3970"/>
                  </a:lnTo>
                  <a:lnTo>
                    <a:pt x="1218" y="3933"/>
                  </a:lnTo>
                  <a:lnTo>
                    <a:pt x="1257" y="3895"/>
                  </a:lnTo>
                  <a:lnTo>
                    <a:pt x="1298" y="3858"/>
                  </a:lnTo>
                  <a:lnTo>
                    <a:pt x="1337" y="3821"/>
                  </a:lnTo>
                  <a:lnTo>
                    <a:pt x="1376" y="3782"/>
                  </a:lnTo>
                  <a:lnTo>
                    <a:pt x="1416" y="3745"/>
                  </a:lnTo>
                  <a:lnTo>
                    <a:pt x="1455" y="3707"/>
                  </a:lnTo>
                  <a:lnTo>
                    <a:pt x="1493" y="3669"/>
                  </a:lnTo>
                  <a:lnTo>
                    <a:pt x="1533" y="3630"/>
                  </a:lnTo>
                  <a:lnTo>
                    <a:pt x="1572" y="3592"/>
                  </a:lnTo>
                  <a:lnTo>
                    <a:pt x="1610" y="3554"/>
                  </a:lnTo>
                  <a:lnTo>
                    <a:pt x="1650" y="3515"/>
                  </a:lnTo>
                  <a:lnTo>
                    <a:pt x="1688" y="3477"/>
                  </a:lnTo>
                  <a:lnTo>
                    <a:pt x="1726" y="3438"/>
                  </a:lnTo>
                  <a:lnTo>
                    <a:pt x="1765" y="3399"/>
                  </a:lnTo>
                  <a:lnTo>
                    <a:pt x="1803" y="3360"/>
                  </a:lnTo>
                  <a:lnTo>
                    <a:pt x="1841" y="3322"/>
                  </a:lnTo>
                  <a:lnTo>
                    <a:pt x="1880" y="3282"/>
                  </a:lnTo>
                  <a:lnTo>
                    <a:pt x="1918" y="3244"/>
                  </a:lnTo>
                  <a:lnTo>
                    <a:pt x="1955" y="3204"/>
                  </a:lnTo>
                  <a:lnTo>
                    <a:pt x="1992" y="3166"/>
                  </a:lnTo>
                  <a:lnTo>
                    <a:pt x="2030" y="3127"/>
                  </a:lnTo>
                  <a:lnTo>
                    <a:pt x="2067" y="3087"/>
                  </a:lnTo>
                  <a:lnTo>
                    <a:pt x="2104" y="3048"/>
                  </a:lnTo>
                  <a:lnTo>
                    <a:pt x="2141" y="3009"/>
                  </a:lnTo>
                  <a:lnTo>
                    <a:pt x="2178" y="2969"/>
                  </a:lnTo>
                  <a:lnTo>
                    <a:pt x="2216" y="2930"/>
                  </a:lnTo>
                  <a:lnTo>
                    <a:pt x="2252" y="2890"/>
                  </a:lnTo>
                  <a:lnTo>
                    <a:pt x="2289" y="2851"/>
                  </a:lnTo>
                  <a:lnTo>
                    <a:pt x="2325" y="2812"/>
                  </a:lnTo>
                  <a:lnTo>
                    <a:pt x="2361" y="2772"/>
                  </a:lnTo>
                  <a:lnTo>
                    <a:pt x="2398" y="2733"/>
                  </a:lnTo>
                  <a:lnTo>
                    <a:pt x="2434" y="2694"/>
                  </a:lnTo>
                  <a:lnTo>
                    <a:pt x="2469" y="2654"/>
                  </a:lnTo>
                  <a:lnTo>
                    <a:pt x="2505" y="2615"/>
                  </a:lnTo>
                  <a:lnTo>
                    <a:pt x="2540" y="2575"/>
                  </a:lnTo>
                  <a:lnTo>
                    <a:pt x="2575" y="2536"/>
                  </a:lnTo>
                  <a:lnTo>
                    <a:pt x="2610" y="2497"/>
                  </a:lnTo>
                  <a:lnTo>
                    <a:pt x="2645" y="2457"/>
                  </a:lnTo>
                  <a:lnTo>
                    <a:pt x="2681" y="2418"/>
                  </a:lnTo>
                  <a:lnTo>
                    <a:pt x="2715" y="2380"/>
                  </a:lnTo>
                  <a:lnTo>
                    <a:pt x="2750" y="2340"/>
                  </a:lnTo>
                  <a:lnTo>
                    <a:pt x="2784" y="2301"/>
                  </a:lnTo>
                  <a:lnTo>
                    <a:pt x="2818" y="2262"/>
                  </a:lnTo>
                  <a:lnTo>
                    <a:pt x="2852" y="2223"/>
                  </a:lnTo>
                  <a:lnTo>
                    <a:pt x="2885" y="2185"/>
                  </a:lnTo>
                  <a:lnTo>
                    <a:pt x="2919" y="2146"/>
                  </a:lnTo>
                  <a:lnTo>
                    <a:pt x="2952" y="2107"/>
                  </a:lnTo>
                  <a:lnTo>
                    <a:pt x="2985" y="2069"/>
                  </a:lnTo>
                  <a:lnTo>
                    <a:pt x="3018" y="2030"/>
                  </a:lnTo>
                  <a:lnTo>
                    <a:pt x="3051" y="1992"/>
                  </a:lnTo>
                  <a:lnTo>
                    <a:pt x="3083" y="1955"/>
                  </a:lnTo>
                  <a:lnTo>
                    <a:pt x="3116" y="1917"/>
                  </a:lnTo>
                  <a:lnTo>
                    <a:pt x="3148" y="1878"/>
                  </a:lnTo>
                  <a:lnTo>
                    <a:pt x="3179" y="1841"/>
                  </a:lnTo>
                  <a:lnTo>
                    <a:pt x="3211" y="1804"/>
                  </a:lnTo>
                  <a:lnTo>
                    <a:pt x="3242" y="1765"/>
                  </a:lnTo>
                  <a:lnTo>
                    <a:pt x="3274" y="1728"/>
                  </a:lnTo>
                  <a:lnTo>
                    <a:pt x="3305" y="1691"/>
                  </a:lnTo>
                  <a:lnTo>
                    <a:pt x="3336" y="1655"/>
                  </a:lnTo>
                  <a:lnTo>
                    <a:pt x="3366" y="1617"/>
                  </a:lnTo>
                  <a:lnTo>
                    <a:pt x="3396" y="1581"/>
                  </a:lnTo>
                  <a:lnTo>
                    <a:pt x="3426" y="1544"/>
                  </a:lnTo>
                  <a:lnTo>
                    <a:pt x="3456" y="1508"/>
                  </a:lnTo>
                  <a:lnTo>
                    <a:pt x="3486" y="1472"/>
                  </a:lnTo>
                  <a:lnTo>
                    <a:pt x="3516" y="1435"/>
                  </a:lnTo>
                  <a:lnTo>
                    <a:pt x="3544" y="1400"/>
                  </a:lnTo>
                  <a:lnTo>
                    <a:pt x="3573" y="1365"/>
                  </a:lnTo>
                  <a:lnTo>
                    <a:pt x="3602" y="1329"/>
                  </a:lnTo>
                  <a:lnTo>
                    <a:pt x="3630" y="1294"/>
                  </a:lnTo>
                  <a:lnTo>
                    <a:pt x="3658" y="1260"/>
                  </a:lnTo>
                  <a:lnTo>
                    <a:pt x="3686" y="1225"/>
                  </a:lnTo>
                  <a:lnTo>
                    <a:pt x="3713" y="1191"/>
                  </a:lnTo>
                  <a:lnTo>
                    <a:pt x="3741" y="1155"/>
                  </a:lnTo>
                  <a:lnTo>
                    <a:pt x="3768" y="1121"/>
                  </a:lnTo>
                  <a:lnTo>
                    <a:pt x="3795" y="1088"/>
                  </a:lnTo>
                  <a:lnTo>
                    <a:pt x="3822" y="1054"/>
                  </a:lnTo>
                  <a:lnTo>
                    <a:pt x="3848" y="1021"/>
                  </a:lnTo>
                  <a:lnTo>
                    <a:pt x="3874" y="988"/>
                  </a:lnTo>
                  <a:lnTo>
                    <a:pt x="3900" y="955"/>
                  </a:lnTo>
                  <a:lnTo>
                    <a:pt x="3925" y="923"/>
                  </a:lnTo>
                  <a:lnTo>
                    <a:pt x="3951" y="891"/>
                  </a:lnTo>
                  <a:lnTo>
                    <a:pt x="3975" y="860"/>
                  </a:lnTo>
                  <a:lnTo>
                    <a:pt x="4000" y="828"/>
                  </a:lnTo>
                  <a:lnTo>
                    <a:pt x="4024" y="797"/>
                  </a:lnTo>
                  <a:lnTo>
                    <a:pt x="4049" y="765"/>
                  </a:lnTo>
                  <a:lnTo>
                    <a:pt x="4072" y="735"/>
                  </a:lnTo>
                  <a:lnTo>
                    <a:pt x="4095" y="704"/>
                  </a:lnTo>
                  <a:lnTo>
                    <a:pt x="4119" y="674"/>
                  </a:lnTo>
                  <a:lnTo>
                    <a:pt x="4142" y="645"/>
                  </a:lnTo>
                  <a:lnTo>
                    <a:pt x="4164" y="615"/>
                  </a:lnTo>
                  <a:lnTo>
                    <a:pt x="4187" y="586"/>
                  </a:lnTo>
                  <a:lnTo>
                    <a:pt x="4209" y="557"/>
                  </a:lnTo>
                  <a:lnTo>
                    <a:pt x="4230" y="529"/>
                  </a:lnTo>
                  <a:lnTo>
                    <a:pt x="4252" y="501"/>
                  </a:lnTo>
                  <a:lnTo>
                    <a:pt x="4273" y="472"/>
                  </a:lnTo>
                  <a:lnTo>
                    <a:pt x="4293" y="445"/>
                  </a:lnTo>
                  <a:lnTo>
                    <a:pt x="4314" y="418"/>
                  </a:lnTo>
                  <a:lnTo>
                    <a:pt x="4334" y="391"/>
                  </a:lnTo>
                  <a:lnTo>
                    <a:pt x="4354" y="366"/>
                  </a:lnTo>
                  <a:lnTo>
                    <a:pt x="4373" y="339"/>
                  </a:lnTo>
                  <a:lnTo>
                    <a:pt x="4392" y="314"/>
                  </a:lnTo>
                  <a:lnTo>
                    <a:pt x="4411" y="289"/>
                  </a:lnTo>
                  <a:lnTo>
                    <a:pt x="4429" y="263"/>
                  </a:lnTo>
                  <a:lnTo>
                    <a:pt x="4447" y="239"/>
                  </a:lnTo>
                  <a:lnTo>
                    <a:pt x="4466" y="216"/>
                  </a:lnTo>
                  <a:lnTo>
                    <a:pt x="4484" y="192"/>
                  </a:lnTo>
                  <a:lnTo>
                    <a:pt x="4501" y="169"/>
                  </a:lnTo>
                  <a:lnTo>
                    <a:pt x="4517" y="146"/>
                  </a:lnTo>
                  <a:lnTo>
                    <a:pt x="4534" y="124"/>
                  </a:lnTo>
                  <a:lnTo>
                    <a:pt x="4550" y="102"/>
                  </a:lnTo>
                  <a:lnTo>
                    <a:pt x="4566" y="80"/>
                  </a:lnTo>
                  <a:lnTo>
                    <a:pt x="4580" y="59"/>
                  </a:lnTo>
                  <a:lnTo>
                    <a:pt x="4595" y="39"/>
                  </a:lnTo>
                  <a:lnTo>
                    <a:pt x="4610" y="19"/>
                  </a:lnTo>
                  <a:lnTo>
                    <a:pt x="4625" y="0"/>
                  </a:lnTo>
                </a:path>
              </a:pathLst>
            </a:custGeom>
            <a:noFill/>
            <a:ln w="57150">
              <a:solidFill>
                <a:srgbClr val="0066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00" name="Rectangle 35"/>
            <p:cNvSpPr>
              <a:spLocks noChangeAspect="1" noChangeArrowheads="1"/>
            </p:cNvSpPr>
            <p:nvPr/>
          </p:nvSpPr>
          <p:spPr bwMode="auto">
            <a:xfrm>
              <a:off x="3783" y="486"/>
              <a:ext cx="354" cy="174"/>
            </a:xfrm>
            <a:prstGeom prst="rect">
              <a:avLst/>
            </a:prstGeom>
            <a:noFill/>
            <a:ln w="9525">
              <a:noFill/>
              <a:miter lim="800000"/>
              <a:headEnd/>
              <a:tailEnd/>
            </a:ln>
          </p:spPr>
          <p:txBody>
            <a:bodyPr wrap="none" lIns="0" tIns="0" rIns="0" bIns="0">
              <a:prstTxWarp prst="textNoShape">
                <a:avLst/>
              </a:prstTxWarp>
              <a:spAutoFit/>
            </a:bodyPr>
            <a:lstStyle/>
            <a:p>
              <a:r>
                <a:rPr kumimoji="0" lang="en-US" b="1" i="1" dirty="0">
                  <a:solidFill>
                    <a:srgbClr val="006600"/>
                  </a:solidFill>
                  <a:latin typeface="+mj-lt"/>
                  <a:cs typeface="Times New Roman" pitchFamily="18" charset="0"/>
                </a:rPr>
                <a:t>SRAS</a:t>
              </a:r>
              <a:r>
                <a:rPr kumimoji="0" lang="en-US" b="1" i="1" baseline="-25000" dirty="0">
                  <a:solidFill>
                    <a:srgbClr val="006600"/>
                  </a:solidFill>
                  <a:latin typeface="+mj-lt"/>
                  <a:cs typeface="Times New Roman" pitchFamily="18" charset="0"/>
                </a:rPr>
                <a:t>2</a:t>
              </a:r>
              <a:endParaRPr kumimoji="0" lang="en-US" b="1" baseline="-25000" dirty="0">
                <a:solidFill>
                  <a:srgbClr val="006600"/>
                </a:solidFill>
                <a:latin typeface="+mj-lt"/>
                <a:cs typeface="Times New Roman" pitchFamily="18" charset="0"/>
              </a:endParaRPr>
            </a:p>
          </p:txBody>
        </p:sp>
        <p:sp>
          <p:nvSpPr>
            <p:cNvPr id="101" name="Line 41"/>
            <p:cNvSpPr>
              <a:spLocks noChangeShapeType="1"/>
            </p:cNvSpPr>
            <p:nvPr/>
          </p:nvSpPr>
          <p:spPr bwMode="auto">
            <a:xfrm>
              <a:off x="3606" y="1104"/>
              <a:ext cx="378"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02" name="Line 44"/>
            <p:cNvSpPr>
              <a:spLocks noChangeShapeType="1"/>
            </p:cNvSpPr>
            <p:nvPr/>
          </p:nvSpPr>
          <p:spPr bwMode="auto">
            <a:xfrm>
              <a:off x="2742" y="1986"/>
              <a:ext cx="426" cy="0"/>
            </a:xfrm>
            <a:prstGeom prst="line">
              <a:avLst/>
            </a:prstGeom>
            <a:noFill/>
            <a:ln w="31750">
              <a:solidFill>
                <a:schemeClr val="tx1"/>
              </a:solidFill>
              <a:round/>
              <a:headEnd type="stealth" w="lg" len="lg"/>
              <a:tailEnd type="none"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grpSp>
        <p:nvGrpSpPr>
          <p:cNvPr id="103" name="Group 51"/>
          <p:cNvGrpSpPr>
            <a:grpSpLocks/>
          </p:cNvGrpSpPr>
          <p:nvPr/>
        </p:nvGrpSpPr>
        <p:grpSpPr bwMode="auto">
          <a:xfrm>
            <a:off x="5180865" y="2380719"/>
            <a:ext cx="2482850" cy="2695575"/>
            <a:chOff x="2802" y="684"/>
            <a:chExt cx="1564" cy="1698"/>
          </a:xfrm>
        </p:grpSpPr>
        <p:sp>
          <p:nvSpPr>
            <p:cNvPr id="104" name="Freeform 26"/>
            <p:cNvSpPr>
              <a:spLocks noChangeAspect="1"/>
            </p:cNvSpPr>
            <p:nvPr/>
          </p:nvSpPr>
          <p:spPr bwMode="auto">
            <a:xfrm>
              <a:off x="3042" y="684"/>
              <a:ext cx="1051" cy="1576"/>
            </a:xfrm>
            <a:custGeom>
              <a:avLst/>
              <a:gdLst>
                <a:gd name="T0" fmla="*/ 5 w 4147"/>
                <a:gd name="T1" fmla="*/ 18 h 6220"/>
                <a:gd name="T2" fmla="*/ 13 w 4147"/>
                <a:gd name="T3" fmla="*/ 46 h 6220"/>
                <a:gd name="T4" fmla="*/ 24 w 4147"/>
                <a:gd name="T5" fmla="*/ 76 h 6220"/>
                <a:gd name="T6" fmla="*/ 35 w 4147"/>
                <a:gd name="T7" fmla="*/ 107 h 6220"/>
                <a:gd name="T8" fmla="*/ 49 w 4147"/>
                <a:gd name="T9" fmla="*/ 138 h 6220"/>
                <a:gd name="T10" fmla="*/ 63 w 4147"/>
                <a:gd name="T11" fmla="*/ 171 h 6220"/>
                <a:gd name="T12" fmla="*/ 79 w 4147"/>
                <a:gd name="T13" fmla="*/ 205 h 6220"/>
                <a:gd name="T14" fmla="*/ 96 w 4147"/>
                <a:gd name="T15" fmla="*/ 239 h 6220"/>
                <a:gd name="T16" fmla="*/ 115 w 4147"/>
                <a:gd name="T17" fmla="*/ 274 h 6220"/>
                <a:gd name="T18" fmla="*/ 134 w 4147"/>
                <a:gd name="T19" fmla="*/ 310 h 6220"/>
                <a:gd name="T20" fmla="*/ 154 w 4147"/>
                <a:gd name="T21" fmla="*/ 346 h 6220"/>
                <a:gd name="T22" fmla="*/ 176 w 4147"/>
                <a:gd name="T23" fmla="*/ 383 h 6220"/>
                <a:gd name="T24" fmla="*/ 198 w 4147"/>
                <a:gd name="T25" fmla="*/ 421 h 6220"/>
                <a:gd name="T26" fmla="*/ 221 w 4147"/>
                <a:gd name="T27" fmla="*/ 459 h 6220"/>
                <a:gd name="T28" fmla="*/ 245 w 4147"/>
                <a:gd name="T29" fmla="*/ 497 h 6220"/>
                <a:gd name="T30" fmla="*/ 269 w 4147"/>
                <a:gd name="T31" fmla="*/ 536 h 6220"/>
                <a:gd name="T32" fmla="*/ 294 w 4147"/>
                <a:gd name="T33" fmla="*/ 575 h 6220"/>
                <a:gd name="T34" fmla="*/ 320 w 4147"/>
                <a:gd name="T35" fmla="*/ 614 h 6220"/>
                <a:gd name="T36" fmla="*/ 347 w 4147"/>
                <a:gd name="T37" fmla="*/ 653 h 6220"/>
                <a:gd name="T38" fmla="*/ 373 w 4147"/>
                <a:gd name="T39" fmla="*/ 692 h 6220"/>
                <a:gd name="T40" fmla="*/ 400 w 4147"/>
                <a:gd name="T41" fmla="*/ 731 h 6220"/>
                <a:gd name="T42" fmla="*/ 428 w 4147"/>
                <a:gd name="T43" fmla="*/ 771 h 6220"/>
                <a:gd name="T44" fmla="*/ 455 w 4147"/>
                <a:gd name="T45" fmla="*/ 810 h 6220"/>
                <a:gd name="T46" fmla="*/ 483 w 4147"/>
                <a:gd name="T47" fmla="*/ 848 h 6220"/>
                <a:gd name="T48" fmla="*/ 511 w 4147"/>
                <a:gd name="T49" fmla="*/ 887 h 6220"/>
                <a:gd name="T50" fmla="*/ 539 w 4147"/>
                <a:gd name="T51" fmla="*/ 925 h 6220"/>
                <a:gd name="T52" fmla="*/ 566 w 4147"/>
                <a:gd name="T53" fmla="*/ 962 h 6220"/>
                <a:gd name="T54" fmla="*/ 594 w 4147"/>
                <a:gd name="T55" fmla="*/ 999 h 6220"/>
                <a:gd name="T56" fmla="*/ 621 w 4147"/>
                <a:gd name="T57" fmla="*/ 1036 h 6220"/>
                <a:gd name="T58" fmla="*/ 649 w 4147"/>
                <a:gd name="T59" fmla="*/ 1072 h 6220"/>
                <a:gd name="T60" fmla="*/ 675 w 4147"/>
                <a:gd name="T61" fmla="*/ 1107 h 6220"/>
                <a:gd name="T62" fmla="*/ 702 w 4147"/>
                <a:gd name="T63" fmla="*/ 1142 h 6220"/>
                <a:gd name="T64" fmla="*/ 728 w 4147"/>
                <a:gd name="T65" fmla="*/ 1175 h 6220"/>
                <a:gd name="T66" fmla="*/ 753 w 4147"/>
                <a:gd name="T67" fmla="*/ 1208 h 6220"/>
                <a:gd name="T68" fmla="*/ 778 w 4147"/>
                <a:gd name="T69" fmla="*/ 1240 h 6220"/>
                <a:gd name="T70" fmla="*/ 803 w 4147"/>
                <a:gd name="T71" fmla="*/ 1271 h 6220"/>
                <a:gd name="T72" fmla="*/ 826 w 4147"/>
                <a:gd name="T73" fmla="*/ 1301 h 6220"/>
                <a:gd name="T74" fmla="*/ 849 w 4147"/>
                <a:gd name="T75" fmla="*/ 1329 h 6220"/>
                <a:gd name="T76" fmla="*/ 871 w 4147"/>
                <a:gd name="T77" fmla="*/ 1357 h 6220"/>
                <a:gd name="T78" fmla="*/ 892 w 4147"/>
                <a:gd name="T79" fmla="*/ 1383 h 6220"/>
                <a:gd name="T80" fmla="*/ 912 w 4147"/>
                <a:gd name="T81" fmla="*/ 1408 h 6220"/>
                <a:gd name="T82" fmla="*/ 931 w 4147"/>
                <a:gd name="T83" fmla="*/ 1431 h 6220"/>
                <a:gd name="T84" fmla="*/ 949 w 4147"/>
                <a:gd name="T85" fmla="*/ 1453 h 6220"/>
                <a:gd name="T86" fmla="*/ 965 w 4147"/>
                <a:gd name="T87" fmla="*/ 1473 h 6220"/>
                <a:gd name="T88" fmla="*/ 981 w 4147"/>
                <a:gd name="T89" fmla="*/ 1492 h 6220"/>
                <a:gd name="T90" fmla="*/ 995 w 4147"/>
                <a:gd name="T91" fmla="*/ 1509 h 6220"/>
                <a:gd name="T92" fmla="*/ 1007 w 4147"/>
                <a:gd name="T93" fmla="*/ 1524 h 6220"/>
                <a:gd name="T94" fmla="*/ 1019 w 4147"/>
                <a:gd name="T95" fmla="*/ 1537 h 6220"/>
                <a:gd name="T96" fmla="*/ 1028 w 4147"/>
                <a:gd name="T97" fmla="*/ 1549 h 6220"/>
                <a:gd name="T98" fmla="*/ 1036 w 4147"/>
                <a:gd name="T99" fmla="*/ 1558 h 6220"/>
                <a:gd name="T100" fmla="*/ 1042 w 4147"/>
                <a:gd name="T101" fmla="*/ 1566 h 6220"/>
                <a:gd name="T102" fmla="*/ 1047 w 4147"/>
                <a:gd name="T103" fmla="*/ 1571 h 6220"/>
                <a:gd name="T104" fmla="*/ 1050 w 4147"/>
                <a:gd name="T105" fmla="*/ 1575 h 6220"/>
                <a:gd name="T106" fmla="*/ 1051 w 4147"/>
                <a:gd name="T107" fmla="*/ 1576 h 62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47"/>
                <a:gd name="T163" fmla="*/ 0 h 6220"/>
                <a:gd name="T164" fmla="*/ 4147 w 4147"/>
                <a:gd name="T165" fmla="*/ 6220 h 62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47" h="6220">
                  <a:moveTo>
                    <a:pt x="0" y="0"/>
                  </a:moveTo>
                  <a:lnTo>
                    <a:pt x="10" y="35"/>
                  </a:lnTo>
                  <a:lnTo>
                    <a:pt x="20" y="72"/>
                  </a:lnTo>
                  <a:lnTo>
                    <a:pt x="31" y="108"/>
                  </a:lnTo>
                  <a:lnTo>
                    <a:pt x="42" y="146"/>
                  </a:lnTo>
                  <a:lnTo>
                    <a:pt x="53" y="183"/>
                  </a:lnTo>
                  <a:lnTo>
                    <a:pt x="67" y="222"/>
                  </a:lnTo>
                  <a:lnTo>
                    <a:pt x="79" y="260"/>
                  </a:lnTo>
                  <a:lnTo>
                    <a:pt x="94" y="300"/>
                  </a:lnTo>
                  <a:lnTo>
                    <a:pt x="109" y="340"/>
                  </a:lnTo>
                  <a:lnTo>
                    <a:pt x="124" y="380"/>
                  </a:lnTo>
                  <a:lnTo>
                    <a:pt x="140" y="421"/>
                  </a:lnTo>
                  <a:lnTo>
                    <a:pt x="157" y="463"/>
                  </a:lnTo>
                  <a:lnTo>
                    <a:pt x="174" y="504"/>
                  </a:lnTo>
                  <a:lnTo>
                    <a:pt x="192" y="546"/>
                  </a:lnTo>
                  <a:lnTo>
                    <a:pt x="211" y="589"/>
                  </a:lnTo>
                  <a:lnTo>
                    <a:pt x="231" y="631"/>
                  </a:lnTo>
                  <a:lnTo>
                    <a:pt x="249" y="675"/>
                  </a:lnTo>
                  <a:lnTo>
                    <a:pt x="270" y="719"/>
                  </a:lnTo>
                  <a:lnTo>
                    <a:pt x="291" y="763"/>
                  </a:lnTo>
                  <a:lnTo>
                    <a:pt x="312" y="808"/>
                  </a:lnTo>
                  <a:lnTo>
                    <a:pt x="335" y="852"/>
                  </a:lnTo>
                  <a:lnTo>
                    <a:pt x="357" y="897"/>
                  </a:lnTo>
                  <a:lnTo>
                    <a:pt x="380" y="943"/>
                  </a:lnTo>
                  <a:lnTo>
                    <a:pt x="404" y="989"/>
                  </a:lnTo>
                  <a:lnTo>
                    <a:pt x="428" y="1035"/>
                  </a:lnTo>
                  <a:lnTo>
                    <a:pt x="452" y="1082"/>
                  </a:lnTo>
                  <a:lnTo>
                    <a:pt x="477" y="1129"/>
                  </a:lnTo>
                  <a:lnTo>
                    <a:pt x="503" y="1176"/>
                  </a:lnTo>
                  <a:lnTo>
                    <a:pt x="529" y="1223"/>
                  </a:lnTo>
                  <a:lnTo>
                    <a:pt x="555" y="1270"/>
                  </a:lnTo>
                  <a:lnTo>
                    <a:pt x="582" y="1318"/>
                  </a:lnTo>
                  <a:lnTo>
                    <a:pt x="609" y="1367"/>
                  </a:lnTo>
                  <a:lnTo>
                    <a:pt x="636" y="1415"/>
                  </a:lnTo>
                  <a:lnTo>
                    <a:pt x="664" y="1464"/>
                  </a:lnTo>
                  <a:lnTo>
                    <a:pt x="693" y="1513"/>
                  </a:lnTo>
                  <a:lnTo>
                    <a:pt x="722" y="1562"/>
                  </a:lnTo>
                  <a:lnTo>
                    <a:pt x="752" y="1612"/>
                  </a:lnTo>
                  <a:lnTo>
                    <a:pt x="781" y="1661"/>
                  </a:lnTo>
                  <a:lnTo>
                    <a:pt x="811" y="1711"/>
                  </a:lnTo>
                  <a:lnTo>
                    <a:pt x="841" y="1761"/>
                  </a:lnTo>
                  <a:lnTo>
                    <a:pt x="873" y="1811"/>
                  </a:lnTo>
                  <a:lnTo>
                    <a:pt x="903" y="1861"/>
                  </a:lnTo>
                  <a:lnTo>
                    <a:pt x="934" y="1912"/>
                  </a:lnTo>
                  <a:lnTo>
                    <a:pt x="966" y="1962"/>
                  </a:lnTo>
                  <a:lnTo>
                    <a:pt x="999" y="2014"/>
                  </a:lnTo>
                  <a:lnTo>
                    <a:pt x="1031" y="2065"/>
                  </a:lnTo>
                  <a:lnTo>
                    <a:pt x="1063" y="2116"/>
                  </a:lnTo>
                  <a:lnTo>
                    <a:pt x="1096" y="2167"/>
                  </a:lnTo>
                  <a:lnTo>
                    <a:pt x="1129" y="2218"/>
                  </a:lnTo>
                  <a:lnTo>
                    <a:pt x="1162" y="2269"/>
                  </a:lnTo>
                  <a:lnTo>
                    <a:pt x="1197" y="2320"/>
                  </a:lnTo>
                  <a:lnTo>
                    <a:pt x="1230" y="2372"/>
                  </a:lnTo>
                  <a:lnTo>
                    <a:pt x="1264" y="2423"/>
                  </a:lnTo>
                  <a:lnTo>
                    <a:pt x="1299" y="2474"/>
                  </a:lnTo>
                  <a:lnTo>
                    <a:pt x="1333" y="2526"/>
                  </a:lnTo>
                  <a:lnTo>
                    <a:pt x="1368" y="2577"/>
                  </a:lnTo>
                  <a:lnTo>
                    <a:pt x="1403" y="2630"/>
                  </a:lnTo>
                  <a:lnTo>
                    <a:pt x="1437" y="2681"/>
                  </a:lnTo>
                  <a:lnTo>
                    <a:pt x="1473" y="2733"/>
                  </a:lnTo>
                  <a:lnTo>
                    <a:pt x="1508" y="2784"/>
                  </a:lnTo>
                  <a:lnTo>
                    <a:pt x="1544" y="2836"/>
                  </a:lnTo>
                  <a:lnTo>
                    <a:pt x="1579" y="2887"/>
                  </a:lnTo>
                  <a:lnTo>
                    <a:pt x="1616" y="2939"/>
                  </a:lnTo>
                  <a:lnTo>
                    <a:pt x="1651" y="2990"/>
                  </a:lnTo>
                  <a:lnTo>
                    <a:pt x="1687" y="3041"/>
                  </a:lnTo>
                  <a:lnTo>
                    <a:pt x="1724" y="3093"/>
                  </a:lnTo>
                  <a:lnTo>
                    <a:pt x="1759" y="3144"/>
                  </a:lnTo>
                  <a:lnTo>
                    <a:pt x="1796" y="3195"/>
                  </a:lnTo>
                  <a:lnTo>
                    <a:pt x="1832" y="3247"/>
                  </a:lnTo>
                  <a:lnTo>
                    <a:pt x="1869" y="3298"/>
                  </a:lnTo>
                  <a:lnTo>
                    <a:pt x="1905" y="3348"/>
                  </a:lnTo>
                  <a:lnTo>
                    <a:pt x="1942" y="3399"/>
                  </a:lnTo>
                  <a:lnTo>
                    <a:pt x="1978" y="3450"/>
                  </a:lnTo>
                  <a:lnTo>
                    <a:pt x="2015" y="3500"/>
                  </a:lnTo>
                  <a:lnTo>
                    <a:pt x="2051" y="3550"/>
                  </a:lnTo>
                  <a:lnTo>
                    <a:pt x="2089" y="3600"/>
                  </a:lnTo>
                  <a:lnTo>
                    <a:pt x="2125" y="3650"/>
                  </a:lnTo>
                  <a:lnTo>
                    <a:pt x="2162" y="3700"/>
                  </a:lnTo>
                  <a:lnTo>
                    <a:pt x="2198" y="3749"/>
                  </a:lnTo>
                  <a:lnTo>
                    <a:pt x="2235" y="3798"/>
                  </a:lnTo>
                  <a:lnTo>
                    <a:pt x="2271" y="3847"/>
                  </a:lnTo>
                  <a:lnTo>
                    <a:pt x="2307" y="3896"/>
                  </a:lnTo>
                  <a:lnTo>
                    <a:pt x="2343" y="3944"/>
                  </a:lnTo>
                  <a:lnTo>
                    <a:pt x="2379" y="3993"/>
                  </a:lnTo>
                  <a:lnTo>
                    <a:pt x="2416" y="4041"/>
                  </a:lnTo>
                  <a:lnTo>
                    <a:pt x="2451" y="4089"/>
                  </a:lnTo>
                  <a:lnTo>
                    <a:pt x="2488" y="4137"/>
                  </a:lnTo>
                  <a:lnTo>
                    <a:pt x="2523" y="4184"/>
                  </a:lnTo>
                  <a:lnTo>
                    <a:pt x="2559" y="4230"/>
                  </a:lnTo>
                  <a:lnTo>
                    <a:pt x="2595" y="4277"/>
                  </a:lnTo>
                  <a:lnTo>
                    <a:pt x="2631" y="4324"/>
                  </a:lnTo>
                  <a:lnTo>
                    <a:pt x="2665" y="4370"/>
                  </a:lnTo>
                  <a:lnTo>
                    <a:pt x="2700" y="4416"/>
                  </a:lnTo>
                  <a:lnTo>
                    <a:pt x="2735" y="4461"/>
                  </a:lnTo>
                  <a:lnTo>
                    <a:pt x="2770" y="4507"/>
                  </a:lnTo>
                  <a:lnTo>
                    <a:pt x="2805" y="4550"/>
                  </a:lnTo>
                  <a:lnTo>
                    <a:pt x="2839" y="4595"/>
                  </a:lnTo>
                  <a:lnTo>
                    <a:pt x="2872" y="4639"/>
                  </a:lnTo>
                  <a:lnTo>
                    <a:pt x="2907" y="4683"/>
                  </a:lnTo>
                  <a:lnTo>
                    <a:pt x="2940" y="4726"/>
                  </a:lnTo>
                  <a:lnTo>
                    <a:pt x="2972" y="4768"/>
                  </a:lnTo>
                  <a:lnTo>
                    <a:pt x="3006" y="4811"/>
                  </a:lnTo>
                  <a:lnTo>
                    <a:pt x="3038" y="4853"/>
                  </a:lnTo>
                  <a:lnTo>
                    <a:pt x="3071" y="4894"/>
                  </a:lnTo>
                  <a:lnTo>
                    <a:pt x="3104" y="4935"/>
                  </a:lnTo>
                  <a:lnTo>
                    <a:pt x="3135" y="4976"/>
                  </a:lnTo>
                  <a:lnTo>
                    <a:pt x="3167" y="5016"/>
                  </a:lnTo>
                  <a:lnTo>
                    <a:pt x="3198" y="5056"/>
                  </a:lnTo>
                  <a:lnTo>
                    <a:pt x="3230" y="5094"/>
                  </a:lnTo>
                  <a:lnTo>
                    <a:pt x="3260" y="5134"/>
                  </a:lnTo>
                  <a:lnTo>
                    <a:pt x="3290" y="5172"/>
                  </a:lnTo>
                  <a:lnTo>
                    <a:pt x="3320" y="5209"/>
                  </a:lnTo>
                  <a:lnTo>
                    <a:pt x="3350" y="5247"/>
                  </a:lnTo>
                  <a:lnTo>
                    <a:pt x="3379" y="5283"/>
                  </a:lnTo>
                  <a:lnTo>
                    <a:pt x="3408" y="5319"/>
                  </a:lnTo>
                  <a:lnTo>
                    <a:pt x="3436" y="5355"/>
                  </a:lnTo>
                  <a:lnTo>
                    <a:pt x="3464" y="5389"/>
                  </a:lnTo>
                  <a:lnTo>
                    <a:pt x="3492" y="5424"/>
                  </a:lnTo>
                  <a:lnTo>
                    <a:pt x="3519" y="5457"/>
                  </a:lnTo>
                  <a:lnTo>
                    <a:pt x="3547" y="5491"/>
                  </a:lnTo>
                  <a:lnTo>
                    <a:pt x="3573" y="5523"/>
                  </a:lnTo>
                  <a:lnTo>
                    <a:pt x="3599" y="5555"/>
                  </a:lnTo>
                  <a:lnTo>
                    <a:pt x="3624" y="5586"/>
                  </a:lnTo>
                  <a:lnTo>
                    <a:pt x="3649" y="5618"/>
                  </a:lnTo>
                  <a:lnTo>
                    <a:pt x="3673" y="5647"/>
                  </a:lnTo>
                  <a:lnTo>
                    <a:pt x="3697" y="5677"/>
                  </a:lnTo>
                  <a:lnTo>
                    <a:pt x="3721" y="5705"/>
                  </a:lnTo>
                  <a:lnTo>
                    <a:pt x="3743" y="5733"/>
                  </a:lnTo>
                  <a:lnTo>
                    <a:pt x="3765" y="5761"/>
                  </a:lnTo>
                  <a:lnTo>
                    <a:pt x="3787" y="5788"/>
                  </a:lnTo>
                  <a:lnTo>
                    <a:pt x="3809" y="5814"/>
                  </a:lnTo>
                  <a:lnTo>
                    <a:pt x="3830" y="5839"/>
                  </a:lnTo>
                  <a:lnTo>
                    <a:pt x="3850" y="5864"/>
                  </a:lnTo>
                  <a:lnTo>
                    <a:pt x="3870" y="5888"/>
                  </a:lnTo>
                  <a:lnTo>
                    <a:pt x="3888" y="5911"/>
                  </a:lnTo>
                  <a:lnTo>
                    <a:pt x="3907" y="5932"/>
                  </a:lnTo>
                  <a:lnTo>
                    <a:pt x="3925" y="5954"/>
                  </a:lnTo>
                  <a:lnTo>
                    <a:pt x="3943" y="5975"/>
                  </a:lnTo>
                  <a:lnTo>
                    <a:pt x="3959" y="5995"/>
                  </a:lnTo>
                  <a:lnTo>
                    <a:pt x="3975" y="6015"/>
                  </a:lnTo>
                  <a:lnTo>
                    <a:pt x="3990" y="6033"/>
                  </a:lnTo>
                  <a:lnTo>
                    <a:pt x="4005" y="6050"/>
                  </a:lnTo>
                  <a:lnTo>
                    <a:pt x="4019" y="6067"/>
                  </a:lnTo>
                  <a:lnTo>
                    <a:pt x="4032" y="6084"/>
                  </a:lnTo>
                  <a:lnTo>
                    <a:pt x="4045" y="6098"/>
                  </a:lnTo>
                  <a:lnTo>
                    <a:pt x="4057" y="6113"/>
                  </a:lnTo>
                  <a:lnTo>
                    <a:pt x="4069" y="6126"/>
                  </a:lnTo>
                  <a:lnTo>
                    <a:pt x="4079" y="6139"/>
                  </a:lnTo>
                  <a:lnTo>
                    <a:pt x="4088" y="6150"/>
                  </a:lnTo>
                  <a:lnTo>
                    <a:pt x="4098" y="6162"/>
                  </a:lnTo>
                  <a:lnTo>
                    <a:pt x="4106" y="6171"/>
                  </a:lnTo>
                  <a:lnTo>
                    <a:pt x="4113" y="6181"/>
                  </a:lnTo>
                  <a:lnTo>
                    <a:pt x="4121" y="6189"/>
                  </a:lnTo>
                  <a:lnTo>
                    <a:pt x="4127" y="6196"/>
                  </a:lnTo>
                  <a:lnTo>
                    <a:pt x="4132" y="6202"/>
                  </a:lnTo>
                  <a:lnTo>
                    <a:pt x="4136" y="6208"/>
                  </a:lnTo>
                  <a:lnTo>
                    <a:pt x="4141" y="6212"/>
                  </a:lnTo>
                  <a:lnTo>
                    <a:pt x="4144" y="6216"/>
                  </a:lnTo>
                  <a:lnTo>
                    <a:pt x="4146" y="6218"/>
                  </a:lnTo>
                  <a:lnTo>
                    <a:pt x="4147" y="6219"/>
                  </a:lnTo>
                  <a:lnTo>
                    <a:pt x="4147" y="6220"/>
                  </a:lnTo>
                </a:path>
              </a:pathLst>
            </a:custGeom>
            <a:noFill/>
            <a:ln w="57150">
              <a:solidFill>
                <a:srgbClr val="053ABF"/>
              </a:solidFill>
              <a:round/>
              <a:headEnd/>
              <a:tailEnd/>
            </a:ln>
          </p:spPr>
          <p:txBody>
            <a:bodyPr>
              <a:prstTxWarp prst="textNoShape">
                <a:avLst/>
              </a:prstTxWarp>
            </a:bodyPr>
            <a:lstStyle/>
            <a:p>
              <a:endParaRPr lang="en-US" sz="1600">
                <a:latin typeface="+mj-lt"/>
                <a:cs typeface="Times New Roman" pitchFamily="18" charset="0"/>
              </a:endParaRPr>
            </a:p>
          </p:txBody>
        </p:sp>
        <p:sp>
          <p:nvSpPr>
            <p:cNvPr id="105" name="Rectangle 27"/>
            <p:cNvSpPr>
              <a:spLocks noChangeAspect="1" noChangeArrowheads="1"/>
            </p:cNvSpPr>
            <p:nvPr/>
          </p:nvSpPr>
          <p:spPr bwMode="auto">
            <a:xfrm>
              <a:off x="4099" y="2208"/>
              <a:ext cx="267" cy="174"/>
            </a:xfrm>
            <a:prstGeom prst="rect">
              <a:avLst/>
            </a:prstGeom>
            <a:noFill/>
            <a:ln w="9525">
              <a:noFill/>
              <a:miter lim="800000"/>
              <a:headEnd/>
              <a:tailEnd/>
            </a:ln>
          </p:spPr>
          <p:txBody>
            <a:bodyPr wrap="square" lIns="0" tIns="0" rIns="0" bIns="0">
              <a:prstTxWarp prst="textNoShape">
                <a:avLst/>
              </a:prstTxWarp>
              <a:spAutoFit/>
            </a:bodyPr>
            <a:lstStyle/>
            <a:p>
              <a:r>
                <a:rPr kumimoji="0" lang="en-US" b="1" i="1" dirty="0">
                  <a:solidFill>
                    <a:srgbClr val="053ABF"/>
                  </a:solidFill>
                  <a:latin typeface="+mj-lt"/>
                  <a:cs typeface="Times New Roman" pitchFamily="18" charset="0"/>
                </a:rPr>
                <a:t>AD</a:t>
              </a:r>
              <a:r>
                <a:rPr kumimoji="0" lang="en-US" b="1" i="1" baseline="-25000" dirty="0">
                  <a:solidFill>
                    <a:srgbClr val="053ABF"/>
                  </a:solidFill>
                  <a:latin typeface="+mj-lt"/>
                  <a:cs typeface="Times New Roman" pitchFamily="18" charset="0"/>
                </a:rPr>
                <a:t>2</a:t>
              </a:r>
              <a:endParaRPr kumimoji="0" lang="en-US" b="1" baseline="-25000" dirty="0">
                <a:solidFill>
                  <a:srgbClr val="053ABF"/>
                </a:solidFill>
                <a:latin typeface="+mj-lt"/>
                <a:cs typeface="Times New Roman" pitchFamily="18" charset="0"/>
              </a:endParaRPr>
            </a:p>
          </p:txBody>
        </p:sp>
        <p:sp>
          <p:nvSpPr>
            <p:cNvPr id="106" name="Line 46"/>
            <p:cNvSpPr>
              <a:spLocks noChangeShapeType="1"/>
            </p:cNvSpPr>
            <p:nvPr/>
          </p:nvSpPr>
          <p:spPr bwMode="auto">
            <a:xfrm>
              <a:off x="2802" y="930"/>
              <a:ext cx="270" cy="0"/>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sp>
          <p:nvSpPr>
            <p:cNvPr id="107" name="Line 47"/>
            <p:cNvSpPr>
              <a:spLocks noChangeShapeType="1"/>
            </p:cNvSpPr>
            <p:nvPr/>
          </p:nvSpPr>
          <p:spPr bwMode="auto">
            <a:xfrm>
              <a:off x="3666" y="2160"/>
              <a:ext cx="270" cy="0"/>
            </a:xfrm>
            <a:prstGeom prst="line">
              <a:avLst/>
            </a:prstGeom>
            <a:noFill/>
            <a:ln w="31750">
              <a:solidFill>
                <a:schemeClr val="tx1"/>
              </a:solidFill>
              <a:round/>
              <a:headEnd type="none" w="lg" len="lg"/>
              <a:tailEnd type="stealth" w="lg" len="lg"/>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sz="1600">
                <a:latin typeface="+mj-lt"/>
                <a:cs typeface="Times New Roman" pitchFamily="18" charset="0"/>
              </a:endParaRPr>
            </a:p>
          </p:txBody>
        </p:sp>
      </p:grpSp>
      <p:grpSp>
        <p:nvGrpSpPr>
          <p:cNvPr id="108" name="Group 50"/>
          <p:cNvGrpSpPr>
            <a:grpSpLocks/>
          </p:cNvGrpSpPr>
          <p:nvPr/>
        </p:nvGrpSpPr>
        <p:grpSpPr bwMode="auto">
          <a:xfrm>
            <a:off x="6019067" y="3252256"/>
            <a:ext cx="341313" cy="246063"/>
            <a:chOff x="3330" y="1233"/>
            <a:chExt cx="215" cy="155"/>
          </a:xfrm>
        </p:grpSpPr>
        <p:sp>
          <p:nvSpPr>
            <p:cNvPr id="109" name="Text Box 38"/>
            <p:cNvSpPr txBox="1">
              <a:spLocks noChangeArrowheads="1"/>
            </p:cNvSpPr>
            <p:nvPr/>
          </p:nvSpPr>
          <p:spPr bwMode="auto">
            <a:xfrm>
              <a:off x="3439" y="1233"/>
              <a:ext cx="106" cy="155"/>
            </a:xfrm>
            <a:prstGeom prst="rect">
              <a:avLst/>
            </a:prstGeom>
            <a:noFill/>
            <a:ln w="9525">
              <a:noFill/>
              <a:miter lim="800000"/>
              <a:headEnd/>
              <a:tailEnd/>
            </a:ln>
          </p:spPr>
          <p:txBody>
            <a:bodyPr wrap="none" lIns="0" tIns="0" rIns="0" bIns="0">
              <a:prstTxWarp prst="textNoShape">
                <a:avLst/>
              </a:prstTxWarp>
              <a:spAutoFit/>
            </a:bodyPr>
            <a:lstStyle/>
            <a:p>
              <a:r>
                <a:rPr lang="en-US" sz="1600" b="1" i="1" dirty="0">
                  <a:latin typeface="+mj-lt"/>
                  <a:cs typeface="Times New Roman" pitchFamily="18" charset="0"/>
                </a:rPr>
                <a:t>E</a:t>
              </a:r>
              <a:r>
                <a:rPr lang="en-US" sz="1600" b="1" i="1" baseline="-25000" dirty="0">
                  <a:latin typeface="+mj-lt"/>
                  <a:cs typeface="Times New Roman" pitchFamily="18" charset="0"/>
                </a:rPr>
                <a:t>2</a:t>
              </a:r>
              <a:endParaRPr lang="en-US" sz="1600" b="1" dirty="0">
                <a:solidFill>
                  <a:schemeClr val="tx1"/>
                </a:solidFill>
                <a:latin typeface="+mj-lt"/>
                <a:cs typeface="Times New Roman" pitchFamily="18" charset="0"/>
              </a:endParaRPr>
            </a:p>
          </p:txBody>
        </p:sp>
        <p:sp>
          <p:nvSpPr>
            <p:cNvPr id="110" name="Freeform 40"/>
            <p:cNvSpPr>
              <a:spLocks/>
            </p:cNvSpPr>
            <p:nvPr/>
          </p:nvSpPr>
          <p:spPr bwMode="auto">
            <a:xfrm>
              <a:off x="3330" y="1265"/>
              <a:ext cx="75" cy="75"/>
            </a:xfrm>
            <a:custGeom>
              <a:avLst/>
              <a:gdLst>
                <a:gd name="T0" fmla="*/ 0 w 173"/>
                <a:gd name="T1" fmla="*/ 38 h 173"/>
                <a:gd name="T2" fmla="*/ 6 w 173"/>
                <a:gd name="T3" fmla="*/ 19 h 173"/>
                <a:gd name="T4" fmla="*/ 19 w 173"/>
                <a:gd name="T5" fmla="*/ 5 h 173"/>
                <a:gd name="T6" fmla="*/ 38 w 173"/>
                <a:gd name="T7" fmla="*/ 0 h 173"/>
                <a:gd name="T8" fmla="*/ 38 w 173"/>
                <a:gd name="T9" fmla="*/ 0 h 173"/>
                <a:gd name="T10" fmla="*/ 57 w 173"/>
                <a:gd name="T11" fmla="*/ 5 h 173"/>
                <a:gd name="T12" fmla="*/ 70 w 173"/>
                <a:gd name="T13" fmla="*/ 19 h 173"/>
                <a:gd name="T14" fmla="*/ 75 w 173"/>
                <a:gd name="T15" fmla="*/ 38 h 173"/>
                <a:gd name="T16" fmla="*/ 75 w 173"/>
                <a:gd name="T17" fmla="*/ 38 h 173"/>
                <a:gd name="T18" fmla="*/ 70 w 173"/>
                <a:gd name="T19" fmla="*/ 56 h 173"/>
                <a:gd name="T20" fmla="*/ 57 w 173"/>
                <a:gd name="T21" fmla="*/ 70 h 173"/>
                <a:gd name="T22" fmla="*/ 38 w 173"/>
                <a:gd name="T23" fmla="*/ 75 h 173"/>
                <a:gd name="T24" fmla="*/ 38 w 173"/>
                <a:gd name="T25" fmla="*/ 75 h 173"/>
                <a:gd name="T26" fmla="*/ 19 w 173"/>
                <a:gd name="T27" fmla="*/ 70 h 173"/>
                <a:gd name="T28" fmla="*/ 6 w 173"/>
                <a:gd name="T29" fmla="*/ 56 h 173"/>
                <a:gd name="T30" fmla="*/ 0 w 173"/>
                <a:gd name="T31" fmla="*/ 38 h 173"/>
                <a:gd name="T32" fmla="*/ 0 w 173"/>
                <a:gd name="T33" fmla="*/ 38 h 173"/>
                <a:gd name="T34" fmla="*/ 0 w 173"/>
                <a:gd name="T35" fmla="*/ 38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3"/>
                <a:gd name="T55" fmla="*/ 0 h 173"/>
                <a:gd name="T56" fmla="*/ 173 w 173"/>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3" h="173">
                  <a:moveTo>
                    <a:pt x="0" y="87"/>
                  </a:moveTo>
                  <a:lnTo>
                    <a:pt x="13" y="43"/>
                  </a:lnTo>
                  <a:lnTo>
                    <a:pt x="43" y="12"/>
                  </a:lnTo>
                  <a:lnTo>
                    <a:pt x="87" y="0"/>
                  </a:lnTo>
                  <a:lnTo>
                    <a:pt x="131" y="12"/>
                  </a:lnTo>
                  <a:lnTo>
                    <a:pt x="162" y="43"/>
                  </a:lnTo>
                  <a:lnTo>
                    <a:pt x="173" y="87"/>
                  </a:lnTo>
                  <a:lnTo>
                    <a:pt x="162" y="130"/>
                  </a:lnTo>
                  <a:lnTo>
                    <a:pt x="131" y="161"/>
                  </a:lnTo>
                  <a:lnTo>
                    <a:pt x="87" y="173"/>
                  </a:lnTo>
                  <a:lnTo>
                    <a:pt x="43" y="161"/>
                  </a:lnTo>
                  <a:lnTo>
                    <a:pt x="13" y="130"/>
                  </a:lnTo>
                  <a:lnTo>
                    <a:pt x="0" y="87"/>
                  </a:lnTo>
                </a:path>
              </a:pathLst>
            </a:custGeom>
            <a:solidFill>
              <a:srgbClr val="FFFF00"/>
            </a:solidFill>
            <a:ln w="38100">
              <a:solidFill>
                <a:schemeClr val="tx1"/>
              </a:solidFill>
              <a:round/>
              <a:headEnd/>
              <a:tailEnd/>
            </a:ln>
          </p:spPr>
          <p:txBody>
            <a:bodyPr>
              <a:prstTxWarp prst="textNoShape">
                <a:avLst/>
              </a:prstTxWarp>
            </a:bodyPr>
            <a:lstStyle/>
            <a:p>
              <a:endParaRPr lang="en-US" sz="1600">
                <a:latin typeface="+mj-lt"/>
                <a:cs typeface="Times New Roman" pitchFamily="18" charset="0"/>
              </a:endParaRPr>
            </a:p>
          </p:txBody>
        </p:sp>
      </p:grpSp>
      <p:sp>
        <p:nvSpPr>
          <p:cNvPr id="44" name="Line 20"/>
          <p:cNvSpPr>
            <a:spLocks noChangeAspect="1" noChangeShapeType="1"/>
          </p:cNvSpPr>
          <p:nvPr/>
        </p:nvSpPr>
        <p:spPr bwMode="auto">
          <a:xfrm>
            <a:off x="4705251" y="5492316"/>
            <a:ext cx="2532702" cy="0"/>
          </a:xfrm>
          <a:prstGeom prst="line">
            <a:avLst/>
          </a:prstGeom>
          <a:noFill/>
          <a:ln w="28575">
            <a:solidFill>
              <a:srgbClr val="000000"/>
            </a:solidFill>
            <a:round/>
            <a:headEnd/>
            <a:tailEnd/>
          </a:ln>
        </p:spPr>
        <p:txBody>
          <a:bodyPr>
            <a:prstTxWarp prst="textNoShape">
              <a:avLst/>
            </a:prstTxWarp>
          </a:bodyPr>
          <a:lstStyle/>
          <a:p>
            <a:endParaRPr lang="en-US">
              <a:latin typeface="+mj-lt"/>
              <a:cs typeface="Times New Roman"/>
            </a:endParaRPr>
          </a:p>
        </p:txBody>
      </p:sp>
      <p:sp>
        <p:nvSpPr>
          <p:cNvPr id="45" name="Rectangle 21"/>
          <p:cNvSpPr>
            <a:spLocks noChangeAspect="1" noChangeArrowheads="1"/>
          </p:cNvSpPr>
          <p:nvPr/>
        </p:nvSpPr>
        <p:spPr bwMode="auto">
          <a:xfrm>
            <a:off x="7212736" y="5403171"/>
            <a:ext cx="1544393" cy="35086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sz="1600" b="0">
                <a:solidFill>
                  <a:srgbClr val="000000"/>
                </a:solidFill>
                <a:latin typeface="+mj-lt"/>
                <a:cs typeface="Times New Roman"/>
              </a:rPr>
              <a:t> Goods &amp; Services</a:t>
            </a:r>
            <a:r>
              <a:rPr kumimoji="0" lang="en-US" sz="1200" b="0">
                <a:solidFill>
                  <a:srgbClr val="000000"/>
                </a:solidFill>
                <a:latin typeface="+mj-lt"/>
                <a:cs typeface="Times New Roman"/>
              </a:rPr>
              <a:t/>
            </a:r>
            <a:br>
              <a:rPr kumimoji="0" lang="en-US" sz="1200" b="0">
                <a:solidFill>
                  <a:srgbClr val="000000"/>
                </a:solidFill>
                <a:latin typeface="+mj-lt"/>
                <a:cs typeface="Times New Roman"/>
              </a:rPr>
            </a:br>
            <a:r>
              <a:rPr kumimoji="0" lang="en-US" sz="1200" i="1">
                <a:solidFill>
                  <a:srgbClr val="000000"/>
                </a:solidFill>
                <a:latin typeface="+mj-lt"/>
                <a:cs typeface="Times New Roman"/>
              </a:rPr>
              <a:t>(real GDP)</a:t>
            </a:r>
            <a:endParaRPr kumimoji="0" lang="en-US" sz="2000" i="1">
              <a:solidFill>
                <a:schemeClr val="tx1"/>
              </a:solidFill>
              <a:latin typeface="+mj-lt"/>
              <a:cs typeface="Times New Roman"/>
            </a:endParaRPr>
          </a:p>
        </p:txBody>
      </p:sp>
    </p:spTree>
    <p:extLst>
      <p:ext uri="{BB962C8B-B14F-4D97-AF65-F5344CB8AC3E}">
        <p14:creationId xmlns:p14="http://schemas.microsoft.com/office/powerpoint/2010/main" val="1844249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315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940802" cy="4692983"/>
          </a:xfrm>
        </p:spPr>
        <p:txBody>
          <a:bodyPr/>
          <a:lstStyle/>
          <a:p>
            <a:pPr marL="341313" indent="-341313">
              <a:buAutoNum type="arabicPeriod"/>
            </a:pPr>
            <a:r>
              <a:rPr lang="en-US" dirty="0" smtClean="0">
                <a:solidFill>
                  <a:srgbClr val="32302A"/>
                </a:solidFill>
              </a:rPr>
              <a:t>“</a:t>
            </a:r>
            <a:r>
              <a:rPr lang="en-US" i="1" dirty="0" smtClean="0">
                <a:solidFill>
                  <a:srgbClr val="32302A"/>
                </a:solidFill>
              </a:rPr>
              <a:t>Under </a:t>
            </a:r>
            <a:r>
              <a:rPr lang="en-US" i="1" dirty="0">
                <a:solidFill>
                  <a:srgbClr val="32302A"/>
                </a:solidFill>
              </a:rPr>
              <a:t>the adaptive expectations hypothesis</a:t>
            </a:r>
            <a:r>
              <a:rPr lang="en-US" i="1" dirty="0" smtClean="0">
                <a:solidFill>
                  <a:srgbClr val="32302A"/>
                </a:solidFill>
              </a:rPr>
              <a:t>, a </a:t>
            </a:r>
            <a:r>
              <a:rPr lang="en-US" i="1" dirty="0">
                <a:solidFill>
                  <a:srgbClr val="32302A"/>
                </a:solidFill>
              </a:rPr>
              <a:t>shift to </a:t>
            </a:r>
            <a:r>
              <a:rPr lang="en-US" i="1" dirty="0" smtClean="0">
                <a:solidFill>
                  <a:srgbClr val="32302A"/>
                </a:solidFill>
              </a:rPr>
              <a:t/>
            </a:r>
            <a:br>
              <a:rPr lang="en-US" i="1" dirty="0" smtClean="0">
                <a:solidFill>
                  <a:srgbClr val="32302A"/>
                </a:solidFill>
              </a:rPr>
            </a:br>
            <a:r>
              <a:rPr lang="en-US" i="1" dirty="0" smtClean="0">
                <a:solidFill>
                  <a:srgbClr val="32302A"/>
                </a:solidFill>
              </a:rPr>
              <a:t>  a </a:t>
            </a:r>
            <a:r>
              <a:rPr lang="en-US" i="1" dirty="0">
                <a:solidFill>
                  <a:srgbClr val="32302A"/>
                </a:solidFill>
              </a:rPr>
              <a:t>more </a:t>
            </a:r>
            <a:r>
              <a:rPr lang="en-US" i="1" dirty="0" smtClean="0">
                <a:solidFill>
                  <a:srgbClr val="32302A"/>
                </a:solidFill>
              </a:rPr>
              <a:t>expansionary monetary policy </a:t>
            </a:r>
            <a:r>
              <a:rPr lang="en-US" i="1" dirty="0">
                <a:solidFill>
                  <a:srgbClr val="32302A"/>
                </a:solidFill>
              </a:rPr>
              <a:t>will increase the </a:t>
            </a:r>
            <a:r>
              <a:rPr lang="en-US" i="1" dirty="0" smtClean="0">
                <a:solidFill>
                  <a:srgbClr val="32302A"/>
                </a:solidFill>
              </a:rPr>
              <a:t/>
            </a:r>
            <a:br>
              <a:rPr lang="en-US" i="1" dirty="0" smtClean="0">
                <a:solidFill>
                  <a:srgbClr val="32302A"/>
                </a:solidFill>
              </a:rPr>
            </a:br>
            <a:r>
              <a:rPr lang="en-US" i="1" dirty="0" smtClean="0">
                <a:solidFill>
                  <a:srgbClr val="32302A"/>
                </a:solidFill>
              </a:rPr>
              <a:t>  real </a:t>
            </a:r>
            <a:r>
              <a:rPr lang="en-US" i="1" dirty="0">
                <a:solidFill>
                  <a:srgbClr val="32302A"/>
                </a:solidFill>
              </a:rPr>
              <a:t>rate of </a:t>
            </a:r>
            <a:r>
              <a:rPr lang="en-US" i="1" dirty="0" smtClean="0">
                <a:solidFill>
                  <a:srgbClr val="32302A"/>
                </a:solidFill>
              </a:rPr>
              <a:t>output in the </a:t>
            </a:r>
            <a:r>
              <a:rPr lang="en-US" i="1" dirty="0">
                <a:solidFill>
                  <a:srgbClr val="32302A"/>
                </a:solidFill>
              </a:rPr>
              <a:t>short run, but not </a:t>
            </a:r>
            <a:r>
              <a:rPr lang="en-US" i="1" dirty="0" smtClean="0">
                <a:solidFill>
                  <a:srgbClr val="32302A"/>
                </a:solidFill>
              </a:rPr>
              <a:t>the </a:t>
            </a:r>
            <a:r>
              <a:rPr lang="en-US" i="1" dirty="0">
                <a:solidFill>
                  <a:srgbClr val="32302A"/>
                </a:solidFill>
              </a:rPr>
              <a:t>long </a:t>
            </a:r>
            <a:r>
              <a:rPr lang="en-US" i="1" dirty="0" smtClean="0">
                <a:solidFill>
                  <a:srgbClr val="32302A"/>
                </a:solidFill>
              </a:rPr>
              <a:t>run</a:t>
            </a:r>
            <a:r>
              <a:rPr lang="en-US" i="1" dirty="0">
                <a:solidFill>
                  <a:srgbClr val="32302A"/>
                </a:solidFill>
              </a:rPr>
              <a:t>.</a:t>
            </a:r>
            <a:r>
              <a:rPr lang="en-US" dirty="0">
                <a:solidFill>
                  <a:srgbClr val="32302A"/>
                </a:solidFill>
              </a:rPr>
              <a:t>”  </a:t>
            </a:r>
            <a:r>
              <a:rPr lang="en-US" dirty="0" smtClean="0">
                <a:solidFill>
                  <a:srgbClr val="32302A"/>
                </a:solidFill>
              </a:rPr>
              <a:t/>
            </a:r>
            <a:br>
              <a:rPr lang="en-US" dirty="0" smtClean="0">
                <a:solidFill>
                  <a:srgbClr val="32302A"/>
                </a:solidFill>
              </a:rPr>
            </a:br>
            <a:r>
              <a:rPr lang="en-US" sz="1000" dirty="0">
                <a:solidFill>
                  <a:srgbClr val="32302A"/>
                </a:solidFill>
              </a:rPr>
              <a:t/>
            </a:r>
            <a:br>
              <a:rPr lang="en-US" sz="1000" dirty="0">
                <a:solidFill>
                  <a:srgbClr val="32302A"/>
                </a:solidFill>
              </a:rPr>
            </a:br>
            <a:r>
              <a:rPr lang="en-US" dirty="0" smtClean="0">
                <a:solidFill>
                  <a:srgbClr val="32302A"/>
                </a:solidFill>
              </a:rPr>
              <a:t>Is </a:t>
            </a:r>
            <a:r>
              <a:rPr lang="en-US" dirty="0">
                <a:solidFill>
                  <a:srgbClr val="32302A"/>
                </a:solidFill>
              </a:rPr>
              <a:t>this statement true? </a:t>
            </a:r>
            <a:r>
              <a:rPr lang="en-US" dirty="0" smtClean="0">
                <a:solidFill>
                  <a:srgbClr val="32302A"/>
                </a:solidFill>
              </a:rPr>
              <a:t>Would </a:t>
            </a:r>
            <a:r>
              <a:rPr lang="en-US" dirty="0">
                <a:solidFill>
                  <a:srgbClr val="32302A"/>
                </a:solidFill>
              </a:rPr>
              <a:t>it be true </a:t>
            </a:r>
            <a:r>
              <a:rPr lang="en-US" dirty="0" smtClean="0">
                <a:solidFill>
                  <a:srgbClr val="32302A"/>
                </a:solidFill>
              </a:rPr>
              <a:t>under </a:t>
            </a:r>
            <a:r>
              <a:rPr lang="en-US" dirty="0">
                <a:solidFill>
                  <a:srgbClr val="32302A"/>
                </a:solidFill>
              </a:rPr>
              <a:t>the rational expectations hypothesis? </a:t>
            </a:r>
          </a:p>
        </p:txBody>
      </p:sp>
    </p:spTree>
    <p:extLst>
      <p:ext uri="{BB962C8B-B14F-4D97-AF65-F5344CB8AC3E}">
        <p14:creationId xmlns:p14="http://schemas.microsoft.com/office/powerpoint/2010/main" val="86351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673384"/>
            <a:ext cx="7772400" cy="742188"/>
          </a:xfrm>
        </p:spPr>
        <p:txBody>
          <a:bodyPr anchor="ctr"/>
          <a:lstStyle/>
          <a:p>
            <a:pPr>
              <a:lnSpc>
                <a:spcPts val="4000"/>
              </a:lnSpc>
            </a:pPr>
            <a:r>
              <a:rPr lang="en-US" dirty="0"/>
              <a:t>The Phillips Curve: The View</a:t>
            </a:r>
            <a:br>
              <a:rPr lang="en-US" dirty="0"/>
            </a:br>
            <a:r>
              <a:rPr lang="en-US" dirty="0"/>
              <a:t>of the 1960s versus Today</a:t>
            </a:r>
          </a:p>
        </p:txBody>
      </p:sp>
    </p:spTree>
    <p:extLst>
      <p:ext uri="{BB962C8B-B14F-4D97-AF65-F5344CB8AC3E}">
        <p14:creationId xmlns:p14="http://schemas.microsoft.com/office/powerpoint/2010/main" val="2005074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88771"/>
            <a:ext cx="8904855" cy="702716"/>
          </a:xfrm>
        </p:spPr>
        <p:txBody>
          <a:bodyPr/>
          <a:lstStyle/>
          <a:p>
            <a:r>
              <a:rPr lang="en-US" dirty="0"/>
              <a:t>Phillips Curve View of the 1960s &amp; 70s</a:t>
            </a:r>
          </a:p>
        </p:txBody>
      </p:sp>
      <p:sp>
        <p:nvSpPr>
          <p:cNvPr id="3" name="Content Placeholder 2"/>
          <p:cNvSpPr>
            <a:spLocks noGrp="1"/>
          </p:cNvSpPr>
          <p:nvPr>
            <p:ph idx="1"/>
          </p:nvPr>
        </p:nvSpPr>
        <p:spPr>
          <a:xfrm>
            <a:off x="140675" y="1106949"/>
            <a:ext cx="8690710" cy="5075020"/>
          </a:xfrm>
        </p:spPr>
        <p:txBody>
          <a:bodyPr/>
          <a:lstStyle/>
          <a:p>
            <a:pPr marL="231775" indent="-231775"/>
            <a:r>
              <a:rPr lang="en-US" sz="2600" dirty="0">
                <a:solidFill>
                  <a:srgbClr val="32302A"/>
                </a:solidFill>
              </a:rPr>
              <a:t>A Phillips curve indicates the relationship between the rates of inflation and unemployment.</a:t>
            </a:r>
          </a:p>
          <a:p>
            <a:pPr marL="231775" indent="-231775"/>
            <a:r>
              <a:rPr lang="en-US" sz="2600" dirty="0">
                <a:solidFill>
                  <a:srgbClr val="32302A"/>
                </a:solidFill>
              </a:rPr>
              <a:t>In the 1960s, most economists thought that there was a trade-off between inflation and unemployment – that a lower rate of unemployment could be achieved if we were willing to tolerate a little more inflation.</a:t>
            </a:r>
          </a:p>
          <a:p>
            <a:pPr marL="631825" lvl="1" indent="-231775"/>
            <a:r>
              <a:rPr lang="en-US" dirty="0">
                <a:solidFill>
                  <a:srgbClr val="32302A"/>
                </a:solidFill>
              </a:rPr>
              <a:t>This view provided the foundation for the inflationary policies of the 1970s.</a:t>
            </a:r>
          </a:p>
          <a:p>
            <a:pPr marL="631825" lvl="1" indent="-231775"/>
            <a:r>
              <a:rPr lang="en-US" dirty="0">
                <a:solidFill>
                  <a:srgbClr val="32302A"/>
                </a:solidFill>
              </a:rPr>
              <a:t>But the inflation of the 1970s led to high rates of both inflation and unemployment.</a:t>
            </a:r>
          </a:p>
          <a:p>
            <a:pPr marL="631825" lvl="1" indent="-231775"/>
            <a:r>
              <a:rPr lang="en-US" dirty="0">
                <a:solidFill>
                  <a:srgbClr val="32302A"/>
                </a:solidFill>
              </a:rPr>
              <a:t>The early Phillips curve view was fallacious because it ignored the role of expectations.</a:t>
            </a:r>
          </a:p>
        </p:txBody>
      </p:sp>
    </p:spTree>
    <p:extLst>
      <p:ext uri="{BB962C8B-B14F-4D97-AF65-F5344CB8AC3E}">
        <p14:creationId xmlns:p14="http://schemas.microsoft.com/office/powerpoint/2010/main" val="1278013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21730" y="1474183"/>
            <a:ext cx="5115396"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394807"/>
            <a:ext cx="8904855" cy="596684"/>
          </a:xfrm>
        </p:spPr>
        <p:txBody>
          <a:bodyPr/>
          <a:lstStyle/>
          <a:p>
            <a:r>
              <a:rPr lang="en-US" dirty="0" smtClean="0"/>
              <a:t>Early View of the Phillips Curve</a:t>
            </a:r>
          </a:p>
        </p:txBody>
      </p:sp>
      <p:sp>
        <p:nvSpPr>
          <p:cNvPr id="61" name="Text Box 10"/>
          <p:cNvSpPr txBox="1">
            <a:spLocks noChangeArrowheads="1"/>
          </p:cNvSpPr>
          <p:nvPr/>
        </p:nvSpPr>
        <p:spPr bwMode="auto">
          <a:xfrm>
            <a:off x="73111" y="2078815"/>
            <a:ext cx="3748619" cy="330859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smtClean="0">
                <a:latin typeface="+mj-lt"/>
                <a:cs typeface="Times New Roman" pitchFamily="18" charset="0"/>
              </a:rPr>
              <a:t>This </a:t>
            </a:r>
            <a:r>
              <a:rPr lang="en-US" sz="2200" dirty="0">
                <a:latin typeface="+mj-lt"/>
                <a:cs typeface="Times New Roman" pitchFamily="18" charset="0"/>
              </a:rPr>
              <a:t>exhibit is taken from the 1969 Economic Report of </a:t>
            </a:r>
            <a:r>
              <a:rPr lang="en-US" sz="2200" dirty="0" smtClean="0">
                <a:latin typeface="+mj-lt"/>
                <a:cs typeface="Times New Roman" pitchFamily="18" charset="0"/>
              </a:rPr>
              <a:t>the President</a:t>
            </a:r>
            <a:r>
              <a:rPr lang="en-US" sz="2200" dirty="0">
                <a:latin typeface="+mj-lt"/>
                <a:cs typeface="Times New Roman" pitchFamily="18" charset="0"/>
              </a:rPr>
              <a:t>. </a:t>
            </a:r>
            <a:r>
              <a:rPr lang="en-US" sz="2200" dirty="0" smtClean="0">
                <a:latin typeface="+mj-lt"/>
                <a:cs typeface="Times New Roman" pitchFamily="18" charset="0"/>
              </a:rPr>
              <a:t>Dots </a:t>
            </a:r>
            <a:r>
              <a:rPr lang="en-US" sz="2200" dirty="0">
                <a:latin typeface="+mj-lt"/>
                <a:cs typeface="Times New Roman" pitchFamily="18" charset="0"/>
              </a:rPr>
              <a:t>represent the inflation and </a:t>
            </a:r>
            <a:r>
              <a:rPr lang="en-US" sz="2200" dirty="0" smtClean="0">
                <a:latin typeface="+mj-lt"/>
                <a:cs typeface="Times New Roman" pitchFamily="18" charset="0"/>
              </a:rPr>
              <a:t>unemployment rate </a:t>
            </a:r>
            <a:r>
              <a:rPr lang="en-US" sz="2200" dirty="0">
                <a:latin typeface="+mj-lt"/>
                <a:cs typeface="Times New Roman" pitchFamily="18" charset="0"/>
              </a:rPr>
              <a:t>for the respective years</a:t>
            </a:r>
            <a:r>
              <a:rPr lang="en-US" sz="2200" dirty="0" smtClean="0">
                <a:latin typeface="+mj-lt"/>
                <a:cs typeface="Times New Roman" pitchFamily="18" charset="0"/>
              </a:rPr>
              <a:t>. </a:t>
            </a:r>
          </a:p>
          <a:p>
            <a:pPr marL="115888" indent="-115888">
              <a:lnSpc>
                <a:spcPct val="90000"/>
              </a:lnSpc>
              <a:spcBef>
                <a:spcPct val="50000"/>
              </a:spcBef>
              <a:buFontTx/>
              <a:buChar char="•"/>
            </a:pPr>
            <a:r>
              <a:rPr lang="en-US" sz="2200" dirty="0" smtClean="0">
                <a:latin typeface="+mj-lt"/>
                <a:cs typeface="Times New Roman" pitchFamily="18" charset="0"/>
              </a:rPr>
              <a:t>The </a:t>
            </a:r>
            <a:r>
              <a:rPr lang="en-US" sz="2200" dirty="0">
                <a:latin typeface="+mj-lt"/>
                <a:cs typeface="Times New Roman" pitchFamily="18" charset="0"/>
              </a:rPr>
              <a:t>report states that the </a:t>
            </a:r>
            <a:r>
              <a:rPr lang="en-US" sz="2200" dirty="0" smtClean="0">
                <a:latin typeface="+mj-lt"/>
                <a:cs typeface="Times New Roman" pitchFamily="18" charset="0"/>
              </a:rPr>
              <a:t>chart “</a:t>
            </a:r>
            <a:r>
              <a:rPr lang="en-US" sz="2200" dirty="0">
                <a:latin typeface="+mj-lt"/>
                <a:cs typeface="Times New Roman" pitchFamily="18" charset="0"/>
              </a:rPr>
              <a:t>reveals a fairly </a:t>
            </a:r>
            <a:r>
              <a:rPr lang="en-US" sz="2200" dirty="0" smtClean="0">
                <a:latin typeface="+mj-lt"/>
                <a:cs typeface="Times New Roman" pitchFamily="18" charset="0"/>
              </a:rPr>
              <a:t>close association </a:t>
            </a:r>
            <a:r>
              <a:rPr lang="en-US" sz="2200" dirty="0">
                <a:latin typeface="+mj-lt"/>
                <a:cs typeface="Times New Roman" pitchFamily="18" charset="0"/>
              </a:rPr>
              <a:t>of more rapid </a:t>
            </a:r>
            <a:r>
              <a:rPr lang="en-US" sz="2200" dirty="0" smtClean="0">
                <a:latin typeface="+mj-lt"/>
                <a:cs typeface="Times New Roman" pitchFamily="18" charset="0"/>
              </a:rPr>
              <a:t>price increases </a:t>
            </a:r>
            <a:r>
              <a:rPr lang="en-US" sz="2200" dirty="0">
                <a:latin typeface="+mj-lt"/>
                <a:cs typeface="Times New Roman" pitchFamily="18" charset="0"/>
              </a:rPr>
              <a:t>with lower rates of unemployment.” </a:t>
            </a:r>
          </a:p>
        </p:txBody>
      </p:sp>
      <p:sp>
        <p:nvSpPr>
          <p:cNvPr id="52" name="Rectangle 3"/>
          <p:cNvSpPr>
            <a:spLocks noChangeAspect="1" noChangeArrowheads="1"/>
          </p:cNvSpPr>
          <p:nvPr/>
        </p:nvSpPr>
        <p:spPr bwMode="auto">
          <a:xfrm>
            <a:off x="4461624" y="5501195"/>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3%</a:t>
            </a:r>
            <a:endParaRPr kumimoji="0" lang="en-US" sz="1600" b="0" dirty="0">
              <a:solidFill>
                <a:schemeClr val="tx1"/>
              </a:solidFill>
              <a:latin typeface="+mj-lt"/>
              <a:cs typeface="Times New Roman" pitchFamily="18" charset="0"/>
            </a:endParaRPr>
          </a:p>
        </p:txBody>
      </p:sp>
      <p:sp>
        <p:nvSpPr>
          <p:cNvPr id="56" name="Rectangle 4"/>
          <p:cNvSpPr>
            <a:spLocks noChangeAspect="1" noChangeArrowheads="1"/>
          </p:cNvSpPr>
          <p:nvPr/>
        </p:nvSpPr>
        <p:spPr bwMode="auto">
          <a:xfrm>
            <a:off x="5134724" y="5501195"/>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4%</a:t>
            </a:r>
            <a:endParaRPr kumimoji="0" lang="en-US" sz="1600" b="0" dirty="0">
              <a:solidFill>
                <a:schemeClr val="tx1"/>
              </a:solidFill>
              <a:latin typeface="+mj-lt"/>
              <a:cs typeface="Times New Roman" pitchFamily="18" charset="0"/>
            </a:endParaRPr>
          </a:p>
        </p:txBody>
      </p:sp>
      <p:sp>
        <p:nvSpPr>
          <p:cNvPr id="58" name="Rectangle 5"/>
          <p:cNvSpPr>
            <a:spLocks noChangeAspect="1" noChangeArrowheads="1"/>
          </p:cNvSpPr>
          <p:nvPr/>
        </p:nvSpPr>
        <p:spPr bwMode="auto">
          <a:xfrm>
            <a:off x="5801474" y="5501195"/>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5%</a:t>
            </a:r>
            <a:endParaRPr kumimoji="0" lang="en-US" sz="1600" b="0" dirty="0">
              <a:solidFill>
                <a:schemeClr val="tx1"/>
              </a:solidFill>
              <a:latin typeface="+mj-lt"/>
              <a:cs typeface="Times New Roman" pitchFamily="18" charset="0"/>
            </a:endParaRPr>
          </a:p>
        </p:txBody>
      </p:sp>
      <p:sp>
        <p:nvSpPr>
          <p:cNvPr id="62" name="Rectangle 6"/>
          <p:cNvSpPr>
            <a:spLocks noChangeAspect="1" noChangeArrowheads="1"/>
          </p:cNvSpPr>
          <p:nvPr/>
        </p:nvSpPr>
        <p:spPr bwMode="auto">
          <a:xfrm>
            <a:off x="6484099" y="5501195"/>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6%</a:t>
            </a:r>
            <a:endParaRPr kumimoji="0" lang="en-US" sz="1600" b="0" dirty="0">
              <a:solidFill>
                <a:schemeClr val="tx1"/>
              </a:solidFill>
              <a:latin typeface="+mj-lt"/>
              <a:cs typeface="Times New Roman" pitchFamily="18" charset="0"/>
            </a:endParaRPr>
          </a:p>
        </p:txBody>
      </p:sp>
      <p:sp>
        <p:nvSpPr>
          <p:cNvPr id="63" name="Rectangle 7"/>
          <p:cNvSpPr>
            <a:spLocks noChangeAspect="1" noChangeArrowheads="1"/>
          </p:cNvSpPr>
          <p:nvPr/>
        </p:nvSpPr>
        <p:spPr bwMode="auto">
          <a:xfrm>
            <a:off x="7130212" y="5501195"/>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7%</a:t>
            </a:r>
            <a:endParaRPr kumimoji="0" lang="en-US" sz="1600" b="0" dirty="0">
              <a:solidFill>
                <a:schemeClr val="tx1"/>
              </a:solidFill>
              <a:latin typeface="+mj-lt"/>
              <a:cs typeface="Times New Roman" pitchFamily="18" charset="0"/>
            </a:endParaRPr>
          </a:p>
        </p:txBody>
      </p:sp>
      <p:sp>
        <p:nvSpPr>
          <p:cNvPr id="64" name="Rectangle 8"/>
          <p:cNvSpPr>
            <a:spLocks noChangeAspect="1" noChangeArrowheads="1"/>
          </p:cNvSpPr>
          <p:nvPr/>
        </p:nvSpPr>
        <p:spPr bwMode="auto">
          <a:xfrm>
            <a:off x="4284269" y="2627439"/>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4%</a:t>
            </a:r>
            <a:endParaRPr kumimoji="0" lang="en-US" sz="1600" b="0" dirty="0">
              <a:solidFill>
                <a:schemeClr val="tx1"/>
              </a:solidFill>
              <a:latin typeface="+mj-lt"/>
              <a:cs typeface="Times New Roman" pitchFamily="18" charset="0"/>
            </a:endParaRPr>
          </a:p>
        </p:txBody>
      </p:sp>
      <p:sp>
        <p:nvSpPr>
          <p:cNvPr id="65" name="Rectangle 9"/>
          <p:cNvSpPr>
            <a:spLocks noChangeAspect="1" noChangeArrowheads="1"/>
          </p:cNvSpPr>
          <p:nvPr/>
        </p:nvSpPr>
        <p:spPr bwMode="auto">
          <a:xfrm>
            <a:off x="4284269" y="3291014"/>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3%</a:t>
            </a:r>
            <a:endParaRPr kumimoji="0" lang="en-US" sz="1600" b="0" dirty="0">
              <a:solidFill>
                <a:schemeClr val="tx1"/>
              </a:solidFill>
              <a:latin typeface="+mj-lt"/>
              <a:cs typeface="Times New Roman" pitchFamily="18" charset="0"/>
            </a:endParaRPr>
          </a:p>
        </p:txBody>
      </p:sp>
      <p:sp>
        <p:nvSpPr>
          <p:cNvPr id="66" name="Rectangle 10"/>
          <p:cNvSpPr>
            <a:spLocks noChangeAspect="1" noChangeArrowheads="1"/>
          </p:cNvSpPr>
          <p:nvPr/>
        </p:nvSpPr>
        <p:spPr bwMode="auto">
          <a:xfrm>
            <a:off x="4284269" y="3965701"/>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2%</a:t>
            </a:r>
            <a:endParaRPr kumimoji="0" lang="en-US" sz="1600" b="0" dirty="0">
              <a:solidFill>
                <a:schemeClr val="tx1"/>
              </a:solidFill>
              <a:latin typeface="+mj-lt"/>
              <a:cs typeface="Times New Roman" pitchFamily="18" charset="0"/>
            </a:endParaRPr>
          </a:p>
        </p:txBody>
      </p:sp>
      <p:sp>
        <p:nvSpPr>
          <p:cNvPr id="67" name="Rectangle 11"/>
          <p:cNvSpPr>
            <a:spLocks noChangeAspect="1" noChangeArrowheads="1"/>
          </p:cNvSpPr>
          <p:nvPr/>
        </p:nvSpPr>
        <p:spPr bwMode="auto">
          <a:xfrm>
            <a:off x="4284269" y="4640389"/>
            <a:ext cx="251672"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a:t>
            </a:r>
            <a:endParaRPr kumimoji="0" lang="en-US" sz="1600" b="0" dirty="0">
              <a:solidFill>
                <a:schemeClr val="tx1"/>
              </a:solidFill>
              <a:latin typeface="+mj-lt"/>
              <a:cs typeface="Times New Roman" pitchFamily="18" charset="0"/>
            </a:endParaRPr>
          </a:p>
        </p:txBody>
      </p:sp>
      <p:sp>
        <p:nvSpPr>
          <p:cNvPr id="68" name="Rectangle 12"/>
          <p:cNvSpPr>
            <a:spLocks noChangeAspect="1" noChangeArrowheads="1"/>
          </p:cNvSpPr>
          <p:nvPr/>
        </p:nvSpPr>
        <p:spPr bwMode="auto">
          <a:xfrm>
            <a:off x="7579385" y="5295899"/>
            <a:ext cx="1279197"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i="1" dirty="0">
                <a:solidFill>
                  <a:srgbClr val="000000"/>
                </a:solidFill>
                <a:latin typeface="+mj-lt"/>
                <a:cs typeface="Times New Roman" pitchFamily="18" charset="0"/>
              </a:rPr>
              <a:t>Unemployment</a:t>
            </a:r>
            <a:br>
              <a:rPr kumimoji="0" lang="en-US" sz="1600" b="0" i="1" dirty="0">
                <a:solidFill>
                  <a:srgbClr val="000000"/>
                </a:solidFill>
                <a:latin typeface="+mj-lt"/>
                <a:cs typeface="Times New Roman" pitchFamily="18" charset="0"/>
              </a:rPr>
            </a:br>
            <a:r>
              <a:rPr kumimoji="0" lang="en-US" sz="1600" b="0" i="1" dirty="0">
                <a:solidFill>
                  <a:srgbClr val="000000"/>
                </a:solidFill>
                <a:latin typeface="+mj-lt"/>
                <a:cs typeface="Times New Roman" pitchFamily="18" charset="0"/>
              </a:rPr>
              <a:t>rate (%)</a:t>
            </a:r>
            <a:endParaRPr kumimoji="0" lang="en-US" sz="1600" b="0" i="1" dirty="0">
              <a:solidFill>
                <a:schemeClr val="tx1"/>
              </a:solidFill>
              <a:latin typeface="+mj-lt"/>
              <a:cs typeface="Times New Roman" pitchFamily="18" charset="0"/>
            </a:endParaRPr>
          </a:p>
        </p:txBody>
      </p:sp>
      <p:sp>
        <p:nvSpPr>
          <p:cNvPr id="70" name="Text Box 13"/>
          <p:cNvSpPr txBox="1">
            <a:spLocks noChangeAspect="1" noChangeArrowheads="1"/>
          </p:cNvSpPr>
          <p:nvPr/>
        </p:nvSpPr>
        <p:spPr bwMode="auto">
          <a:xfrm>
            <a:off x="3975205" y="1767696"/>
            <a:ext cx="1093248" cy="714042"/>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i="1" dirty="0">
                <a:solidFill>
                  <a:srgbClr val="000000"/>
                </a:solidFill>
                <a:latin typeface="+mj-lt"/>
                <a:cs typeface="Times New Roman" pitchFamily="18" charset="0"/>
              </a:rPr>
              <a:t>Inflation rate</a:t>
            </a:r>
            <a:r>
              <a:rPr kumimoji="0" lang="en-US" sz="1600" b="0" dirty="0">
                <a:solidFill>
                  <a:srgbClr val="000000"/>
                </a:solidFill>
                <a:latin typeface="+mj-lt"/>
                <a:cs typeface="Times New Roman" pitchFamily="18" charset="0"/>
              </a:rPr>
              <a:t/>
            </a:r>
            <a:br>
              <a:rPr kumimoji="0" lang="en-US" sz="1600" b="0" dirty="0">
                <a:solidFill>
                  <a:srgbClr val="000000"/>
                </a:solidFill>
                <a:latin typeface="+mj-lt"/>
                <a:cs typeface="Times New Roman" pitchFamily="18" charset="0"/>
              </a:rPr>
            </a:br>
            <a:r>
              <a:rPr kumimoji="0" lang="en-US" sz="1400" b="0" i="1" dirty="0">
                <a:solidFill>
                  <a:srgbClr val="000000"/>
                </a:solidFill>
                <a:latin typeface="+mj-lt"/>
                <a:cs typeface="Times New Roman" pitchFamily="18" charset="0"/>
              </a:rPr>
              <a:t>(% change </a:t>
            </a:r>
            <a:r>
              <a:rPr kumimoji="0" lang="en-US" sz="1400" b="0" i="1" dirty="0" smtClean="0">
                <a:solidFill>
                  <a:srgbClr val="000000"/>
                </a:solidFill>
                <a:latin typeface="+mj-lt"/>
                <a:cs typeface="Times New Roman" pitchFamily="18" charset="0"/>
              </a:rPr>
              <a:t>in </a:t>
            </a:r>
            <a:br>
              <a:rPr kumimoji="0" lang="en-US" sz="1400" b="0" i="1"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 GDP</a:t>
            </a:r>
            <a:r>
              <a:rPr lang="en-US" sz="1400" i="1" dirty="0" smtClean="0">
                <a:solidFill>
                  <a:srgbClr val="000000"/>
                </a:solidFill>
                <a:latin typeface="+mj-lt"/>
                <a:cs typeface="Times New Roman" pitchFamily="18" charset="0"/>
              </a:rPr>
              <a:t> </a:t>
            </a:r>
            <a:r>
              <a:rPr kumimoji="0" lang="en-US" sz="1400" b="0" i="1" dirty="0" smtClean="0">
                <a:solidFill>
                  <a:srgbClr val="000000"/>
                </a:solidFill>
                <a:latin typeface="+mj-lt"/>
                <a:cs typeface="Times New Roman" pitchFamily="18" charset="0"/>
              </a:rPr>
              <a:t>price </a:t>
            </a:r>
            <a:br>
              <a:rPr kumimoji="0" lang="en-US" sz="1400" b="0" i="1" dirty="0" smtClean="0">
                <a:solidFill>
                  <a:srgbClr val="000000"/>
                </a:solidFill>
                <a:latin typeface="+mj-lt"/>
                <a:cs typeface="Times New Roman" pitchFamily="18" charset="0"/>
              </a:rPr>
            </a:br>
            <a:r>
              <a:rPr kumimoji="0" lang="en-US" sz="1400" b="0" i="1" dirty="0" smtClean="0">
                <a:solidFill>
                  <a:srgbClr val="000000"/>
                </a:solidFill>
                <a:latin typeface="+mj-lt"/>
                <a:cs typeface="Times New Roman" pitchFamily="18" charset="0"/>
              </a:rPr>
              <a:t> deflator</a:t>
            </a:r>
            <a:r>
              <a:rPr kumimoji="0" lang="en-US" sz="1400" b="0" i="1" dirty="0">
                <a:solidFill>
                  <a:srgbClr val="000000"/>
                </a:solidFill>
                <a:latin typeface="+mj-lt"/>
                <a:cs typeface="Times New Roman" pitchFamily="18" charset="0"/>
              </a:rPr>
              <a:t>)</a:t>
            </a:r>
            <a:endParaRPr lang="en-US" sz="1400" b="0" i="1" dirty="0">
              <a:solidFill>
                <a:schemeClr val="tx1"/>
              </a:solidFill>
              <a:latin typeface="+mj-lt"/>
              <a:cs typeface="Times New Roman" pitchFamily="18" charset="0"/>
            </a:endParaRPr>
          </a:p>
        </p:txBody>
      </p:sp>
      <p:grpSp>
        <p:nvGrpSpPr>
          <p:cNvPr id="71" name="Group 14"/>
          <p:cNvGrpSpPr>
            <a:grpSpLocks/>
          </p:cNvGrpSpPr>
          <p:nvPr/>
        </p:nvGrpSpPr>
        <p:grpSpPr bwMode="auto">
          <a:xfrm>
            <a:off x="4938827" y="2186495"/>
            <a:ext cx="2244725" cy="2546350"/>
            <a:chOff x="2491" y="559"/>
            <a:chExt cx="1414" cy="1604"/>
          </a:xfrm>
        </p:grpSpPr>
        <p:grpSp>
          <p:nvGrpSpPr>
            <p:cNvPr id="72" name="Group 15"/>
            <p:cNvGrpSpPr>
              <a:grpSpLocks noChangeAspect="1"/>
            </p:cNvGrpSpPr>
            <p:nvPr/>
          </p:nvGrpSpPr>
          <p:grpSpPr bwMode="auto">
            <a:xfrm>
              <a:off x="2491" y="559"/>
              <a:ext cx="1414" cy="1604"/>
              <a:chOff x="1864" y="609"/>
              <a:chExt cx="2016" cy="2288"/>
            </a:xfrm>
          </p:grpSpPr>
          <p:sp>
            <p:nvSpPr>
              <p:cNvPr id="74" name="Freeform 16"/>
              <p:cNvSpPr>
                <a:spLocks noChangeAspect="1"/>
              </p:cNvSpPr>
              <p:nvPr/>
            </p:nvSpPr>
            <p:spPr bwMode="auto">
              <a:xfrm>
                <a:off x="1864" y="609"/>
                <a:ext cx="1280" cy="2010"/>
              </a:xfrm>
              <a:custGeom>
                <a:avLst/>
                <a:gdLst>
                  <a:gd name="T0" fmla="*/ 4 w 3840"/>
                  <a:gd name="T1" fmla="*/ 20 h 6029"/>
                  <a:gd name="T2" fmla="*/ 12 w 3840"/>
                  <a:gd name="T3" fmla="*/ 53 h 6029"/>
                  <a:gd name="T4" fmla="*/ 21 w 3840"/>
                  <a:gd name="T5" fmla="*/ 86 h 6029"/>
                  <a:gd name="T6" fmla="*/ 31 w 3840"/>
                  <a:gd name="T7" fmla="*/ 121 h 6029"/>
                  <a:gd name="T8" fmla="*/ 43 w 3840"/>
                  <a:gd name="T9" fmla="*/ 158 h 6029"/>
                  <a:gd name="T10" fmla="*/ 56 w 3840"/>
                  <a:gd name="T11" fmla="*/ 195 h 6029"/>
                  <a:gd name="T12" fmla="*/ 71 w 3840"/>
                  <a:gd name="T13" fmla="*/ 234 h 6029"/>
                  <a:gd name="T14" fmla="*/ 87 w 3840"/>
                  <a:gd name="T15" fmla="*/ 274 h 6029"/>
                  <a:gd name="T16" fmla="*/ 104 w 3840"/>
                  <a:gd name="T17" fmla="*/ 315 h 6029"/>
                  <a:gd name="T18" fmla="*/ 122 w 3840"/>
                  <a:gd name="T19" fmla="*/ 357 h 6029"/>
                  <a:gd name="T20" fmla="*/ 141 w 3840"/>
                  <a:gd name="T21" fmla="*/ 400 h 6029"/>
                  <a:gd name="T22" fmla="*/ 161 w 3840"/>
                  <a:gd name="T23" fmla="*/ 444 h 6029"/>
                  <a:gd name="T24" fmla="*/ 183 w 3840"/>
                  <a:gd name="T25" fmla="*/ 488 h 6029"/>
                  <a:gd name="T26" fmla="*/ 205 w 3840"/>
                  <a:gd name="T27" fmla="*/ 533 h 6029"/>
                  <a:gd name="T28" fmla="*/ 229 w 3840"/>
                  <a:gd name="T29" fmla="*/ 579 h 6029"/>
                  <a:gd name="T30" fmla="*/ 253 w 3840"/>
                  <a:gd name="T31" fmla="*/ 625 h 6029"/>
                  <a:gd name="T32" fmla="*/ 278 w 3840"/>
                  <a:gd name="T33" fmla="*/ 672 h 6029"/>
                  <a:gd name="T34" fmla="*/ 304 w 3840"/>
                  <a:gd name="T35" fmla="*/ 719 h 6029"/>
                  <a:gd name="T36" fmla="*/ 330 w 3840"/>
                  <a:gd name="T37" fmla="*/ 767 h 6029"/>
                  <a:gd name="T38" fmla="*/ 358 w 3840"/>
                  <a:gd name="T39" fmla="*/ 814 h 6029"/>
                  <a:gd name="T40" fmla="*/ 386 w 3840"/>
                  <a:gd name="T41" fmla="*/ 862 h 6029"/>
                  <a:gd name="T42" fmla="*/ 414 w 3840"/>
                  <a:gd name="T43" fmla="*/ 910 h 6029"/>
                  <a:gd name="T44" fmla="*/ 443 w 3840"/>
                  <a:gd name="T45" fmla="*/ 958 h 6029"/>
                  <a:gd name="T46" fmla="*/ 473 w 3840"/>
                  <a:gd name="T47" fmla="*/ 1007 h 6029"/>
                  <a:gd name="T48" fmla="*/ 503 w 3840"/>
                  <a:gd name="T49" fmla="*/ 1055 h 6029"/>
                  <a:gd name="T50" fmla="*/ 533 w 3840"/>
                  <a:gd name="T51" fmla="*/ 1102 h 6029"/>
                  <a:gd name="T52" fmla="*/ 564 w 3840"/>
                  <a:gd name="T53" fmla="*/ 1150 h 6029"/>
                  <a:gd name="T54" fmla="*/ 595 w 3840"/>
                  <a:gd name="T55" fmla="*/ 1197 h 6029"/>
                  <a:gd name="T56" fmla="*/ 627 w 3840"/>
                  <a:gd name="T57" fmla="*/ 1244 h 6029"/>
                  <a:gd name="T58" fmla="*/ 659 w 3840"/>
                  <a:gd name="T59" fmla="*/ 1290 h 6029"/>
                  <a:gd name="T60" fmla="*/ 691 w 3840"/>
                  <a:gd name="T61" fmla="*/ 1336 h 6029"/>
                  <a:gd name="T62" fmla="*/ 723 w 3840"/>
                  <a:gd name="T63" fmla="*/ 1381 h 6029"/>
                  <a:gd name="T64" fmla="*/ 755 w 3840"/>
                  <a:gd name="T65" fmla="*/ 1425 h 6029"/>
                  <a:gd name="T66" fmla="*/ 787 w 3840"/>
                  <a:gd name="T67" fmla="*/ 1469 h 6029"/>
                  <a:gd name="T68" fmla="*/ 819 w 3840"/>
                  <a:gd name="T69" fmla="*/ 1511 h 6029"/>
                  <a:gd name="T70" fmla="*/ 851 w 3840"/>
                  <a:gd name="T71" fmla="*/ 1553 h 6029"/>
                  <a:gd name="T72" fmla="*/ 883 w 3840"/>
                  <a:gd name="T73" fmla="*/ 1594 h 6029"/>
                  <a:gd name="T74" fmla="*/ 915 w 3840"/>
                  <a:gd name="T75" fmla="*/ 1634 h 6029"/>
                  <a:gd name="T76" fmla="*/ 947 w 3840"/>
                  <a:gd name="T77" fmla="*/ 1672 h 6029"/>
                  <a:gd name="T78" fmla="*/ 979 w 3840"/>
                  <a:gd name="T79" fmla="*/ 1710 h 6029"/>
                  <a:gd name="T80" fmla="*/ 1010 w 3840"/>
                  <a:gd name="T81" fmla="*/ 1746 h 6029"/>
                  <a:gd name="T82" fmla="*/ 1041 w 3840"/>
                  <a:gd name="T83" fmla="*/ 1781 h 6029"/>
                  <a:gd name="T84" fmla="*/ 1071 w 3840"/>
                  <a:gd name="T85" fmla="*/ 1814 h 6029"/>
                  <a:gd name="T86" fmla="*/ 1101 w 3840"/>
                  <a:gd name="T87" fmla="*/ 1846 h 6029"/>
                  <a:gd name="T88" fmla="*/ 1131 w 3840"/>
                  <a:gd name="T89" fmla="*/ 1877 h 6029"/>
                  <a:gd name="T90" fmla="*/ 1160 w 3840"/>
                  <a:gd name="T91" fmla="*/ 1906 h 6029"/>
                  <a:gd name="T92" fmla="*/ 1189 w 3840"/>
                  <a:gd name="T93" fmla="*/ 1933 h 6029"/>
                  <a:gd name="T94" fmla="*/ 1217 w 3840"/>
                  <a:gd name="T95" fmla="*/ 1958 h 6029"/>
                  <a:gd name="T96" fmla="*/ 1244 w 3840"/>
                  <a:gd name="T97" fmla="*/ 1982 h 6029"/>
                  <a:gd name="T98" fmla="*/ 1271 w 3840"/>
                  <a:gd name="T99" fmla="*/ 2003 h 60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40"/>
                  <a:gd name="T151" fmla="*/ 0 h 6029"/>
                  <a:gd name="T152" fmla="*/ 3840 w 3840"/>
                  <a:gd name="T153" fmla="*/ 6029 h 60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40" h="6029">
                    <a:moveTo>
                      <a:pt x="0" y="0"/>
                    </a:moveTo>
                    <a:lnTo>
                      <a:pt x="7" y="30"/>
                    </a:lnTo>
                    <a:lnTo>
                      <a:pt x="13" y="61"/>
                    </a:lnTo>
                    <a:lnTo>
                      <a:pt x="20" y="93"/>
                    </a:lnTo>
                    <a:lnTo>
                      <a:pt x="27" y="125"/>
                    </a:lnTo>
                    <a:lnTo>
                      <a:pt x="36" y="158"/>
                    </a:lnTo>
                    <a:lnTo>
                      <a:pt x="44" y="191"/>
                    </a:lnTo>
                    <a:lnTo>
                      <a:pt x="52" y="225"/>
                    </a:lnTo>
                    <a:lnTo>
                      <a:pt x="63" y="259"/>
                    </a:lnTo>
                    <a:lnTo>
                      <a:pt x="72" y="293"/>
                    </a:lnTo>
                    <a:lnTo>
                      <a:pt x="83" y="329"/>
                    </a:lnTo>
                    <a:lnTo>
                      <a:pt x="94" y="364"/>
                    </a:lnTo>
                    <a:lnTo>
                      <a:pt x="106" y="400"/>
                    </a:lnTo>
                    <a:lnTo>
                      <a:pt x="117" y="436"/>
                    </a:lnTo>
                    <a:lnTo>
                      <a:pt x="130" y="474"/>
                    </a:lnTo>
                    <a:lnTo>
                      <a:pt x="142" y="510"/>
                    </a:lnTo>
                    <a:lnTo>
                      <a:pt x="156" y="548"/>
                    </a:lnTo>
                    <a:lnTo>
                      <a:pt x="169" y="586"/>
                    </a:lnTo>
                    <a:lnTo>
                      <a:pt x="183" y="625"/>
                    </a:lnTo>
                    <a:lnTo>
                      <a:pt x="197" y="664"/>
                    </a:lnTo>
                    <a:lnTo>
                      <a:pt x="213" y="702"/>
                    </a:lnTo>
                    <a:lnTo>
                      <a:pt x="228" y="742"/>
                    </a:lnTo>
                    <a:lnTo>
                      <a:pt x="244" y="783"/>
                    </a:lnTo>
                    <a:lnTo>
                      <a:pt x="260" y="822"/>
                    </a:lnTo>
                    <a:lnTo>
                      <a:pt x="277" y="863"/>
                    </a:lnTo>
                    <a:lnTo>
                      <a:pt x="293" y="904"/>
                    </a:lnTo>
                    <a:lnTo>
                      <a:pt x="311" y="945"/>
                    </a:lnTo>
                    <a:lnTo>
                      <a:pt x="329" y="987"/>
                    </a:lnTo>
                    <a:lnTo>
                      <a:pt x="348" y="1029"/>
                    </a:lnTo>
                    <a:lnTo>
                      <a:pt x="366" y="1072"/>
                    </a:lnTo>
                    <a:lnTo>
                      <a:pt x="384" y="1113"/>
                    </a:lnTo>
                    <a:lnTo>
                      <a:pt x="404" y="1157"/>
                    </a:lnTo>
                    <a:lnTo>
                      <a:pt x="424" y="1200"/>
                    </a:lnTo>
                    <a:lnTo>
                      <a:pt x="444" y="1244"/>
                    </a:lnTo>
                    <a:lnTo>
                      <a:pt x="464" y="1287"/>
                    </a:lnTo>
                    <a:lnTo>
                      <a:pt x="484" y="1332"/>
                    </a:lnTo>
                    <a:lnTo>
                      <a:pt x="505" y="1375"/>
                    </a:lnTo>
                    <a:lnTo>
                      <a:pt x="527" y="1419"/>
                    </a:lnTo>
                    <a:lnTo>
                      <a:pt x="549" y="1464"/>
                    </a:lnTo>
                    <a:lnTo>
                      <a:pt x="571" y="1509"/>
                    </a:lnTo>
                    <a:lnTo>
                      <a:pt x="593" y="1555"/>
                    </a:lnTo>
                    <a:lnTo>
                      <a:pt x="616" y="1600"/>
                    </a:lnTo>
                    <a:lnTo>
                      <a:pt x="639" y="1646"/>
                    </a:lnTo>
                    <a:lnTo>
                      <a:pt x="662" y="1692"/>
                    </a:lnTo>
                    <a:lnTo>
                      <a:pt x="686" y="1738"/>
                    </a:lnTo>
                    <a:lnTo>
                      <a:pt x="710" y="1784"/>
                    </a:lnTo>
                    <a:lnTo>
                      <a:pt x="734" y="1830"/>
                    </a:lnTo>
                    <a:lnTo>
                      <a:pt x="759" y="1876"/>
                    </a:lnTo>
                    <a:lnTo>
                      <a:pt x="783" y="1922"/>
                    </a:lnTo>
                    <a:lnTo>
                      <a:pt x="808" y="1969"/>
                    </a:lnTo>
                    <a:lnTo>
                      <a:pt x="834" y="2016"/>
                    </a:lnTo>
                    <a:lnTo>
                      <a:pt x="859" y="2063"/>
                    </a:lnTo>
                    <a:lnTo>
                      <a:pt x="885" y="2110"/>
                    </a:lnTo>
                    <a:lnTo>
                      <a:pt x="911" y="2158"/>
                    </a:lnTo>
                    <a:lnTo>
                      <a:pt x="937" y="2205"/>
                    </a:lnTo>
                    <a:lnTo>
                      <a:pt x="963" y="2252"/>
                    </a:lnTo>
                    <a:lnTo>
                      <a:pt x="991" y="2300"/>
                    </a:lnTo>
                    <a:lnTo>
                      <a:pt x="1018" y="2348"/>
                    </a:lnTo>
                    <a:lnTo>
                      <a:pt x="1045" y="2395"/>
                    </a:lnTo>
                    <a:lnTo>
                      <a:pt x="1073" y="2443"/>
                    </a:lnTo>
                    <a:lnTo>
                      <a:pt x="1100" y="2491"/>
                    </a:lnTo>
                    <a:lnTo>
                      <a:pt x="1128" y="2539"/>
                    </a:lnTo>
                    <a:lnTo>
                      <a:pt x="1157" y="2587"/>
                    </a:lnTo>
                    <a:lnTo>
                      <a:pt x="1185" y="2635"/>
                    </a:lnTo>
                    <a:lnTo>
                      <a:pt x="1213" y="2683"/>
                    </a:lnTo>
                    <a:lnTo>
                      <a:pt x="1242" y="2731"/>
                    </a:lnTo>
                    <a:lnTo>
                      <a:pt x="1271" y="2779"/>
                    </a:lnTo>
                    <a:lnTo>
                      <a:pt x="1300" y="2827"/>
                    </a:lnTo>
                    <a:lnTo>
                      <a:pt x="1329" y="2875"/>
                    </a:lnTo>
                    <a:lnTo>
                      <a:pt x="1359" y="2923"/>
                    </a:lnTo>
                    <a:lnTo>
                      <a:pt x="1388" y="2971"/>
                    </a:lnTo>
                    <a:lnTo>
                      <a:pt x="1418" y="3019"/>
                    </a:lnTo>
                    <a:lnTo>
                      <a:pt x="1448" y="3067"/>
                    </a:lnTo>
                    <a:lnTo>
                      <a:pt x="1478" y="3115"/>
                    </a:lnTo>
                    <a:lnTo>
                      <a:pt x="1508" y="3163"/>
                    </a:lnTo>
                    <a:lnTo>
                      <a:pt x="1539" y="3210"/>
                    </a:lnTo>
                    <a:lnTo>
                      <a:pt x="1569" y="3258"/>
                    </a:lnTo>
                    <a:lnTo>
                      <a:pt x="1600" y="3306"/>
                    </a:lnTo>
                    <a:lnTo>
                      <a:pt x="1630" y="3353"/>
                    </a:lnTo>
                    <a:lnTo>
                      <a:pt x="1662" y="3401"/>
                    </a:lnTo>
                    <a:lnTo>
                      <a:pt x="1692" y="3448"/>
                    </a:lnTo>
                    <a:lnTo>
                      <a:pt x="1723" y="3495"/>
                    </a:lnTo>
                    <a:lnTo>
                      <a:pt x="1755" y="3543"/>
                    </a:lnTo>
                    <a:lnTo>
                      <a:pt x="1786" y="3590"/>
                    </a:lnTo>
                    <a:lnTo>
                      <a:pt x="1817" y="3636"/>
                    </a:lnTo>
                    <a:lnTo>
                      <a:pt x="1848" y="3683"/>
                    </a:lnTo>
                    <a:lnTo>
                      <a:pt x="1881" y="3730"/>
                    </a:lnTo>
                    <a:lnTo>
                      <a:pt x="1912" y="3776"/>
                    </a:lnTo>
                    <a:lnTo>
                      <a:pt x="1943" y="3823"/>
                    </a:lnTo>
                    <a:lnTo>
                      <a:pt x="1976" y="3869"/>
                    </a:lnTo>
                    <a:lnTo>
                      <a:pt x="2007" y="3915"/>
                    </a:lnTo>
                    <a:lnTo>
                      <a:pt x="2039" y="3960"/>
                    </a:lnTo>
                    <a:lnTo>
                      <a:pt x="2072" y="4006"/>
                    </a:lnTo>
                    <a:lnTo>
                      <a:pt x="2103" y="4051"/>
                    </a:lnTo>
                    <a:lnTo>
                      <a:pt x="2135" y="4097"/>
                    </a:lnTo>
                    <a:lnTo>
                      <a:pt x="2168" y="4142"/>
                    </a:lnTo>
                    <a:lnTo>
                      <a:pt x="2200" y="4185"/>
                    </a:lnTo>
                    <a:lnTo>
                      <a:pt x="2231" y="4230"/>
                    </a:lnTo>
                    <a:lnTo>
                      <a:pt x="2264" y="4274"/>
                    </a:lnTo>
                    <a:lnTo>
                      <a:pt x="2296" y="4318"/>
                    </a:lnTo>
                    <a:lnTo>
                      <a:pt x="2329" y="4362"/>
                    </a:lnTo>
                    <a:lnTo>
                      <a:pt x="2361" y="4405"/>
                    </a:lnTo>
                    <a:lnTo>
                      <a:pt x="2393" y="4448"/>
                    </a:lnTo>
                    <a:lnTo>
                      <a:pt x="2426" y="4491"/>
                    </a:lnTo>
                    <a:lnTo>
                      <a:pt x="2457" y="4533"/>
                    </a:lnTo>
                    <a:lnTo>
                      <a:pt x="2489" y="4576"/>
                    </a:lnTo>
                    <a:lnTo>
                      <a:pt x="2522" y="4618"/>
                    </a:lnTo>
                    <a:lnTo>
                      <a:pt x="2554" y="4658"/>
                    </a:lnTo>
                    <a:lnTo>
                      <a:pt x="2586" y="4699"/>
                    </a:lnTo>
                    <a:lnTo>
                      <a:pt x="2618" y="4740"/>
                    </a:lnTo>
                    <a:lnTo>
                      <a:pt x="2650" y="4780"/>
                    </a:lnTo>
                    <a:lnTo>
                      <a:pt x="2682" y="4821"/>
                    </a:lnTo>
                    <a:lnTo>
                      <a:pt x="2714" y="4861"/>
                    </a:lnTo>
                    <a:lnTo>
                      <a:pt x="2746" y="4900"/>
                    </a:lnTo>
                    <a:lnTo>
                      <a:pt x="2777" y="4939"/>
                    </a:lnTo>
                    <a:lnTo>
                      <a:pt x="2810" y="4978"/>
                    </a:lnTo>
                    <a:lnTo>
                      <a:pt x="2841" y="5016"/>
                    </a:lnTo>
                    <a:lnTo>
                      <a:pt x="2873" y="5054"/>
                    </a:lnTo>
                    <a:lnTo>
                      <a:pt x="2905" y="5091"/>
                    </a:lnTo>
                    <a:lnTo>
                      <a:pt x="2936" y="5129"/>
                    </a:lnTo>
                    <a:lnTo>
                      <a:pt x="2967" y="5166"/>
                    </a:lnTo>
                    <a:lnTo>
                      <a:pt x="2998" y="5202"/>
                    </a:lnTo>
                    <a:lnTo>
                      <a:pt x="3030" y="5238"/>
                    </a:lnTo>
                    <a:lnTo>
                      <a:pt x="3060" y="5273"/>
                    </a:lnTo>
                    <a:lnTo>
                      <a:pt x="3090" y="5307"/>
                    </a:lnTo>
                    <a:lnTo>
                      <a:pt x="3122" y="5342"/>
                    </a:lnTo>
                    <a:lnTo>
                      <a:pt x="3152" y="5376"/>
                    </a:lnTo>
                    <a:lnTo>
                      <a:pt x="3183" y="5410"/>
                    </a:lnTo>
                    <a:lnTo>
                      <a:pt x="3213" y="5442"/>
                    </a:lnTo>
                    <a:lnTo>
                      <a:pt x="3244" y="5476"/>
                    </a:lnTo>
                    <a:lnTo>
                      <a:pt x="3274" y="5507"/>
                    </a:lnTo>
                    <a:lnTo>
                      <a:pt x="3303" y="5538"/>
                    </a:lnTo>
                    <a:lnTo>
                      <a:pt x="3333" y="5569"/>
                    </a:lnTo>
                    <a:lnTo>
                      <a:pt x="3364" y="5600"/>
                    </a:lnTo>
                    <a:lnTo>
                      <a:pt x="3393" y="5630"/>
                    </a:lnTo>
                    <a:lnTo>
                      <a:pt x="3422" y="5659"/>
                    </a:lnTo>
                    <a:lnTo>
                      <a:pt x="3451" y="5688"/>
                    </a:lnTo>
                    <a:lnTo>
                      <a:pt x="3481" y="5717"/>
                    </a:lnTo>
                    <a:lnTo>
                      <a:pt x="3509" y="5744"/>
                    </a:lnTo>
                    <a:lnTo>
                      <a:pt x="3538" y="5771"/>
                    </a:lnTo>
                    <a:lnTo>
                      <a:pt x="3566" y="5797"/>
                    </a:lnTo>
                    <a:lnTo>
                      <a:pt x="3594" y="5823"/>
                    </a:lnTo>
                    <a:lnTo>
                      <a:pt x="3623" y="5849"/>
                    </a:lnTo>
                    <a:lnTo>
                      <a:pt x="3651" y="5873"/>
                    </a:lnTo>
                    <a:lnTo>
                      <a:pt x="3678" y="5897"/>
                    </a:lnTo>
                    <a:lnTo>
                      <a:pt x="3706" y="5921"/>
                    </a:lnTo>
                    <a:lnTo>
                      <a:pt x="3733" y="5944"/>
                    </a:lnTo>
                    <a:lnTo>
                      <a:pt x="3759" y="5966"/>
                    </a:lnTo>
                    <a:lnTo>
                      <a:pt x="3786" y="5988"/>
                    </a:lnTo>
                    <a:lnTo>
                      <a:pt x="3812" y="6009"/>
                    </a:lnTo>
                    <a:lnTo>
                      <a:pt x="3840" y="6029"/>
                    </a:lnTo>
                  </a:path>
                </a:pathLst>
              </a:custGeom>
              <a:noFill/>
              <a:ln w="57150">
                <a:solidFill>
                  <a:schemeClr val="accent3">
                    <a:lumMod val="75000"/>
                  </a:schemeClr>
                </a:solidFill>
                <a:round/>
                <a:headEnd/>
                <a:tailEnd/>
              </a:ln>
            </p:spPr>
            <p:txBody>
              <a:bodyPr>
                <a:prstTxWarp prst="textNoShape">
                  <a:avLst/>
                </a:prstTxWarp>
              </a:bodyPr>
              <a:lstStyle/>
              <a:p>
                <a:endParaRPr lang="en-US">
                  <a:latin typeface="+mj-lt"/>
                  <a:cs typeface="Times New Roman" pitchFamily="18" charset="0"/>
                </a:endParaRPr>
              </a:p>
            </p:txBody>
          </p:sp>
          <p:sp>
            <p:nvSpPr>
              <p:cNvPr id="75" name="Freeform 17"/>
              <p:cNvSpPr>
                <a:spLocks noChangeAspect="1"/>
              </p:cNvSpPr>
              <p:nvPr/>
            </p:nvSpPr>
            <p:spPr bwMode="auto">
              <a:xfrm>
                <a:off x="3144" y="2619"/>
                <a:ext cx="736" cy="278"/>
              </a:xfrm>
              <a:custGeom>
                <a:avLst/>
                <a:gdLst>
                  <a:gd name="T0" fmla="*/ 0 w 2207"/>
                  <a:gd name="T1" fmla="*/ 0 h 834"/>
                  <a:gd name="T2" fmla="*/ 25 w 2207"/>
                  <a:gd name="T3" fmla="*/ 19 h 834"/>
                  <a:gd name="T4" fmla="*/ 50 w 2207"/>
                  <a:gd name="T5" fmla="*/ 36 h 834"/>
                  <a:gd name="T6" fmla="*/ 74 w 2207"/>
                  <a:gd name="T7" fmla="*/ 53 h 834"/>
                  <a:gd name="T8" fmla="*/ 98 w 2207"/>
                  <a:gd name="T9" fmla="*/ 70 h 834"/>
                  <a:gd name="T10" fmla="*/ 122 w 2207"/>
                  <a:gd name="T11" fmla="*/ 86 h 834"/>
                  <a:gd name="T12" fmla="*/ 146 w 2207"/>
                  <a:gd name="T13" fmla="*/ 100 h 834"/>
                  <a:gd name="T14" fmla="*/ 169 w 2207"/>
                  <a:gd name="T15" fmla="*/ 114 h 834"/>
                  <a:gd name="T16" fmla="*/ 192 w 2207"/>
                  <a:gd name="T17" fmla="*/ 127 h 834"/>
                  <a:gd name="T18" fmla="*/ 215 w 2207"/>
                  <a:gd name="T19" fmla="*/ 140 h 834"/>
                  <a:gd name="T20" fmla="*/ 236 w 2207"/>
                  <a:gd name="T21" fmla="*/ 152 h 834"/>
                  <a:gd name="T22" fmla="*/ 258 w 2207"/>
                  <a:gd name="T23" fmla="*/ 163 h 834"/>
                  <a:gd name="T24" fmla="*/ 280 w 2207"/>
                  <a:gd name="T25" fmla="*/ 173 h 834"/>
                  <a:gd name="T26" fmla="*/ 301 w 2207"/>
                  <a:gd name="T27" fmla="*/ 183 h 834"/>
                  <a:gd name="T28" fmla="*/ 322 w 2207"/>
                  <a:gd name="T29" fmla="*/ 192 h 834"/>
                  <a:gd name="T30" fmla="*/ 342 w 2207"/>
                  <a:gd name="T31" fmla="*/ 201 h 834"/>
                  <a:gd name="T32" fmla="*/ 362 w 2207"/>
                  <a:gd name="T33" fmla="*/ 209 h 834"/>
                  <a:gd name="T34" fmla="*/ 381 w 2207"/>
                  <a:gd name="T35" fmla="*/ 216 h 834"/>
                  <a:gd name="T36" fmla="*/ 401 w 2207"/>
                  <a:gd name="T37" fmla="*/ 223 h 834"/>
                  <a:gd name="T38" fmla="*/ 419 w 2207"/>
                  <a:gd name="T39" fmla="*/ 230 h 834"/>
                  <a:gd name="T40" fmla="*/ 437 w 2207"/>
                  <a:gd name="T41" fmla="*/ 235 h 834"/>
                  <a:gd name="T42" fmla="*/ 455 w 2207"/>
                  <a:gd name="T43" fmla="*/ 241 h 834"/>
                  <a:gd name="T44" fmla="*/ 472 w 2207"/>
                  <a:gd name="T45" fmla="*/ 246 h 834"/>
                  <a:gd name="T46" fmla="*/ 489 w 2207"/>
                  <a:gd name="T47" fmla="*/ 250 h 834"/>
                  <a:gd name="T48" fmla="*/ 505 w 2207"/>
                  <a:gd name="T49" fmla="*/ 255 h 834"/>
                  <a:gd name="T50" fmla="*/ 521 w 2207"/>
                  <a:gd name="T51" fmla="*/ 258 h 834"/>
                  <a:gd name="T52" fmla="*/ 537 w 2207"/>
                  <a:gd name="T53" fmla="*/ 262 h 834"/>
                  <a:gd name="T54" fmla="*/ 551 w 2207"/>
                  <a:gd name="T55" fmla="*/ 264 h 834"/>
                  <a:gd name="T56" fmla="*/ 565 w 2207"/>
                  <a:gd name="T57" fmla="*/ 267 h 834"/>
                  <a:gd name="T58" fmla="*/ 579 w 2207"/>
                  <a:gd name="T59" fmla="*/ 269 h 834"/>
                  <a:gd name="T60" fmla="*/ 593 w 2207"/>
                  <a:gd name="T61" fmla="*/ 271 h 834"/>
                  <a:gd name="T62" fmla="*/ 605 w 2207"/>
                  <a:gd name="T63" fmla="*/ 273 h 834"/>
                  <a:gd name="T64" fmla="*/ 618 w 2207"/>
                  <a:gd name="T65" fmla="*/ 274 h 834"/>
                  <a:gd name="T66" fmla="*/ 629 w 2207"/>
                  <a:gd name="T67" fmla="*/ 275 h 834"/>
                  <a:gd name="T68" fmla="*/ 641 w 2207"/>
                  <a:gd name="T69" fmla="*/ 276 h 834"/>
                  <a:gd name="T70" fmla="*/ 651 w 2207"/>
                  <a:gd name="T71" fmla="*/ 277 h 834"/>
                  <a:gd name="T72" fmla="*/ 661 w 2207"/>
                  <a:gd name="T73" fmla="*/ 278 h 834"/>
                  <a:gd name="T74" fmla="*/ 671 w 2207"/>
                  <a:gd name="T75" fmla="*/ 278 h 834"/>
                  <a:gd name="T76" fmla="*/ 679 w 2207"/>
                  <a:gd name="T77" fmla="*/ 278 h 834"/>
                  <a:gd name="T78" fmla="*/ 688 w 2207"/>
                  <a:gd name="T79" fmla="*/ 278 h 834"/>
                  <a:gd name="T80" fmla="*/ 695 w 2207"/>
                  <a:gd name="T81" fmla="*/ 278 h 834"/>
                  <a:gd name="T82" fmla="*/ 702 w 2207"/>
                  <a:gd name="T83" fmla="*/ 278 h 834"/>
                  <a:gd name="T84" fmla="*/ 708 w 2207"/>
                  <a:gd name="T85" fmla="*/ 278 h 834"/>
                  <a:gd name="T86" fmla="*/ 714 w 2207"/>
                  <a:gd name="T87" fmla="*/ 277 h 834"/>
                  <a:gd name="T88" fmla="*/ 719 w 2207"/>
                  <a:gd name="T89" fmla="*/ 277 h 834"/>
                  <a:gd name="T90" fmla="*/ 724 w 2207"/>
                  <a:gd name="T91" fmla="*/ 277 h 834"/>
                  <a:gd name="T92" fmla="*/ 727 w 2207"/>
                  <a:gd name="T93" fmla="*/ 276 h 834"/>
                  <a:gd name="T94" fmla="*/ 730 w 2207"/>
                  <a:gd name="T95" fmla="*/ 276 h 834"/>
                  <a:gd name="T96" fmla="*/ 733 w 2207"/>
                  <a:gd name="T97" fmla="*/ 275 h 834"/>
                  <a:gd name="T98" fmla="*/ 735 w 2207"/>
                  <a:gd name="T99" fmla="*/ 275 h 834"/>
                  <a:gd name="T100" fmla="*/ 736 w 2207"/>
                  <a:gd name="T101" fmla="*/ 275 h 834"/>
                  <a:gd name="T102" fmla="*/ 736 w 2207"/>
                  <a:gd name="T103" fmla="*/ 275 h 8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7"/>
                  <a:gd name="T157" fmla="*/ 0 h 834"/>
                  <a:gd name="T158" fmla="*/ 2207 w 2207"/>
                  <a:gd name="T159" fmla="*/ 834 h 8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7" h="834">
                    <a:moveTo>
                      <a:pt x="0" y="0"/>
                    </a:moveTo>
                    <a:lnTo>
                      <a:pt x="75" y="56"/>
                    </a:lnTo>
                    <a:lnTo>
                      <a:pt x="149" y="109"/>
                    </a:lnTo>
                    <a:lnTo>
                      <a:pt x="222" y="160"/>
                    </a:lnTo>
                    <a:lnTo>
                      <a:pt x="295" y="210"/>
                    </a:lnTo>
                    <a:lnTo>
                      <a:pt x="367" y="257"/>
                    </a:lnTo>
                    <a:lnTo>
                      <a:pt x="437" y="300"/>
                    </a:lnTo>
                    <a:lnTo>
                      <a:pt x="507" y="342"/>
                    </a:lnTo>
                    <a:lnTo>
                      <a:pt x="576" y="382"/>
                    </a:lnTo>
                    <a:lnTo>
                      <a:pt x="644" y="419"/>
                    </a:lnTo>
                    <a:lnTo>
                      <a:pt x="709" y="455"/>
                    </a:lnTo>
                    <a:lnTo>
                      <a:pt x="775" y="488"/>
                    </a:lnTo>
                    <a:lnTo>
                      <a:pt x="840" y="520"/>
                    </a:lnTo>
                    <a:lnTo>
                      <a:pt x="902" y="549"/>
                    </a:lnTo>
                    <a:lnTo>
                      <a:pt x="965" y="577"/>
                    </a:lnTo>
                    <a:lnTo>
                      <a:pt x="1025" y="602"/>
                    </a:lnTo>
                    <a:lnTo>
                      <a:pt x="1085" y="627"/>
                    </a:lnTo>
                    <a:lnTo>
                      <a:pt x="1143" y="649"/>
                    </a:lnTo>
                    <a:lnTo>
                      <a:pt x="1201" y="670"/>
                    </a:lnTo>
                    <a:lnTo>
                      <a:pt x="1256" y="689"/>
                    </a:lnTo>
                    <a:lnTo>
                      <a:pt x="1310" y="706"/>
                    </a:lnTo>
                    <a:lnTo>
                      <a:pt x="1364" y="723"/>
                    </a:lnTo>
                    <a:lnTo>
                      <a:pt x="1416" y="738"/>
                    </a:lnTo>
                    <a:lnTo>
                      <a:pt x="1466" y="751"/>
                    </a:lnTo>
                    <a:lnTo>
                      <a:pt x="1515" y="764"/>
                    </a:lnTo>
                    <a:lnTo>
                      <a:pt x="1563" y="774"/>
                    </a:lnTo>
                    <a:lnTo>
                      <a:pt x="1609" y="785"/>
                    </a:lnTo>
                    <a:lnTo>
                      <a:pt x="1653" y="793"/>
                    </a:lnTo>
                    <a:lnTo>
                      <a:pt x="1695" y="801"/>
                    </a:lnTo>
                    <a:lnTo>
                      <a:pt x="1737" y="808"/>
                    </a:lnTo>
                    <a:lnTo>
                      <a:pt x="1777" y="814"/>
                    </a:lnTo>
                    <a:lnTo>
                      <a:pt x="1815" y="819"/>
                    </a:lnTo>
                    <a:lnTo>
                      <a:pt x="1852" y="823"/>
                    </a:lnTo>
                    <a:lnTo>
                      <a:pt x="1887" y="826"/>
                    </a:lnTo>
                    <a:lnTo>
                      <a:pt x="1921" y="829"/>
                    </a:lnTo>
                    <a:lnTo>
                      <a:pt x="1952" y="831"/>
                    </a:lnTo>
                    <a:lnTo>
                      <a:pt x="1982" y="833"/>
                    </a:lnTo>
                    <a:lnTo>
                      <a:pt x="2011" y="834"/>
                    </a:lnTo>
                    <a:lnTo>
                      <a:pt x="2037" y="834"/>
                    </a:lnTo>
                    <a:lnTo>
                      <a:pt x="2062" y="834"/>
                    </a:lnTo>
                    <a:lnTo>
                      <a:pt x="2085" y="834"/>
                    </a:lnTo>
                    <a:lnTo>
                      <a:pt x="2106" y="834"/>
                    </a:lnTo>
                    <a:lnTo>
                      <a:pt x="2124" y="833"/>
                    </a:lnTo>
                    <a:lnTo>
                      <a:pt x="2141" y="832"/>
                    </a:lnTo>
                    <a:lnTo>
                      <a:pt x="2157" y="831"/>
                    </a:lnTo>
                    <a:lnTo>
                      <a:pt x="2170" y="830"/>
                    </a:lnTo>
                    <a:lnTo>
                      <a:pt x="2181" y="829"/>
                    </a:lnTo>
                    <a:lnTo>
                      <a:pt x="2190" y="827"/>
                    </a:lnTo>
                    <a:lnTo>
                      <a:pt x="2197" y="826"/>
                    </a:lnTo>
                    <a:lnTo>
                      <a:pt x="2203" y="826"/>
                    </a:lnTo>
                    <a:lnTo>
                      <a:pt x="2206" y="825"/>
                    </a:lnTo>
                    <a:lnTo>
                      <a:pt x="2207" y="825"/>
                    </a:lnTo>
                  </a:path>
                </a:pathLst>
              </a:custGeom>
              <a:noFill/>
              <a:ln w="57150">
                <a:solidFill>
                  <a:schemeClr val="accent3">
                    <a:lumMod val="75000"/>
                  </a:schemeClr>
                </a:solidFill>
                <a:round/>
                <a:headEnd/>
                <a:tailEnd/>
              </a:ln>
            </p:spPr>
            <p:txBody>
              <a:bodyPr>
                <a:prstTxWarp prst="textNoShape">
                  <a:avLst/>
                </a:prstTxWarp>
              </a:bodyPr>
              <a:lstStyle/>
              <a:p>
                <a:endParaRPr lang="en-US">
                  <a:latin typeface="+mj-lt"/>
                  <a:cs typeface="Times New Roman" pitchFamily="18" charset="0"/>
                </a:endParaRPr>
              </a:p>
            </p:txBody>
          </p:sp>
        </p:grpSp>
        <p:sp>
          <p:nvSpPr>
            <p:cNvPr id="73" name="Rectangle 18"/>
            <p:cNvSpPr>
              <a:spLocks noChangeAspect="1" noChangeArrowheads="1"/>
            </p:cNvSpPr>
            <p:nvPr/>
          </p:nvSpPr>
          <p:spPr bwMode="auto">
            <a:xfrm>
              <a:off x="2646" y="640"/>
              <a:ext cx="877" cy="194"/>
            </a:xfrm>
            <a:prstGeom prst="rect">
              <a:avLst/>
            </a:prstGeom>
            <a:noFill/>
            <a:ln w="9525">
              <a:noFill/>
              <a:miter lim="800000"/>
              <a:headEnd/>
              <a:tailEnd/>
            </a:ln>
          </p:spPr>
          <p:txBody>
            <a:bodyPr wrap="none" lIns="0" tIns="0" rIns="0" bIns="0">
              <a:prstTxWarp prst="textNoShape">
                <a:avLst/>
              </a:prstTxWarp>
              <a:spAutoFit/>
            </a:bodyPr>
            <a:lstStyle/>
            <a:p>
              <a:r>
                <a:rPr kumimoji="0" lang="en-US" sz="2000" b="1" i="1" dirty="0">
                  <a:solidFill>
                    <a:schemeClr val="accent3">
                      <a:lumMod val="75000"/>
                    </a:schemeClr>
                  </a:solidFill>
                  <a:latin typeface="+mj-lt"/>
                  <a:cs typeface="Times New Roman" pitchFamily="18" charset="0"/>
                </a:rPr>
                <a:t>Phillips curve</a:t>
              </a:r>
            </a:p>
          </p:txBody>
        </p:sp>
      </p:grpSp>
      <p:sp>
        <p:nvSpPr>
          <p:cNvPr id="76" name="Rectangle 19"/>
          <p:cNvSpPr>
            <a:spLocks noChangeArrowheads="1"/>
          </p:cNvSpPr>
          <p:nvPr/>
        </p:nvSpPr>
        <p:spPr bwMode="auto">
          <a:xfrm>
            <a:off x="3758933" y="2076957"/>
            <a:ext cx="4751388"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7" name="Rectangle 20"/>
          <p:cNvSpPr>
            <a:spLocks noChangeArrowheads="1"/>
          </p:cNvSpPr>
          <p:nvPr/>
        </p:nvSpPr>
        <p:spPr bwMode="auto">
          <a:xfrm>
            <a:off x="3758933" y="2076957"/>
            <a:ext cx="4751388"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grpSp>
        <p:nvGrpSpPr>
          <p:cNvPr id="78" name="Group 21"/>
          <p:cNvGrpSpPr>
            <a:grpSpLocks/>
          </p:cNvGrpSpPr>
          <p:nvPr/>
        </p:nvGrpSpPr>
        <p:grpSpPr bwMode="auto">
          <a:xfrm>
            <a:off x="4788014" y="2805623"/>
            <a:ext cx="333375" cy="246063"/>
            <a:chOff x="2396" y="949"/>
            <a:chExt cx="210" cy="155"/>
          </a:xfrm>
        </p:grpSpPr>
        <p:sp>
          <p:nvSpPr>
            <p:cNvPr id="79" name="Rectangle 22"/>
            <p:cNvSpPr>
              <a:spLocks noChangeAspect="1" noChangeArrowheads="1"/>
            </p:cNvSpPr>
            <p:nvPr/>
          </p:nvSpPr>
          <p:spPr bwMode="auto">
            <a:xfrm>
              <a:off x="2396" y="949"/>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66</a:t>
              </a:r>
              <a:endParaRPr kumimoji="0" lang="en-US" sz="1600" b="0">
                <a:solidFill>
                  <a:schemeClr val="tx1"/>
                </a:solidFill>
                <a:latin typeface="+mj-lt"/>
                <a:cs typeface="Times New Roman" pitchFamily="18" charset="0"/>
              </a:endParaRPr>
            </a:p>
          </p:txBody>
        </p:sp>
        <p:sp>
          <p:nvSpPr>
            <p:cNvPr id="81" name="Freeform 23"/>
            <p:cNvSpPr>
              <a:spLocks noChangeAspect="1"/>
            </p:cNvSpPr>
            <p:nvPr/>
          </p:nvSpPr>
          <p:spPr bwMode="auto">
            <a:xfrm>
              <a:off x="2561" y="1009"/>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8"/>
                  </a:lnTo>
                  <a:lnTo>
                    <a:pt x="178" y="144"/>
                  </a:lnTo>
                  <a:lnTo>
                    <a:pt x="192" y="96"/>
                  </a:lnTo>
                  <a:lnTo>
                    <a:pt x="178" y="48"/>
                  </a:lnTo>
                  <a:lnTo>
                    <a:pt x="144" y="12"/>
                  </a:lnTo>
                  <a:lnTo>
                    <a:pt x="96" y="0"/>
                  </a:lnTo>
                  <a:lnTo>
                    <a:pt x="48" y="12"/>
                  </a:lnTo>
                  <a:lnTo>
                    <a:pt x="13" y="48"/>
                  </a:lnTo>
                  <a:lnTo>
                    <a:pt x="0" y="96"/>
                  </a:lnTo>
                  <a:lnTo>
                    <a:pt x="13" y="144"/>
                  </a:lnTo>
                  <a:lnTo>
                    <a:pt x="48" y="178"/>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82" name="Freeform 24"/>
            <p:cNvSpPr>
              <a:spLocks noChangeAspect="1"/>
            </p:cNvSpPr>
            <p:nvPr/>
          </p:nvSpPr>
          <p:spPr bwMode="auto">
            <a:xfrm>
              <a:off x="2561" y="1009"/>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8"/>
                  </a:lnTo>
                  <a:lnTo>
                    <a:pt x="178" y="144"/>
                  </a:lnTo>
                  <a:lnTo>
                    <a:pt x="192" y="96"/>
                  </a:lnTo>
                  <a:lnTo>
                    <a:pt x="178" y="48"/>
                  </a:lnTo>
                  <a:lnTo>
                    <a:pt x="144" y="12"/>
                  </a:lnTo>
                  <a:lnTo>
                    <a:pt x="96" y="0"/>
                  </a:lnTo>
                  <a:lnTo>
                    <a:pt x="48" y="12"/>
                  </a:lnTo>
                  <a:lnTo>
                    <a:pt x="13" y="48"/>
                  </a:lnTo>
                  <a:lnTo>
                    <a:pt x="0" y="96"/>
                  </a:lnTo>
                  <a:lnTo>
                    <a:pt x="13" y="144"/>
                  </a:lnTo>
                  <a:lnTo>
                    <a:pt x="48" y="178"/>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84" name="Group 25"/>
          <p:cNvGrpSpPr>
            <a:grpSpLocks/>
          </p:cNvGrpSpPr>
          <p:nvPr/>
        </p:nvGrpSpPr>
        <p:grpSpPr bwMode="auto">
          <a:xfrm>
            <a:off x="4907083" y="2057909"/>
            <a:ext cx="341313" cy="246063"/>
            <a:chOff x="2471" y="478"/>
            <a:chExt cx="215" cy="155"/>
          </a:xfrm>
        </p:grpSpPr>
        <p:grpSp>
          <p:nvGrpSpPr>
            <p:cNvPr id="85" name="Group 26"/>
            <p:cNvGrpSpPr>
              <a:grpSpLocks/>
            </p:cNvGrpSpPr>
            <p:nvPr/>
          </p:nvGrpSpPr>
          <p:grpSpPr bwMode="auto">
            <a:xfrm>
              <a:off x="2471" y="478"/>
              <a:ext cx="215" cy="155"/>
              <a:chOff x="2471" y="478"/>
              <a:chExt cx="215" cy="155"/>
            </a:xfrm>
          </p:grpSpPr>
          <p:sp>
            <p:nvSpPr>
              <p:cNvPr id="88" name="Rectangle 27"/>
              <p:cNvSpPr>
                <a:spLocks noChangeAspect="1" noChangeArrowheads="1"/>
              </p:cNvSpPr>
              <p:nvPr/>
            </p:nvSpPr>
            <p:spPr bwMode="auto">
              <a:xfrm>
                <a:off x="2555" y="478"/>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68</a:t>
                </a:r>
                <a:endParaRPr kumimoji="0" lang="en-US" sz="1600" b="0">
                  <a:solidFill>
                    <a:schemeClr val="tx1"/>
                  </a:solidFill>
                  <a:latin typeface="+mj-lt"/>
                  <a:cs typeface="Times New Roman" pitchFamily="18" charset="0"/>
                </a:endParaRPr>
              </a:p>
            </p:txBody>
          </p:sp>
          <p:sp>
            <p:nvSpPr>
              <p:cNvPr id="89" name="Freeform 28"/>
              <p:cNvSpPr>
                <a:spLocks noChangeAspect="1"/>
              </p:cNvSpPr>
              <p:nvPr/>
            </p:nvSpPr>
            <p:spPr bwMode="auto">
              <a:xfrm>
                <a:off x="2471" y="536"/>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8"/>
                    </a:lnTo>
                    <a:lnTo>
                      <a:pt x="178" y="144"/>
                    </a:lnTo>
                    <a:lnTo>
                      <a:pt x="192" y="96"/>
                    </a:lnTo>
                    <a:lnTo>
                      <a:pt x="178" y="48"/>
                    </a:lnTo>
                    <a:lnTo>
                      <a:pt x="144" y="13"/>
                    </a:lnTo>
                    <a:lnTo>
                      <a:pt x="96" y="0"/>
                    </a:lnTo>
                    <a:lnTo>
                      <a:pt x="48" y="13"/>
                    </a:lnTo>
                    <a:lnTo>
                      <a:pt x="13" y="48"/>
                    </a:lnTo>
                    <a:lnTo>
                      <a:pt x="0" y="96"/>
                    </a:lnTo>
                    <a:lnTo>
                      <a:pt x="13" y="144"/>
                    </a:lnTo>
                    <a:lnTo>
                      <a:pt x="48" y="178"/>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grpSp>
        <p:sp>
          <p:nvSpPr>
            <p:cNvPr id="87" name="Freeform 29"/>
            <p:cNvSpPr>
              <a:spLocks noChangeAspect="1"/>
            </p:cNvSpPr>
            <p:nvPr/>
          </p:nvSpPr>
          <p:spPr bwMode="auto">
            <a:xfrm>
              <a:off x="2471" y="536"/>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8"/>
                  </a:lnTo>
                  <a:lnTo>
                    <a:pt x="178" y="144"/>
                  </a:lnTo>
                  <a:lnTo>
                    <a:pt x="192" y="96"/>
                  </a:lnTo>
                  <a:lnTo>
                    <a:pt x="178" y="48"/>
                  </a:lnTo>
                  <a:lnTo>
                    <a:pt x="144" y="13"/>
                  </a:lnTo>
                  <a:lnTo>
                    <a:pt x="96" y="0"/>
                  </a:lnTo>
                  <a:lnTo>
                    <a:pt x="48" y="13"/>
                  </a:lnTo>
                  <a:lnTo>
                    <a:pt x="13" y="48"/>
                  </a:lnTo>
                  <a:lnTo>
                    <a:pt x="0" y="96"/>
                  </a:lnTo>
                  <a:lnTo>
                    <a:pt x="13" y="144"/>
                  </a:lnTo>
                  <a:lnTo>
                    <a:pt x="48" y="178"/>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90" name="Group 30"/>
          <p:cNvGrpSpPr>
            <a:grpSpLocks/>
          </p:cNvGrpSpPr>
          <p:nvPr/>
        </p:nvGrpSpPr>
        <p:grpSpPr bwMode="auto">
          <a:xfrm>
            <a:off x="5370634" y="2751648"/>
            <a:ext cx="331788" cy="246063"/>
            <a:chOff x="2763" y="915"/>
            <a:chExt cx="209" cy="155"/>
          </a:xfrm>
        </p:grpSpPr>
        <p:sp>
          <p:nvSpPr>
            <p:cNvPr id="91" name="Rectangle 31"/>
            <p:cNvSpPr>
              <a:spLocks noChangeAspect="1" noChangeArrowheads="1"/>
            </p:cNvSpPr>
            <p:nvPr/>
          </p:nvSpPr>
          <p:spPr bwMode="auto">
            <a:xfrm>
              <a:off x="2841" y="915"/>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57</a:t>
              </a:r>
              <a:endParaRPr kumimoji="0" lang="en-US" sz="1600" b="0">
                <a:solidFill>
                  <a:schemeClr val="tx1"/>
                </a:solidFill>
                <a:latin typeface="+mj-lt"/>
                <a:cs typeface="Times New Roman" pitchFamily="18" charset="0"/>
              </a:endParaRPr>
            </a:p>
          </p:txBody>
        </p:sp>
        <p:sp>
          <p:nvSpPr>
            <p:cNvPr id="93" name="Freeform 32"/>
            <p:cNvSpPr>
              <a:spLocks noChangeAspect="1"/>
            </p:cNvSpPr>
            <p:nvPr/>
          </p:nvSpPr>
          <p:spPr bwMode="auto">
            <a:xfrm>
              <a:off x="2763" y="974"/>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8" y="144"/>
                  </a:lnTo>
                  <a:lnTo>
                    <a:pt x="192" y="96"/>
                  </a:lnTo>
                  <a:lnTo>
                    <a:pt x="178" y="47"/>
                  </a:lnTo>
                  <a:lnTo>
                    <a:pt x="144" y="13"/>
                  </a:lnTo>
                  <a:lnTo>
                    <a:pt x="96" y="0"/>
                  </a:lnTo>
                  <a:lnTo>
                    <a:pt x="48" y="13"/>
                  </a:lnTo>
                  <a:lnTo>
                    <a:pt x="13" y="47"/>
                  </a:lnTo>
                  <a:lnTo>
                    <a:pt x="0" y="96"/>
                  </a:lnTo>
                  <a:lnTo>
                    <a:pt x="13" y="144"/>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06" name="Freeform 33"/>
            <p:cNvSpPr>
              <a:spLocks noChangeAspect="1"/>
            </p:cNvSpPr>
            <p:nvPr/>
          </p:nvSpPr>
          <p:spPr bwMode="auto">
            <a:xfrm>
              <a:off x="2763" y="974"/>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8" y="144"/>
                  </a:lnTo>
                  <a:lnTo>
                    <a:pt x="192" y="96"/>
                  </a:lnTo>
                  <a:lnTo>
                    <a:pt x="178" y="47"/>
                  </a:lnTo>
                  <a:lnTo>
                    <a:pt x="144" y="13"/>
                  </a:lnTo>
                  <a:lnTo>
                    <a:pt x="96" y="0"/>
                  </a:lnTo>
                  <a:lnTo>
                    <a:pt x="48" y="13"/>
                  </a:lnTo>
                  <a:lnTo>
                    <a:pt x="13" y="47"/>
                  </a:lnTo>
                  <a:lnTo>
                    <a:pt x="0" y="96"/>
                  </a:lnTo>
                  <a:lnTo>
                    <a:pt x="13" y="144"/>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07" name="Group 34"/>
          <p:cNvGrpSpPr>
            <a:grpSpLocks/>
          </p:cNvGrpSpPr>
          <p:nvPr/>
        </p:nvGrpSpPr>
        <p:grpSpPr bwMode="auto">
          <a:xfrm>
            <a:off x="5437309" y="3034224"/>
            <a:ext cx="334963" cy="246063"/>
            <a:chOff x="2805" y="1093"/>
            <a:chExt cx="211" cy="155"/>
          </a:xfrm>
        </p:grpSpPr>
        <p:sp>
          <p:nvSpPr>
            <p:cNvPr id="108" name="Rectangle 35"/>
            <p:cNvSpPr>
              <a:spLocks noChangeAspect="1" noChangeArrowheads="1"/>
            </p:cNvSpPr>
            <p:nvPr/>
          </p:nvSpPr>
          <p:spPr bwMode="auto">
            <a:xfrm>
              <a:off x="2885" y="1093"/>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55</a:t>
              </a:r>
              <a:endParaRPr kumimoji="0" lang="en-US" sz="1600" b="0">
                <a:solidFill>
                  <a:schemeClr val="tx1"/>
                </a:solidFill>
                <a:latin typeface="+mj-lt"/>
                <a:cs typeface="Times New Roman" pitchFamily="18" charset="0"/>
              </a:endParaRPr>
            </a:p>
          </p:txBody>
        </p:sp>
        <p:sp>
          <p:nvSpPr>
            <p:cNvPr id="109" name="Freeform 36"/>
            <p:cNvSpPr>
              <a:spLocks noChangeAspect="1"/>
            </p:cNvSpPr>
            <p:nvPr/>
          </p:nvSpPr>
          <p:spPr bwMode="auto">
            <a:xfrm>
              <a:off x="2805" y="1149"/>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9" y="145"/>
                  </a:lnTo>
                  <a:lnTo>
                    <a:pt x="192" y="96"/>
                  </a:lnTo>
                  <a:lnTo>
                    <a:pt x="179" y="48"/>
                  </a:lnTo>
                  <a:lnTo>
                    <a:pt x="144" y="13"/>
                  </a:lnTo>
                  <a:lnTo>
                    <a:pt x="96" y="0"/>
                  </a:lnTo>
                  <a:lnTo>
                    <a:pt x="47" y="13"/>
                  </a:lnTo>
                  <a:lnTo>
                    <a:pt x="13" y="48"/>
                  </a:lnTo>
                  <a:lnTo>
                    <a:pt x="0" y="96"/>
                  </a:lnTo>
                  <a:lnTo>
                    <a:pt x="13" y="145"/>
                  </a:lnTo>
                  <a:lnTo>
                    <a:pt x="47"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10" name="Freeform 37"/>
            <p:cNvSpPr>
              <a:spLocks noChangeAspect="1"/>
            </p:cNvSpPr>
            <p:nvPr/>
          </p:nvSpPr>
          <p:spPr bwMode="auto">
            <a:xfrm>
              <a:off x="2805" y="1149"/>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9" y="145"/>
                  </a:lnTo>
                  <a:lnTo>
                    <a:pt x="192" y="96"/>
                  </a:lnTo>
                  <a:lnTo>
                    <a:pt x="179" y="48"/>
                  </a:lnTo>
                  <a:lnTo>
                    <a:pt x="144" y="13"/>
                  </a:lnTo>
                  <a:lnTo>
                    <a:pt x="96" y="0"/>
                  </a:lnTo>
                  <a:lnTo>
                    <a:pt x="47" y="13"/>
                  </a:lnTo>
                  <a:lnTo>
                    <a:pt x="13" y="48"/>
                  </a:lnTo>
                  <a:lnTo>
                    <a:pt x="0" y="96"/>
                  </a:lnTo>
                  <a:lnTo>
                    <a:pt x="13" y="145"/>
                  </a:lnTo>
                  <a:lnTo>
                    <a:pt x="47"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11" name="Group 38"/>
          <p:cNvGrpSpPr>
            <a:grpSpLocks/>
          </p:cNvGrpSpPr>
          <p:nvPr/>
        </p:nvGrpSpPr>
        <p:grpSpPr bwMode="auto">
          <a:xfrm>
            <a:off x="4984864" y="3070736"/>
            <a:ext cx="322263" cy="246063"/>
            <a:chOff x="2520" y="1116"/>
            <a:chExt cx="203" cy="155"/>
          </a:xfrm>
        </p:grpSpPr>
        <p:sp>
          <p:nvSpPr>
            <p:cNvPr id="112" name="Rectangle 39"/>
            <p:cNvSpPr>
              <a:spLocks noChangeAspect="1" noChangeArrowheads="1"/>
            </p:cNvSpPr>
            <p:nvPr/>
          </p:nvSpPr>
          <p:spPr bwMode="auto">
            <a:xfrm>
              <a:off x="2520" y="1116"/>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56</a:t>
              </a:r>
              <a:endParaRPr kumimoji="0" lang="en-US" sz="1600" b="0">
                <a:solidFill>
                  <a:schemeClr val="tx1"/>
                </a:solidFill>
                <a:latin typeface="+mj-lt"/>
                <a:cs typeface="Times New Roman" pitchFamily="18" charset="0"/>
              </a:endParaRPr>
            </a:p>
          </p:txBody>
        </p:sp>
        <p:sp>
          <p:nvSpPr>
            <p:cNvPr id="113" name="Freeform 40"/>
            <p:cNvSpPr>
              <a:spLocks noChangeAspect="1"/>
            </p:cNvSpPr>
            <p:nvPr/>
          </p:nvSpPr>
          <p:spPr bwMode="auto">
            <a:xfrm>
              <a:off x="2678" y="1171"/>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14" name="Freeform 41"/>
            <p:cNvSpPr>
              <a:spLocks noChangeAspect="1"/>
            </p:cNvSpPr>
            <p:nvPr/>
          </p:nvSpPr>
          <p:spPr bwMode="auto">
            <a:xfrm>
              <a:off x="2678" y="1171"/>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15" name="Group 42"/>
          <p:cNvGrpSpPr>
            <a:grpSpLocks/>
          </p:cNvGrpSpPr>
          <p:nvPr/>
        </p:nvGrpSpPr>
        <p:grpSpPr bwMode="auto">
          <a:xfrm>
            <a:off x="4775314" y="3567625"/>
            <a:ext cx="331788" cy="246063"/>
            <a:chOff x="2388" y="1429"/>
            <a:chExt cx="209" cy="155"/>
          </a:xfrm>
        </p:grpSpPr>
        <p:sp>
          <p:nvSpPr>
            <p:cNvPr id="116" name="Rectangle 43"/>
            <p:cNvSpPr>
              <a:spLocks noChangeAspect="1" noChangeArrowheads="1"/>
            </p:cNvSpPr>
            <p:nvPr/>
          </p:nvSpPr>
          <p:spPr bwMode="auto">
            <a:xfrm>
              <a:off x="2388" y="1429"/>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67</a:t>
              </a:r>
              <a:endParaRPr kumimoji="0" lang="en-US" sz="1600" b="0">
                <a:solidFill>
                  <a:schemeClr val="tx1"/>
                </a:solidFill>
                <a:latin typeface="+mj-lt"/>
                <a:cs typeface="Times New Roman" pitchFamily="18" charset="0"/>
              </a:endParaRPr>
            </a:p>
          </p:txBody>
        </p:sp>
        <p:sp>
          <p:nvSpPr>
            <p:cNvPr id="117" name="Freeform 44"/>
            <p:cNvSpPr>
              <a:spLocks noChangeAspect="1"/>
            </p:cNvSpPr>
            <p:nvPr/>
          </p:nvSpPr>
          <p:spPr bwMode="auto">
            <a:xfrm>
              <a:off x="2552" y="1488"/>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9"/>
                  </a:lnTo>
                  <a:lnTo>
                    <a:pt x="180" y="145"/>
                  </a:lnTo>
                  <a:lnTo>
                    <a:pt x="192" y="96"/>
                  </a:lnTo>
                  <a:lnTo>
                    <a:pt x="180" y="48"/>
                  </a:lnTo>
                  <a:lnTo>
                    <a:pt x="145" y="13"/>
                  </a:lnTo>
                  <a:lnTo>
                    <a:pt x="96" y="0"/>
                  </a:lnTo>
                  <a:lnTo>
                    <a:pt x="48" y="13"/>
                  </a:lnTo>
                  <a:lnTo>
                    <a:pt x="14" y="48"/>
                  </a:lnTo>
                  <a:lnTo>
                    <a:pt x="0" y="96"/>
                  </a:lnTo>
                  <a:lnTo>
                    <a:pt x="14"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18" name="Freeform 45"/>
            <p:cNvSpPr>
              <a:spLocks noChangeAspect="1"/>
            </p:cNvSpPr>
            <p:nvPr/>
          </p:nvSpPr>
          <p:spPr bwMode="auto">
            <a:xfrm>
              <a:off x="2552" y="1488"/>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9"/>
                  </a:lnTo>
                  <a:lnTo>
                    <a:pt x="180" y="145"/>
                  </a:lnTo>
                  <a:lnTo>
                    <a:pt x="192" y="96"/>
                  </a:lnTo>
                  <a:lnTo>
                    <a:pt x="180" y="48"/>
                  </a:lnTo>
                  <a:lnTo>
                    <a:pt x="145" y="13"/>
                  </a:lnTo>
                  <a:lnTo>
                    <a:pt x="96" y="0"/>
                  </a:lnTo>
                  <a:lnTo>
                    <a:pt x="48" y="13"/>
                  </a:lnTo>
                  <a:lnTo>
                    <a:pt x="14" y="48"/>
                  </a:lnTo>
                  <a:lnTo>
                    <a:pt x="0" y="96"/>
                  </a:lnTo>
                  <a:lnTo>
                    <a:pt x="14"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19" name="Group 46"/>
          <p:cNvGrpSpPr>
            <a:grpSpLocks/>
          </p:cNvGrpSpPr>
          <p:nvPr/>
        </p:nvGrpSpPr>
        <p:grpSpPr bwMode="auto">
          <a:xfrm>
            <a:off x="5281727" y="3527937"/>
            <a:ext cx="320675" cy="246063"/>
            <a:chOff x="2707" y="1404"/>
            <a:chExt cx="202" cy="155"/>
          </a:xfrm>
        </p:grpSpPr>
        <p:sp>
          <p:nvSpPr>
            <p:cNvPr id="120" name="Freeform 47"/>
            <p:cNvSpPr>
              <a:spLocks noChangeAspect="1"/>
            </p:cNvSpPr>
            <p:nvPr/>
          </p:nvSpPr>
          <p:spPr bwMode="auto">
            <a:xfrm>
              <a:off x="2864" y="1458"/>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8" y="144"/>
                  </a:lnTo>
                  <a:lnTo>
                    <a:pt x="192" y="96"/>
                  </a:lnTo>
                  <a:lnTo>
                    <a:pt x="178" y="47"/>
                  </a:lnTo>
                  <a:lnTo>
                    <a:pt x="144" y="13"/>
                  </a:lnTo>
                  <a:lnTo>
                    <a:pt x="96" y="0"/>
                  </a:lnTo>
                  <a:lnTo>
                    <a:pt x="47" y="13"/>
                  </a:lnTo>
                  <a:lnTo>
                    <a:pt x="12" y="47"/>
                  </a:lnTo>
                  <a:lnTo>
                    <a:pt x="0" y="96"/>
                  </a:lnTo>
                  <a:lnTo>
                    <a:pt x="12" y="144"/>
                  </a:lnTo>
                  <a:lnTo>
                    <a:pt x="47"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21" name="Rectangle 48"/>
            <p:cNvSpPr>
              <a:spLocks noChangeAspect="1" noChangeArrowheads="1"/>
            </p:cNvSpPr>
            <p:nvPr/>
          </p:nvSpPr>
          <p:spPr bwMode="auto">
            <a:xfrm>
              <a:off x="2707" y="1404"/>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65</a:t>
              </a:r>
              <a:endParaRPr kumimoji="0" lang="en-US" sz="1600" b="0">
                <a:solidFill>
                  <a:schemeClr val="tx1"/>
                </a:solidFill>
                <a:latin typeface="+mj-lt"/>
                <a:cs typeface="Times New Roman" pitchFamily="18" charset="0"/>
              </a:endParaRPr>
            </a:p>
          </p:txBody>
        </p:sp>
        <p:sp>
          <p:nvSpPr>
            <p:cNvPr id="122" name="Freeform 49"/>
            <p:cNvSpPr>
              <a:spLocks noChangeAspect="1"/>
            </p:cNvSpPr>
            <p:nvPr/>
          </p:nvSpPr>
          <p:spPr bwMode="auto">
            <a:xfrm>
              <a:off x="2864" y="1458"/>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8" y="144"/>
                  </a:lnTo>
                  <a:lnTo>
                    <a:pt x="192" y="96"/>
                  </a:lnTo>
                  <a:lnTo>
                    <a:pt x="178" y="47"/>
                  </a:lnTo>
                  <a:lnTo>
                    <a:pt x="144" y="13"/>
                  </a:lnTo>
                  <a:lnTo>
                    <a:pt x="96" y="0"/>
                  </a:lnTo>
                  <a:lnTo>
                    <a:pt x="47" y="13"/>
                  </a:lnTo>
                  <a:lnTo>
                    <a:pt x="12" y="47"/>
                  </a:lnTo>
                  <a:lnTo>
                    <a:pt x="0" y="96"/>
                  </a:lnTo>
                  <a:lnTo>
                    <a:pt x="12" y="144"/>
                  </a:lnTo>
                  <a:lnTo>
                    <a:pt x="47" y="179"/>
                  </a:lnTo>
                  <a:lnTo>
                    <a:pt x="96" y="192"/>
                  </a:lnTo>
                </a:path>
              </a:pathLst>
            </a:custGeom>
            <a:noFill/>
            <a:ln w="1270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23" name="Group 50"/>
          <p:cNvGrpSpPr>
            <a:grpSpLocks/>
          </p:cNvGrpSpPr>
          <p:nvPr/>
        </p:nvGrpSpPr>
        <p:grpSpPr bwMode="auto">
          <a:xfrm>
            <a:off x="6115176" y="3534282"/>
            <a:ext cx="207963" cy="322263"/>
            <a:chOff x="3232" y="1408"/>
            <a:chExt cx="131" cy="203"/>
          </a:xfrm>
        </p:grpSpPr>
        <p:sp>
          <p:nvSpPr>
            <p:cNvPr id="124" name="Rectangle 51"/>
            <p:cNvSpPr>
              <a:spLocks noChangeAspect="1" noChangeArrowheads="1"/>
            </p:cNvSpPr>
            <p:nvPr/>
          </p:nvSpPr>
          <p:spPr bwMode="auto">
            <a:xfrm>
              <a:off x="3232" y="1408"/>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60</a:t>
              </a:r>
              <a:endParaRPr kumimoji="0" lang="en-US" sz="1600" b="0">
                <a:solidFill>
                  <a:schemeClr val="tx1"/>
                </a:solidFill>
                <a:latin typeface="+mj-lt"/>
                <a:cs typeface="Times New Roman" pitchFamily="18" charset="0"/>
              </a:endParaRPr>
            </a:p>
          </p:txBody>
        </p:sp>
        <p:sp>
          <p:nvSpPr>
            <p:cNvPr id="125" name="Freeform 52"/>
            <p:cNvSpPr>
              <a:spLocks noChangeAspect="1"/>
            </p:cNvSpPr>
            <p:nvPr/>
          </p:nvSpPr>
          <p:spPr bwMode="auto">
            <a:xfrm>
              <a:off x="3272" y="1566"/>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26" name="Freeform 53"/>
            <p:cNvSpPr>
              <a:spLocks noChangeAspect="1"/>
            </p:cNvSpPr>
            <p:nvPr/>
          </p:nvSpPr>
          <p:spPr bwMode="auto">
            <a:xfrm>
              <a:off x="3272" y="1566"/>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27" name="Group 54"/>
          <p:cNvGrpSpPr>
            <a:grpSpLocks/>
          </p:cNvGrpSpPr>
          <p:nvPr/>
        </p:nvGrpSpPr>
        <p:grpSpPr bwMode="auto">
          <a:xfrm>
            <a:off x="6335819" y="4239138"/>
            <a:ext cx="327024" cy="246063"/>
            <a:chOff x="3371" y="1852"/>
            <a:chExt cx="206" cy="155"/>
          </a:xfrm>
        </p:grpSpPr>
        <p:sp>
          <p:nvSpPr>
            <p:cNvPr id="128" name="Rectangle 55"/>
            <p:cNvSpPr>
              <a:spLocks noChangeAspect="1" noChangeArrowheads="1"/>
            </p:cNvSpPr>
            <p:nvPr/>
          </p:nvSpPr>
          <p:spPr bwMode="auto">
            <a:xfrm>
              <a:off x="3446" y="1852"/>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63</a:t>
              </a:r>
              <a:endParaRPr kumimoji="0" lang="en-US" sz="1600" b="0">
                <a:solidFill>
                  <a:schemeClr val="tx1"/>
                </a:solidFill>
                <a:latin typeface="+mj-lt"/>
                <a:cs typeface="Times New Roman" pitchFamily="18" charset="0"/>
              </a:endParaRPr>
            </a:p>
          </p:txBody>
        </p:sp>
        <p:sp>
          <p:nvSpPr>
            <p:cNvPr id="129" name="Freeform 56"/>
            <p:cNvSpPr>
              <a:spLocks noChangeAspect="1"/>
            </p:cNvSpPr>
            <p:nvPr/>
          </p:nvSpPr>
          <p:spPr bwMode="auto">
            <a:xfrm>
              <a:off x="3371" y="1941"/>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9" y="145"/>
                  </a:lnTo>
                  <a:lnTo>
                    <a:pt x="192" y="96"/>
                  </a:lnTo>
                  <a:lnTo>
                    <a:pt x="179" y="48"/>
                  </a:lnTo>
                  <a:lnTo>
                    <a:pt x="144" y="13"/>
                  </a:lnTo>
                  <a:lnTo>
                    <a:pt x="96" y="0"/>
                  </a:lnTo>
                  <a:lnTo>
                    <a:pt x="48" y="13"/>
                  </a:lnTo>
                  <a:lnTo>
                    <a:pt x="14" y="48"/>
                  </a:lnTo>
                  <a:lnTo>
                    <a:pt x="0" y="96"/>
                  </a:lnTo>
                  <a:lnTo>
                    <a:pt x="14"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30" name="Freeform 57"/>
            <p:cNvSpPr>
              <a:spLocks noChangeAspect="1"/>
            </p:cNvSpPr>
            <p:nvPr/>
          </p:nvSpPr>
          <p:spPr bwMode="auto">
            <a:xfrm>
              <a:off x="3371" y="1941"/>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9" y="145"/>
                  </a:lnTo>
                  <a:lnTo>
                    <a:pt x="192" y="96"/>
                  </a:lnTo>
                  <a:lnTo>
                    <a:pt x="179" y="48"/>
                  </a:lnTo>
                  <a:lnTo>
                    <a:pt x="144" y="13"/>
                  </a:lnTo>
                  <a:lnTo>
                    <a:pt x="96" y="0"/>
                  </a:lnTo>
                  <a:lnTo>
                    <a:pt x="48" y="13"/>
                  </a:lnTo>
                  <a:lnTo>
                    <a:pt x="14" y="48"/>
                  </a:lnTo>
                  <a:lnTo>
                    <a:pt x="0" y="96"/>
                  </a:lnTo>
                  <a:lnTo>
                    <a:pt x="14"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31" name="Group 58"/>
          <p:cNvGrpSpPr>
            <a:grpSpLocks/>
          </p:cNvGrpSpPr>
          <p:nvPr/>
        </p:nvGrpSpPr>
        <p:grpSpPr bwMode="auto">
          <a:xfrm>
            <a:off x="6067539" y="4320100"/>
            <a:ext cx="219075" cy="309563"/>
            <a:chOff x="3202" y="1903"/>
            <a:chExt cx="138" cy="195"/>
          </a:xfrm>
        </p:grpSpPr>
        <p:sp>
          <p:nvSpPr>
            <p:cNvPr id="132" name="Freeform 59"/>
            <p:cNvSpPr>
              <a:spLocks noChangeAspect="1"/>
            </p:cNvSpPr>
            <p:nvPr/>
          </p:nvSpPr>
          <p:spPr bwMode="auto">
            <a:xfrm>
              <a:off x="3295" y="1903"/>
              <a:ext cx="45" cy="44"/>
            </a:xfrm>
            <a:custGeom>
              <a:avLst/>
              <a:gdLst>
                <a:gd name="T0" fmla="*/ 23 w 192"/>
                <a:gd name="T1" fmla="*/ 44 h 192"/>
                <a:gd name="T2" fmla="*/ 34 w 192"/>
                <a:gd name="T3" fmla="*/ 41 h 192"/>
                <a:gd name="T4" fmla="*/ 42 w 192"/>
                <a:gd name="T5" fmla="*/ 33 h 192"/>
                <a:gd name="T6" fmla="*/ 45 w 192"/>
                <a:gd name="T7" fmla="*/ 22 h 192"/>
                <a:gd name="T8" fmla="*/ 45 w 192"/>
                <a:gd name="T9" fmla="*/ 22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2 h 192"/>
                <a:gd name="T24" fmla="*/ 0 w 192"/>
                <a:gd name="T25" fmla="*/ 22 h 192"/>
                <a:gd name="T26" fmla="*/ 3 w 192"/>
                <a:gd name="T27" fmla="*/ 33 h 192"/>
                <a:gd name="T28" fmla="*/ 11 w 192"/>
                <a:gd name="T29" fmla="*/ 41 h 192"/>
                <a:gd name="T30" fmla="*/ 23 w 192"/>
                <a:gd name="T31" fmla="*/ 44 h 192"/>
                <a:gd name="T32" fmla="*/ 23 w 192"/>
                <a:gd name="T33" fmla="*/ 44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8"/>
                  </a:lnTo>
                  <a:lnTo>
                    <a:pt x="180" y="144"/>
                  </a:lnTo>
                  <a:lnTo>
                    <a:pt x="192" y="96"/>
                  </a:lnTo>
                  <a:lnTo>
                    <a:pt x="180" y="48"/>
                  </a:lnTo>
                  <a:lnTo>
                    <a:pt x="145" y="13"/>
                  </a:lnTo>
                  <a:lnTo>
                    <a:pt x="96" y="0"/>
                  </a:lnTo>
                  <a:lnTo>
                    <a:pt x="48" y="13"/>
                  </a:lnTo>
                  <a:lnTo>
                    <a:pt x="14" y="48"/>
                  </a:lnTo>
                  <a:lnTo>
                    <a:pt x="0" y="96"/>
                  </a:lnTo>
                  <a:lnTo>
                    <a:pt x="14" y="144"/>
                  </a:lnTo>
                  <a:lnTo>
                    <a:pt x="48" y="178"/>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33" name="Rectangle 60"/>
            <p:cNvSpPr>
              <a:spLocks noChangeAspect="1" noChangeArrowheads="1"/>
            </p:cNvSpPr>
            <p:nvPr/>
          </p:nvSpPr>
          <p:spPr bwMode="auto">
            <a:xfrm>
              <a:off x="3202" y="1943"/>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54</a:t>
              </a:r>
              <a:endParaRPr kumimoji="0" lang="en-US" sz="1600" b="0">
                <a:solidFill>
                  <a:schemeClr val="tx1"/>
                </a:solidFill>
                <a:latin typeface="+mj-lt"/>
                <a:cs typeface="Times New Roman" pitchFamily="18" charset="0"/>
              </a:endParaRPr>
            </a:p>
          </p:txBody>
        </p:sp>
        <p:sp>
          <p:nvSpPr>
            <p:cNvPr id="134" name="Freeform 61"/>
            <p:cNvSpPr>
              <a:spLocks noChangeAspect="1"/>
            </p:cNvSpPr>
            <p:nvPr/>
          </p:nvSpPr>
          <p:spPr bwMode="auto">
            <a:xfrm>
              <a:off x="3295" y="1903"/>
              <a:ext cx="45" cy="44"/>
            </a:xfrm>
            <a:custGeom>
              <a:avLst/>
              <a:gdLst>
                <a:gd name="T0" fmla="*/ 23 w 192"/>
                <a:gd name="T1" fmla="*/ 44 h 192"/>
                <a:gd name="T2" fmla="*/ 34 w 192"/>
                <a:gd name="T3" fmla="*/ 41 h 192"/>
                <a:gd name="T4" fmla="*/ 42 w 192"/>
                <a:gd name="T5" fmla="*/ 33 h 192"/>
                <a:gd name="T6" fmla="*/ 45 w 192"/>
                <a:gd name="T7" fmla="*/ 22 h 192"/>
                <a:gd name="T8" fmla="*/ 45 w 192"/>
                <a:gd name="T9" fmla="*/ 22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2 h 192"/>
                <a:gd name="T24" fmla="*/ 0 w 192"/>
                <a:gd name="T25" fmla="*/ 22 h 192"/>
                <a:gd name="T26" fmla="*/ 3 w 192"/>
                <a:gd name="T27" fmla="*/ 33 h 192"/>
                <a:gd name="T28" fmla="*/ 11 w 192"/>
                <a:gd name="T29" fmla="*/ 41 h 192"/>
                <a:gd name="T30" fmla="*/ 23 w 192"/>
                <a:gd name="T31" fmla="*/ 44 h 192"/>
                <a:gd name="T32" fmla="*/ 23 w 192"/>
                <a:gd name="T33" fmla="*/ 44 h 192"/>
                <a:gd name="T34" fmla="*/ 23 w 192"/>
                <a:gd name="T35" fmla="*/ 44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8"/>
                  </a:lnTo>
                  <a:lnTo>
                    <a:pt x="180" y="144"/>
                  </a:lnTo>
                  <a:lnTo>
                    <a:pt x="192" y="96"/>
                  </a:lnTo>
                  <a:lnTo>
                    <a:pt x="180" y="48"/>
                  </a:lnTo>
                  <a:lnTo>
                    <a:pt x="145" y="13"/>
                  </a:lnTo>
                  <a:lnTo>
                    <a:pt x="96" y="0"/>
                  </a:lnTo>
                  <a:lnTo>
                    <a:pt x="48" y="13"/>
                  </a:lnTo>
                  <a:lnTo>
                    <a:pt x="14" y="48"/>
                  </a:lnTo>
                  <a:lnTo>
                    <a:pt x="0" y="96"/>
                  </a:lnTo>
                  <a:lnTo>
                    <a:pt x="14" y="144"/>
                  </a:lnTo>
                  <a:lnTo>
                    <a:pt x="48" y="178"/>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35" name="Group 62"/>
          <p:cNvGrpSpPr>
            <a:grpSpLocks/>
          </p:cNvGrpSpPr>
          <p:nvPr/>
        </p:nvGrpSpPr>
        <p:grpSpPr bwMode="auto">
          <a:xfrm>
            <a:off x="5635739" y="4329626"/>
            <a:ext cx="325438" cy="246063"/>
            <a:chOff x="2930" y="1909"/>
            <a:chExt cx="205" cy="155"/>
          </a:xfrm>
        </p:grpSpPr>
        <p:grpSp>
          <p:nvGrpSpPr>
            <p:cNvPr id="136" name="Group 63"/>
            <p:cNvGrpSpPr>
              <a:grpSpLocks/>
            </p:cNvGrpSpPr>
            <p:nvPr/>
          </p:nvGrpSpPr>
          <p:grpSpPr bwMode="auto">
            <a:xfrm>
              <a:off x="2930" y="1909"/>
              <a:ext cx="205" cy="155"/>
              <a:chOff x="2930" y="1909"/>
              <a:chExt cx="205" cy="155"/>
            </a:xfrm>
          </p:grpSpPr>
          <p:sp>
            <p:nvSpPr>
              <p:cNvPr id="138" name="Rectangle 64"/>
              <p:cNvSpPr>
                <a:spLocks noChangeAspect="1" noChangeArrowheads="1"/>
              </p:cNvSpPr>
              <p:nvPr/>
            </p:nvSpPr>
            <p:spPr bwMode="auto">
              <a:xfrm>
                <a:off x="2930" y="1909"/>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64</a:t>
                </a:r>
                <a:endParaRPr kumimoji="0" lang="en-US" sz="1600" b="0">
                  <a:solidFill>
                    <a:schemeClr val="tx1"/>
                  </a:solidFill>
                  <a:latin typeface="+mj-lt"/>
                  <a:cs typeface="Times New Roman" pitchFamily="18" charset="0"/>
                </a:endParaRPr>
              </a:p>
            </p:txBody>
          </p:sp>
          <p:sp>
            <p:nvSpPr>
              <p:cNvPr id="139" name="Freeform 65"/>
              <p:cNvSpPr>
                <a:spLocks noChangeAspect="1"/>
              </p:cNvSpPr>
              <p:nvPr/>
            </p:nvSpPr>
            <p:spPr bwMode="auto">
              <a:xfrm>
                <a:off x="3090" y="1963"/>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9" y="145"/>
                    </a:lnTo>
                    <a:lnTo>
                      <a:pt x="192" y="96"/>
                    </a:lnTo>
                    <a:lnTo>
                      <a:pt x="179" y="48"/>
                    </a:lnTo>
                    <a:lnTo>
                      <a:pt x="144" y="13"/>
                    </a:lnTo>
                    <a:lnTo>
                      <a:pt x="96" y="0"/>
                    </a:lnTo>
                    <a:lnTo>
                      <a:pt x="48" y="13"/>
                    </a:lnTo>
                    <a:lnTo>
                      <a:pt x="14" y="48"/>
                    </a:lnTo>
                    <a:lnTo>
                      <a:pt x="0" y="96"/>
                    </a:lnTo>
                    <a:lnTo>
                      <a:pt x="14"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grpSp>
        <p:sp>
          <p:nvSpPr>
            <p:cNvPr id="137" name="Freeform 66"/>
            <p:cNvSpPr>
              <a:spLocks noChangeAspect="1"/>
            </p:cNvSpPr>
            <p:nvPr/>
          </p:nvSpPr>
          <p:spPr bwMode="auto">
            <a:xfrm>
              <a:off x="3090" y="1963"/>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9" y="145"/>
                  </a:lnTo>
                  <a:lnTo>
                    <a:pt x="192" y="96"/>
                  </a:lnTo>
                  <a:lnTo>
                    <a:pt x="179" y="48"/>
                  </a:lnTo>
                  <a:lnTo>
                    <a:pt x="144" y="13"/>
                  </a:lnTo>
                  <a:lnTo>
                    <a:pt x="96" y="0"/>
                  </a:lnTo>
                  <a:lnTo>
                    <a:pt x="48" y="13"/>
                  </a:lnTo>
                  <a:lnTo>
                    <a:pt x="14" y="48"/>
                  </a:lnTo>
                  <a:lnTo>
                    <a:pt x="0" y="96"/>
                  </a:lnTo>
                  <a:lnTo>
                    <a:pt x="14"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40" name="Group 67"/>
          <p:cNvGrpSpPr>
            <a:grpSpLocks/>
          </p:cNvGrpSpPr>
          <p:nvPr/>
        </p:nvGrpSpPr>
        <p:grpSpPr bwMode="auto">
          <a:xfrm>
            <a:off x="6956553" y="4764600"/>
            <a:ext cx="207963" cy="322263"/>
            <a:chOff x="3762" y="2183"/>
            <a:chExt cx="131" cy="203"/>
          </a:xfrm>
        </p:grpSpPr>
        <p:sp>
          <p:nvSpPr>
            <p:cNvPr id="141" name="Rectangle 68"/>
            <p:cNvSpPr>
              <a:spLocks noChangeAspect="1" noChangeArrowheads="1"/>
            </p:cNvSpPr>
            <p:nvPr/>
          </p:nvSpPr>
          <p:spPr bwMode="auto">
            <a:xfrm>
              <a:off x="3762" y="2231"/>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61</a:t>
              </a:r>
              <a:endParaRPr kumimoji="0" lang="en-US" sz="1600" b="0">
                <a:solidFill>
                  <a:schemeClr val="tx1"/>
                </a:solidFill>
                <a:latin typeface="+mj-lt"/>
                <a:cs typeface="Times New Roman" pitchFamily="18" charset="0"/>
              </a:endParaRPr>
            </a:p>
          </p:txBody>
        </p:sp>
        <p:sp>
          <p:nvSpPr>
            <p:cNvPr id="142" name="Freeform 69"/>
            <p:cNvSpPr>
              <a:spLocks noChangeAspect="1"/>
            </p:cNvSpPr>
            <p:nvPr/>
          </p:nvSpPr>
          <p:spPr bwMode="auto">
            <a:xfrm>
              <a:off x="3810" y="2183"/>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79"/>
                  </a:lnTo>
                  <a:lnTo>
                    <a:pt x="178" y="144"/>
                  </a:lnTo>
                  <a:lnTo>
                    <a:pt x="192" y="96"/>
                  </a:lnTo>
                  <a:lnTo>
                    <a:pt x="178" y="48"/>
                  </a:lnTo>
                  <a:lnTo>
                    <a:pt x="144" y="14"/>
                  </a:lnTo>
                  <a:lnTo>
                    <a:pt x="96" y="0"/>
                  </a:lnTo>
                  <a:lnTo>
                    <a:pt x="48" y="14"/>
                  </a:lnTo>
                  <a:lnTo>
                    <a:pt x="14" y="48"/>
                  </a:lnTo>
                  <a:lnTo>
                    <a:pt x="0" y="96"/>
                  </a:lnTo>
                  <a:lnTo>
                    <a:pt x="14" y="144"/>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43" name="Freeform 70"/>
            <p:cNvSpPr>
              <a:spLocks noChangeAspect="1"/>
            </p:cNvSpPr>
            <p:nvPr/>
          </p:nvSpPr>
          <p:spPr bwMode="auto">
            <a:xfrm>
              <a:off x="3810" y="2183"/>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79"/>
                  </a:lnTo>
                  <a:lnTo>
                    <a:pt x="178" y="144"/>
                  </a:lnTo>
                  <a:lnTo>
                    <a:pt x="192" y="96"/>
                  </a:lnTo>
                  <a:lnTo>
                    <a:pt x="178" y="48"/>
                  </a:lnTo>
                  <a:lnTo>
                    <a:pt x="144" y="14"/>
                  </a:lnTo>
                  <a:lnTo>
                    <a:pt x="96" y="0"/>
                  </a:lnTo>
                  <a:lnTo>
                    <a:pt x="48" y="14"/>
                  </a:lnTo>
                  <a:lnTo>
                    <a:pt x="14" y="48"/>
                  </a:lnTo>
                  <a:lnTo>
                    <a:pt x="0" y="96"/>
                  </a:lnTo>
                  <a:lnTo>
                    <a:pt x="14" y="144"/>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grpSp>
        <p:nvGrpSpPr>
          <p:cNvPr id="144" name="Group 71"/>
          <p:cNvGrpSpPr>
            <a:grpSpLocks/>
          </p:cNvGrpSpPr>
          <p:nvPr/>
        </p:nvGrpSpPr>
        <p:grpSpPr bwMode="auto">
          <a:xfrm>
            <a:off x="7089899" y="3866075"/>
            <a:ext cx="315913" cy="246063"/>
            <a:chOff x="3846" y="1617"/>
            <a:chExt cx="199" cy="155"/>
          </a:xfrm>
        </p:grpSpPr>
        <p:sp>
          <p:nvSpPr>
            <p:cNvPr id="145" name="Freeform 72"/>
            <p:cNvSpPr>
              <a:spLocks noChangeAspect="1"/>
            </p:cNvSpPr>
            <p:nvPr/>
          </p:nvSpPr>
          <p:spPr bwMode="auto">
            <a:xfrm>
              <a:off x="3846" y="1674"/>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8"/>
                  </a:lnTo>
                  <a:lnTo>
                    <a:pt x="180" y="144"/>
                  </a:lnTo>
                  <a:lnTo>
                    <a:pt x="192" y="96"/>
                  </a:lnTo>
                  <a:lnTo>
                    <a:pt x="180" y="47"/>
                  </a:lnTo>
                  <a:lnTo>
                    <a:pt x="145" y="12"/>
                  </a:lnTo>
                  <a:lnTo>
                    <a:pt x="96" y="0"/>
                  </a:lnTo>
                  <a:lnTo>
                    <a:pt x="48" y="12"/>
                  </a:lnTo>
                  <a:lnTo>
                    <a:pt x="14" y="47"/>
                  </a:lnTo>
                  <a:lnTo>
                    <a:pt x="0" y="96"/>
                  </a:lnTo>
                  <a:lnTo>
                    <a:pt x="14" y="144"/>
                  </a:lnTo>
                  <a:lnTo>
                    <a:pt x="48" y="178"/>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46" name="Freeform 73"/>
            <p:cNvSpPr>
              <a:spLocks noChangeAspect="1"/>
            </p:cNvSpPr>
            <p:nvPr/>
          </p:nvSpPr>
          <p:spPr bwMode="auto">
            <a:xfrm>
              <a:off x="3846" y="1674"/>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8"/>
                  </a:lnTo>
                  <a:lnTo>
                    <a:pt x="180" y="144"/>
                  </a:lnTo>
                  <a:lnTo>
                    <a:pt x="192" y="96"/>
                  </a:lnTo>
                  <a:lnTo>
                    <a:pt x="180" y="47"/>
                  </a:lnTo>
                  <a:lnTo>
                    <a:pt x="145" y="12"/>
                  </a:lnTo>
                  <a:lnTo>
                    <a:pt x="96" y="0"/>
                  </a:lnTo>
                  <a:lnTo>
                    <a:pt x="48" y="12"/>
                  </a:lnTo>
                  <a:lnTo>
                    <a:pt x="14" y="47"/>
                  </a:lnTo>
                  <a:lnTo>
                    <a:pt x="0" y="96"/>
                  </a:lnTo>
                  <a:lnTo>
                    <a:pt x="14" y="144"/>
                  </a:lnTo>
                  <a:lnTo>
                    <a:pt x="48" y="178"/>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sp>
          <p:nvSpPr>
            <p:cNvPr id="147" name="Rectangle 74"/>
            <p:cNvSpPr>
              <a:spLocks noChangeAspect="1" noChangeArrowheads="1"/>
            </p:cNvSpPr>
            <p:nvPr/>
          </p:nvSpPr>
          <p:spPr bwMode="auto">
            <a:xfrm>
              <a:off x="3914" y="1617"/>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58</a:t>
              </a:r>
              <a:endParaRPr kumimoji="0" lang="en-US" sz="1600" b="0">
                <a:solidFill>
                  <a:schemeClr val="tx1"/>
                </a:solidFill>
                <a:latin typeface="+mj-lt"/>
                <a:cs typeface="Times New Roman" pitchFamily="18" charset="0"/>
              </a:endParaRPr>
            </a:p>
          </p:txBody>
        </p:sp>
      </p:grpSp>
      <p:grpSp>
        <p:nvGrpSpPr>
          <p:cNvPr id="148" name="Group 75"/>
          <p:cNvGrpSpPr>
            <a:grpSpLocks/>
          </p:cNvGrpSpPr>
          <p:nvPr/>
        </p:nvGrpSpPr>
        <p:grpSpPr bwMode="auto">
          <a:xfrm>
            <a:off x="4584814" y="2759582"/>
            <a:ext cx="88900" cy="2019300"/>
            <a:chOff x="2442" y="902"/>
            <a:chExt cx="56" cy="1272"/>
          </a:xfrm>
        </p:grpSpPr>
        <p:sp>
          <p:nvSpPr>
            <p:cNvPr id="149" name="Line 76"/>
            <p:cNvSpPr>
              <a:spLocks noChangeShapeType="1"/>
            </p:cNvSpPr>
            <p:nvPr/>
          </p:nvSpPr>
          <p:spPr bwMode="auto">
            <a:xfrm>
              <a:off x="2450" y="902"/>
              <a:ext cx="48" cy="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0" name="Line 77"/>
            <p:cNvSpPr>
              <a:spLocks noChangeShapeType="1"/>
            </p:cNvSpPr>
            <p:nvPr/>
          </p:nvSpPr>
          <p:spPr bwMode="auto">
            <a:xfrm>
              <a:off x="2442" y="1322"/>
              <a:ext cx="48" cy="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1" name="Line 78"/>
            <p:cNvSpPr>
              <a:spLocks noChangeShapeType="1"/>
            </p:cNvSpPr>
            <p:nvPr/>
          </p:nvSpPr>
          <p:spPr bwMode="auto">
            <a:xfrm>
              <a:off x="2446" y="1746"/>
              <a:ext cx="48" cy="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2" name="Line 79"/>
            <p:cNvSpPr>
              <a:spLocks noChangeShapeType="1"/>
            </p:cNvSpPr>
            <p:nvPr/>
          </p:nvSpPr>
          <p:spPr bwMode="auto">
            <a:xfrm>
              <a:off x="2450" y="2174"/>
              <a:ext cx="48" cy="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grpSp>
      <p:sp>
        <p:nvSpPr>
          <p:cNvPr id="153" name="Freeform 80"/>
          <p:cNvSpPr>
            <a:spLocks/>
          </p:cNvSpPr>
          <p:nvPr/>
        </p:nvSpPr>
        <p:spPr bwMode="auto">
          <a:xfrm>
            <a:off x="4591164" y="2507170"/>
            <a:ext cx="2917825" cy="2951162"/>
          </a:xfrm>
          <a:custGeom>
            <a:avLst/>
            <a:gdLst>
              <a:gd name="T0" fmla="*/ 0 w 1920"/>
              <a:gd name="T1" fmla="*/ 0 h 2112"/>
              <a:gd name="T2" fmla="*/ 0 w 1920"/>
              <a:gd name="T3" fmla="*/ 2951162 h 2112"/>
              <a:gd name="T4" fmla="*/ 2917825 w 1920"/>
              <a:gd name="T5" fmla="*/ 2951162 h 2112"/>
              <a:gd name="T6" fmla="*/ 0 60000 65536"/>
              <a:gd name="T7" fmla="*/ 0 60000 65536"/>
              <a:gd name="T8" fmla="*/ 0 60000 65536"/>
              <a:gd name="T9" fmla="*/ 0 w 1920"/>
              <a:gd name="T10" fmla="*/ 0 h 2112"/>
              <a:gd name="T11" fmla="*/ 1920 w 1920"/>
              <a:gd name="T12" fmla="*/ 2112 h 2112"/>
            </a:gdLst>
            <a:ahLst/>
            <a:cxnLst>
              <a:cxn ang="T6">
                <a:pos x="T0" y="T1"/>
              </a:cxn>
              <a:cxn ang="T7">
                <a:pos x="T2" y="T3"/>
              </a:cxn>
              <a:cxn ang="T8">
                <a:pos x="T4" y="T5"/>
              </a:cxn>
            </a:cxnLst>
            <a:rect l="T9" t="T10" r="T11" b="T12"/>
            <a:pathLst>
              <a:path w="1920" h="2112">
                <a:moveTo>
                  <a:pt x="0" y="0"/>
                </a:moveTo>
                <a:lnTo>
                  <a:pt x="0" y="2112"/>
                </a:lnTo>
                <a:lnTo>
                  <a:pt x="1920" y="2112"/>
                </a:lnTo>
              </a:path>
            </a:pathLst>
          </a:cu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4" name="Line 81"/>
          <p:cNvSpPr>
            <a:spLocks noChangeShapeType="1"/>
          </p:cNvSpPr>
          <p:nvPr/>
        </p:nvSpPr>
        <p:spPr bwMode="auto">
          <a:xfrm>
            <a:off x="5257914" y="5375782"/>
            <a:ext cx="0" cy="7620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5" name="Line 82"/>
          <p:cNvSpPr>
            <a:spLocks noChangeShapeType="1"/>
          </p:cNvSpPr>
          <p:nvPr/>
        </p:nvSpPr>
        <p:spPr bwMode="auto">
          <a:xfrm>
            <a:off x="5931014" y="5375782"/>
            <a:ext cx="0" cy="7620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6" name="Line 83"/>
          <p:cNvSpPr>
            <a:spLocks noChangeShapeType="1"/>
          </p:cNvSpPr>
          <p:nvPr/>
        </p:nvSpPr>
        <p:spPr bwMode="auto">
          <a:xfrm>
            <a:off x="6597764" y="5375782"/>
            <a:ext cx="0" cy="7620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57" name="Line 84"/>
          <p:cNvSpPr>
            <a:spLocks noChangeShapeType="1"/>
          </p:cNvSpPr>
          <p:nvPr/>
        </p:nvSpPr>
        <p:spPr bwMode="auto">
          <a:xfrm>
            <a:off x="7270864" y="5375782"/>
            <a:ext cx="0" cy="76200"/>
          </a:xfrm>
          <a:prstGeom prst="line">
            <a:avLst/>
          </a:pr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grpSp>
        <p:nvGrpSpPr>
          <p:cNvPr id="158" name="Group 85"/>
          <p:cNvGrpSpPr>
            <a:grpSpLocks/>
          </p:cNvGrpSpPr>
          <p:nvPr/>
        </p:nvGrpSpPr>
        <p:grpSpPr bwMode="auto">
          <a:xfrm>
            <a:off x="6089769" y="4034340"/>
            <a:ext cx="509588" cy="260349"/>
            <a:chOff x="3384" y="1705"/>
            <a:chExt cx="321" cy="164"/>
          </a:xfrm>
        </p:grpSpPr>
        <p:sp>
          <p:nvSpPr>
            <p:cNvPr id="159" name="Freeform 86"/>
            <p:cNvSpPr>
              <a:spLocks noChangeAspect="1"/>
            </p:cNvSpPr>
            <p:nvPr/>
          </p:nvSpPr>
          <p:spPr bwMode="auto">
            <a:xfrm>
              <a:off x="3384" y="1705"/>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nvGrpSpPr>
            <p:cNvPr id="160" name="Group 87"/>
            <p:cNvGrpSpPr>
              <a:grpSpLocks/>
            </p:cNvGrpSpPr>
            <p:nvPr/>
          </p:nvGrpSpPr>
          <p:grpSpPr bwMode="auto">
            <a:xfrm>
              <a:off x="3384" y="1705"/>
              <a:ext cx="321" cy="164"/>
              <a:chOff x="3384" y="1705"/>
              <a:chExt cx="321" cy="164"/>
            </a:xfrm>
          </p:grpSpPr>
          <p:sp>
            <p:nvSpPr>
              <p:cNvPr id="161" name="Freeform 88"/>
              <p:cNvSpPr>
                <a:spLocks noChangeAspect="1"/>
              </p:cNvSpPr>
              <p:nvPr/>
            </p:nvSpPr>
            <p:spPr bwMode="auto">
              <a:xfrm>
                <a:off x="3384" y="1705"/>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5" y="179"/>
                    </a:lnTo>
                    <a:lnTo>
                      <a:pt x="179" y="145"/>
                    </a:lnTo>
                    <a:lnTo>
                      <a:pt x="192" y="96"/>
                    </a:lnTo>
                    <a:lnTo>
                      <a:pt x="179" y="48"/>
                    </a:lnTo>
                    <a:lnTo>
                      <a:pt x="145" y="13"/>
                    </a:lnTo>
                    <a:lnTo>
                      <a:pt x="96" y="0"/>
                    </a:lnTo>
                    <a:lnTo>
                      <a:pt x="48" y="13"/>
                    </a:lnTo>
                    <a:lnTo>
                      <a:pt x="13" y="48"/>
                    </a:lnTo>
                    <a:lnTo>
                      <a:pt x="0" y="96"/>
                    </a:lnTo>
                    <a:lnTo>
                      <a:pt x="13" y="145"/>
                    </a:lnTo>
                    <a:lnTo>
                      <a:pt x="48" y="179"/>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62" name="Rectangle 89"/>
              <p:cNvSpPr>
                <a:spLocks noChangeAspect="1" noChangeArrowheads="1"/>
              </p:cNvSpPr>
              <p:nvPr/>
            </p:nvSpPr>
            <p:spPr bwMode="auto">
              <a:xfrm>
                <a:off x="3574" y="1714"/>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59</a:t>
                </a:r>
                <a:endParaRPr kumimoji="0" lang="en-US" sz="1600" b="0">
                  <a:solidFill>
                    <a:schemeClr val="tx1"/>
                  </a:solidFill>
                  <a:latin typeface="+mj-lt"/>
                  <a:cs typeface="Times New Roman" pitchFamily="18" charset="0"/>
                </a:endParaRPr>
              </a:p>
            </p:txBody>
          </p:sp>
          <p:sp>
            <p:nvSpPr>
              <p:cNvPr id="163" name="Line 90"/>
              <p:cNvSpPr>
                <a:spLocks noChangeShapeType="1"/>
              </p:cNvSpPr>
              <p:nvPr/>
            </p:nvSpPr>
            <p:spPr bwMode="auto">
              <a:xfrm>
                <a:off x="3451" y="1740"/>
                <a:ext cx="116" cy="26"/>
              </a:xfrm>
              <a:prstGeom prst="line">
                <a:avLst/>
              </a:prstGeom>
              <a:noFill/>
              <a:ln w="31750">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grpSp>
      </p:grpSp>
      <p:grpSp>
        <p:nvGrpSpPr>
          <p:cNvPr id="164" name="Group 91"/>
          <p:cNvGrpSpPr>
            <a:grpSpLocks/>
          </p:cNvGrpSpPr>
          <p:nvPr/>
        </p:nvGrpSpPr>
        <p:grpSpPr bwMode="auto">
          <a:xfrm>
            <a:off x="6118344" y="3820037"/>
            <a:ext cx="525463" cy="246063"/>
            <a:chOff x="3402" y="1570"/>
            <a:chExt cx="331" cy="155"/>
          </a:xfrm>
        </p:grpSpPr>
        <p:sp>
          <p:nvSpPr>
            <p:cNvPr id="165" name="Freeform 92"/>
            <p:cNvSpPr>
              <a:spLocks noChangeAspect="1"/>
            </p:cNvSpPr>
            <p:nvPr/>
          </p:nvSpPr>
          <p:spPr bwMode="auto">
            <a:xfrm>
              <a:off x="3402" y="1651"/>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23 w 192"/>
                <a:gd name="T35" fmla="*/ 45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2"/>
                <a:gd name="T55" fmla="*/ 0 h 192"/>
                <a:gd name="T56" fmla="*/ 192 w 192"/>
                <a:gd name="T57" fmla="*/ 192 h 1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2" h="192">
                  <a:moveTo>
                    <a:pt x="96" y="192"/>
                  </a:moveTo>
                  <a:lnTo>
                    <a:pt x="144" y="180"/>
                  </a:lnTo>
                  <a:lnTo>
                    <a:pt x="178" y="145"/>
                  </a:lnTo>
                  <a:lnTo>
                    <a:pt x="192" y="96"/>
                  </a:lnTo>
                  <a:lnTo>
                    <a:pt x="178" y="48"/>
                  </a:lnTo>
                  <a:lnTo>
                    <a:pt x="144" y="14"/>
                  </a:lnTo>
                  <a:lnTo>
                    <a:pt x="96" y="0"/>
                  </a:lnTo>
                  <a:lnTo>
                    <a:pt x="47" y="14"/>
                  </a:lnTo>
                  <a:lnTo>
                    <a:pt x="12" y="48"/>
                  </a:lnTo>
                  <a:lnTo>
                    <a:pt x="0" y="96"/>
                  </a:lnTo>
                  <a:lnTo>
                    <a:pt x="12" y="145"/>
                  </a:lnTo>
                  <a:lnTo>
                    <a:pt x="47" y="180"/>
                  </a:lnTo>
                  <a:lnTo>
                    <a:pt x="96" y="192"/>
                  </a:lnTo>
                </a:path>
              </a:pathLst>
            </a:custGeom>
            <a:noFill/>
            <a:ln w="19050">
              <a:solidFill>
                <a:srgbClr val="000000"/>
              </a:solidFill>
              <a:round/>
              <a:headEnd/>
              <a:tailEnd/>
            </a:ln>
          </p:spPr>
          <p:txBody>
            <a:bodyPr>
              <a:prstTxWarp prst="textNoShape">
                <a:avLst/>
              </a:prstTxWarp>
            </a:bodyPr>
            <a:lstStyle/>
            <a:p>
              <a:endParaRPr lang="en-US">
                <a:latin typeface="+mj-lt"/>
                <a:cs typeface="Times New Roman" pitchFamily="18" charset="0"/>
              </a:endParaRPr>
            </a:p>
          </p:txBody>
        </p:sp>
        <p:grpSp>
          <p:nvGrpSpPr>
            <p:cNvPr id="166" name="Group 93"/>
            <p:cNvGrpSpPr>
              <a:grpSpLocks/>
            </p:cNvGrpSpPr>
            <p:nvPr/>
          </p:nvGrpSpPr>
          <p:grpSpPr bwMode="auto">
            <a:xfrm>
              <a:off x="3402" y="1570"/>
              <a:ext cx="331" cy="155"/>
              <a:chOff x="3402" y="1570"/>
              <a:chExt cx="331" cy="155"/>
            </a:xfrm>
          </p:grpSpPr>
          <p:sp>
            <p:nvSpPr>
              <p:cNvPr id="167" name="Rectangle 94"/>
              <p:cNvSpPr>
                <a:spLocks noChangeAspect="1" noChangeArrowheads="1"/>
              </p:cNvSpPr>
              <p:nvPr/>
            </p:nvSpPr>
            <p:spPr bwMode="auto">
              <a:xfrm>
                <a:off x="3602" y="1570"/>
                <a:ext cx="131" cy="155"/>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62</a:t>
                </a:r>
                <a:endParaRPr kumimoji="0" lang="en-US" sz="1600" b="0" dirty="0">
                  <a:solidFill>
                    <a:schemeClr val="tx1"/>
                  </a:solidFill>
                  <a:latin typeface="+mj-lt"/>
                  <a:cs typeface="Times New Roman" pitchFamily="18" charset="0"/>
                </a:endParaRPr>
              </a:p>
            </p:txBody>
          </p:sp>
          <p:sp>
            <p:nvSpPr>
              <p:cNvPr id="168" name="Freeform 95"/>
              <p:cNvSpPr>
                <a:spLocks noChangeAspect="1"/>
              </p:cNvSpPr>
              <p:nvPr/>
            </p:nvSpPr>
            <p:spPr bwMode="auto">
              <a:xfrm>
                <a:off x="3402" y="1652"/>
                <a:ext cx="45" cy="45"/>
              </a:xfrm>
              <a:custGeom>
                <a:avLst/>
                <a:gdLst>
                  <a:gd name="T0" fmla="*/ 23 w 192"/>
                  <a:gd name="T1" fmla="*/ 45 h 192"/>
                  <a:gd name="T2" fmla="*/ 34 w 192"/>
                  <a:gd name="T3" fmla="*/ 42 h 192"/>
                  <a:gd name="T4" fmla="*/ 42 w 192"/>
                  <a:gd name="T5" fmla="*/ 34 h 192"/>
                  <a:gd name="T6" fmla="*/ 45 w 192"/>
                  <a:gd name="T7" fmla="*/ 23 h 192"/>
                  <a:gd name="T8" fmla="*/ 45 w 192"/>
                  <a:gd name="T9" fmla="*/ 23 h 192"/>
                  <a:gd name="T10" fmla="*/ 42 w 192"/>
                  <a:gd name="T11" fmla="*/ 11 h 192"/>
                  <a:gd name="T12" fmla="*/ 34 w 192"/>
                  <a:gd name="T13" fmla="*/ 3 h 192"/>
                  <a:gd name="T14" fmla="*/ 23 w 192"/>
                  <a:gd name="T15" fmla="*/ 0 h 192"/>
                  <a:gd name="T16" fmla="*/ 23 w 192"/>
                  <a:gd name="T17" fmla="*/ 0 h 192"/>
                  <a:gd name="T18" fmla="*/ 11 w 192"/>
                  <a:gd name="T19" fmla="*/ 3 h 192"/>
                  <a:gd name="T20" fmla="*/ 3 w 192"/>
                  <a:gd name="T21" fmla="*/ 11 h 192"/>
                  <a:gd name="T22" fmla="*/ 0 w 192"/>
                  <a:gd name="T23" fmla="*/ 23 h 192"/>
                  <a:gd name="T24" fmla="*/ 0 w 192"/>
                  <a:gd name="T25" fmla="*/ 23 h 192"/>
                  <a:gd name="T26" fmla="*/ 3 w 192"/>
                  <a:gd name="T27" fmla="*/ 34 h 192"/>
                  <a:gd name="T28" fmla="*/ 11 w 192"/>
                  <a:gd name="T29" fmla="*/ 42 h 192"/>
                  <a:gd name="T30" fmla="*/ 23 w 192"/>
                  <a:gd name="T31" fmla="*/ 45 h 192"/>
                  <a:gd name="T32" fmla="*/ 23 w 192"/>
                  <a:gd name="T33" fmla="*/ 45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192"/>
                  <a:gd name="T53" fmla="*/ 192 w 192"/>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192">
                    <a:moveTo>
                      <a:pt x="96" y="192"/>
                    </a:moveTo>
                    <a:lnTo>
                      <a:pt x="144" y="180"/>
                    </a:lnTo>
                    <a:lnTo>
                      <a:pt x="178" y="145"/>
                    </a:lnTo>
                    <a:lnTo>
                      <a:pt x="192" y="96"/>
                    </a:lnTo>
                    <a:lnTo>
                      <a:pt x="178" y="48"/>
                    </a:lnTo>
                    <a:lnTo>
                      <a:pt x="144" y="14"/>
                    </a:lnTo>
                    <a:lnTo>
                      <a:pt x="96" y="0"/>
                    </a:lnTo>
                    <a:lnTo>
                      <a:pt x="47" y="14"/>
                    </a:lnTo>
                    <a:lnTo>
                      <a:pt x="12" y="48"/>
                    </a:lnTo>
                    <a:lnTo>
                      <a:pt x="0" y="96"/>
                    </a:lnTo>
                    <a:lnTo>
                      <a:pt x="12" y="145"/>
                    </a:lnTo>
                    <a:lnTo>
                      <a:pt x="47" y="180"/>
                    </a:lnTo>
                    <a:lnTo>
                      <a:pt x="96" y="192"/>
                    </a:lnTo>
                    <a:close/>
                  </a:path>
                </a:pathLst>
              </a:custGeom>
              <a:solidFill>
                <a:srgbClr val="000000"/>
              </a:solidFill>
              <a:ln w="9525">
                <a:noFill/>
                <a:round/>
                <a:headEnd/>
                <a:tailEnd/>
              </a:ln>
            </p:spPr>
            <p:txBody>
              <a:bodyPr>
                <a:prstTxWarp prst="textNoShape">
                  <a:avLst/>
                </a:prstTxWarp>
              </a:bodyPr>
              <a:lstStyle/>
              <a:p>
                <a:endParaRPr lang="en-US">
                  <a:latin typeface="+mj-lt"/>
                  <a:cs typeface="Times New Roman" pitchFamily="18" charset="0"/>
                </a:endParaRPr>
              </a:p>
            </p:txBody>
          </p:sp>
          <p:sp>
            <p:nvSpPr>
              <p:cNvPr id="169" name="Line 96"/>
              <p:cNvSpPr>
                <a:spLocks noChangeShapeType="1"/>
              </p:cNvSpPr>
              <p:nvPr/>
            </p:nvSpPr>
            <p:spPr bwMode="auto">
              <a:xfrm flipV="1">
                <a:off x="3474" y="1660"/>
                <a:ext cx="103" cy="21"/>
              </a:xfrm>
              <a:prstGeom prst="line">
                <a:avLst/>
              </a:prstGeom>
              <a:noFill/>
              <a:ln w="31750">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grpSp>
      </p:grpSp>
    </p:spTree>
    <p:extLst>
      <p:ext uri="{BB962C8B-B14F-4D97-AF65-F5344CB8AC3E}">
        <p14:creationId xmlns:p14="http://schemas.microsoft.com/office/powerpoint/2010/main" val="1988085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3199"/>
            <a:ext cx="8904855" cy="1062224"/>
          </a:xfrm>
        </p:spPr>
        <p:txBody>
          <a:bodyPr/>
          <a:lstStyle/>
          <a:p>
            <a:pPr>
              <a:lnSpc>
                <a:spcPts val="3500"/>
              </a:lnSpc>
            </a:pPr>
            <a:r>
              <a:rPr lang="en-US" dirty="0"/>
              <a:t>Expectations </a:t>
            </a:r>
            <a:r>
              <a:rPr lang="en-US" dirty="0" smtClean="0"/>
              <a:t>&amp; Modern </a:t>
            </a:r>
            <a:br>
              <a:rPr lang="en-US" dirty="0" smtClean="0"/>
            </a:br>
            <a:r>
              <a:rPr lang="en-US" dirty="0" smtClean="0"/>
              <a:t>View </a:t>
            </a:r>
            <a:r>
              <a:rPr lang="en-US" dirty="0"/>
              <a:t>of </a:t>
            </a:r>
            <a:r>
              <a:rPr lang="en-US" dirty="0" smtClean="0"/>
              <a:t>Phillips </a:t>
            </a:r>
            <a:r>
              <a:rPr lang="en-US" dirty="0"/>
              <a:t>Curve</a:t>
            </a:r>
          </a:p>
        </p:txBody>
      </p:sp>
      <p:sp>
        <p:nvSpPr>
          <p:cNvPr id="3" name="Content Placeholder 2"/>
          <p:cNvSpPr>
            <a:spLocks noGrp="1"/>
          </p:cNvSpPr>
          <p:nvPr>
            <p:ph idx="1"/>
          </p:nvPr>
        </p:nvSpPr>
        <p:spPr>
          <a:xfrm>
            <a:off x="140675" y="1109447"/>
            <a:ext cx="8883750" cy="5385138"/>
          </a:xfrm>
        </p:spPr>
        <p:txBody>
          <a:bodyPr/>
          <a:lstStyle/>
          <a:p>
            <a:pPr marL="231775" indent="-231775"/>
            <a:r>
              <a:rPr lang="en-US" sz="2400" dirty="0">
                <a:solidFill>
                  <a:srgbClr val="32302A"/>
                </a:solidFill>
              </a:rPr>
              <a:t>It is not the rate of inflation, but the actual rate of inflation relative to the expected rate that will influence both output and employment.</a:t>
            </a:r>
          </a:p>
          <a:p>
            <a:pPr marL="631825" lvl="1" indent="-231775"/>
            <a:r>
              <a:rPr lang="en-US" sz="2400" b="1" i="1" dirty="0">
                <a:solidFill>
                  <a:srgbClr val="32302A"/>
                </a:solidFill>
              </a:rPr>
              <a:t>When</a:t>
            </a:r>
            <a:r>
              <a:rPr lang="en-US" sz="2400" dirty="0">
                <a:solidFill>
                  <a:srgbClr val="32302A"/>
                </a:solidFill>
              </a:rPr>
              <a:t> </a:t>
            </a:r>
            <a:r>
              <a:rPr lang="en-US" sz="2400" b="1" i="1" dirty="0">
                <a:solidFill>
                  <a:srgbClr val="32302A"/>
                </a:solidFill>
              </a:rPr>
              <a:t>inflation is greater than anticipated</a:t>
            </a:r>
            <a:r>
              <a:rPr lang="en-US" sz="2400" dirty="0">
                <a:solidFill>
                  <a:srgbClr val="32302A"/>
                </a:solidFill>
              </a:rPr>
              <a:t>, profit margins will improve, output will expand, and unemployment will fall below its natural rate.</a:t>
            </a:r>
          </a:p>
          <a:p>
            <a:pPr marL="631825" lvl="1" indent="-231775"/>
            <a:r>
              <a:rPr lang="en-US" sz="2400" dirty="0">
                <a:solidFill>
                  <a:srgbClr val="32302A"/>
                </a:solidFill>
              </a:rPr>
              <a:t>Alternatively, </a:t>
            </a:r>
            <a:r>
              <a:rPr lang="en-US" sz="2400" b="1" i="1" dirty="0">
                <a:solidFill>
                  <a:srgbClr val="32302A"/>
                </a:solidFill>
              </a:rPr>
              <a:t>when </a:t>
            </a:r>
            <a:r>
              <a:rPr lang="en-US" sz="2400" dirty="0">
                <a:solidFill>
                  <a:srgbClr val="32302A"/>
                </a:solidFill>
              </a:rPr>
              <a:t>the </a:t>
            </a:r>
            <a:r>
              <a:rPr lang="en-US" sz="2400" b="1" i="1" dirty="0">
                <a:solidFill>
                  <a:srgbClr val="32302A"/>
                </a:solidFill>
              </a:rPr>
              <a:t>actual rate of inflation is less than the expected rate</a:t>
            </a:r>
            <a:r>
              <a:rPr lang="en-US" sz="2400" dirty="0">
                <a:solidFill>
                  <a:srgbClr val="32302A"/>
                </a:solidFill>
              </a:rPr>
              <a:t>, profits will be abnormally low, output will recede, and unemployment will rise above its natural rate.</a:t>
            </a:r>
          </a:p>
          <a:p>
            <a:pPr marL="631825" lvl="1" indent="-231775"/>
            <a:r>
              <a:rPr lang="en-US" sz="2400" b="1" i="1" dirty="0">
                <a:solidFill>
                  <a:srgbClr val="32302A"/>
                </a:solidFill>
              </a:rPr>
              <a:t>When </a:t>
            </a:r>
            <a:r>
              <a:rPr lang="en-US" sz="2400" dirty="0">
                <a:solidFill>
                  <a:srgbClr val="32302A"/>
                </a:solidFill>
              </a:rPr>
              <a:t>the </a:t>
            </a:r>
            <a:r>
              <a:rPr lang="en-US" sz="2400" b="1" i="1" dirty="0">
                <a:solidFill>
                  <a:srgbClr val="32302A"/>
                </a:solidFill>
              </a:rPr>
              <a:t>inflation rate is steady</a:t>
            </a:r>
            <a:r>
              <a:rPr lang="en-US" sz="2400" dirty="0">
                <a:solidFill>
                  <a:srgbClr val="32302A"/>
                </a:solidFill>
              </a:rPr>
              <a:t>, people will come to anticipate the steady rate accurately.  Under these conditions, profit margins will be normal, output will move toward the economy’s long-run potential, and the actual rate of unemployment will equal its natural rate.</a:t>
            </a:r>
          </a:p>
        </p:txBody>
      </p:sp>
    </p:spTree>
    <p:extLst>
      <p:ext uri="{BB962C8B-B14F-4D97-AF65-F5344CB8AC3E}">
        <p14:creationId xmlns:p14="http://schemas.microsoft.com/office/powerpoint/2010/main" val="3892462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07698" y="1695932"/>
            <a:ext cx="5029427" cy="424375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386992"/>
            <a:ext cx="8904855" cy="596684"/>
          </a:xfrm>
        </p:spPr>
        <p:txBody>
          <a:bodyPr/>
          <a:lstStyle/>
          <a:p>
            <a:r>
              <a:rPr lang="en-US" dirty="0"/>
              <a:t>Modern </a:t>
            </a:r>
            <a:r>
              <a:rPr lang="en-US" dirty="0" err="1"/>
              <a:t>Expectational</a:t>
            </a:r>
            <a:r>
              <a:rPr lang="en-US" dirty="0"/>
              <a:t> Phillips Curve</a:t>
            </a:r>
          </a:p>
        </p:txBody>
      </p:sp>
      <p:sp>
        <p:nvSpPr>
          <p:cNvPr id="61" name="Text Box 10"/>
          <p:cNvSpPr txBox="1">
            <a:spLocks noChangeArrowheads="1"/>
          </p:cNvSpPr>
          <p:nvPr/>
        </p:nvSpPr>
        <p:spPr bwMode="auto">
          <a:xfrm>
            <a:off x="73111" y="2250745"/>
            <a:ext cx="3818677" cy="300389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The modern view stresses that it is the </a:t>
            </a:r>
            <a:r>
              <a:rPr lang="en-US" sz="2200" i="1" dirty="0">
                <a:latin typeface="+mj-lt"/>
                <a:cs typeface="Times New Roman" pitchFamily="18" charset="0"/>
              </a:rPr>
              <a:t>actual rate of inflation </a:t>
            </a:r>
            <a:r>
              <a:rPr lang="en-US" sz="2200" b="1" i="1" dirty="0">
                <a:latin typeface="+mj-lt"/>
                <a:cs typeface="Times New Roman" pitchFamily="18" charset="0"/>
              </a:rPr>
              <a:t>relative to </a:t>
            </a:r>
            <a:r>
              <a:rPr lang="en-US" sz="2200" i="1" dirty="0">
                <a:latin typeface="+mj-lt"/>
                <a:cs typeface="Times New Roman" pitchFamily="18" charset="0"/>
              </a:rPr>
              <a:t>the expected rate </a:t>
            </a:r>
            <a:r>
              <a:rPr lang="en-US" sz="2200" dirty="0">
                <a:latin typeface="+mj-lt"/>
                <a:cs typeface="Times New Roman" pitchFamily="18" charset="0"/>
              </a:rPr>
              <a:t>that matters.  </a:t>
            </a:r>
          </a:p>
          <a:p>
            <a:pPr marL="115888" indent="-115888">
              <a:lnSpc>
                <a:spcPct val="90000"/>
              </a:lnSpc>
              <a:spcBef>
                <a:spcPct val="50000"/>
              </a:spcBef>
              <a:buFontTx/>
              <a:buChar char="•"/>
            </a:pPr>
            <a:r>
              <a:rPr lang="en-US" sz="2200" dirty="0">
                <a:latin typeface="+mj-lt"/>
                <a:cs typeface="Times New Roman" pitchFamily="18" charset="0"/>
              </a:rPr>
              <a:t>When the actual rate is greater than </a:t>
            </a:r>
            <a:r>
              <a:rPr lang="en-US" sz="2000" i="1" dirty="0">
                <a:latin typeface="+mj-lt"/>
                <a:cs typeface="Times New Roman" pitchFamily="18" charset="0"/>
              </a:rPr>
              <a:t>(less than)</a:t>
            </a:r>
            <a:r>
              <a:rPr lang="en-US" sz="2200" dirty="0">
                <a:latin typeface="+mj-lt"/>
                <a:cs typeface="Times New Roman" pitchFamily="18" charset="0"/>
              </a:rPr>
              <a:t> the expected rate, unemployment will be less than </a:t>
            </a:r>
            <a:r>
              <a:rPr lang="en-US" sz="2000" i="1" dirty="0">
                <a:latin typeface="+mj-lt"/>
                <a:cs typeface="Times New Roman" pitchFamily="18" charset="0"/>
              </a:rPr>
              <a:t>(greater than)</a:t>
            </a:r>
            <a:r>
              <a:rPr lang="en-US" sz="2200" dirty="0">
                <a:latin typeface="+mj-lt"/>
                <a:cs typeface="Times New Roman" pitchFamily="18" charset="0"/>
              </a:rPr>
              <a:t> its natural rate. </a:t>
            </a:r>
          </a:p>
        </p:txBody>
      </p:sp>
      <p:sp>
        <p:nvSpPr>
          <p:cNvPr id="68" name="Rectangle 12"/>
          <p:cNvSpPr>
            <a:spLocks noChangeAspect="1" noChangeArrowheads="1"/>
          </p:cNvSpPr>
          <p:nvPr/>
        </p:nvSpPr>
        <p:spPr bwMode="auto">
          <a:xfrm>
            <a:off x="7579385" y="5209934"/>
            <a:ext cx="1279197" cy="393954"/>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600" b="0" i="1" dirty="0">
                <a:solidFill>
                  <a:srgbClr val="000000"/>
                </a:solidFill>
                <a:latin typeface="+mj-lt"/>
                <a:cs typeface="Times New Roman" pitchFamily="18" charset="0"/>
              </a:rPr>
              <a:t>Unemployment</a:t>
            </a:r>
            <a:br>
              <a:rPr kumimoji="0" lang="en-US" sz="1600" b="0" i="1" dirty="0">
                <a:solidFill>
                  <a:srgbClr val="000000"/>
                </a:solidFill>
                <a:latin typeface="+mj-lt"/>
                <a:cs typeface="Times New Roman" pitchFamily="18" charset="0"/>
              </a:rPr>
            </a:br>
            <a:r>
              <a:rPr kumimoji="0" lang="en-US" sz="1600" b="0" i="1" dirty="0">
                <a:solidFill>
                  <a:srgbClr val="000000"/>
                </a:solidFill>
                <a:latin typeface="+mj-lt"/>
                <a:cs typeface="Times New Roman" pitchFamily="18" charset="0"/>
              </a:rPr>
              <a:t>rate (%)</a:t>
            </a:r>
            <a:endParaRPr kumimoji="0" lang="en-US" sz="1600" b="0" i="1" dirty="0">
              <a:solidFill>
                <a:schemeClr val="tx1"/>
              </a:solidFill>
              <a:latin typeface="+mj-lt"/>
              <a:cs typeface="Times New Roman" pitchFamily="18" charset="0"/>
            </a:endParaRPr>
          </a:p>
        </p:txBody>
      </p:sp>
      <p:sp>
        <p:nvSpPr>
          <p:cNvPr id="70" name="Text Box 13"/>
          <p:cNvSpPr txBox="1">
            <a:spLocks noChangeAspect="1" noChangeArrowheads="1"/>
          </p:cNvSpPr>
          <p:nvPr/>
        </p:nvSpPr>
        <p:spPr bwMode="auto">
          <a:xfrm>
            <a:off x="4076260" y="1793698"/>
            <a:ext cx="1156312" cy="590931"/>
          </a:xfrm>
          <a:prstGeom prst="rect">
            <a:avLst/>
          </a:prstGeom>
          <a:noFill/>
          <a:ln w="9525">
            <a:noFill/>
            <a:miter lim="800000"/>
            <a:headEnd/>
            <a:tailEnd/>
          </a:ln>
        </p:spPr>
        <p:txBody>
          <a:bodyPr wrap="square" lIns="0" tIns="0" rIns="0" bIns="0">
            <a:prstTxWarp prst="textNoShape">
              <a:avLst/>
            </a:prstTxWarp>
            <a:spAutoFit/>
          </a:bodyPr>
          <a:lstStyle/>
          <a:p>
            <a:pPr>
              <a:lnSpc>
                <a:spcPct val="80000"/>
              </a:lnSpc>
            </a:pPr>
            <a:r>
              <a:rPr lang="en-US" sz="1600" i="1" dirty="0" smtClean="0">
                <a:solidFill>
                  <a:srgbClr val="000000"/>
                </a:solidFill>
                <a:latin typeface="+mj-lt"/>
                <a:cs typeface="Times New Roman" pitchFamily="18" charset="0"/>
              </a:rPr>
              <a:t>Actual minus expected rate </a:t>
            </a:r>
            <a:br>
              <a:rPr lang="en-US" sz="1600" i="1" dirty="0" smtClean="0">
                <a:solidFill>
                  <a:srgbClr val="000000"/>
                </a:solidFill>
                <a:latin typeface="+mj-lt"/>
                <a:cs typeface="Times New Roman" pitchFamily="18" charset="0"/>
              </a:rPr>
            </a:br>
            <a:r>
              <a:rPr lang="en-US" sz="1600" i="1" dirty="0" smtClean="0">
                <a:solidFill>
                  <a:srgbClr val="000000"/>
                </a:solidFill>
                <a:latin typeface="+mj-lt"/>
                <a:cs typeface="Times New Roman" pitchFamily="18" charset="0"/>
              </a:rPr>
              <a:t>of </a:t>
            </a:r>
            <a:r>
              <a:rPr lang="en-US" sz="1600" i="1" dirty="0">
                <a:solidFill>
                  <a:srgbClr val="000000"/>
                </a:solidFill>
                <a:latin typeface="+mj-lt"/>
                <a:cs typeface="Times New Roman" pitchFamily="18" charset="0"/>
              </a:rPr>
              <a:t>inflation</a:t>
            </a:r>
          </a:p>
        </p:txBody>
      </p:sp>
      <p:sp>
        <p:nvSpPr>
          <p:cNvPr id="76" name="Rectangle 19"/>
          <p:cNvSpPr>
            <a:spLocks noChangeArrowheads="1"/>
          </p:cNvSpPr>
          <p:nvPr/>
        </p:nvSpPr>
        <p:spPr bwMode="auto">
          <a:xfrm>
            <a:off x="3758933" y="1990992"/>
            <a:ext cx="4751388"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77" name="Rectangle 20"/>
          <p:cNvSpPr>
            <a:spLocks noChangeArrowheads="1"/>
          </p:cNvSpPr>
          <p:nvPr/>
        </p:nvSpPr>
        <p:spPr bwMode="auto">
          <a:xfrm>
            <a:off x="3758933" y="1990992"/>
            <a:ext cx="4751388" cy="0"/>
          </a:xfrm>
          <a:prstGeom prst="rect">
            <a:avLst/>
          </a:prstGeom>
          <a:solidFill>
            <a:srgbClr val="003F6E"/>
          </a:solidFill>
          <a:ln w="9525">
            <a:noFill/>
            <a:miter lim="800000"/>
            <a:headEnd/>
            <a:tailEnd/>
          </a:ln>
        </p:spPr>
        <p:txBody>
          <a:bodyPr>
            <a:prstTxWarp prst="textNoShape">
              <a:avLst/>
            </a:prstTxWarp>
          </a:bodyPr>
          <a:lstStyle/>
          <a:p>
            <a:endParaRPr lang="en-US">
              <a:latin typeface="+mj-lt"/>
              <a:cs typeface="Times New Roman" pitchFamily="18" charset="0"/>
            </a:endParaRPr>
          </a:p>
        </p:txBody>
      </p:sp>
      <p:sp>
        <p:nvSpPr>
          <p:cNvPr id="153" name="Freeform 80"/>
          <p:cNvSpPr>
            <a:spLocks/>
          </p:cNvSpPr>
          <p:nvPr/>
        </p:nvSpPr>
        <p:spPr bwMode="auto">
          <a:xfrm>
            <a:off x="4591164" y="2421205"/>
            <a:ext cx="2917825" cy="2951162"/>
          </a:xfrm>
          <a:custGeom>
            <a:avLst/>
            <a:gdLst>
              <a:gd name="T0" fmla="*/ 0 w 1920"/>
              <a:gd name="T1" fmla="*/ 0 h 2112"/>
              <a:gd name="T2" fmla="*/ 0 w 1920"/>
              <a:gd name="T3" fmla="*/ 2951162 h 2112"/>
              <a:gd name="T4" fmla="*/ 2917825 w 1920"/>
              <a:gd name="T5" fmla="*/ 2951162 h 2112"/>
              <a:gd name="T6" fmla="*/ 0 60000 65536"/>
              <a:gd name="T7" fmla="*/ 0 60000 65536"/>
              <a:gd name="T8" fmla="*/ 0 60000 65536"/>
              <a:gd name="T9" fmla="*/ 0 w 1920"/>
              <a:gd name="T10" fmla="*/ 0 h 2112"/>
              <a:gd name="T11" fmla="*/ 1920 w 1920"/>
              <a:gd name="T12" fmla="*/ 2112 h 2112"/>
            </a:gdLst>
            <a:ahLst/>
            <a:cxnLst>
              <a:cxn ang="T6">
                <a:pos x="T0" y="T1"/>
              </a:cxn>
              <a:cxn ang="T7">
                <a:pos x="T2" y="T3"/>
              </a:cxn>
              <a:cxn ang="T8">
                <a:pos x="T4" y="T5"/>
              </a:cxn>
            </a:cxnLst>
            <a:rect l="T9" t="T10" r="T11" b="T12"/>
            <a:pathLst>
              <a:path w="1920" h="2112">
                <a:moveTo>
                  <a:pt x="0" y="0"/>
                </a:moveTo>
                <a:lnTo>
                  <a:pt x="0" y="2112"/>
                </a:lnTo>
                <a:lnTo>
                  <a:pt x="1920" y="2112"/>
                </a:lnTo>
              </a:path>
            </a:pathLst>
          </a:custGeom>
          <a:noFill/>
          <a:ln w="28575">
            <a:solidFill>
              <a:schemeClr val="tx1"/>
            </a:solidFill>
            <a:round/>
            <a:headEnd/>
            <a:tailEnd/>
          </a:ln>
        </p:spPr>
        <p:txBody>
          <a:bodyPr wrap="none" lIns="92075" tIns="46038" rIns="92075" bIns="46038" anchor="ctr">
            <a:prstTxWarp prst="textNoShape">
              <a:avLst/>
            </a:prstTxWarp>
          </a:bodyPr>
          <a:lstStyle/>
          <a:p>
            <a:endParaRPr lang="en-US">
              <a:latin typeface="+mj-lt"/>
              <a:cs typeface="Times New Roman" pitchFamily="18" charset="0"/>
            </a:endParaRPr>
          </a:p>
        </p:txBody>
      </p:sp>
      <p:sp>
        <p:nvSpPr>
          <p:cNvPr id="191" name="Freeform 3"/>
          <p:cNvSpPr>
            <a:spLocks/>
          </p:cNvSpPr>
          <p:nvPr/>
        </p:nvSpPr>
        <p:spPr bwMode="auto">
          <a:xfrm>
            <a:off x="4943208" y="2787695"/>
            <a:ext cx="1955800" cy="2225675"/>
          </a:xfrm>
          <a:custGeom>
            <a:avLst/>
            <a:gdLst>
              <a:gd name="T0" fmla="*/ 0 w 957"/>
              <a:gd name="T1" fmla="*/ 0 h 1320"/>
              <a:gd name="T2" fmla="*/ 110359 w 957"/>
              <a:gd name="T3" fmla="*/ 293384 h 1320"/>
              <a:gd name="T4" fmla="*/ 282028 w 957"/>
              <a:gd name="T5" fmla="*/ 657586 h 1320"/>
              <a:gd name="T6" fmla="*/ 551793 w 957"/>
              <a:gd name="T7" fmla="*/ 1097662 h 1320"/>
              <a:gd name="T8" fmla="*/ 846083 w 957"/>
              <a:gd name="T9" fmla="*/ 1451747 h 1320"/>
              <a:gd name="T10" fmla="*/ 1060669 w 957"/>
              <a:gd name="T11" fmla="*/ 1674315 h 1320"/>
              <a:gd name="T12" fmla="*/ 1342697 w 957"/>
              <a:gd name="T13" fmla="*/ 1896882 h 1320"/>
              <a:gd name="T14" fmla="*/ 1667641 w 957"/>
              <a:gd name="T15" fmla="*/ 2099216 h 1320"/>
              <a:gd name="T16" fmla="*/ 1955800 w 957"/>
              <a:gd name="T17" fmla="*/ 2225675 h 1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7"/>
              <a:gd name="T28" fmla="*/ 0 h 1320"/>
              <a:gd name="T29" fmla="*/ 957 w 957"/>
              <a:gd name="T30" fmla="*/ 1320 h 1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7" h="1320">
                <a:moveTo>
                  <a:pt x="0" y="0"/>
                </a:moveTo>
                <a:cubicBezTo>
                  <a:pt x="15" y="54"/>
                  <a:pt x="31" y="109"/>
                  <a:pt x="54" y="174"/>
                </a:cubicBezTo>
                <a:cubicBezTo>
                  <a:pt x="77" y="239"/>
                  <a:pt x="102" y="311"/>
                  <a:pt x="138" y="390"/>
                </a:cubicBezTo>
                <a:cubicBezTo>
                  <a:pt x="174" y="469"/>
                  <a:pt x="224" y="573"/>
                  <a:pt x="270" y="651"/>
                </a:cubicBezTo>
                <a:cubicBezTo>
                  <a:pt x="316" y="729"/>
                  <a:pt x="372" y="804"/>
                  <a:pt x="414" y="861"/>
                </a:cubicBezTo>
                <a:cubicBezTo>
                  <a:pt x="456" y="918"/>
                  <a:pt x="479" y="949"/>
                  <a:pt x="519" y="993"/>
                </a:cubicBezTo>
                <a:cubicBezTo>
                  <a:pt x="559" y="1037"/>
                  <a:pt x="608" y="1083"/>
                  <a:pt x="657" y="1125"/>
                </a:cubicBezTo>
                <a:cubicBezTo>
                  <a:pt x="706" y="1167"/>
                  <a:pt x="766" y="1213"/>
                  <a:pt x="816" y="1245"/>
                </a:cubicBezTo>
                <a:cubicBezTo>
                  <a:pt x="866" y="1277"/>
                  <a:pt x="911" y="1298"/>
                  <a:pt x="957" y="1320"/>
                </a:cubicBezTo>
              </a:path>
            </a:pathLst>
          </a:custGeom>
          <a:noFill/>
          <a:ln w="57150">
            <a:solidFill>
              <a:srgbClr val="446F23"/>
            </a:solidFill>
            <a:round/>
            <a:headEnd/>
            <a:tailEnd/>
          </a:ln>
        </p:spPr>
        <p:txBody>
          <a:bodyPr>
            <a:prstTxWarp prst="textNoShape">
              <a:avLst/>
            </a:prstTxWarp>
          </a:bodyPr>
          <a:lstStyle/>
          <a:p>
            <a:endParaRPr lang="en-US" sz="1600">
              <a:latin typeface="+mj-lt"/>
              <a:cs typeface="Times New Roman" pitchFamily="18" charset="0"/>
            </a:endParaRPr>
          </a:p>
        </p:txBody>
      </p:sp>
      <p:sp>
        <p:nvSpPr>
          <p:cNvPr id="192" name="Line 5"/>
          <p:cNvSpPr>
            <a:spLocks noChangeShapeType="1"/>
          </p:cNvSpPr>
          <p:nvPr/>
        </p:nvSpPr>
        <p:spPr bwMode="auto">
          <a:xfrm>
            <a:off x="4491279" y="2933745"/>
            <a:ext cx="111125" cy="0"/>
          </a:xfrm>
          <a:prstGeom prst="line">
            <a:avLst/>
          </a:prstGeom>
          <a:noFill/>
          <a:ln w="28575">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93" name="Line 6"/>
          <p:cNvSpPr>
            <a:spLocks noChangeShapeType="1"/>
          </p:cNvSpPr>
          <p:nvPr/>
        </p:nvSpPr>
        <p:spPr bwMode="auto">
          <a:xfrm>
            <a:off x="4491279" y="3505245"/>
            <a:ext cx="111125" cy="0"/>
          </a:xfrm>
          <a:prstGeom prst="line">
            <a:avLst/>
          </a:prstGeom>
          <a:noFill/>
          <a:ln w="28575">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94" name="Line 7"/>
          <p:cNvSpPr>
            <a:spLocks noChangeShapeType="1"/>
          </p:cNvSpPr>
          <p:nvPr/>
        </p:nvSpPr>
        <p:spPr bwMode="auto">
          <a:xfrm>
            <a:off x="4491279" y="4075157"/>
            <a:ext cx="111125" cy="0"/>
          </a:xfrm>
          <a:prstGeom prst="line">
            <a:avLst/>
          </a:prstGeom>
          <a:noFill/>
          <a:ln w="28575">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95" name="Line 8"/>
          <p:cNvSpPr>
            <a:spLocks noChangeShapeType="1"/>
          </p:cNvSpPr>
          <p:nvPr/>
        </p:nvSpPr>
        <p:spPr bwMode="auto">
          <a:xfrm>
            <a:off x="4491279" y="4633957"/>
            <a:ext cx="111125" cy="0"/>
          </a:xfrm>
          <a:prstGeom prst="line">
            <a:avLst/>
          </a:prstGeom>
          <a:noFill/>
          <a:ln w="28575">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
        <p:nvSpPr>
          <p:cNvPr id="196" name="Rectangle 9"/>
          <p:cNvSpPr>
            <a:spLocks noChangeArrowheads="1"/>
          </p:cNvSpPr>
          <p:nvPr/>
        </p:nvSpPr>
        <p:spPr bwMode="auto">
          <a:xfrm>
            <a:off x="4088220" y="2805157"/>
            <a:ext cx="355867"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10%</a:t>
            </a:r>
            <a:endParaRPr kumimoji="0" lang="en-US" sz="1600" b="0" dirty="0">
              <a:solidFill>
                <a:srgbClr val="000000"/>
              </a:solidFill>
              <a:latin typeface="+mj-lt"/>
              <a:cs typeface="Times New Roman" pitchFamily="18" charset="0"/>
            </a:endParaRPr>
          </a:p>
        </p:txBody>
      </p:sp>
      <p:sp>
        <p:nvSpPr>
          <p:cNvPr id="197" name="Rectangle 10"/>
          <p:cNvSpPr>
            <a:spLocks noChangeArrowheads="1"/>
          </p:cNvSpPr>
          <p:nvPr/>
        </p:nvSpPr>
        <p:spPr bwMode="auto">
          <a:xfrm>
            <a:off x="4213255" y="3370307"/>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5%</a:t>
            </a:r>
            <a:endParaRPr kumimoji="0" lang="en-US" sz="1600" b="0" dirty="0">
              <a:solidFill>
                <a:srgbClr val="000000"/>
              </a:solidFill>
              <a:latin typeface="+mj-lt"/>
              <a:cs typeface="Times New Roman" pitchFamily="18" charset="0"/>
            </a:endParaRPr>
          </a:p>
        </p:txBody>
      </p:sp>
      <p:sp>
        <p:nvSpPr>
          <p:cNvPr id="198" name="Rectangle 11"/>
          <p:cNvSpPr>
            <a:spLocks noChangeArrowheads="1"/>
          </p:cNvSpPr>
          <p:nvPr/>
        </p:nvSpPr>
        <p:spPr bwMode="auto">
          <a:xfrm>
            <a:off x="4213255" y="3940220"/>
            <a:ext cx="251671"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0%</a:t>
            </a:r>
            <a:endParaRPr kumimoji="0" lang="en-US" sz="1600" b="0" dirty="0">
              <a:solidFill>
                <a:srgbClr val="000000"/>
              </a:solidFill>
              <a:latin typeface="+mj-lt"/>
              <a:cs typeface="Times New Roman" pitchFamily="18" charset="0"/>
            </a:endParaRPr>
          </a:p>
        </p:txBody>
      </p:sp>
      <p:sp>
        <p:nvSpPr>
          <p:cNvPr id="199" name="Rectangle 12"/>
          <p:cNvSpPr>
            <a:spLocks noChangeArrowheads="1"/>
          </p:cNvSpPr>
          <p:nvPr/>
        </p:nvSpPr>
        <p:spPr bwMode="auto">
          <a:xfrm>
            <a:off x="4150737" y="4497432"/>
            <a:ext cx="314189"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smtClean="0">
                <a:solidFill>
                  <a:srgbClr val="000000"/>
                </a:solidFill>
                <a:latin typeface="+mj-lt"/>
                <a:cs typeface="Times New Roman" pitchFamily="18" charset="0"/>
              </a:rPr>
              <a:t>-5%</a:t>
            </a:r>
            <a:endParaRPr kumimoji="0" lang="en-US" sz="1600" b="0" dirty="0">
              <a:solidFill>
                <a:srgbClr val="000000"/>
              </a:solidFill>
              <a:latin typeface="+mj-lt"/>
              <a:cs typeface="Times New Roman" pitchFamily="18" charset="0"/>
            </a:endParaRPr>
          </a:p>
        </p:txBody>
      </p:sp>
      <p:sp>
        <p:nvSpPr>
          <p:cNvPr id="200" name="Rectangle 13"/>
          <p:cNvSpPr>
            <a:spLocks noChangeArrowheads="1"/>
          </p:cNvSpPr>
          <p:nvPr/>
        </p:nvSpPr>
        <p:spPr bwMode="auto">
          <a:xfrm>
            <a:off x="4046543" y="5053057"/>
            <a:ext cx="418383" cy="246221"/>
          </a:xfrm>
          <a:prstGeom prst="rect">
            <a:avLst/>
          </a:prstGeom>
          <a:noFill/>
          <a:ln w="9525">
            <a:noFill/>
            <a:miter lim="800000"/>
            <a:headEnd/>
            <a:tailEnd/>
          </a:ln>
        </p:spPr>
        <p:txBody>
          <a:bodyPr wrap="none" lIns="0" tIns="0" rIns="0" bIns="0">
            <a:prstTxWarp prst="textNoShape">
              <a:avLst/>
            </a:prstTxWarp>
            <a:spAutoFit/>
          </a:bodyPr>
          <a:lstStyle/>
          <a:p>
            <a:pPr algn="r"/>
            <a:r>
              <a:rPr kumimoji="0" lang="en-US" sz="1600" b="0" dirty="0">
                <a:solidFill>
                  <a:srgbClr val="000000"/>
                </a:solidFill>
                <a:latin typeface="+mj-lt"/>
                <a:cs typeface="Times New Roman" pitchFamily="18" charset="0"/>
              </a:rPr>
              <a:t>-</a:t>
            </a:r>
            <a:r>
              <a:rPr kumimoji="0" lang="en-US" sz="1600" b="0" dirty="0" smtClean="0">
                <a:solidFill>
                  <a:srgbClr val="000000"/>
                </a:solidFill>
                <a:latin typeface="+mj-lt"/>
                <a:cs typeface="Times New Roman" pitchFamily="18" charset="0"/>
              </a:rPr>
              <a:t>10%</a:t>
            </a:r>
            <a:endParaRPr kumimoji="0" lang="en-US" sz="1600" b="0" dirty="0">
              <a:solidFill>
                <a:srgbClr val="000000"/>
              </a:solidFill>
              <a:latin typeface="+mj-lt"/>
              <a:cs typeface="Times New Roman" pitchFamily="18" charset="0"/>
            </a:endParaRPr>
          </a:p>
        </p:txBody>
      </p:sp>
      <p:grpSp>
        <p:nvGrpSpPr>
          <p:cNvPr id="201" name="Group 16"/>
          <p:cNvGrpSpPr>
            <a:grpSpLocks/>
          </p:cNvGrpSpPr>
          <p:nvPr/>
        </p:nvGrpSpPr>
        <p:grpSpPr bwMode="auto">
          <a:xfrm>
            <a:off x="5201978" y="5408975"/>
            <a:ext cx="914401" cy="401637"/>
            <a:chOff x="2509" y="2568"/>
            <a:chExt cx="576" cy="253"/>
          </a:xfrm>
        </p:grpSpPr>
        <p:sp>
          <p:nvSpPr>
            <p:cNvPr id="202" name="Rectangle 17"/>
            <p:cNvSpPr>
              <a:spLocks noChangeArrowheads="1"/>
            </p:cNvSpPr>
            <p:nvPr/>
          </p:nvSpPr>
          <p:spPr bwMode="auto">
            <a:xfrm>
              <a:off x="2509" y="2712"/>
              <a:ext cx="576"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1" i="1" dirty="0">
                  <a:solidFill>
                    <a:srgbClr val="C03838"/>
                  </a:solidFill>
                  <a:latin typeface="+mj-lt"/>
                  <a:cs typeface="Times New Roman" pitchFamily="18" charset="0"/>
                </a:rPr>
                <a:t>Natural rate</a:t>
              </a:r>
            </a:p>
          </p:txBody>
        </p:sp>
        <p:sp>
          <p:nvSpPr>
            <p:cNvPr id="203" name="AutoShape 18"/>
            <p:cNvSpPr>
              <a:spLocks noChangeArrowheads="1"/>
            </p:cNvSpPr>
            <p:nvPr/>
          </p:nvSpPr>
          <p:spPr bwMode="auto">
            <a:xfrm>
              <a:off x="2724" y="2568"/>
              <a:ext cx="132" cy="118"/>
            </a:xfrm>
            <a:prstGeom prst="triangle">
              <a:avLst>
                <a:gd name="adj" fmla="val 50000"/>
              </a:avLst>
            </a:prstGeom>
            <a:solidFill>
              <a:srgbClr val="C03838"/>
            </a:solidFill>
            <a:ln w="9525">
              <a:solidFill>
                <a:srgbClr val="C03838"/>
              </a:solidFill>
              <a:miter lim="800000"/>
              <a:headEnd/>
              <a:tailEnd/>
            </a:ln>
          </p:spPr>
          <p:txBody>
            <a:bodyPr wrap="none" anchor="ctr">
              <a:prstTxWarp prst="textNoShape">
                <a:avLst/>
              </a:prstTxWarp>
            </a:bodyPr>
            <a:lstStyle/>
            <a:p>
              <a:endParaRPr lang="en-US" sz="1600">
                <a:latin typeface="+mj-lt"/>
                <a:cs typeface="Times New Roman" pitchFamily="18" charset="0"/>
              </a:endParaRPr>
            </a:p>
          </p:txBody>
        </p:sp>
      </p:grpSp>
      <p:sp>
        <p:nvSpPr>
          <p:cNvPr id="204" name="Rectangle 19"/>
          <p:cNvSpPr>
            <a:spLocks noChangeArrowheads="1"/>
          </p:cNvSpPr>
          <p:nvPr/>
        </p:nvSpPr>
        <p:spPr bwMode="auto">
          <a:xfrm>
            <a:off x="4758078" y="2566905"/>
            <a:ext cx="267702" cy="246221"/>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2000" i="1" dirty="0">
                <a:solidFill>
                  <a:srgbClr val="446F23"/>
                </a:solidFill>
                <a:latin typeface="+mj-lt"/>
                <a:cs typeface="Times New Roman" pitchFamily="18" charset="0"/>
              </a:rPr>
              <a:t>PC</a:t>
            </a:r>
          </a:p>
        </p:txBody>
      </p:sp>
      <p:grpSp>
        <p:nvGrpSpPr>
          <p:cNvPr id="205" name="Group 20"/>
          <p:cNvGrpSpPr>
            <a:grpSpLocks/>
          </p:cNvGrpSpPr>
          <p:nvPr/>
        </p:nvGrpSpPr>
        <p:grpSpPr bwMode="auto">
          <a:xfrm>
            <a:off x="5732196" y="4230732"/>
            <a:ext cx="3113087" cy="288925"/>
            <a:chOff x="2843" y="1941"/>
            <a:chExt cx="1961" cy="182"/>
          </a:xfrm>
        </p:grpSpPr>
        <p:sp>
          <p:nvSpPr>
            <p:cNvPr id="206" name="AutoShape 21"/>
            <p:cNvSpPr>
              <a:spLocks/>
            </p:cNvSpPr>
            <p:nvPr/>
          </p:nvSpPr>
          <p:spPr bwMode="auto">
            <a:xfrm rot="-3106479">
              <a:off x="3237" y="1612"/>
              <a:ext cx="117" cy="905"/>
            </a:xfrm>
            <a:prstGeom prst="rightBrace">
              <a:avLst>
                <a:gd name="adj1" fmla="val 64459"/>
                <a:gd name="adj2" fmla="val 50000"/>
              </a:avLst>
            </a:prstGeom>
            <a:noFill/>
            <a:ln w="31750">
              <a:solidFill>
                <a:srgbClr val="000000"/>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207" name="Rectangle 22"/>
            <p:cNvSpPr>
              <a:spLocks noChangeArrowheads="1"/>
            </p:cNvSpPr>
            <p:nvPr/>
          </p:nvSpPr>
          <p:spPr bwMode="auto">
            <a:xfrm>
              <a:off x="3378" y="1941"/>
              <a:ext cx="1426"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dirty="0">
                  <a:solidFill>
                    <a:srgbClr val="000000"/>
                  </a:solidFill>
                  <a:latin typeface="+mj-lt"/>
                  <a:cs typeface="Times New Roman" pitchFamily="18" charset="0"/>
                </a:rPr>
                <a:t>Persons </a:t>
              </a:r>
              <a:r>
                <a:rPr kumimoji="0" lang="en-US" sz="1400" i="1" dirty="0">
                  <a:solidFill>
                    <a:srgbClr val="000000"/>
                  </a:solidFill>
                  <a:latin typeface="+mj-lt"/>
                  <a:cs typeface="Times New Roman" pitchFamily="18" charset="0"/>
                </a:rPr>
                <a:t>over-estimate</a:t>
              </a:r>
              <a:r>
                <a:rPr kumimoji="0" lang="en-US" sz="1400" b="0" dirty="0">
                  <a:solidFill>
                    <a:srgbClr val="000000"/>
                  </a:solidFill>
                  <a:latin typeface="+mj-lt"/>
                  <a:cs typeface="Times New Roman" pitchFamily="18" charset="0"/>
                </a:rPr>
                <a:t> inflation</a:t>
              </a:r>
            </a:p>
          </p:txBody>
        </p:sp>
      </p:grpSp>
      <p:grpSp>
        <p:nvGrpSpPr>
          <p:cNvPr id="208" name="Group 23"/>
          <p:cNvGrpSpPr>
            <a:grpSpLocks/>
          </p:cNvGrpSpPr>
          <p:nvPr/>
        </p:nvGrpSpPr>
        <p:grpSpPr bwMode="auto">
          <a:xfrm>
            <a:off x="5386120" y="2682920"/>
            <a:ext cx="2657474" cy="1281112"/>
            <a:chOff x="2625" y="966"/>
            <a:chExt cx="1674" cy="807"/>
          </a:xfrm>
        </p:grpSpPr>
        <p:sp>
          <p:nvSpPr>
            <p:cNvPr id="209" name="AutoShape 24"/>
            <p:cNvSpPr>
              <a:spLocks/>
            </p:cNvSpPr>
            <p:nvPr/>
          </p:nvSpPr>
          <p:spPr bwMode="auto">
            <a:xfrm rot="-1885384">
              <a:off x="2625" y="966"/>
              <a:ext cx="132" cy="807"/>
            </a:xfrm>
            <a:prstGeom prst="rightBrace">
              <a:avLst>
                <a:gd name="adj1" fmla="val 50947"/>
                <a:gd name="adj2" fmla="val 50000"/>
              </a:avLst>
            </a:prstGeom>
            <a:noFill/>
            <a:ln w="31750">
              <a:solidFill>
                <a:srgbClr val="000000"/>
              </a:solidFill>
              <a:round/>
              <a:headEnd/>
              <a:tailEnd/>
            </a:ln>
          </p:spPr>
          <p:txBody>
            <a:bodyPr wrap="none" anchor="ctr">
              <a:prstTxWarp prst="textNoShape">
                <a:avLst/>
              </a:prstTxWarp>
            </a:bodyPr>
            <a:lstStyle/>
            <a:p>
              <a:endParaRPr lang="en-US" sz="1600">
                <a:latin typeface="+mj-lt"/>
                <a:cs typeface="Times New Roman" pitchFamily="18" charset="0"/>
              </a:endParaRPr>
            </a:p>
          </p:txBody>
        </p:sp>
        <p:sp>
          <p:nvSpPr>
            <p:cNvPr id="210" name="Rectangle 25"/>
            <p:cNvSpPr>
              <a:spLocks noChangeArrowheads="1"/>
            </p:cNvSpPr>
            <p:nvPr/>
          </p:nvSpPr>
          <p:spPr bwMode="auto">
            <a:xfrm>
              <a:off x="2805" y="1250"/>
              <a:ext cx="1494"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a:solidFill>
                    <a:srgbClr val="000000"/>
                  </a:solidFill>
                  <a:latin typeface="+mj-lt"/>
                  <a:cs typeface="Times New Roman" pitchFamily="18" charset="0"/>
                </a:rPr>
                <a:t>Persons </a:t>
              </a:r>
              <a:r>
                <a:rPr kumimoji="0" lang="en-US" sz="1400" i="1">
                  <a:solidFill>
                    <a:srgbClr val="000000"/>
                  </a:solidFill>
                  <a:latin typeface="+mj-lt"/>
                  <a:cs typeface="Times New Roman" pitchFamily="18" charset="0"/>
                </a:rPr>
                <a:t>under-estimate</a:t>
              </a:r>
              <a:r>
                <a:rPr kumimoji="0" lang="en-US" sz="1400" b="0">
                  <a:solidFill>
                    <a:srgbClr val="000000"/>
                  </a:solidFill>
                  <a:latin typeface="+mj-lt"/>
                  <a:cs typeface="Times New Roman" pitchFamily="18" charset="0"/>
                </a:rPr>
                <a:t> inflation</a:t>
              </a:r>
            </a:p>
          </p:txBody>
        </p:sp>
      </p:grpSp>
      <p:sp>
        <p:nvSpPr>
          <p:cNvPr id="211" name="Line 26"/>
          <p:cNvSpPr>
            <a:spLocks noChangeShapeType="1"/>
          </p:cNvSpPr>
          <p:nvPr/>
        </p:nvSpPr>
        <p:spPr bwMode="auto">
          <a:xfrm>
            <a:off x="4591163" y="4073570"/>
            <a:ext cx="1080707" cy="0"/>
          </a:xfrm>
          <a:prstGeom prst="line">
            <a:avLst/>
          </a:prstGeom>
          <a:noFill/>
          <a:ln w="31750" cap="rnd">
            <a:solidFill>
              <a:schemeClr val="tx1"/>
            </a:solidFill>
            <a:prstDash val="sysDot"/>
            <a:round/>
            <a:headEnd/>
            <a:tailEnd/>
          </a:ln>
        </p:spPr>
        <p:txBody>
          <a:bodyPr wrap="none" lIns="92075" tIns="46038" rIns="92075" bIns="46038" anchor="ctr">
            <a:prstTxWarp prst="textNoShape">
              <a:avLst/>
            </a:prstTxWarp>
          </a:bodyPr>
          <a:lstStyle/>
          <a:p>
            <a:endParaRPr lang="en-US" sz="1600">
              <a:latin typeface="+mj-lt"/>
              <a:cs typeface="Times New Roman" pitchFamily="18" charset="0"/>
            </a:endParaRPr>
          </a:p>
        </p:txBody>
      </p:sp>
      <p:sp>
        <p:nvSpPr>
          <p:cNvPr id="212" name="Line 27"/>
          <p:cNvSpPr>
            <a:spLocks noChangeShapeType="1"/>
          </p:cNvSpPr>
          <p:nvPr/>
        </p:nvSpPr>
        <p:spPr bwMode="auto">
          <a:xfrm>
            <a:off x="5646471" y="4057695"/>
            <a:ext cx="0" cy="1314672"/>
          </a:xfrm>
          <a:prstGeom prst="line">
            <a:avLst/>
          </a:prstGeom>
          <a:noFill/>
          <a:ln w="31750" cap="rnd">
            <a:solidFill>
              <a:schemeClr val="tx1"/>
            </a:solidFill>
            <a:prstDash val="sysDot"/>
            <a:round/>
            <a:headEnd/>
            <a:tailEnd/>
          </a:ln>
        </p:spPr>
        <p:txBody>
          <a:bodyPr wrap="none" lIns="92075" tIns="46038" rIns="92075" bIns="46038" anchor="ctr">
            <a:prstTxWarp prst="textNoShape">
              <a:avLst/>
            </a:prstTxWarp>
          </a:bodyPr>
          <a:lstStyle/>
          <a:p>
            <a:endParaRPr lang="en-US" sz="1600">
              <a:latin typeface="+mj-lt"/>
              <a:cs typeface="Times New Roman" pitchFamily="18" charset="0"/>
            </a:endParaRPr>
          </a:p>
        </p:txBody>
      </p:sp>
      <p:grpSp>
        <p:nvGrpSpPr>
          <p:cNvPr id="213" name="Group 28"/>
          <p:cNvGrpSpPr>
            <a:grpSpLocks/>
          </p:cNvGrpSpPr>
          <p:nvPr/>
        </p:nvGrpSpPr>
        <p:grpSpPr bwMode="auto">
          <a:xfrm>
            <a:off x="5760772" y="3562390"/>
            <a:ext cx="3033713" cy="452436"/>
            <a:chOff x="2861" y="1520"/>
            <a:chExt cx="1911" cy="285"/>
          </a:xfrm>
        </p:grpSpPr>
        <p:sp>
          <p:nvSpPr>
            <p:cNvPr id="214" name="Line 29"/>
            <p:cNvSpPr>
              <a:spLocks noChangeShapeType="1"/>
            </p:cNvSpPr>
            <p:nvPr/>
          </p:nvSpPr>
          <p:spPr bwMode="auto">
            <a:xfrm flipV="1">
              <a:off x="2861" y="1560"/>
              <a:ext cx="301" cy="245"/>
            </a:xfrm>
            <a:prstGeom prst="line">
              <a:avLst/>
            </a:prstGeom>
            <a:noFill/>
            <a:ln w="31750">
              <a:solidFill>
                <a:schemeClr val="tx1"/>
              </a:solidFill>
              <a:round/>
              <a:headEnd/>
              <a:tailEnd/>
            </a:ln>
            <a:effectLst>
              <a:outerShdw blurRad="50800" dist="38100" dir="2700000" algn="tl" rotWithShape="0">
                <a:prstClr val="black">
                  <a:alpha val="40000"/>
                </a:prstClr>
              </a:outerShdw>
            </a:effectLst>
          </p:spPr>
          <p:txBody>
            <a:bodyPr wrap="none" lIns="92075" tIns="46038" rIns="92075" bIns="46038" anchor="ctr">
              <a:prstTxWarp prst="textNoShape">
                <a:avLst/>
              </a:prstTxWarp>
            </a:bodyPr>
            <a:lstStyle/>
            <a:p>
              <a:endParaRPr lang="en-US" sz="1600">
                <a:latin typeface="+mj-lt"/>
                <a:cs typeface="Times New Roman" pitchFamily="18" charset="0"/>
              </a:endParaRPr>
            </a:p>
          </p:txBody>
        </p:sp>
        <p:grpSp>
          <p:nvGrpSpPr>
            <p:cNvPr id="215" name="Group 30"/>
            <p:cNvGrpSpPr>
              <a:grpSpLocks/>
            </p:cNvGrpSpPr>
            <p:nvPr/>
          </p:nvGrpSpPr>
          <p:grpSpPr bwMode="auto">
            <a:xfrm>
              <a:off x="3108" y="1520"/>
              <a:ext cx="1664" cy="165"/>
              <a:chOff x="3006" y="1496"/>
              <a:chExt cx="1664" cy="165"/>
            </a:xfrm>
          </p:grpSpPr>
          <p:sp>
            <p:nvSpPr>
              <p:cNvPr id="216" name="Rectangle 31"/>
              <p:cNvSpPr>
                <a:spLocks noChangeArrowheads="1"/>
              </p:cNvSpPr>
              <p:nvPr/>
            </p:nvSpPr>
            <p:spPr bwMode="auto">
              <a:xfrm>
                <a:off x="3006" y="1496"/>
                <a:ext cx="1664" cy="165"/>
              </a:xfrm>
              <a:prstGeom prst="rect">
                <a:avLst/>
              </a:prstGeom>
              <a:solidFill>
                <a:srgbClr val="FFFFCC"/>
              </a:solidFill>
              <a:ln w="12700">
                <a:solidFill>
                  <a:schemeClr val="tx1"/>
                </a:solidFill>
                <a:miter lim="800000"/>
                <a:headEnd/>
                <a:tailEnd/>
              </a:ln>
              <a:effectLst>
                <a:outerShdw blurRad="63500" dist="38099" dir="2700000" algn="ctr" rotWithShape="0">
                  <a:srgbClr val="000000">
                    <a:alpha val="74998"/>
                  </a:srgbClr>
                </a:outerShdw>
              </a:effectLst>
            </p:spPr>
            <p:txBody>
              <a:bodyPr wrap="none" lIns="92075" tIns="46038" rIns="92075" bIns="46038" anchor="ctr">
                <a:prstTxWarp prst="textNoShape">
                  <a:avLst/>
                </a:prstTxWarp>
              </a:bodyPr>
              <a:lstStyle/>
              <a:p>
                <a:pPr>
                  <a:defRPr/>
                </a:pPr>
                <a:endParaRPr lang="en-US" sz="1600">
                  <a:latin typeface="+mj-lt"/>
                  <a:cs typeface="Times New Roman" pitchFamily="18" charset="0"/>
                </a:endParaRPr>
              </a:p>
            </p:txBody>
          </p:sp>
          <p:sp>
            <p:nvSpPr>
              <p:cNvPr id="217" name="Rectangle 32"/>
              <p:cNvSpPr>
                <a:spLocks noChangeArrowheads="1"/>
              </p:cNvSpPr>
              <p:nvPr/>
            </p:nvSpPr>
            <p:spPr bwMode="auto">
              <a:xfrm>
                <a:off x="3070" y="1529"/>
                <a:ext cx="1600" cy="10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kumimoji="0" lang="en-US" sz="1400" b="0" i="1" dirty="0">
                    <a:solidFill>
                      <a:srgbClr val="000000"/>
                    </a:solidFill>
                    <a:latin typeface="+mj-lt"/>
                    <a:cs typeface="Times New Roman" pitchFamily="18" charset="0"/>
                  </a:rPr>
                  <a:t>Persons correctly forecast inflation</a:t>
                </a:r>
              </a:p>
            </p:txBody>
          </p:sp>
        </p:grpSp>
      </p:grpSp>
      <p:sp>
        <p:nvSpPr>
          <p:cNvPr id="218" name="Line 8"/>
          <p:cNvSpPr>
            <a:spLocks noChangeShapeType="1"/>
          </p:cNvSpPr>
          <p:nvPr/>
        </p:nvSpPr>
        <p:spPr bwMode="auto">
          <a:xfrm>
            <a:off x="4491279" y="5188693"/>
            <a:ext cx="111125" cy="0"/>
          </a:xfrm>
          <a:prstGeom prst="line">
            <a:avLst/>
          </a:prstGeom>
          <a:noFill/>
          <a:ln w="28575">
            <a:solidFill>
              <a:srgbClr val="000000"/>
            </a:solidFill>
            <a:round/>
            <a:headEnd/>
            <a:tailEnd/>
          </a:ln>
        </p:spPr>
        <p:txBody>
          <a:bodyPr>
            <a:prstTxWarp prst="textNoShape">
              <a:avLst/>
            </a:prstTxWarp>
          </a:bodyPr>
          <a:lstStyle/>
          <a:p>
            <a:endParaRPr lang="en-US" sz="1600">
              <a:latin typeface="+mj-lt"/>
              <a:cs typeface="Times New Roman" pitchFamily="18" charset="0"/>
            </a:endParaRPr>
          </a:p>
        </p:txBody>
      </p:sp>
    </p:spTree>
    <p:extLst>
      <p:ext uri="{BB962C8B-B14F-4D97-AF65-F5344CB8AC3E}">
        <p14:creationId xmlns:p14="http://schemas.microsoft.com/office/powerpoint/2010/main" val="3899628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5404"/>
            <a:ext cx="8904855" cy="1018608"/>
          </a:xfrm>
        </p:spPr>
        <p:txBody>
          <a:bodyPr/>
          <a:lstStyle/>
          <a:p>
            <a:pPr>
              <a:lnSpc>
                <a:spcPts val="3500"/>
              </a:lnSpc>
            </a:pPr>
            <a:r>
              <a:rPr lang="en-US" dirty="0" smtClean="0"/>
              <a:t>Unemployment and Changes </a:t>
            </a:r>
            <a:br>
              <a:rPr lang="en-US" dirty="0" smtClean="0"/>
            </a:br>
            <a:r>
              <a:rPr lang="en-US" dirty="0" smtClean="0"/>
              <a:t>in the Rate of Inflation</a:t>
            </a:r>
            <a:endParaRPr lang="en-US" dirty="0"/>
          </a:p>
        </p:txBody>
      </p:sp>
      <p:sp>
        <p:nvSpPr>
          <p:cNvPr id="61" name="Text Box 10"/>
          <p:cNvSpPr txBox="1">
            <a:spLocks noChangeArrowheads="1"/>
          </p:cNvSpPr>
          <p:nvPr/>
        </p:nvSpPr>
        <p:spPr bwMode="auto">
          <a:xfrm>
            <a:off x="154598" y="1123078"/>
            <a:ext cx="8751407" cy="1708160"/>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dirty="0">
                <a:latin typeface="+mj-lt"/>
                <a:cs typeface="Times New Roman" pitchFamily="18" charset="0"/>
              </a:rPr>
              <a:t>Consider how changes in the inflation rate and the rate of unemployment are related.</a:t>
            </a:r>
          </a:p>
          <a:p>
            <a:pPr marL="115888" indent="-115888">
              <a:lnSpc>
                <a:spcPct val="90000"/>
              </a:lnSpc>
              <a:spcBef>
                <a:spcPct val="50000"/>
              </a:spcBef>
              <a:buFontTx/>
              <a:buChar char="•"/>
            </a:pPr>
            <a:r>
              <a:rPr lang="en-US" sz="2100" dirty="0">
                <a:latin typeface="+mj-lt"/>
                <a:cs typeface="Times New Roman" pitchFamily="18" charset="0"/>
              </a:rPr>
              <a:t>Note how the sharp reductions in the rate of inflation during </a:t>
            </a:r>
            <a:r>
              <a:rPr lang="en-US" sz="2100" dirty="0" smtClean="0">
                <a:latin typeface="+mj-lt"/>
                <a:cs typeface="Times New Roman" pitchFamily="18" charset="0"/>
              </a:rPr>
              <a:t>the 1974, 1980-1981, and 1988-89 periods preceded recessions </a:t>
            </a:r>
            <a:r>
              <a:rPr lang="en-US" sz="2100" dirty="0">
                <a:latin typeface="+mj-lt"/>
                <a:cs typeface="Times New Roman" pitchFamily="18" charset="0"/>
              </a:rPr>
              <a:t>and substantial increases in the unemployment rate</a:t>
            </a:r>
            <a:r>
              <a:rPr lang="en-US" sz="2100" dirty="0" smtClean="0">
                <a:latin typeface="+mj-lt"/>
                <a:cs typeface="Times New Roman" pitchFamily="18" charset="0"/>
              </a:rPr>
              <a:t>.</a:t>
            </a:r>
            <a:endParaRPr lang="en-US" sz="2100" dirty="0">
              <a:latin typeface="+mj-lt"/>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542" t="-284" r="1995" b="3147"/>
          <a:stretch/>
        </p:blipFill>
        <p:spPr>
          <a:xfrm>
            <a:off x="2168045" y="2936542"/>
            <a:ext cx="6844634" cy="3657600"/>
          </a:xfrm>
          <a:prstGeom prst="roundRect">
            <a:avLst>
              <a:gd name="adj" fmla="val 5506"/>
            </a:avLst>
          </a:prstGeom>
          <a:ln>
            <a:solidFill>
              <a:schemeClr val="tx1"/>
            </a:solidFill>
          </a:ln>
          <a:effectLst>
            <a:outerShdw blurRad="50800" dist="76200" dir="2700000" algn="tl" rotWithShape="0">
              <a:prstClr val="black">
                <a:alpha val="40000"/>
              </a:prstClr>
            </a:outerShdw>
          </a:effectLst>
        </p:spPr>
      </p:pic>
      <p:sp>
        <p:nvSpPr>
          <p:cNvPr id="4" name="TextBox 3"/>
          <p:cNvSpPr txBox="1"/>
          <p:nvPr/>
        </p:nvSpPr>
        <p:spPr>
          <a:xfrm>
            <a:off x="3023048" y="2897476"/>
            <a:ext cx="5427704" cy="307777"/>
          </a:xfrm>
          <a:prstGeom prst="rect">
            <a:avLst/>
          </a:prstGeom>
          <a:noFill/>
        </p:spPr>
        <p:txBody>
          <a:bodyPr wrap="none" rtlCol="0">
            <a:spAutoFit/>
          </a:bodyPr>
          <a:lstStyle/>
          <a:p>
            <a:r>
              <a:rPr lang="en-US" sz="1400" dirty="0" smtClean="0"/>
              <a:t>Unemployment Rate and the Change in the Rate of Inflation, 1971-2015</a:t>
            </a:r>
            <a:endParaRPr lang="en-US" sz="1400" dirty="0"/>
          </a:p>
        </p:txBody>
      </p:sp>
      <p:sp>
        <p:nvSpPr>
          <p:cNvPr id="60" name="Text Box 10"/>
          <p:cNvSpPr txBox="1">
            <a:spLocks noChangeArrowheads="1"/>
          </p:cNvSpPr>
          <p:nvPr/>
        </p:nvSpPr>
        <p:spPr bwMode="auto">
          <a:xfrm>
            <a:off x="154598" y="2888526"/>
            <a:ext cx="2013447" cy="3582519"/>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100" smtClean="0">
                <a:latin typeface="+mj-lt"/>
                <a:cs typeface="Times New Roman" pitchFamily="18" charset="0"/>
              </a:rPr>
              <a:t>In </a:t>
            </a:r>
            <a:r>
              <a:rPr lang="en-US" sz="2100" dirty="0">
                <a:latin typeface="+mj-lt"/>
                <a:cs typeface="Times New Roman" pitchFamily="18" charset="0"/>
              </a:rPr>
              <a:t>contrast, the low </a:t>
            </a:r>
            <a:r>
              <a:rPr lang="en-US" sz="2100" dirty="0" smtClean="0">
                <a:latin typeface="+mj-lt"/>
                <a:cs typeface="Times New Roman" pitchFamily="18" charset="0"/>
              </a:rPr>
              <a:t>and </a:t>
            </a:r>
            <a:r>
              <a:rPr lang="en-US" sz="2100" dirty="0">
                <a:latin typeface="+mj-lt"/>
                <a:cs typeface="Times New Roman" pitchFamily="18" charset="0"/>
              </a:rPr>
              <a:t>steady inflation rates during </a:t>
            </a:r>
            <a:r>
              <a:rPr lang="en-US" sz="2100" smtClean="0">
                <a:latin typeface="+mj-lt"/>
                <a:cs typeface="Times New Roman" pitchFamily="18" charset="0"/>
              </a:rPr>
              <a:t>the 1990-2004 </a:t>
            </a:r>
            <a:r>
              <a:rPr lang="en-US" sz="2100" dirty="0" smtClean="0">
                <a:latin typeface="+mj-lt"/>
                <a:cs typeface="Times New Roman" pitchFamily="18" charset="0"/>
              </a:rPr>
              <a:t>period were </a:t>
            </a:r>
            <a:r>
              <a:rPr lang="en-US" sz="2100" dirty="0">
                <a:latin typeface="+mj-lt"/>
                <a:cs typeface="Times New Roman" pitchFamily="18" charset="0"/>
              </a:rPr>
              <a:t>accompanied by low </a:t>
            </a:r>
            <a:r>
              <a:rPr lang="en-US" sz="2100" dirty="0" smtClean="0">
                <a:latin typeface="+mj-lt"/>
                <a:cs typeface="Times New Roman" pitchFamily="18" charset="0"/>
              </a:rPr>
              <a:t>and more stable rates </a:t>
            </a:r>
            <a:r>
              <a:rPr lang="en-US" sz="2100" dirty="0">
                <a:latin typeface="+mj-lt"/>
                <a:cs typeface="Times New Roman" pitchFamily="18" charset="0"/>
              </a:rPr>
              <a:t>of unemployment.</a:t>
            </a:r>
          </a:p>
        </p:txBody>
      </p:sp>
      <p:sp>
        <p:nvSpPr>
          <p:cNvPr id="6" name="TextBox 5"/>
          <p:cNvSpPr txBox="1"/>
          <p:nvPr/>
        </p:nvSpPr>
        <p:spPr>
          <a:xfrm>
            <a:off x="2605413" y="6375748"/>
            <a:ext cx="2149948" cy="246221"/>
          </a:xfrm>
          <a:prstGeom prst="rect">
            <a:avLst/>
          </a:prstGeom>
          <a:noFill/>
        </p:spPr>
        <p:txBody>
          <a:bodyPr wrap="none" rtlCol="0">
            <a:spAutoFit/>
          </a:bodyPr>
          <a:lstStyle/>
          <a:p>
            <a:r>
              <a:rPr lang="en-US" sz="1000" dirty="0" smtClean="0"/>
              <a:t>Source: http://</a:t>
            </a:r>
            <a:r>
              <a:rPr lang="en-US" sz="1000" dirty="0" err="1" smtClean="0"/>
              <a:t>www.economagic.com</a:t>
            </a:r>
            <a:endParaRPr lang="en-US" sz="1000" dirty="0"/>
          </a:p>
        </p:txBody>
      </p:sp>
    </p:spTree>
    <p:extLst>
      <p:ext uri="{BB962C8B-B14F-4D97-AF65-F5344CB8AC3E}">
        <p14:creationId xmlns:p14="http://schemas.microsoft.com/office/powerpoint/2010/main" val="1559536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393153"/>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83749" cy="5071248"/>
          </a:xfrm>
        </p:spPr>
        <p:txBody>
          <a:bodyPr/>
          <a:lstStyle/>
          <a:p>
            <a:pPr marL="401638" indent="-401638">
              <a:buNone/>
            </a:pPr>
            <a:r>
              <a:rPr lang="en-US" sz="2700" dirty="0" smtClean="0">
                <a:solidFill>
                  <a:srgbClr val="32302A"/>
                </a:solidFill>
              </a:rPr>
              <a:t>1.  What was the dominant view of the Phillips curve during the 1960s? Was this view correct? Did this view exert an impact on macro policy? How does the modern view differ?</a:t>
            </a:r>
          </a:p>
          <a:p>
            <a:pPr marL="0" indent="0">
              <a:buNone/>
            </a:pPr>
            <a:r>
              <a:rPr lang="en-US" sz="2700" dirty="0" smtClean="0">
                <a:solidFill>
                  <a:srgbClr val="32302A"/>
                </a:solidFill>
              </a:rPr>
              <a:t>2. Are the following statements true or false?</a:t>
            </a:r>
          </a:p>
          <a:p>
            <a:pPr marL="685800" indent="-338138">
              <a:buNone/>
            </a:pPr>
            <a:r>
              <a:rPr lang="en-US" sz="2700" dirty="0" smtClean="0">
                <a:solidFill>
                  <a:srgbClr val="32302A"/>
                </a:solidFill>
              </a:rPr>
              <a:t>(a) Decision makers are likely to underestimate sharp and </a:t>
            </a:r>
            <a:br>
              <a:rPr lang="en-US" sz="2700" dirty="0" smtClean="0">
                <a:solidFill>
                  <a:srgbClr val="32302A"/>
                </a:solidFill>
              </a:rPr>
            </a:br>
            <a:r>
              <a:rPr lang="en-US" sz="2700" dirty="0" smtClean="0">
                <a:solidFill>
                  <a:srgbClr val="32302A"/>
                </a:solidFill>
              </a:rPr>
              <a:t>  abrupt reductions in the inflation rate.</a:t>
            </a:r>
          </a:p>
          <a:p>
            <a:pPr marL="685800" indent="-338138">
              <a:buNone/>
            </a:pPr>
            <a:r>
              <a:rPr lang="en-US" sz="2700" dirty="0" smtClean="0">
                <a:solidFill>
                  <a:srgbClr val="32302A"/>
                </a:solidFill>
              </a:rPr>
              <a:t>(b) Demand stimulus policies introduce inflation without </a:t>
            </a:r>
            <a:br>
              <a:rPr lang="en-US" sz="2700" dirty="0" smtClean="0">
                <a:solidFill>
                  <a:srgbClr val="32302A"/>
                </a:solidFill>
              </a:rPr>
            </a:br>
            <a:r>
              <a:rPr lang="en-US" sz="2700" dirty="0" smtClean="0">
                <a:solidFill>
                  <a:srgbClr val="32302A"/>
                </a:solidFill>
              </a:rPr>
              <a:t>  permanently reducing unemployment.</a:t>
            </a:r>
          </a:p>
          <a:p>
            <a:pPr marL="685800" indent="-338138">
              <a:buNone/>
            </a:pPr>
            <a:r>
              <a:rPr lang="en-US" sz="2700" dirty="0" smtClean="0">
                <a:solidFill>
                  <a:srgbClr val="32302A"/>
                </a:solidFill>
              </a:rPr>
              <a:t>(c) Demand stimulus policies that result in inflation that </a:t>
            </a:r>
            <a:br>
              <a:rPr lang="en-US" sz="2700" dirty="0" smtClean="0">
                <a:solidFill>
                  <a:srgbClr val="32302A"/>
                </a:solidFill>
              </a:rPr>
            </a:br>
            <a:r>
              <a:rPr lang="en-US" sz="2700" dirty="0" smtClean="0">
                <a:solidFill>
                  <a:srgbClr val="32302A"/>
                </a:solidFill>
              </a:rPr>
              <a:t> is higher than anticipated will temporarily reduce  </a:t>
            </a:r>
            <a:br>
              <a:rPr lang="en-US" sz="2700" dirty="0" smtClean="0">
                <a:solidFill>
                  <a:srgbClr val="32302A"/>
                </a:solidFill>
              </a:rPr>
            </a:br>
            <a:r>
              <a:rPr lang="en-US" sz="2700" dirty="0" smtClean="0">
                <a:solidFill>
                  <a:srgbClr val="32302A"/>
                </a:solidFill>
              </a:rPr>
              <a:t> unemployment below the natural rate.</a:t>
            </a:r>
            <a:endParaRPr lang="en-US" sz="2700" dirty="0">
              <a:solidFill>
                <a:srgbClr val="32302A"/>
              </a:solidFill>
            </a:endParaRPr>
          </a:p>
        </p:txBody>
      </p:sp>
    </p:spTree>
    <p:extLst>
      <p:ext uri="{BB962C8B-B14F-4D97-AF65-F5344CB8AC3E}">
        <p14:creationId xmlns:p14="http://schemas.microsoft.com/office/powerpoint/2010/main" val="6925719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2701"/>
            <a:ext cx="7772400" cy="1065144"/>
          </a:xfrm>
        </p:spPr>
        <p:txBody>
          <a:bodyPr anchor="ctr"/>
          <a:lstStyle/>
          <a:p>
            <a:pPr>
              <a:lnSpc>
                <a:spcPts val="4000"/>
              </a:lnSpc>
            </a:pPr>
            <a:r>
              <a:rPr lang="en-US" dirty="0" smtClean="0"/>
              <a:t>The Growing Federal Debt</a:t>
            </a:r>
            <a:br>
              <a:rPr lang="en-US" dirty="0" smtClean="0"/>
            </a:br>
            <a:r>
              <a:rPr lang="en-US" dirty="0" smtClean="0"/>
              <a:t>and Economic Stability</a:t>
            </a:r>
            <a:endParaRPr lang="en-US" dirty="0"/>
          </a:p>
        </p:txBody>
      </p:sp>
    </p:spTree>
    <p:extLst>
      <p:ext uri="{BB962C8B-B14F-4D97-AF65-F5344CB8AC3E}">
        <p14:creationId xmlns:p14="http://schemas.microsoft.com/office/powerpoint/2010/main" val="1528364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4388"/>
            <a:ext cx="8904855" cy="1213567"/>
          </a:xfrm>
        </p:spPr>
        <p:txBody>
          <a:bodyPr/>
          <a:lstStyle/>
          <a:p>
            <a:pPr>
              <a:lnSpc>
                <a:spcPts val="3500"/>
              </a:lnSpc>
            </a:pPr>
            <a:r>
              <a:rPr lang="en-US" dirty="0"/>
              <a:t>Economic </a:t>
            </a:r>
            <a:r>
              <a:rPr lang="en-US" dirty="0" smtClean="0"/>
              <a:t>Fluctuations:</a:t>
            </a:r>
            <a:r>
              <a:rPr lang="en-US" dirty="0"/>
              <a:t/>
            </a:r>
            <a:br>
              <a:rPr lang="en-US" dirty="0"/>
            </a:br>
            <a:r>
              <a:rPr lang="en-US" i="1" dirty="0" smtClean="0"/>
              <a:t>the </a:t>
            </a:r>
            <a:r>
              <a:rPr lang="en-US" i="1" dirty="0"/>
              <a:t>Historical Record</a:t>
            </a:r>
          </a:p>
        </p:txBody>
      </p:sp>
      <p:sp>
        <p:nvSpPr>
          <p:cNvPr id="3" name="Content Placeholder 2"/>
          <p:cNvSpPr>
            <a:spLocks noGrp="1"/>
          </p:cNvSpPr>
          <p:nvPr>
            <p:ph idx="1"/>
          </p:nvPr>
        </p:nvSpPr>
        <p:spPr>
          <a:xfrm>
            <a:off x="140675" y="1107652"/>
            <a:ext cx="8883750" cy="4359833"/>
          </a:xfrm>
        </p:spPr>
        <p:txBody>
          <a:bodyPr/>
          <a:lstStyle/>
          <a:p>
            <a:pPr marL="231775" indent="-231775"/>
            <a:r>
              <a:rPr lang="en-US" dirty="0">
                <a:solidFill>
                  <a:srgbClr val="32302A"/>
                </a:solidFill>
              </a:rPr>
              <a:t>Historically, the United States has experienced substantial swings in real output.</a:t>
            </a:r>
          </a:p>
          <a:p>
            <a:pPr marL="231775" indent="-231775"/>
            <a:r>
              <a:rPr lang="en-US" dirty="0">
                <a:solidFill>
                  <a:srgbClr val="32302A"/>
                </a:solidFill>
              </a:rPr>
              <a:t>Before the Second World War, year-to-year changes in real GDP of 5% to 10% were experienced on several occasions. </a:t>
            </a:r>
          </a:p>
          <a:p>
            <a:pPr marL="231775" indent="-231775"/>
            <a:r>
              <a:rPr lang="en-US" dirty="0">
                <a:solidFill>
                  <a:srgbClr val="32302A"/>
                </a:solidFill>
              </a:rPr>
              <a:t>During the last six decades, the fluctuations of real output have been more moderate. </a:t>
            </a:r>
            <a:endParaRPr lang="en-US" dirty="0" smtClean="0">
              <a:solidFill>
                <a:srgbClr val="32302A"/>
              </a:solidFill>
            </a:endParaRPr>
          </a:p>
        </p:txBody>
      </p:sp>
    </p:spTree>
    <p:extLst>
      <p:ext uri="{BB962C8B-B14F-4D97-AF65-F5344CB8AC3E}">
        <p14:creationId xmlns:p14="http://schemas.microsoft.com/office/powerpoint/2010/main" val="1700721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6271"/>
            <a:ext cx="8904855" cy="1019149"/>
          </a:xfrm>
        </p:spPr>
        <p:txBody>
          <a:bodyPr/>
          <a:lstStyle/>
          <a:p>
            <a:pPr>
              <a:lnSpc>
                <a:spcPts val="3500"/>
              </a:lnSpc>
            </a:pPr>
            <a:r>
              <a:rPr lang="en-US" dirty="0"/>
              <a:t>Deficits, Surpluses, </a:t>
            </a:r>
            <a:br>
              <a:rPr lang="en-US" dirty="0"/>
            </a:br>
            <a:r>
              <a:rPr lang="en-US" dirty="0"/>
              <a:t>and the National Debt </a:t>
            </a:r>
          </a:p>
        </p:txBody>
      </p:sp>
      <p:sp>
        <p:nvSpPr>
          <p:cNvPr id="3" name="Content Placeholder 2"/>
          <p:cNvSpPr>
            <a:spLocks noGrp="1"/>
          </p:cNvSpPr>
          <p:nvPr>
            <p:ph idx="1"/>
          </p:nvPr>
        </p:nvSpPr>
        <p:spPr>
          <a:xfrm>
            <a:off x="140675" y="1114956"/>
            <a:ext cx="8883749" cy="4621536"/>
          </a:xfrm>
        </p:spPr>
        <p:txBody>
          <a:bodyPr/>
          <a:lstStyle/>
          <a:p>
            <a:pPr marL="231775" indent="-231775"/>
            <a:r>
              <a:rPr lang="en-US" b="1" i="1" dirty="0">
                <a:solidFill>
                  <a:srgbClr val="32302A"/>
                </a:solidFill>
              </a:rPr>
              <a:t>National debt</a:t>
            </a:r>
            <a:r>
              <a:rPr lang="en-US" dirty="0">
                <a:solidFill>
                  <a:srgbClr val="32302A"/>
                </a:solidFill>
              </a:rPr>
              <a:t>: </a:t>
            </a:r>
            <a:br>
              <a:rPr lang="en-US" dirty="0">
                <a:solidFill>
                  <a:srgbClr val="32302A"/>
                </a:solidFill>
              </a:rPr>
            </a:br>
            <a:r>
              <a:rPr lang="en-US" dirty="0" smtClean="0">
                <a:solidFill>
                  <a:srgbClr val="32302A"/>
                </a:solidFill>
              </a:rPr>
              <a:t>the sum </a:t>
            </a:r>
            <a:r>
              <a:rPr lang="en-US" dirty="0">
                <a:solidFill>
                  <a:srgbClr val="32302A"/>
                </a:solidFill>
              </a:rPr>
              <a:t>of the indebtedness of the federal government in the form of interest-earning bonds. </a:t>
            </a:r>
            <a:r>
              <a:rPr lang="en-US" dirty="0" smtClean="0">
                <a:solidFill>
                  <a:srgbClr val="32302A"/>
                </a:solidFill>
              </a:rPr>
              <a:t>It </a:t>
            </a:r>
            <a:r>
              <a:rPr lang="en-US" dirty="0">
                <a:solidFill>
                  <a:srgbClr val="32302A"/>
                </a:solidFill>
              </a:rPr>
              <a:t>reflects loans to the U.S. Treasury. </a:t>
            </a:r>
          </a:p>
          <a:p>
            <a:pPr marL="231775" indent="-231775"/>
            <a:r>
              <a:rPr lang="en-US" dirty="0">
                <a:solidFill>
                  <a:srgbClr val="32302A"/>
                </a:solidFill>
              </a:rPr>
              <a:t>A </a:t>
            </a:r>
            <a:r>
              <a:rPr lang="en-US" b="1" i="1" dirty="0">
                <a:solidFill>
                  <a:srgbClr val="32302A"/>
                </a:solidFill>
              </a:rPr>
              <a:t>budget deficit </a:t>
            </a:r>
            <a:r>
              <a:rPr lang="en-US" dirty="0">
                <a:solidFill>
                  <a:srgbClr val="32302A"/>
                </a:solidFill>
              </a:rPr>
              <a:t>increases the size of the national debt by the amount of the deficit. Conversely, a </a:t>
            </a:r>
            <a:r>
              <a:rPr lang="en-US" b="1" i="1" dirty="0">
                <a:solidFill>
                  <a:srgbClr val="32302A"/>
                </a:solidFill>
              </a:rPr>
              <a:t>budget surplus </a:t>
            </a:r>
            <a:r>
              <a:rPr lang="en-US" dirty="0">
                <a:solidFill>
                  <a:srgbClr val="32302A"/>
                </a:solidFill>
              </a:rPr>
              <a:t>allows the federal government to pay off bondholders and so reduce the size of the national debt. </a:t>
            </a:r>
          </a:p>
          <a:p>
            <a:pPr marL="231775" indent="-231775"/>
            <a:r>
              <a:rPr lang="en-US" dirty="0">
                <a:solidFill>
                  <a:srgbClr val="32302A"/>
                </a:solidFill>
              </a:rPr>
              <a:t>The </a:t>
            </a:r>
            <a:r>
              <a:rPr lang="en-US" b="1" i="1" dirty="0">
                <a:solidFill>
                  <a:srgbClr val="32302A"/>
                </a:solidFill>
              </a:rPr>
              <a:t>national debt </a:t>
            </a:r>
            <a:r>
              <a:rPr lang="en-US" dirty="0">
                <a:solidFill>
                  <a:srgbClr val="32302A"/>
                </a:solidFill>
              </a:rPr>
              <a:t>represents the cumulative effect of all the prior budget deficits and surpluses. </a:t>
            </a:r>
          </a:p>
        </p:txBody>
      </p:sp>
    </p:spTree>
    <p:extLst>
      <p:ext uri="{BB962C8B-B14F-4D97-AF65-F5344CB8AC3E}">
        <p14:creationId xmlns:p14="http://schemas.microsoft.com/office/powerpoint/2010/main" val="1177577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19569" y="429928"/>
            <a:ext cx="8904855" cy="713232"/>
          </a:xfrm>
        </p:spPr>
        <p:txBody>
          <a:bodyPr/>
          <a:lstStyle/>
          <a:p>
            <a:r>
              <a:rPr lang="en-US" dirty="0"/>
              <a:t>Budget Deficits </a:t>
            </a:r>
            <a:r>
              <a:rPr lang="en-US" dirty="0" smtClean="0"/>
              <a:t>and </a:t>
            </a:r>
            <a:r>
              <a:rPr lang="en-US" dirty="0"/>
              <a:t>the National Debt</a:t>
            </a:r>
          </a:p>
        </p:txBody>
      </p:sp>
      <p:sp>
        <p:nvSpPr>
          <p:cNvPr id="41" name="Text Box 10"/>
          <p:cNvSpPr txBox="1">
            <a:spLocks noChangeArrowheads="1"/>
          </p:cNvSpPr>
          <p:nvPr/>
        </p:nvSpPr>
        <p:spPr bwMode="auto">
          <a:xfrm>
            <a:off x="73113" y="2093227"/>
            <a:ext cx="2276157" cy="3559436"/>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ts val="900"/>
              </a:spcBef>
              <a:buFontTx/>
              <a:buChar char="•"/>
            </a:pPr>
            <a:r>
              <a:rPr lang="en-US" sz="2200" dirty="0" smtClean="0">
                <a:latin typeface="+mj-lt"/>
                <a:cs typeface="Times New Roman" pitchFamily="18" charset="0"/>
              </a:rPr>
              <a:t>Between WWII and 1973, federal budget deficits were </a:t>
            </a:r>
            <a:r>
              <a:rPr lang="en-US" sz="2200" dirty="0">
                <a:latin typeface="+mj-lt"/>
                <a:cs typeface="Times New Roman" pitchFamily="18" charset="0"/>
              </a:rPr>
              <a:t>small as a </a:t>
            </a:r>
            <a:r>
              <a:rPr lang="en-US" sz="2200" dirty="0" smtClean="0">
                <a:latin typeface="+mj-lt"/>
                <a:cs typeface="Times New Roman" pitchFamily="18" charset="0"/>
              </a:rPr>
              <a:t>share of GDP.</a:t>
            </a:r>
          </a:p>
          <a:p>
            <a:pPr marL="115888" indent="-115888">
              <a:lnSpc>
                <a:spcPct val="90000"/>
              </a:lnSpc>
              <a:spcBef>
                <a:spcPts val="900"/>
              </a:spcBef>
              <a:buFontTx/>
              <a:buChar char="•"/>
            </a:pPr>
            <a:r>
              <a:rPr lang="en-US" sz="2200" dirty="0" smtClean="0">
                <a:latin typeface="+mj-lt"/>
                <a:cs typeface="Times New Roman" pitchFamily="18" charset="0"/>
              </a:rPr>
              <a:t>During </a:t>
            </a:r>
            <a:r>
              <a:rPr lang="en-US" sz="2200" dirty="0">
                <a:latin typeface="+mj-lt"/>
                <a:cs typeface="Times New Roman" pitchFamily="18" charset="0"/>
              </a:rPr>
              <a:t>this period, the national debt declined as a </a:t>
            </a:r>
            <a:r>
              <a:rPr lang="en-US" sz="2200" dirty="0" smtClean="0">
                <a:latin typeface="+mj-lt"/>
                <a:cs typeface="Times New Roman" pitchFamily="18" charset="0"/>
              </a:rPr>
              <a:t>share </a:t>
            </a:r>
            <a:r>
              <a:rPr lang="en-US" sz="2200" dirty="0">
                <a:latin typeface="+mj-lt"/>
                <a:cs typeface="Times New Roman" pitchFamily="18" charset="0"/>
              </a:rPr>
              <a:t>of GDP</a:t>
            </a:r>
            <a:r>
              <a:rPr lang="en-US" sz="2200" dirty="0" smtClean="0">
                <a:latin typeface="+mj-lt"/>
                <a:cs typeface="Times New Roman" pitchFamily="18" charset="0"/>
              </a:rPr>
              <a:t>.</a:t>
            </a:r>
            <a:endParaRPr lang="en-US" sz="2200" dirty="0">
              <a:latin typeface="+mj-lt"/>
              <a:cs typeface="Times New Roman" pitchFamily="18" charset="0"/>
            </a:endParaRPr>
          </a:p>
        </p:txBody>
      </p:sp>
      <p:grpSp>
        <p:nvGrpSpPr>
          <p:cNvPr id="7" name="Group 6"/>
          <p:cNvGrpSpPr/>
          <p:nvPr/>
        </p:nvGrpSpPr>
        <p:grpSpPr>
          <a:xfrm>
            <a:off x="2366681" y="1056506"/>
            <a:ext cx="6657625" cy="5513172"/>
            <a:chOff x="2366681" y="1056506"/>
            <a:chExt cx="6657625" cy="5513172"/>
          </a:xfrm>
        </p:grpSpPr>
        <p:sp>
          <p:nvSpPr>
            <p:cNvPr id="5" name="Rounded Rectangle 4"/>
            <p:cNvSpPr/>
            <p:nvPr/>
          </p:nvSpPr>
          <p:spPr>
            <a:xfrm>
              <a:off x="2366681" y="1075925"/>
              <a:ext cx="6657625" cy="5493753"/>
            </a:xfrm>
            <a:prstGeom prst="roundRect">
              <a:avLst>
                <a:gd name="adj" fmla="val 3118"/>
              </a:avLst>
            </a:prstGeom>
            <a:solidFill>
              <a:srgbClr val="FEE697"/>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01" r="1640" b="2643"/>
            <a:stretch/>
          </p:blipFill>
          <p:spPr>
            <a:xfrm>
              <a:off x="2508937" y="1210395"/>
              <a:ext cx="6506284" cy="2581675"/>
            </a:xfrm>
            <a:prstGeom prst="roundRect">
              <a:avLst>
                <a:gd name="adj" fmla="val 5224"/>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595" r="2595" b="2128"/>
            <a:stretch/>
          </p:blipFill>
          <p:spPr>
            <a:xfrm>
              <a:off x="2508938" y="3907160"/>
              <a:ext cx="6497957" cy="2651760"/>
            </a:xfrm>
            <a:prstGeom prst="roundRect">
              <a:avLst>
                <a:gd name="adj" fmla="val 4843"/>
              </a:avLst>
            </a:prstGeom>
          </p:spPr>
        </p:pic>
        <p:sp>
          <p:nvSpPr>
            <p:cNvPr id="6" name="TextBox 5"/>
            <p:cNvSpPr txBox="1"/>
            <p:nvPr/>
          </p:nvSpPr>
          <p:spPr>
            <a:xfrm>
              <a:off x="3939988" y="1056506"/>
              <a:ext cx="4019562" cy="307777"/>
            </a:xfrm>
            <a:prstGeom prst="rect">
              <a:avLst/>
            </a:prstGeom>
            <a:noFill/>
          </p:spPr>
          <p:txBody>
            <a:bodyPr wrap="none" rtlCol="0">
              <a:spAutoFit/>
            </a:bodyPr>
            <a:lstStyle/>
            <a:p>
              <a:r>
                <a:rPr lang="en-US" sz="1400" dirty="0" smtClean="0"/>
                <a:t>Federal budget deficit or surplus as a percent of GDP</a:t>
              </a:r>
              <a:endParaRPr lang="en-US" sz="1400" dirty="0"/>
            </a:p>
          </p:txBody>
        </p:sp>
        <p:sp>
          <p:nvSpPr>
            <p:cNvPr id="149" name="TextBox 148"/>
            <p:cNvSpPr txBox="1"/>
            <p:nvPr/>
          </p:nvSpPr>
          <p:spPr>
            <a:xfrm>
              <a:off x="4150462" y="3792070"/>
              <a:ext cx="3598614" cy="307777"/>
            </a:xfrm>
            <a:prstGeom prst="rect">
              <a:avLst/>
            </a:prstGeom>
            <a:noFill/>
          </p:spPr>
          <p:txBody>
            <a:bodyPr wrap="none" rtlCol="0">
              <a:spAutoFit/>
            </a:bodyPr>
            <a:lstStyle/>
            <a:p>
              <a:r>
                <a:rPr lang="en-US" sz="1400" dirty="0" smtClean="0"/>
                <a:t>Gross and </a:t>
              </a:r>
              <a:r>
                <a:rPr lang="en-US" sz="1400" smtClean="0"/>
                <a:t>net federal debt as a percent of GDP</a:t>
              </a:r>
              <a:endParaRPr lang="en-US" sz="1400" dirty="0"/>
            </a:p>
          </p:txBody>
        </p:sp>
      </p:grpSp>
      <p:sp>
        <p:nvSpPr>
          <p:cNvPr id="8" name="TextBox 7"/>
          <p:cNvSpPr txBox="1"/>
          <p:nvPr/>
        </p:nvSpPr>
        <p:spPr>
          <a:xfrm>
            <a:off x="2944042" y="6342876"/>
            <a:ext cx="2412840" cy="246221"/>
          </a:xfrm>
          <a:prstGeom prst="rect">
            <a:avLst/>
          </a:prstGeom>
          <a:noFill/>
        </p:spPr>
        <p:txBody>
          <a:bodyPr wrap="none" rtlCol="0">
            <a:spAutoFit/>
          </a:bodyPr>
          <a:lstStyle/>
          <a:p>
            <a:r>
              <a:rPr lang="en-US" sz="1000" dirty="0" smtClean="0"/>
              <a:t>Source: http://</a:t>
            </a:r>
            <a:r>
              <a:rPr lang="en-US" sz="1000" dirty="0" err="1" smtClean="0"/>
              <a:t>www.whitehouse.gov</a:t>
            </a:r>
            <a:r>
              <a:rPr lang="en-US" sz="1000" dirty="0" smtClean="0"/>
              <a:t>/</a:t>
            </a:r>
            <a:r>
              <a:rPr lang="en-US" sz="1000" dirty="0" err="1" smtClean="0"/>
              <a:t>omb</a:t>
            </a:r>
            <a:r>
              <a:rPr lang="en-US" sz="1000" dirty="0" smtClean="0"/>
              <a:t>.</a:t>
            </a:r>
            <a:endParaRPr lang="en-US" sz="1000" dirty="0"/>
          </a:p>
        </p:txBody>
      </p:sp>
    </p:spTree>
    <p:extLst>
      <p:ext uri="{BB962C8B-B14F-4D97-AF65-F5344CB8AC3E}">
        <p14:creationId xmlns:p14="http://schemas.microsoft.com/office/powerpoint/2010/main" val="3371803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itle 1"/>
          <p:cNvSpPr>
            <a:spLocks noGrp="1"/>
          </p:cNvSpPr>
          <p:nvPr>
            <p:ph type="title"/>
          </p:nvPr>
        </p:nvSpPr>
        <p:spPr>
          <a:xfrm>
            <a:off x="119569" y="429928"/>
            <a:ext cx="8904855" cy="713232"/>
          </a:xfrm>
        </p:spPr>
        <p:txBody>
          <a:bodyPr/>
          <a:lstStyle/>
          <a:p>
            <a:r>
              <a:rPr lang="en-US" dirty="0"/>
              <a:t>Budget Deficits </a:t>
            </a:r>
            <a:r>
              <a:rPr lang="en-US" dirty="0" smtClean="0"/>
              <a:t>and </a:t>
            </a:r>
            <a:r>
              <a:rPr lang="en-US" dirty="0"/>
              <a:t>the National Debt</a:t>
            </a:r>
          </a:p>
        </p:txBody>
      </p:sp>
      <p:sp>
        <p:nvSpPr>
          <p:cNvPr id="41" name="Text Box 10"/>
          <p:cNvSpPr txBox="1">
            <a:spLocks noChangeArrowheads="1"/>
          </p:cNvSpPr>
          <p:nvPr/>
        </p:nvSpPr>
        <p:spPr bwMode="auto">
          <a:xfrm>
            <a:off x="45681" y="1222588"/>
            <a:ext cx="2445845" cy="5196294"/>
          </a:xfrm>
          <a:prstGeom prst="rect">
            <a:avLst/>
          </a:prstGeom>
          <a:noFill/>
          <a:ln w="9525">
            <a:noFill/>
            <a:miter lim="800000"/>
            <a:headEnd/>
            <a:tailEnd/>
          </a:ln>
        </p:spPr>
        <p:txBody>
          <a:bodyPr wrap="square">
            <a:prstTxWarp prst="textNoShape">
              <a:avLst/>
            </a:prstTxWarp>
            <a:spAutoFit/>
          </a:bodyPr>
          <a:lstStyle/>
          <a:p>
            <a:pPr marL="115888" indent="-115888">
              <a:lnSpc>
                <a:spcPts val="2000"/>
              </a:lnSpc>
              <a:spcBef>
                <a:spcPts val="900"/>
              </a:spcBef>
              <a:buFontTx/>
              <a:buChar char="•"/>
            </a:pPr>
            <a:r>
              <a:rPr lang="en-US" sz="2100" dirty="0" smtClean="0">
                <a:latin typeface="+mj-lt"/>
                <a:cs typeface="Times New Roman" pitchFamily="18" charset="0"/>
              </a:rPr>
              <a:t>During 1974-95, budget </a:t>
            </a:r>
            <a:r>
              <a:rPr lang="en-US" sz="2100" dirty="0">
                <a:latin typeface="+mj-lt"/>
                <a:cs typeface="Times New Roman" pitchFamily="18" charset="0"/>
              </a:rPr>
              <a:t>deficits were </a:t>
            </a:r>
            <a:r>
              <a:rPr lang="en-US" sz="2100" dirty="0" smtClean="0">
                <a:latin typeface="+mj-lt"/>
                <a:cs typeface="Times New Roman" pitchFamily="18" charset="0"/>
              </a:rPr>
              <a:t>quite large</a:t>
            </a:r>
            <a:r>
              <a:rPr lang="en-US" sz="2100" dirty="0">
                <a:latin typeface="+mj-lt"/>
                <a:cs typeface="Times New Roman" pitchFamily="18" charset="0"/>
              </a:rPr>
              <a:t>, causing </a:t>
            </a:r>
            <a:r>
              <a:rPr lang="en-US" sz="2100" dirty="0" smtClean="0">
                <a:latin typeface="+mj-lt"/>
                <a:cs typeface="Times New Roman" pitchFamily="18" charset="0"/>
              </a:rPr>
              <a:t>the national </a:t>
            </a:r>
            <a:r>
              <a:rPr lang="en-US" sz="2100" dirty="0">
                <a:latin typeface="+mj-lt"/>
                <a:cs typeface="Times New Roman" pitchFamily="18" charset="0"/>
              </a:rPr>
              <a:t>debt to increase as a </a:t>
            </a:r>
            <a:r>
              <a:rPr lang="en-US" sz="2100" dirty="0" smtClean="0">
                <a:latin typeface="+mj-lt"/>
                <a:cs typeface="Times New Roman" pitchFamily="18" charset="0"/>
              </a:rPr>
              <a:t>share </a:t>
            </a:r>
            <a:br>
              <a:rPr lang="en-US" sz="2100" dirty="0" smtClean="0">
                <a:latin typeface="+mj-lt"/>
                <a:cs typeface="Times New Roman" pitchFamily="18" charset="0"/>
              </a:rPr>
            </a:br>
            <a:r>
              <a:rPr lang="en-US" sz="2100" dirty="0" smtClean="0">
                <a:latin typeface="+mj-lt"/>
                <a:cs typeface="Times New Roman" pitchFamily="18" charset="0"/>
              </a:rPr>
              <a:t>of </a:t>
            </a:r>
            <a:r>
              <a:rPr lang="en-US" sz="2100" dirty="0">
                <a:latin typeface="+mj-lt"/>
                <a:cs typeface="Times New Roman" pitchFamily="18" charset="0"/>
              </a:rPr>
              <a:t>GDP</a:t>
            </a:r>
            <a:r>
              <a:rPr lang="en-US" sz="2100" dirty="0" smtClean="0">
                <a:latin typeface="+mj-lt"/>
                <a:cs typeface="Times New Roman" pitchFamily="18" charset="0"/>
              </a:rPr>
              <a:t>.</a:t>
            </a:r>
          </a:p>
          <a:p>
            <a:pPr marL="115888" indent="-115888">
              <a:lnSpc>
                <a:spcPts val="2000"/>
              </a:lnSpc>
              <a:spcBef>
                <a:spcPts val="900"/>
              </a:spcBef>
              <a:buFontTx/>
              <a:buChar char="•"/>
            </a:pPr>
            <a:r>
              <a:rPr lang="en-US" sz="2100" dirty="0" smtClean="0">
                <a:latin typeface="+mj-lt"/>
                <a:cs typeface="Times New Roman" pitchFamily="18" charset="0"/>
              </a:rPr>
              <a:t>After falling during 1996-2001, the national debt increased from 2002 to 2007 and soared both during and following the 2008-09 recession.  </a:t>
            </a:r>
          </a:p>
          <a:p>
            <a:pPr marL="115888" indent="-115888">
              <a:lnSpc>
                <a:spcPts val="2000"/>
              </a:lnSpc>
              <a:spcBef>
                <a:spcPts val="900"/>
              </a:spcBef>
              <a:buFontTx/>
              <a:buChar char="•"/>
            </a:pPr>
            <a:r>
              <a:rPr lang="en-US" sz="2100" dirty="0" smtClean="0">
                <a:latin typeface="+mj-lt"/>
                <a:cs typeface="Times New Roman" pitchFamily="18" charset="0"/>
              </a:rPr>
              <a:t>The current federal debt to GDP ratio </a:t>
            </a:r>
            <a:br>
              <a:rPr lang="en-US" sz="2100" dirty="0" smtClean="0">
                <a:latin typeface="+mj-lt"/>
                <a:cs typeface="Times New Roman" pitchFamily="18" charset="0"/>
              </a:rPr>
            </a:br>
            <a:r>
              <a:rPr lang="en-US" sz="2100" dirty="0" smtClean="0">
                <a:latin typeface="+mj-lt"/>
                <a:cs typeface="Times New Roman" pitchFamily="18" charset="0"/>
              </a:rPr>
              <a:t>is now </a:t>
            </a:r>
            <a:r>
              <a:rPr lang="en-US" sz="2100" dirty="0">
                <a:latin typeface="+mj-lt"/>
                <a:cs typeface="Times New Roman" pitchFamily="18" charset="0"/>
              </a:rPr>
              <a:t>the largest since WWII</a:t>
            </a:r>
            <a:r>
              <a:rPr lang="en-US" sz="2100" dirty="0" smtClean="0">
                <a:latin typeface="+mj-lt"/>
                <a:cs typeface="Times New Roman" pitchFamily="18" charset="0"/>
              </a:rPr>
              <a:t>.</a:t>
            </a:r>
          </a:p>
        </p:txBody>
      </p:sp>
      <p:grpSp>
        <p:nvGrpSpPr>
          <p:cNvPr id="127" name="Group 126"/>
          <p:cNvGrpSpPr/>
          <p:nvPr/>
        </p:nvGrpSpPr>
        <p:grpSpPr>
          <a:xfrm>
            <a:off x="2366681" y="1056506"/>
            <a:ext cx="6657625" cy="5513172"/>
            <a:chOff x="2366681" y="1056506"/>
            <a:chExt cx="6657625" cy="5513172"/>
          </a:xfrm>
        </p:grpSpPr>
        <p:sp>
          <p:nvSpPr>
            <p:cNvPr id="149" name="Rounded Rectangle 148"/>
            <p:cNvSpPr/>
            <p:nvPr/>
          </p:nvSpPr>
          <p:spPr>
            <a:xfrm>
              <a:off x="2366681" y="1075925"/>
              <a:ext cx="6657625" cy="5493753"/>
            </a:xfrm>
            <a:prstGeom prst="roundRect">
              <a:avLst>
                <a:gd name="adj" fmla="val 3118"/>
              </a:avLst>
            </a:prstGeom>
            <a:solidFill>
              <a:srgbClr val="FEE697"/>
            </a:solidFill>
            <a:ln>
              <a:solidFill>
                <a:schemeClr val="tx1"/>
              </a:solidFill>
            </a:ln>
            <a:effectLst>
              <a:outerShdw blurRad="50800" dist="762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1" name="Picture 150"/>
            <p:cNvPicPr>
              <a:picLocks noChangeAspect="1"/>
            </p:cNvPicPr>
            <p:nvPr/>
          </p:nvPicPr>
          <p:blipFill rotWithShape="1">
            <a:blip r:embed="rId3">
              <a:extLst>
                <a:ext uri="{28A0092B-C50C-407E-A947-70E740481C1C}">
                  <a14:useLocalDpi xmlns:a14="http://schemas.microsoft.com/office/drawing/2010/main" val="0"/>
                </a:ext>
              </a:extLst>
            </a:blip>
            <a:srcRect l="1501" r="1640" b="2643"/>
            <a:stretch/>
          </p:blipFill>
          <p:spPr>
            <a:xfrm>
              <a:off x="2508937" y="1210395"/>
              <a:ext cx="6506284" cy="2581675"/>
            </a:xfrm>
            <a:prstGeom prst="roundRect">
              <a:avLst>
                <a:gd name="adj" fmla="val 5224"/>
              </a:avLst>
            </a:prstGeom>
          </p:spPr>
        </p:pic>
        <p:pic>
          <p:nvPicPr>
            <p:cNvPr id="152" name="Picture 151"/>
            <p:cNvPicPr>
              <a:picLocks noChangeAspect="1"/>
            </p:cNvPicPr>
            <p:nvPr/>
          </p:nvPicPr>
          <p:blipFill rotWithShape="1">
            <a:blip r:embed="rId4">
              <a:extLst>
                <a:ext uri="{28A0092B-C50C-407E-A947-70E740481C1C}">
                  <a14:useLocalDpi xmlns:a14="http://schemas.microsoft.com/office/drawing/2010/main" val="0"/>
                </a:ext>
              </a:extLst>
            </a:blip>
            <a:srcRect l="2595" r="2595" b="2128"/>
            <a:stretch/>
          </p:blipFill>
          <p:spPr>
            <a:xfrm>
              <a:off x="2508938" y="3907160"/>
              <a:ext cx="6497957" cy="2651760"/>
            </a:xfrm>
            <a:prstGeom prst="roundRect">
              <a:avLst>
                <a:gd name="adj" fmla="val 4843"/>
              </a:avLst>
            </a:prstGeom>
          </p:spPr>
        </p:pic>
        <p:sp>
          <p:nvSpPr>
            <p:cNvPr id="153" name="TextBox 152"/>
            <p:cNvSpPr txBox="1"/>
            <p:nvPr/>
          </p:nvSpPr>
          <p:spPr>
            <a:xfrm>
              <a:off x="3939988" y="1056506"/>
              <a:ext cx="4019562" cy="307777"/>
            </a:xfrm>
            <a:prstGeom prst="rect">
              <a:avLst/>
            </a:prstGeom>
            <a:noFill/>
          </p:spPr>
          <p:txBody>
            <a:bodyPr wrap="none" rtlCol="0">
              <a:spAutoFit/>
            </a:bodyPr>
            <a:lstStyle/>
            <a:p>
              <a:r>
                <a:rPr lang="en-US" sz="1400" dirty="0" smtClean="0"/>
                <a:t>Federal budget deficit or surplus as a percent of GDP</a:t>
              </a:r>
              <a:endParaRPr lang="en-US" sz="1400" dirty="0"/>
            </a:p>
          </p:txBody>
        </p:sp>
        <p:sp>
          <p:nvSpPr>
            <p:cNvPr id="154" name="TextBox 153"/>
            <p:cNvSpPr txBox="1"/>
            <p:nvPr/>
          </p:nvSpPr>
          <p:spPr>
            <a:xfrm>
              <a:off x="4150462" y="3792070"/>
              <a:ext cx="3598614" cy="307777"/>
            </a:xfrm>
            <a:prstGeom prst="rect">
              <a:avLst/>
            </a:prstGeom>
            <a:noFill/>
          </p:spPr>
          <p:txBody>
            <a:bodyPr wrap="none" rtlCol="0">
              <a:spAutoFit/>
            </a:bodyPr>
            <a:lstStyle/>
            <a:p>
              <a:r>
                <a:rPr lang="en-US" sz="1400" dirty="0" smtClean="0"/>
                <a:t>Gross and </a:t>
              </a:r>
              <a:r>
                <a:rPr lang="en-US" sz="1400" smtClean="0"/>
                <a:t>net federal debt as a percent of GDP</a:t>
              </a:r>
              <a:endParaRPr lang="en-US" sz="1400" dirty="0"/>
            </a:p>
          </p:txBody>
        </p:sp>
      </p:grpSp>
      <p:sp>
        <p:nvSpPr>
          <p:cNvPr id="155" name="TextBox 154"/>
          <p:cNvSpPr txBox="1"/>
          <p:nvPr/>
        </p:nvSpPr>
        <p:spPr>
          <a:xfrm>
            <a:off x="2944042" y="6342876"/>
            <a:ext cx="2412840" cy="246221"/>
          </a:xfrm>
          <a:prstGeom prst="rect">
            <a:avLst/>
          </a:prstGeom>
          <a:noFill/>
        </p:spPr>
        <p:txBody>
          <a:bodyPr wrap="none" rtlCol="0">
            <a:spAutoFit/>
          </a:bodyPr>
          <a:lstStyle/>
          <a:p>
            <a:r>
              <a:rPr lang="en-US" sz="1000" dirty="0" smtClean="0"/>
              <a:t>Source: http://</a:t>
            </a:r>
            <a:r>
              <a:rPr lang="en-US" sz="1000" dirty="0" err="1" smtClean="0"/>
              <a:t>www.whitehouse.gov</a:t>
            </a:r>
            <a:r>
              <a:rPr lang="en-US" sz="1000" dirty="0" smtClean="0"/>
              <a:t>/</a:t>
            </a:r>
            <a:r>
              <a:rPr lang="en-US" sz="1000" dirty="0" err="1" smtClean="0"/>
              <a:t>omb</a:t>
            </a:r>
            <a:r>
              <a:rPr lang="en-US" sz="1000" dirty="0" smtClean="0"/>
              <a:t>.</a:t>
            </a:r>
            <a:endParaRPr lang="en-US" sz="1000" dirty="0"/>
          </a:p>
        </p:txBody>
      </p:sp>
    </p:spTree>
    <p:extLst>
      <p:ext uri="{BB962C8B-B14F-4D97-AF65-F5344CB8AC3E}">
        <p14:creationId xmlns:p14="http://schemas.microsoft.com/office/powerpoint/2010/main" val="1124366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7347"/>
            <a:ext cx="7772400" cy="869759"/>
          </a:xfrm>
        </p:spPr>
        <p:txBody>
          <a:bodyPr anchor="ctr"/>
          <a:lstStyle/>
          <a:p>
            <a:r>
              <a:rPr lang="en-US" dirty="0"/>
              <a:t>Who Owns </a:t>
            </a:r>
            <a:r>
              <a:rPr lang="en-US" dirty="0" smtClean="0"/>
              <a:t>the National </a:t>
            </a:r>
            <a:r>
              <a:rPr lang="en-US" dirty="0"/>
              <a:t>Debt?</a:t>
            </a:r>
          </a:p>
        </p:txBody>
      </p:sp>
    </p:spTree>
    <p:extLst>
      <p:ext uri="{BB962C8B-B14F-4D97-AF65-F5344CB8AC3E}">
        <p14:creationId xmlns:p14="http://schemas.microsoft.com/office/powerpoint/2010/main" val="1715718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4606722" y="1156371"/>
            <a:ext cx="4276749" cy="358427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5" name="Rounded Rectangle 4"/>
          <p:cNvSpPr/>
          <p:nvPr/>
        </p:nvSpPr>
        <p:spPr>
          <a:xfrm>
            <a:off x="217091" y="1156371"/>
            <a:ext cx="4276749" cy="3584271"/>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graphicFrame>
        <p:nvGraphicFramePr>
          <p:cNvPr id="31" name="Chart 30"/>
          <p:cNvGraphicFramePr>
            <a:graphicFrameLocks/>
          </p:cNvGraphicFramePr>
          <p:nvPr>
            <p:extLst/>
          </p:nvPr>
        </p:nvGraphicFramePr>
        <p:xfrm>
          <a:off x="575259" y="1488102"/>
          <a:ext cx="3656989" cy="3282565"/>
        </p:xfrm>
        <a:graphic>
          <a:graphicData uri="http://schemas.openxmlformats.org/drawingml/2006/chart">
            <c:chart xmlns:c="http://schemas.openxmlformats.org/drawingml/2006/chart" xmlns:r="http://schemas.openxmlformats.org/officeDocument/2006/relationships" r:id="rId3"/>
          </a:graphicData>
        </a:graphic>
      </p:graphicFrame>
      <p:sp>
        <p:nvSpPr>
          <p:cNvPr id="267" name="Title 1"/>
          <p:cNvSpPr>
            <a:spLocks noGrp="1"/>
          </p:cNvSpPr>
          <p:nvPr>
            <p:ph type="title"/>
          </p:nvPr>
        </p:nvSpPr>
        <p:spPr>
          <a:xfrm>
            <a:off x="119569" y="99771"/>
            <a:ext cx="8904855" cy="947489"/>
          </a:xfrm>
        </p:spPr>
        <p:txBody>
          <a:bodyPr/>
          <a:lstStyle/>
          <a:p>
            <a:pPr>
              <a:lnSpc>
                <a:spcPts val="3500"/>
              </a:lnSpc>
            </a:pPr>
            <a:r>
              <a:rPr lang="en-US" dirty="0"/>
              <a:t>Who Owns the National Debt</a:t>
            </a:r>
            <a:r>
              <a:rPr lang="en-US" dirty="0" smtClean="0"/>
              <a:t>?</a:t>
            </a:r>
            <a:br>
              <a:rPr lang="en-US" dirty="0" smtClean="0"/>
            </a:br>
            <a:r>
              <a:rPr lang="en-US" sz="3200" i="1" dirty="0" smtClean="0"/>
              <a:t>(December 31, 2015)</a:t>
            </a:r>
            <a:endParaRPr lang="en-US" i="1" dirty="0"/>
          </a:p>
        </p:txBody>
      </p:sp>
      <p:graphicFrame>
        <p:nvGraphicFramePr>
          <p:cNvPr id="125" name="Chart 124"/>
          <p:cNvGraphicFramePr>
            <a:graphicFrameLocks/>
          </p:cNvGraphicFramePr>
          <p:nvPr>
            <p:extLst/>
          </p:nvPr>
        </p:nvGraphicFramePr>
        <p:xfrm>
          <a:off x="4516432" y="2134527"/>
          <a:ext cx="4472120" cy="3549873"/>
        </p:xfrm>
        <a:graphic>
          <a:graphicData uri="http://schemas.openxmlformats.org/drawingml/2006/chart">
            <c:chart xmlns:c="http://schemas.openxmlformats.org/drawingml/2006/chart" xmlns:r="http://schemas.openxmlformats.org/officeDocument/2006/relationships" r:id="rId4"/>
          </a:graphicData>
        </a:graphic>
      </p:graphicFrame>
      <p:sp>
        <p:nvSpPr>
          <p:cNvPr id="137" name="Rectangle 134"/>
          <p:cNvSpPr>
            <a:spLocks noChangeArrowheads="1"/>
          </p:cNvSpPr>
          <p:nvPr/>
        </p:nvSpPr>
        <p:spPr bwMode="auto">
          <a:xfrm>
            <a:off x="354337" y="3957241"/>
            <a:ext cx="1180964" cy="581698"/>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1800" b="0" i="1" dirty="0" smtClean="0">
                <a:solidFill>
                  <a:srgbClr val="000000"/>
                </a:solidFill>
                <a:latin typeface="+mj-lt"/>
                <a:cs typeface="Times New Roman" pitchFamily="18" charset="0"/>
              </a:rPr>
              <a:t>Federal</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Reserve</a:t>
            </a:r>
            <a:br>
              <a:rPr lang="en-US" sz="1800" b="0" i="1" dirty="0" smtClean="0">
                <a:solidFill>
                  <a:srgbClr val="000000"/>
                </a:solidFill>
                <a:latin typeface="+mj-lt"/>
                <a:cs typeface="Times New Roman" pitchFamily="18" charset="0"/>
              </a:rPr>
            </a:br>
            <a:r>
              <a:rPr lang="en-US" sz="1800" b="0" i="1" dirty="0" smtClean="0">
                <a:solidFill>
                  <a:srgbClr val="000000"/>
                </a:solidFill>
                <a:latin typeface="+mj-lt"/>
                <a:cs typeface="Times New Roman" pitchFamily="18" charset="0"/>
              </a:rPr>
              <a:t>Banks 14.8%</a:t>
            </a:r>
            <a:endParaRPr lang="en-US" sz="1800" i="1" dirty="0">
              <a:latin typeface="+mj-lt"/>
              <a:cs typeface="Times New Roman" pitchFamily="18" charset="0"/>
            </a:endParaRPr>
          </a:p>
        </p:txBody>
      </p:sp>
      <p:sp>
        <p:nvSpPr>
          <p:cNvPr id="138" name="Line 137"/>
          <p:cNvSpPr>
            <a:spLocks noChangeShapeType="1"/>
          </p:cNvSpPr>
          <p:nvPr/>
        </p:nvSpPr>
        <p:spPr bwMode="auto">
          <a:xfrm flipV="1">
            <a:off x="815470" y="3297236"/>
            <a:ext cx="0" cy="589871"/>
          </a:xfrm>
          <a:prstGeom prst="line">
            <a:avLst/>
          </a:prstGeom>
          <a:noFill/>
          <a:ln w="31750">
            <a:solidFill>
              <a:schemeClr val="tx1"/>
            </a:solidFill>
            <a:round/>
            <a:headEnd/>
            <a:tailEnd type="stealth" w="lg" len="lg"/>
          </a:ln>
          <a:effectLst>
            <a:outerShdw blurRad="63500" dist="38099" dir="2700000" algn="ctr" rotWithShape="0">
              <a:srgbClr val="000000">
                <a:alpha val="74998"/>
              </a:srgbClr>
            </a:outerShdw>
          </a:effectLst>
        </p:spPr>
        <p:txBody>
          <a:bodyPr wrap="none">
            <a:prstTxWarp prst="textNoShape">
              <a:avLst/>
            </a:prstTxWarp>
          </a:bodyPr>
          <a:lstStyle/>
          <a:p>
            <a:endParaRPr lang="en-US">
              <a:latin typeface="+mj-lt"/>
              <a:cs typeface="Times New Roman" pitchFamily="18" charset="0"/>
            </a:endParaRPr>
          </a:p>
        </p:txBody>
      </p:sp>
      <p:sp>
        <p:nvSpPr>
          <p:cNvPr id="162" name="Rectangle 360"/>
          <p:cNvSpPr>
            <a:spLocks noChangeArrowheads="1"/>
          </p:cNvSpPr>
          <p:nvPr/>
        </p:nvSpPr>
        <p:spPr bwMode="auto">
          <a:xfrm>
            <a:off x="1732055" y="1271435"/>
            <a:ext cx="1320887" cy="40113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i="1" dirty="0" smtClean="0">
                <a:solidFill>
                  <a:srgbClr val="000000"/>
                </a:solidFill>
                <a:latin typeface="+mj-lt"/>
                <a:cs typeface="Times New Roman" pitchFamily="18" charset="0"/>
              </a:rPr>
              <a:t>National Debt</a:t>
            </a:r>
            <a:r>
              <a:rPr kumimoji="0" lang="en-US" sz="1600" dirty="0">
                <a:solidFill>
                  <a:srgbClr val="000000"/>
                </a:solidFill>
                <a:latin typeface="+mj-lt"/>
                <a:cs typeface="Times New Roman" pitchFamily="18" charset="0"/>
              </a:rPr>
              <a:t/>
            </a:r>
            <a:br>
              <a:rPr kumimoji="0" lang="en-US" sz="1600" dirty="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$18.95 trillion</a:t>
            </a:r>
            <a:endParaRPr kumimoji="0" lang="en-US" sz="1600" i="1" dirty="0">
              <a:solidFill>
                <a:schemeClr val="tx1"/>
              </a:solidFill>
              <a:latin typeface="+mj-lt"/>
              <a:cs typeface="Times New Roman" pitchFamily="18" charset="0"/>
            </a:endParaRPr>
          </a:p>
        </p:txBody>
      </p:sp>
      <p:sp>
        <p:nvSpPr>
          <p:cNvPr id="165" name="Rectangle 363"/>
          <p:cNvSpPr>
            <a:spLocks noChangeArrowheads="1"/>
          </p:cNvSpPr>
          <p:nvPr/>
        </p:nvSpPr>
        <p:spPr bwMode="auto">
          <a:xfrm>
            <a:off x="5330563" y="1271435"/>
            <a:ext cx="2556051" cy="401135"/>
          </a:xfrm>
          <a:prstGeom prst="rect">
            <a:avLst/>
          </a:prstGeom>
          <a:noFill/>
          <a:ln w="9525">
            <a:noFill/>
            <a:miter lim="800000"/>
            <a:headEnd/>
            <a:tailEnd/>
          </a:ln>
        </p:spPr>
        <p:txBody>
          <a:bodyPr wrap="none" lIns="0" tIns="0" rIns="0" bIns="0">
            <a:prstTxWarp prst="textNoShape">
              <a:avLst/>
            </a:prstTxWarp>
            <a:spAutoFit/>
          </a:bodyPr>
          <a:lstStyle/>
          <a:p>
            <a:pPr algn="ctr">
              <a:lnSpc>
                <a:spcPct val="80000"/>
              </a:lnSpc>
            </a:pPr>
            <a:r>
              <a:rPr kumimoji="0" lang="en-US" i="1" dirty="0" smtClean="0">
                <a:solidFill>
                  <a:srgbClr val="000000"/>
                </a:solidFill>
                <a:latin typeface="+mj-lt"/>
                <a:cs typeface="Times New Roman" pitchFamily="18" charset="0"/>
              </a:rPr>
              <a:t>Privately Held Federal Debt</a:t>
            </a:r>
            <a:r>
              <a:rPr kumimoji="0" lang="en-US" sz="1600" dirty="0">
                <a:solidFill>
                  <a:srgbClr val="000000"/>
                </a:solidFill>
                <a:latin typeface="+mj-lt"/>
                <a:cs typeface="Times New Roman" pitchFamily="18" charset="0"/>
              </a:rPr>
              <a:t/>
            </a:r>
            <a:br>
              <a:rPr kumimoji="0" lang="en-US" sz="1600" dirty="0">
                <a:solidFill>
                  <a:srgbClr val="000000"/>
                </a:solidFill>
                <a:latin typeface="+mj-lt"/>
                <a:cs typeface="Times New Roman" pitchFamily="18" charset="0"/>
              </a:rPr>
            </a:br>
            <a:r>
              <a:rPr kumimoji="0" lang="en-US" sz="1400" i="1" dirty="0" smtClean="0">
                <a:solidFill>
                  <a:srgbClr val="000000"/>
                </a:solidFill>
                <a:latin typeface="+mj-lt"/>
                <a:cs typeface="Times New Roman" pitchFamily="18" charset="0"/>
              </a:rPr>
              <a:t>$10.89 trillion</a:t>
            </a:r>
            <a:endParaRPr kumimoji="0" lang="en-US" sz="1600" i="1" dirty="0">
              <a:solidFill>
                <a:schemeClr val="tx1"/>
              </a:solidFill>
              <a:latin typeface="+mj-lt"/>
              <a:cs typeface="Times New Roman" pitchFamily="18" charset="0"/>
            </a:endParaRPr>
          </a:p>
        </p:txBody>
      </p:sp>
      <p:sp>
        <p:nvSpPr>
          <p:cNvPr id="32" name="Rectangle 134"/>
          <p:cNvSpPr>
            <a:spLocks noChangeArrowheads="1"/>
          </p:cNvSpPr>
          <p:nvPr/>
        </p:nvSpPr>
        <p:spPr bwMode="auto">
          <a:xfrm>
            <a:off x="1869153" y="1918501"/>
            <a:ext cx="1020087" cy="724814"/>
          </a:xfrm>
          <a:prstGeom prst="rect">
            <a:avLst/>
          </a:prstGeom>
          <a:noFill/>
          <a:ln w="9525">
            <a:noFill/>
            <a:miter lim="800000"/>
            <a:headEnd/>
            <a:tailEnd/>
          </a:ln>
        </p:spPr>
        <p:txBody>
          <a:bodyPr wrap="none" lIns="0" tIns="0" rIns="0" bIns="0">
            <a:prstTxWarp prst="textNoShape">
              <a:avLst/>
            </a:prstTxWarp>
            <a:spAutoFit/>
          </a:bodyPr>
          <a:lstStyle/>
          <a:p>
            <a:pPr>
              <a:lnSpc>
                <a:spcPct val="70000"/>
              </a:lnSpc>
            </a:pPr>
            <a:r>
              <a:rPr lang="en-US" sz="2000" i="1" dirty="0" smtClean="0">
                <a:latin typeface="+mj-lt"/>
                <a:cs typeface="Times New Roman" pitchFamily="18" charset="0"/>
              </a:rPr>
              <a:t>U.S. Govt.</a:t>
            </a:r>
            <a:br>
              <a:rPr lang="en-US" sz="2000" i="1" dirty="0" smtClean="0">
                <a:latin typeface="+mj-lt"/>
                <a:cs typeface="Times New Roman" pitchFamily="18" charset="0"/>
              </a:rPr>
            </a:br>
            <a:r>
              <a:rPr lang="en-US" sz="2000" i="1" dirty="0" smtClean="0">
                <a:latin typeface="+mj-lt"/>
                <a:cs typeface="Times New Roman" pitchFamily="18" charset="0"/>
              </a:rPr>
              <a:t>Agencies</a:t>
            </a:r>
            <a:endParaRPr lang="en-US" sz="2000" i="1" dirty="0">
              <a:latin typeface="+mj-lt"/>
              <a:cs typeface="Times New Roman" pitchFamily="18" charset="0"/>
            </a:endParaRPr>
          </a:p>
          <a:p>
            <a:pPr>
              <a:lnSpc>
                <a:spcPct val="70000"/>
              </a:lnSpc>
            </a:pPr>
            <a:endParaRPr lang="en-US" sz="600" i="1" dirty="0" smtClean="0">
              <a:latin typeface="+mj-lt"/>
              <a:cs typeface="Times New Roman" pitchFamily="18" charset="0"/>
            </a:endParaRPr>
          </a:p>
          <a:p>
            <a:pPr>
              <a:lnSpc>
                <a:spcPct val="70000"/>
              </a:lnSpc>
            </a:pPr>
            <a:r>
              <a:rPr lang="en-US" sz="2000" i="1" dirty="0" smtClean="0">
                <a:latin typeface="+mj-lt"/>
                <a:cs typeface="Times New Roman" pitchFamily="18" charset="0"/>
              </a:rPr>
              <a:t>  27.7%</a:t>
            </a:r>
            <a:endParaRPr lang="en-US" sz="2000" i="1" dirty="0">
              <a:latin typeface="+mj-lt"/>
              <a:cs typeface="Times New Roman" pitchFamily="18" charset="0"/>
            </a:endParaRPr>
          </a:p>
        </p:txBody>
      </p:sp>
      <p:sp>
        <p:nvSpPr>
          <p:cNvPr id="33" name="Rectangle 134"/>
          <p:cNvSpPr>
            <a:spLocks noChangeArrowheads="1"/>
          </p:cNvSpPr>
          <p:nvPr/>
        </p:nvSpPr>
        <p:spPr bwMode="auto">
          <a:xfrm>
            <a:off x="2105948" y="3451568"/>
            <a:ext cx="925638"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Private</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solidFill>
                <a:schemeClr val="bg1"/>
              </a:solidFill>
              <a:latin typeface="+mj-lt"/>
              <a:cs typeface="Times New Roman" pitchFamily="18" charset="0"/>
            </a:endParaRPr>
          </a:p>
          <a:p>
            <a:pPr algn="ctr">
              <a:lnSpc>
                <a:spcPct val="70000"/>
              </a:lnSpc>
            </a:pPr>
            <a:r>
              <a:rPr lang="en-US" sz="2000" i="1" dirty="0" smtClean="0">
                <a:latin typeface="+mj-lt"/>
                <a:cs typeface="Times New Roman" pitchFamily="18" charset="0"/>
              </a:rPr>
              <a:t>57.5%</a:t>
            </a:r>
            <a:endParaRPr lang="en-US" sz="2000" i="1" dirty="0">
              <a:latin typeface="+mj-lt"/>
              <a:cs typeface="Times New Roman" pitchFamily="18" charset="0"/>
            </a:endParaRPr>
          </a:p>
        </p:txBody>
      </p:sp>
      <p:graphicFrame>
        <p:nvGraphicFramePr>
          <p:cNvPr id="34" name="Chart 33"/>
          <p:cNvGraphicFramePr>
            <a:graphicFrameLocks/>
          </p:cNvGraphicFramePr>
          <p:nvPr>
            <p:extLst/>
          </p:nvPr>
        </p:nvGraphicFramePr>
        <p:xfrm>
          <a:off x="4745801" y="1493257"/>
          <a:ext cx="4023360" cy="3345275"/>
        </p:xfrm>
        <a:graphic>
          <a:graphicData uri="http://schemas.openxmlformats.org/drawingml/2006/chart">
            <c:chart xmlns:c="http://schemas.openxmlformats.org/drawingml/2006/chart" xmlns:r="http://schemas.openxmlformats.org/officeDocument/2006/relationships" r:id="rId5"/>
          </a:graphicData>
        </a:graphic>
      </p:graphicFrame>
      <p:sp>
        <p:nvSpPr>
          <p:cNvPr id="35" name="Rectangle 134"/>
          <p:cNvSpPr>
            <a:spLocks noChangeArrowheads="1"/>
          </p:cNvSpPr>
          <p:nvPr/>
        </p:nvSpPr>
        <p:spPr bwMode="auto">
          <a:xfrm>
            <a:off x="6455942" y="3230609"/>
            <a:ext cx="925638"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Foreign</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solidFill>
                <a:schemeClr val="bg1"/>
              </a:solidFill>
              <a:latin typeface="+mj-lt"/>
              <a:cs typeface="Times New Roman" pitchFamily="18" charset="0"/>
            </a:endParaRPr>
          </a:p>
          <a:p>
            <a:pPr algn="ctr">
              <a:lnSpc>
                <a:spcPct val="70000"/>
              </a:lnSpc>
            </a:pPr>
            <a:r>
              <a:rPr lang="en-US" sz="2000" i="1" dirty="0" smtClean="0">
                <a:latin typeface="+mj-lt"/>
                <a:cs typeface="Times New Roman" pitchFamily="18" charset="0"/>
              </a:rPr>
              <a:t>57.2%</a:t>
            </a:r>
            <a:endParaRPr lang="en-US" sz="2000" i="1" dirty="0">
              <a:latin typeface="+mj-lt"/>
              <a:cs typeface="Times New Roman" pitchFamily="18" charset="0"/>
            </a:endParaRPr>
          </a:p>
        </p:txBody>
      </p:sp>
      <p:sp>
        <p:nvSpPr>
          <p:cNvPr id="36" name="Rectangle 134"/>
          <p:cNvSpPr>
            <a:spLocks noChangeArrowheads="1"/>
          </p:cNvSpPr>
          <p:nvPr/>
        </p:nvSpPr>
        <p:spPr bwMode="auto">
          <a:xfrm>
            <a:off x="6275366" y="1959601"/>
            <a:ext cx="963725" cy="724814"/>
          </a:xfrm>
          <a:prstGeom prst="rect">
            <a:avLst/>
          </a:prstGeom>
          <a:noFill/>
          <a:ln w="9525">
            <a:noFill/>
            <a:miter lim="800000"/>
            <a:headEnd/>
            <a:tailEnd/>
          </a:ln>
        </p:spPr>
        <p:txBody>
          <a:bodyPr wrap="none" lIns="0" tIns="0" rIns="0" bIns="0">
            <a:prstTxWarp prst="textNoShape">
              <a:avLst/>
            </a:prstTxWarp>
            <a:spAutoFit/>
          </a:bodyPr>
          <a:lstStyle/>
          <a:p>
            <a:pPr algn="ctr">
              <a:lnSpc>
                <a:spcPct val="70000"/>
              </a:lnSpc>
            </a:pPr>
            <a:r>
              <a:rPr lang="en-US" sz="2000" i="1" dirty="0" smtClean="0">
                <a:latin typeface="+mj-lt"/>
                <a:cs typeface="Times New Roman" pitchFamily="18" charset="0"/>
              </a:rPr>
              <a:t>Domestic</a:t>
            </a:r>
            <a:br>
              <a:rPr lang="en-US" sz="2000" i="1" dirty="0" smtClean="0">
                <a:latin typeface="+mj-lt"/>
                <a:cs typeface="Times New Roman" pitchFamily="18" charset="0"/>
              </a:rPr>
            </a:br>
            <a:r>
              <a:rPr lang="en-US" sz="2000" i="1" dirty="0" smtClean="0">
                <a:latin typeface="+mj-lt"/>
                <a:cs typeface="Times New Roman" pitchFamily="18" charset="0"/>
              </a:rPr>
              <a:t>Investors</a:t>
            </a:r>
          </a:p>
          <a:p>
            <a:pPr algn="ctr">
              <a:lnSpc>
                <a:spcPct val="70000"/>
              </a:lnSpc>
            </a:pPr>
            <a:endParaRPr lang="en-US" sz="600" i="1" dirty="0">
              <a:latin typeface="+mj-lt"/>
              <a:cs typeface="Times New Roman" pitchFamily="18" charset="0"/>
            </a:endParaRPr>
          </a:p>
          <a:p>
            <a:pPr algn="ctr">
              <a:lnSpc>
                <a:spcPct val="70000"/>
              </a:lnSpc>
            </a:pPr>
            <a:r>
              <a:rPr lang="en-US" sz="2000" i="1" dirty="0" smtClean="0">
                <a:latin typeface="+mj-lt"/>
                <a:cs typeface="Times New Roman" pitchFamily="18" charset="0"/>
              </a:rPr>
              <a:t>42.8%</a:t>
            </a:r>
            <a:endParaRPr lang="en-US" sz="2000" i="1" dirty="0">
              <a:latin typeface="+mj-lt"/>
              <a:cs typeface="Times New Roman" pitchFamily="18" charset="0"/>
            </a:endParaRPr>
          </a:p>
        </p:txBody>
      </p:sp>
      <p:sp>
        <p:nvSpPr>
          <p:cNvPr id="19" name="Content Placeholder 2"/>
          <p:cNvSpPr>
            <a:spLocks noGrp="1"/>
          </p:cNvSpPr>
          <p:nvPr>
            <p:ph idx="1"/>
          </p:nvPr>
        </p:nvSpPr>
        <p:spPr>
          <a:xfrm>
            <a:off x="132541" y="4740642"/>
            <a:ext cx="8883749" cy="97890"/>
          </a:xfrm>
        </p:spPr>
        <p:txBody>
          <a:bodyPr>
            <a:noAutofit/>
          </a:bodyPr>
          <a:lstStyle/>
          <a:p>
            <a:pPr marL="231775" indent="-231775">
              <a:spcBef>
                <a:spcPts val="0"/>
              </a:spcBef>
            </a:pPr>
            <a:r>
              <a:rPr lang="en-US" sz="2200" dirty="0" smtClean="0">
                <a:solidFill>
                  <a:srgbClr val="32302A"/>
                </a:solidFill>
              </a:rPr>
              <a:t>Of </a:t>
            </a:r>
            <a:r>
              <a:rPr lang="en-US" sz="2200" dirty="0">
                <a:solidFill>
                  <a:srgbClr val="32302A"/>
                </a:solidFill>
              </a:rPr>
              <a:t>the $</a:t>
            </a:r>
            <a:r>
              <a:rPr lang="en-US" sz="2200" dirty="0" smtClean="0">
                <a:solidFill>
                  <a:srgbClr val="32302A"/>
                </a:solidFill>
              </a:rPr>
              <a:t>18.95 </a:t>
            </a:r>
            <a:r>
              <a:rPr lang="en-US" sz="2200" dirty="0">
                <a:solidFill>
                  <a:srgbClr val="32302A"/>
                </a:solidFill>
              </a:rPr>
              <a:t>trillion debt, </a:t>
            </a:r>
            <a:r>
              <a:rPr lang="en-US" sz="2200" dirty="0" smtClean="0">
                <a:solidFill>
                  <a:srgbClr val="32302A"/>
                </a:solidFill>
              </a:rPr>
              <a:t>42% </a:t>
            </a:r>
            <a:r>
              <a:rPr lang="en-US" sz="2200" dirty="0">
                <a:solidFill>
                  <a:srgbClr val="32302A"/>
                </a:solidFill>
              </a:rPr>
              <a:t>is held by </a:t>
            </a:r>
            <a:r>
              <a:rPr lang="en-US" sz="2200" dirty="0" smtClean="0">
                <a:solidFill>
                  <a:srgbClr val="32302A"/>
                </a:solidFill>
              </a:rPr>
              <a:t>govt. agencies </a:t>
            </a:r>
            <a:r>
              <a:rPr lang="en-US" sz="2200" i="1" dirty="0" smtClean="0">
                <a:solidFill>
                  <a:srgbClr val="32302A"/>
                </a:solidFill>
              </a:rPr>
              <a:t>(</a:t>
            </a:r>
            <a:r>
              <a:rPr lang="en-US" sz="2200" i="1" dirty="0">
                <a:solidFill>
                  <a:srgbClr val="32302A"/>
                </a:solidFill>
              </a:rPr>
              <a:t>primarily </a:t>
            </a:r>
            <a:r>
              <a:rPr lang="en-US" sz="2200" i="1" dirty="0" smtClean="0">
                <a:solidFill>
                  <a:srgbClr val="32302A"/>
                </a:solidFill>
              </a:rPr>
              <a:t>social </a:t>
            </a:r>
            <a:r>
              <a:rPr lang="en-US" sz="2200" i="1" dirty="0">
                <a:solidFill>
                  <a:srgbClr val="32302A"/>
                </a:solidFill>
              </a:rPr>
              <a:t>security trust fund)</a:t>
            </a:r>
            <a:r>
              <a:rPr lang="en-US" sz="2200" dirty="0">
                <a:solidFill>
                  <a:srgbClr val="32302A"/>
                </a:solidFill>
              </a:rPr>
              <a:t> </a:t>
            </a:r>
            <a:r>
              <a:rPr lang="en-US" sz="2200" dirty="0" smtClean="0">
                <a:solidFill>
                  <a:srgbClr val="32302A"/>
                </a:solidFill>
              </a:rPr>
              <a:t>and the </a:t>
            </a:r>
            <a:r>
              <a:rPr lang="en-US" sz="2200" dirty="0">
                <a:solidFill>
                  <a:srgbClr val="32302A"/>
                </a:solidFill>
              </a:rPr>
              <a:t>Federal </a:t>
            </a:r>
            <a:r>
              <a:rPr lang="en-US" sz="2200" dirty="0" smtClean="0">
                <a:solidFill>
                  <a:srgbClr val="32302A"/>
                </a:solidFill>
              </a:rPr>
              <a:t>Reserve banks</a:t>
            </a:r>
            <a:r>
              <a:rPr lang="en-US" sz="2200" dirty="0">
                <a:solidFill>
                  <a:srgbClr val="32302A"/>
                </a:solidFill>
              </a:rPr>
              <a:t>. </a:t>
            </a:r>
            <a:r>
              <a:rPr lang="en-US" sz="2200" dirty="0" smtClean="0">
                <a:solidFill>
                  <a:srgbClr val="32302A"/>
                </a:solidFill>
              </a:rPr>
              <a:t>The </a:t>
            </a:r>
            <a:r>
              <a:rPr lang="en-US" sz="2200" dirty="0">
                <a:solidFill>
                  <a:srgbClr val="32302A"/>
                </a:solidFill>
              </a:rPr>
              <a:t>other </a:t>
            </a:r>
            <a:r>
              <a:rPr lang="en-US" sz="2200" dirty="0" smtClean="0">
                <a:solidFill>
                  <a:srgbClr val="32302A"/>
                </a:solidFill>
              </a:rPr>
              <a:t>57.5% </a:t>
            </a:r>
            <a:br>
              <a:rPr lang="en-US" sz="2200" dirty="0" smtClean="0">
                <a:solidFill>
                  <a:srgbClr val="32302A"/>
                </a:solidFill>
              </a:rPr>
            </a:br>
            <a:r>
              <a:rPr lang="en-US" sz="2200" dirty="0" smtClean="0">
                <a:solidFill>
                  <a:srgbClr val="32302A"/>
                </a:solidFill>
              </a:rPr>
              <a:t>is </a:t>
            </a:r>
            <a:r>
              <a:rPr lang="en-US" sz="2200" dirty="0">
                <a:solidFill>
                  <a:srgbClr val="32302A"/>
                </a:solidFill>
              </a:rPr>
              <a:t>held privately (domestic &amp; abroad</a:t>
            </a:r>
            <a:r>
              <a:rPr lang="en-US" sz="2200" dirty="0" smtClean="0">
                <a:solidFill>
                  <a:srgbClr val="32302A"/>
                </a:solidFill>
              </a:rPr>
              <a:t>).</a:t>
            </a:r>
          </a:p>
          <a:p>
            <a:pPr marL="231775" indent="-231775">
              <a:spcBef>
                <a:spcPts val="0"/>
              </a:spcBef>
            </a:pPr>
            <a:r>
              <a:rPr lang="en-US" sz="2200" dirty="0" smtClean="0">
                <a:solidFill>
                  <a:srgbClr val="32302A"/>
                </a:solidFill>
              </a:rPr>
              <a:t>Of </a:t>
            </a:r>
            <a:r>
              <a:rPr lang="en-US" sz="2200" dirty="0">
                <a:solidFill>
                  <a:srgbClr val="32302A"/>
                </a:solidFill>
              </a:rPr>
              <a:t>the </a:t>
            </a:r>
            <a:r>
              <a:rPr lang="en-US" sz="2200" dirty="0" smtClean="0">
                <a:solidFill>
                  <a:srgbClr val="32302A"/>
                </a:solidFill>
              </a:rPr>
              <a:t>$10.89 </a:t>
            </a:r>
            <a:r>
              <a:rPr lang="en-US" sz="2200" dirty="0">
                <a:solidFill>
                  <a:srgbClr val="32302A"/>
                </a:solidFill>
              </a:rPr>
              <a:t>trillion of privately held federal debt, </a:t>
            </a:r>
            <a:r>
              <a:rPr lang="en-US" sz="2200" dirty="0" smtClean="0">
                <a:solidFill>
                  <a:srgbClr val="32302A"/>
                </a:solidFill>
              </a:rPr>
              <a:t>57.2% is owned by </a:t>
            </a:r>
            <a:r>
              <a:rPr lang="en-US" sz="2200" dirty="0">
                <a:solidFill>
                  <a:srgbClr val="32302A"/>
                </a:solidFill>
              </a:rPr>
              <a:t>foreigners and </a:t>
            </a:r>
            <a:r>
              <a:rPr lang="en-US" sz="2200" dirty="0" smtClean="0">
                <a:solidFill>
                  <a:srgbClr val="32302A"/>
                </a:solidFill>
              </a:rPr>
              <a:t>42.8% </a:t>
            </a:r>
            <a:r>
              <a:rPr lang="en-US" sz="2200" dirty="0">
                <a:solidFill>
                  <a:srgbClr val="32302A"/>
                </a:solidFill>
              </a:rPr>
              <a:t>is held by domestic investors.</a:t>
            </a:r>
            <a:endParaRPr lang="en-US" sz="2200" dirty="0" smtClean="0">
              <a:solidFill>
                <a:srgbClr val="32302A"/>
              </a:solidFill>
            </a:endParaRPr>
          </a:p>
        </p:txBody>
      </p:sp>
    </p:spTree>
    <p:extLst>
      <p:ext uri="{BB962C8B-B14F-4D97-AF65-F5344CB8AC3E}">
        <p14:creationId xmlns:p14="http://schemas.microsoft.com/office/powerpoint/2010/main" val="1824926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9717"/>
            <a:ext cx="7772400" cy="1283974"/>
          </a:xfrm>
        </p:spPr>
        <p:txBody>
          <a:bodyPr anchor="ctr"/>
          <a:lstStyle/>
          <a:p>
            <a:pPr>
              <a:lnSpc>
                <a:spcPts val="4000"/>
              </a:lnSpc>
            </a:pPr>
            <a:r>
              <a:rPr lang="en-US" dirty="0"/>
              <a:t>How Does Debt Financing</a:t>
            </a:r>
            <a:br>
              <a:rPr lang="en-US" dirty="0"/>
            </a:br>
            <a:r>
              <a:rPr lang="en-US" dirty="0"/>
              <a:t>Influence Future Generations?</a:t>
            </a:r>
          </a:p>
        </p:txBody>
      </p:sp>
    </p:spTree>
    <p:extLst>
      <p:ext uri="{BB962C8B-B14F-4D97-AF65-F5344CB8AC3E}">
        <p14:creationId xmlns:p14="http://schemas.microsoft.com/office/powerpoint/2010/main" val="1785640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106271"/>
            <a:ext cx="8904855" cy="1019149"/>
          </a:xfrm>
        </p:spPr>
        <p:txBody>
          <a:bodyPr/>
          <a:lstStyle/>
          <a:p>
            <a:pPr>
              <a:lnSpc>
                <a:spcPts val="3500"/>
              </a:lnSpc>
            </a:pPr>
            <a:r>
              <a:rPr lang="en-US" dirty="0"/>
              <a:t>How Does Debt Financing </a:t>
            </a:r>
            <a:br>
              <a:rPr lang="en-US" dirty="0"/>
            </a:br>
            <a:r>
              <a:rPr lang="en-US" dirty="0"/>
              <a:t>Influence Future Generations?</a:t>
            </a:r>
          </a:p>
        </p:txBody>
      </p:sp>
      <p:sp>
        <p:nvSpPr>
          <p:cNvPr id="3" name="Content Placeholder 2"/>
          <p:cNvSpPr>
            <a:spLocks noGrp="1"/>
          </p:cNvSpPr>
          <p:nvPr>
            <p:ph idx="1"/>
          </p:nvPr>
        </p:nvSpPr>
        <p:spPr>
          <a:xfrm>
            <a:off x="140675" y="1114956"/>
            <a:ext cx="8823571" cy="5238952"/>
          </a:xfrm>
        </p:spPr>
        <p:txBody>
          <a:bodyPr/>
          <a:lstStyle/>
          <a:p>
            <a:pPr marL="231775" indent="-231775"/>
            <a:r>
              <a:rPr lang="en-US" dirty="0" smtClean="0">
                <a:solidFill>
                  <a:srgbClr val="32302A"/>
                </a:solidFill>
              </a:rPr>
              <a:t>How does debt financing influence future generations?</a:t>
            </a:r>
          </a:p>
          <a:p>
            <a:pPr marL="231775" indent="-231775"/>
            <a:r>
              <a:rPr lang="en-US" dirty="0" smtClean="0">
                <a:solidFill>
                  <a:srgbClr val="32302A"/>
                </a:solidFill>
              </a:rPr>
              <a:t>When </a:t>
            </a:r>
            <a:r>
              <a:rPr lang="en-US" dirty="0">
                <a:solidFill>
                  <a:srgbClr val="32302A"/>
                </a:solidFill>
              </a:rPr>
              <a:t>considering this </a:t>
            </a:r>
            <a:r>
              <a:rPr lang="en-US" dirty="0" smtClean="0">
                <a:solidFill>
                  <a:srgbClr val="32302A"/>
                </a:solidFill>
              </a:rPr>
              <a:t>issue keep </a:t>
            </a:r>
            <a:r>
              <a:rPr lang="en-US" dirty="0">
                <a:solidFill>
                  <a:srgbClr val="32302A"/>
                </a:solidFill>
              </a:rPr>
              <a:t>3 </a:t>
            </a:r>
            <a:r>
              <a:rPr lang="en-US" dirty="0" smtClean="0">
                <a:solidFill>
                  <a:srgbClr val="32302A"/>
                </a:solidFill>
              </a:rPr>
              <a:t>key points </a:t>
            </a:r>
            <a:r>
              <a:rPr lang="en-US" dirty="0">
                <a:solidFill>
                  <a:srgbClr val="32302A"/>
                </a:solidFill>
              </a:rPr>
              <a:t>in mind:</a:t>
            </a:r>
          </a:p>
          <a:p>
            <a:pPr marL="631825" lvl="1" indent="-231775"/>
            <a:r>
              <a:rPr lang="en-US" sz="2800" dirty="0">
                <a:solidFill>
                  <a:srgbClr val="32302A"/>
                </a:solidFill>
              </a:rPr>
              <a:t>For domestically held debt </a:t>
            </a:r>
            <a:r>
              <a:rPr lang="en-US" sz="2800" dirty="0" smtClean="0">
                <a:solidFill>
                  <a:srgbClr val="32302A"/>
                </a:solidFill>
              </a:rPr>
              <a:t>(42.8% </a:t>
            </a:r>
            <a:r>
              <a:rPr lang="en-US" sz="2800" dirty="0">
                <a:solidFill>
                  <a:srgbClr val="32302A"/>
                </a:solidFill>
              </a:rPr>
              <a:t>of total privately held debt), </a:t>
            </a:r>
            <a:r>
              <a:rPr lang="en-US" sz="2800" dirty="0" smtClean="0">
                <a:solidFill>
                  <a:srgbClr val="32302A"/>
                </a:solidFill>
              </a:rPr>
              <a:t>the future </a:t>
            </a:r>
            <a:r>
              <a:rPr lang="en-US" sz="2800" dirty="0">
                <a:solidFill>
                  <a:srgbClr val="32302A"/>
                </a:solidFill>
              </a:rPr>
              <a:t>generations that pay the tax liability accompanying the debt will also receive the interest income.</a:t>
            </a:r>
          </a:p>
          <a:p>
            <a:pPr marL="631825" lvl="1" indent="-231775"/>
            <a:r>
              <a:rPr lang="en-US" sz="2800" dirty="0">
                <a:solidFill>
                  <a:srgbClr val="32302A"/>
                </a:solidFill>
              </a:rPr>
              <a:t>Debt financing of a government activity cannot push the opportunity cost of the resources used by the government into the future. </a:t>
            </a:r>
          </a:p>
          <a:p>
            <a:pPr marL="631825" lvl="1" indent="-231775"/>
            <a:r>
              <a:rPr lang="en-US" sz="2800" dirty="0">
                <a:solidFill>
                  <a:srgbClr val="32302A"/>
                </a:solidFill>
              </a:rPr>
              <a:t>Debt financing will influence future generations primarily through capital formation.</a:t>
            </a:r>
          </a:p>
        </p:txBody>
      </p:sp>
    </p:spTree>
    <p:extLst>
      <p:ext uri="{BB962C8B-B14F-4D97-AF65-F5344CB8AC3E}">
        <p14:creationId xmlns:p14="http://schemas.microsoft.com/office/powerpoint/2010/main" val="180941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639"/>
            <a:ext cx="8904855" cy="731308"/>
          </a:xfrm>
        </p:spPr>
        <p:txBody>
          <a:bodyPr/>
          <a:lstStyle/>
          <a:p>
            <a:r>
              <a:rPr lang="en-US" dirty="0"/>
              <a:t>Borrowing from Foreigners</a:t>
            </a:r>
          </a:p>
        </p:txBody>
      </p:sp>
      <p:sp>
        <p:nvSpPr>
          <p:cNvPr id="3" name="Content Placeholder 2"/>
          <p:cNvSpPr>
            <a:spLocks noGrp="1"/>
          </p:cNvSpPr>
          <p:nvPr>
            <p:ph idx="1"/>
          </p:nvPr>
        </p:nvSpPr>
        <p:spPr>
          <a:xfrm>
            <a:off x="140675" y="1107141"/>
            <a:ext cx="8883749" cy="4777844"/>
          </a:xfrm>
        </p:spPr>
        <p:txBody>
          <a:bodyPr/>
          <a:lstStyle/>
          <a:p>
            <a:pPr marL="231775" indent="-231775"/>
            <a:r>
              <a:rPr lang="en-US" sz="2700" dirty="0">
                <a:solidFill>
                  <a:srgbClr val="32302A"/>
                </a:solidFill>
              </a:rPr>
              <a:t>Borrowing from foreigners accounts for approximately </a:t>
            </a:r>
            <a:r>
              <a:rPr lang="en-US" sz="2700" dirty="0" smtClean="0">
                <a:solidFill>
                  <a:srgbClr val="32302A"/>
                </a:solidFill>
              </a:rPr>
              <a:t>57% of </a:t>
            </a:r>
            <a:r>
              <a:rPr lang="en-US" sz="2700" dirty="0">
                <a:solidFill>
                  <a:srgbClr val="32302A"/>
                </a:solidFill>
              </a:rPr>
              <a:t>the federal debt.</a:t>
            </a:r>
          </a:p>
          <a:p>
            <a:pPr marL="231775" indent="-231775"/>
            <a:r>
              <a:rPr lang="en-US" sz="2700" dirty="0">
                <a:solidFill>
                  <a:srgbClr val="32302A"/>
                </a:solidFill>
              </a:rPr>
              <a:t>If the foreign borrowing is used to finance productive projects, future generations will inherit more productive assets that will make it possible for them to service the debt.</a:t>
            </a:r>
          </a:p>
          <a:p>
            <a:pPr marL="231775" indent="-231775"/>
            <a:r>
              <a:rPr lang="en-US" sz="2700" dirty="0">
                <a:solidFill>
                  <a:srgbClr val="32302A"/>
                </a:solidFill>
              </a:rPr>
              <a:t>Alternatively, if the borrowing from foreigners is used to finance current consumption or unproductive investment projects, the earnings from the additional capital formation will be insufficient to cover the interest payments.  In this case, future generations of Americans are harmed by the debt financing.</a:t>
            </a:r>
          </a:p>
        </p:txBody>
      </p:sp>
    </p:spTree>
    <p:extLst>
      <p:ext uri="{BB962C8B-B14F-4D97-AF65-F5344CB8AC3E}">
        <p14:creationId xmlns:p14="http://schemas.microsoft.com/office/powerpoint/2010/main" val="254812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432639"/>
            <a:ext cx="8904855" cy="731308"/>
          </a:xfrm>
        </p:spPr>
        <p:txBody>
          <a:bodyPr/>
          <a:lstStyle/>
          <a:p>
            <a:r>
              <a:rPr lang="en-US" dirty="0"/>
              <a:t>Budget Deficits of </a:t>
            </a:r>
            <a:r>
              <a:rPr lang="en-US" dirty="0" smtClean="0"/>
              <a:t>2001-2016</a:t>
            </a:r>
            <a:endParaRPr lang="en-US" dirty="0"/>
          </a:p>
        </p:txBody>
      </p:sp>
      <p:sp>
        <p:nvSpPr>
          <p:cNvPr id="3" name="Content Placeholder 2"/>
          <p:cNvSpPr>
            <a:spLocks noGrp="1"/>
          </p:cNvSpPr>
          <p:nvPr>
            <p:ph idx="1"/>
          </p:nvPr>
        </p:nvSpPr>
        <p:spPr>
          <a:xfrm>
            <a:off x="140675" y="1107141"/>
            <a:ext cx="8883749" cy="2620797"/>
          </a:xfrm>
        </p:spPr>
        <p:txBody>
          <a:bodyPr/>
          <a:lstStyle/>
          <a:p>
            <a:pPr marL="231775" indent="-231775"/>
            <a:r>
              <a:rPr lang="en-US" dirty="0">
                <a:solidFill>
                  <a:srgbClr val="32302A"/>
                </a:solidFill>
              </a:rPr>
              <a:t>As the U.S. experienced large budget deficits from 2001 </a:t>
            </a:r>
            <a:r>
              <a:rPr lang="en-US" dirty="0" smtClean="0">
                <a:solidFill>
                  <a:srgbClr val="32302A"/>
                </a:solidFill>
              </a:rPr>
              <a:t/>
            </a:r>
            <a:br>
              <a:rPr lang="en-US" dirty="0" smtClean="0">
                <a:solidFill>
                  <a:srgbClr val="32302A"/>
                </a:solidFill>
              </a:rPr>
            </a:br>
            <a:r>
              <a:rPr lang="en-US" dirty="0" smtClean="0">
                <a:solidFill>
                  <a:srgbClr val="32302A"/>
                </a:solidFill>
              </a:rPr>
              <a:t>to 2016, </a:t>
            </a:r>
            <a:r>
              <a:rPr lang="en-US" dirty="0">
                <a:solidFill>
                  <a:srgbClr val="32302A"/>
                </a:solidFill>
              </a:rPr>
              <a:t>consumption increased as a share of GDP, private investment was weak, and trade deficits were large.</a:t>
            </a:r>
          </a:p>
          <a:p>
            <a:pPr marL="231775" indent="-231775"/>
            <a:r>
              <a:rPr lang="en-US" dirty="0">
                <a:solidFill>
                  <a:srgbClr val="32302A"/>
                </a:solidFill>
              </a:rPr>
              <a:t>This pattern indicates that the current generation was the primary beneficiary of the deficits</a:t>
            </a:r>
            <a:r>
              <a:rPr lang="en-US" dirty="0" smtClean="0">
                <a:solidFill>
                  <a:srgbClr val="32302A"/>
                </a:solidFill>
              </a:rPr>
              <a:t>.</a:t>
            </a:r>
            <a:endParaRPr lang="en-US" dirty="0">
              <a:solidFill>
                <a:srgbClr val="32302A"/>
              </a:solidFill>
            </a:endParaRPr>
          </a:p>
        </p:txBody>
      </p:sp>
    </p:spTree>
    <p:extLst>
      <p:ext uri="{BB962C8B-B14F-4D97-AF65-F5344CB8AC3E}">
        <p14:creationId xmlns:p14="http://schemas.microsoft.com/office/powerpoint/2010/main" val="543295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166" y="386270"/>
            <a:ext cx="7772400" cy="1323051"/>
          </a:xfrm>
        </p:spPr>
        <p:txBody>
          <a:bodyPr anchor="ctr"/>
          <a:lstStyle/>
          <a:p>
            <a:pPr>
              <a:lnSpc>
                <a:spcPts val="4000"/>
              </a:lnSpc>
            </a:pPr>
            <a:r>
              <a:rPr lang="en-US" dirty="0" smtClean="0"/>
              <a:t>Why is Deficit Spending So Difficult to Control?</a:t>
            </a:r>
            <a:endParaRPr lang="en-US" dirty="0"/>
          </a:p>
        </p:txBody>
      </p:sp>
    </p:spTree>
    <p:extLst>
      <p:ext uri="{BB962C8B-B14F-4D97-AF65-F5344CB8AC3E}">
        <p14:creationId xmlns:p14="http://schemas.microsoft.com/office/powerpoint/2010/main" val="6279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66951"/>
            <a:ext cx="8904855" cy="1134255"/>
          </a:xfrm>
        </p:spPr>
        <p:txBody>
          <a:bodyPr/>
          <a:lstStyle/>
          <a:p>
            <a:pPr>
              <a:lnSpc>
                <a:spcPts val="3500"/>
              </a:lnSpc>
            </a:pPr>
            <a:r>
              <a:rPr lang="en-US" dirty="0"/>
              <a:t>Economic Instability </a:t>
            </a:r>
            <a:br>
              <a:rPr lang="en-US" dirty="0"/>
            </a:br>
            <a:r>
              <a:rPr lang="en-US" dirty="0"/>
              <a:t>During the Last 100 Years</a:t>
            </a:r>
          </a:p>
        </p:txBody>
      </p:sp>
      <p:sp>
        <p:nvSpPr>
          <p:cNvPr id="61" name="Text Box 10"/>
          <p:cNvSpPr txBox="1">
            <a:spLocks noChangeArrowheads="1"/>
          </p:cNvSpPr>
          <p:nvPr/>
        </p:nvSpPr>
        <p:spPr bwMode="auto">
          <a:xfrm>
            <a:off x="210900" y="1201206"/>
            <a:ext cx="8594897" cy="1083374"/>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800" dirty="0">
                <a:latin typeface="+mj-lt"/>
                <a:cs typeface="Times New Roman" pitchFamily="18" charset="0"/>
              </a:rPr>
              <a:t>Annual changes </a:t>
            </a:r>
            <a:r>
              <a:rPr lang="en-US" sz="2800" dirty="0" smtClean="0">
                <a:latin typeface="+mj-lt"/>
                <a:cs typeface="Times New Roman" pitchFamily="18" charset="0"/>
              </a:rPr>
              <a:t>in </a:t>
            </a:r>
            <a:r>
              <a:rPr lang="en-US" sz="2800" dirty="0">
                <a:latin typeface="+mj-lt"/>
                <a:cs typeface="Times New Roman" pitchFamily="18" charset="0"/>
              </a:rPr>
              <a:t>real GDP are illustrated here</a:t>
            </a:r>
            <a:r>
              <a:rPr lang="en-US" sz="2800" dirty="0" smtClean="0">
                <a:latin typeface="+mj-lt"/>
                <a:cs typeface="Times New Roman" pitchFamily="18" charset="0"/>
              </a:rPr>
              <a:t>.</a:t>
            </a:r>
          </a:p>
          <a:p>
            <a:pPr marL="115888" indent="-115888">
              <a:lnSpc>
                <a:spcPct val="90000"/>
              </a:lnSpc>
              <a:spcBef>
                <a:spcPct val="50000"/>
              </a:spcBef>
              <a:buFontTx/>
              <a:buChar char="•"/>
            </a:pPr>
            <a:r>
              <a:rPr lang="en-US" sz="2800" dirty="0">
                <a:latin typeface="+mj-lt"/>
                <a:cs typeface="Times New Roman" pitchFamily="18" charset="0"/>
              </a:rPr>
              <a:t>While economic ups and downs continue, </a:t>
            </a:r>
            <a:r>
              <a:rPr lang="en-US" sz="2800" dirty="0" smtClean="0">
                <a:latin typeface="+mj-lt"/>
                <a:cs typeface="Times New Roman" pitchFamily="18" charset="0"/>
              </a:rPr>
              <a:t>the swings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627" t="3086" r="831" b="3036"/>
          <a:stretch/>
        </p:blipFill>
        <p:spPr>
          <a:xfrm>
            <a:off x="3207336" y="2505899"/>
            <a:ext cx="5817088" cy="3931920"/>
          </a:xfrm>
          <a:prstGeom prst="roundRect">
            <a:avLst>
              <a:gd name="adj" fmla="val 3242"/>
            </a:avLst>
          </a:prstGeom>
          <a:ln>
            <a:solidFill>
              <a:schemeClr val="tx1"/>
            </a:solidFill>
          </a:ln>
          <a:effectLst>
            <a:outerShdw blurRad="50800" dist="76200" dir="2700000" algn="tl" rotWithShape="0">
              <a:prstClr val="black">
                <a:alpha val="40000"/>
              </a:prstClr>
            </a:outerShdw>
          </a:effectLst>
        </p:spPr>
      </p:pic>
      <p:sp>
        <p:nvSpPr>
          <p:cNvPr id="7" name="TextBox 6"/>
          <p:cNvSpPr txBox="1"/>
          <p:nvPr/>
        </p:nvSpPr>
        <p:spPr>
          <a:xfrm>
            <a:off x="3119654" y="6400241"/>
            <a:ext cx="5816016" cy="246221"/>
          </a:xfrm>
          <a:prstGeom prst="rect">
            <a:avLst/>
          </a:prstGeom>
          <a:noFill/>
        </p:spPr>
        <p:txBody>
          <a:bodyPr wrap="none" rtlCol="0">
            <a:spAutoFit/>
          </a:bodyPr>
          <a:lstStyle/>
          <a:p>
            <a:r>
              <a:rPr lang="en-US" sz="1000" dirty="0" smtClean="0"/>
              <a:t>Source: Historical </a:t>
            </a:r>
            <a:r>
              <a:rPr lang="en-US" sz="1000" dirty="0"/>
              <a:t>Statistics of the United States, 224 and Bureau of Economic Analysis, http://</a:t>
            </a:r>
            <a:r>
              <a:rPr lang="en-US" sz="1000" dirty="0" err="1"/>
              <a:t>www.bea.gov</a:t>
            </a:r>
            <a:r>
              <a:rPr lang="en-US" sz="1000" dirty="0"/>
              <a:t>.</a:t>
            </a:r>
          </a:p>
        </p:txBody>
      </p:sp>
      <p:sp>
        <p:nvSpPr>
          <p:cNvPr id="65" name="Text Box 10"/>
          <p:cNvSpPr txBox="1">
            <a:spLocks noChangeArrowheads="1"/>
          </p:cNvSpPr>
          <p:nvPr/>
        </p:nvSpPr>
        <p:spPr bwMode="auto">
          <a:xfrm>
            <a:off x="323634" y="2192237"/>
            <a:ext cx="2883702" cy="1255728"/>
          </a:xfrm>
          <a:prstGeom prst="rect">
            <a:avLst/>
          </a:prstGeom>
          <a:noFill/>
          <a:ln w="9525">
            <a:noFill/>
            <a:miter lim="800000"/>
            <a:headEnd/>
            <a:tailEnd/>
          </a:ln>
        </p:spPr>
        <p:txBody>
          <a:bodyPr wrap="square">
            <a:prstTxWarp prst="textNoShape">
              <a:avLst/>
            </a:prstTxWarp>
            <a:spAutoFit/>
          </a:bodyPr>
          <a:lstStyle/>
          <a:p>
            <a:pPr>
              <a:lnSpc>
                <a:spcPct val="90000"/>
              </a:lnSpc>
              <a:spcBef>
                <a:spcPct val="50000"/>
              </a:spcBef>
            </a:pPr>
            <a:r>
              <a:rPr lang="en-US" sz="2800" dirty="0" smtClean="0">
                <a:latin typeface="+mj-lt"/>
                <a:cs typeface="Times New Roman" pitchFamily="18" charset="0"/>
              </a:rPr>
              <a:t>have </a:t>
            </a:r>
            <a:r>
              <a:rPr lang="en-US" sz="2800" dirty="0">
                <a:latin typeface="+mj-lt"/>
                <a:cs typeface="Times New Roman" pitchFamily="18" charset="0"/>
              </a:rPr>
              <a:t>been </a:t>
            </a:r>
            <a:r>
              <a:rPr lang="en-US" sz="2800" dirty="0" smtClean="0">
                <a:latin typeface="+mj-lt"/>
                <a:cs typeface="Times New Roman" pitchFamily="18" charset="0"/>
              </a:rPr>
              <a:t>more moderate in the last 60 years.</a:t>
            </a:r>
          </a:p>
        </p:txBody>
      </p:sp>
      <p:sp>
        <p:nvSpPr>
          <p:cNvPr id="67" name="Text Box 10"/>
          <p:cNvSpPr txBox="1">
            <a:spLocks noChangeArrowheads="1"/>
          </p:cNvSpPr>
          <p:nvPr/>
        </p:nvSpPr>
        <p:spPr bwMode="auto">
          <a:xfrm>
            <a:off x="210898" y="3547603"/>
            <a:ext cx="2996437" cy="2806922"/>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800" dirty="0" smtClean="0">
                <a:latin typeface="+mj-lt"/>
                <a:cs typeface="Times New Roman" pitchFamily="18" charset="0"/>
              </a:rPr>
              <a:t>Most economists attribute this stability to the more appropriate monetary policy of the recent decades.</a:t>
            </a:r>
            <a:endParaRPr lang="en-US" sz="2800" dirty="0">
              <a:latin typeface="+mj-lt"/>
              <a:cs typeface="Times New Roman" pitchFamily="18" charset="0"/>
            </a:endParaRPr>
          </a:p>
        </p:txBody>
      </p:sp>
      <p:sp>
        <p:nvSpPr>
          <p:cNvPr id="8" name="TextBox 7"/>
          <p:cNvSpPr txBox="1"/>
          <p:nvPr/>
        </p:nvSpPr>
        <p:spPr>
          <a:xfrm>
            <a:off x="3577524" y="2189738"/>
            <a:ext cx="5076711" cy="369332"/>
          </a:xfrm>
          <a:prstGeom prst="rect">
            <a:avLst/>
          </a:prstGeom>
          <a:noFill/>
        </p:spPr>
        <p:txBody>
          <a:bodyPr wrap="none" rtlCol="0">
            <a:spAutoFit/>
          </a:bodyPr>
          <a:lstStyle/>
          <a:p>
            <a:r>
              <a:rPr lang="en-US" dirty="0" smtClean="0"/>
              <a:t>Economic Instability: </a:t>
            </a:r>
            <a:r>
              <a:rPr lang="en-US" smtClean="0"/>
              <a:t>The Record of the Past Century</a:t>
            </a:r>
            <a:endParaRPr lang="en-US"/>
          </a:p>
        </p:txBody>
      </p:sp>
    </p:spTree>
    <p:extLst>
      <p:ext uri="{BB962C8B-B14F-4D97-AF65-F5344CB8AC3E}">
        <p14:creationId xmlns:p14="http://schemas.microsoft.com/office/powerpoint/2010/main" val="6563257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05048" cy="2528979"/>
          </a:xfrm>
        </p:spPr>
        <p:txBody>
          <a:bodyPr/>
          <a:lstStyle/>
          <a:p>
            <a:r>
              <a:rPr lang="en-US" dirty="0">
                <a:solidFill>
                  <a:schemeClr val="tx1"/>
                </a:solidFill>
                <a:ea typeface="Times New Roman" pitchFamily="28" charset="0"/>
              </a:rPr>
              <a:t>Politicians like to spend in order to provide visible benefits </a:t>
            </a:r>
            <a:r>
              <a:rPr lang="en-US" dirty="0" smtClean="0">
                <a:solidFill>
                  <a:schemeClr val="tx1"/>
                </a:solidFill>
                <a:ea typeface="Times New Roman" pitchFamily="28" charset="0"/>
              </a:rPr>
              <a:t>to </a:t>
            </a:r>
            <a:r>
              <a:rPr lang="en-US" dirty="0">
                <a:solidFill>
                  <a:schemeClr val="tx1"/>
                </a:solidFill>
                <a:ea typeface="Times New Roman" pitchFamily="28" charset="0"/>
              </a:rPr>
              <a:t>their constituents but they do not like to tax because this imposes a visible </a:t>
            </a:r>
            <a:r>
              <a:rPr lang="en-US" dirty="0" smtClean="0">
                <a:solidFill>
                  <a:schemeClr val="tx1"/>
                </a:solidFill>
                <a:ea typeface="Times New Roman" pitchFamily="28" charset="0"/>
              </a:rPr>
              <a:t>cost </a:t>
            </a:r>
            <a:r>
              <a:rPr lang="en-US" dirty="0">
                <a:solidFill>
                  <a:schemeClr val="tx1"/>
                </a:solidFill>
                <a:ea typeface="Times New Roman" pitchFamily="28" charset="0"/>
              </a:rPr>
              <a:t>on voters.</a:t>
            </a:r>
          </a:p>
          <a:p>
            <a:r>
              <a:rPr lang="en-US" dirty="0">
                <a:solidFill>
                  <a:schemeClr val="tx1"/>
                </a:solidFill>
                <a:ea typeface="Times New Roman" pitchFamily="28" charset="0"/>
              </a:rPr>
              <a:t>Debt financing makes it possible for politicians to spend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now </a:t>
            </a:r>
            <a:r>
              <a:rPr lang="en-US" dirty="0">
                <a:solidFill>
                  <a:schemeClr val="tx1"/>
                </a:solidFill>
                <a:ea typeface="Times New Roman" pitchFamily="28" charset="0"/>
              </a:rPr>
              <a:t>while pushing the </a:t>
            </a:r>
            <a:r>
              <a:rPr lang="en-US" dirty="0" smtClean="0">
                <a:solidFill>
                  <a:schemeClr val="tx1"/>
                </a:solidFill>
                <a:ea typeface="Times New Roman" pitchFamily="28" charset="0"/>
              </a:rPr>
              <a:t>visible </a:t>
            </a:r>
            <a:r>
              <a:rPr lang="en-US" dirty="0">
                <a:solidFill>
                  <a:schemeClr val="tx1"/>
                </a:solidFill>
                <a:ea typeface="Times New Roman" pitchFamily="28" charset="0"/>
              </a:rPr>
              <a:t>cost of the higher taxes into </a:t>
            </a:r>
            <a:r>
              <a:rPr lang="en-US" dirty="0" smtClean="0">
                <a:solidFill>
                  <a:schemeClr val="tx1"/>
                </a:solidFill>
                <a:ea typeface="Times New Roman" pitchFamily="28" charset="0"/>
              </a:rPr>
              <a:t>the </a:t>
            </a:r>
            <a:r>
              <a:rPr lang="en-US" dirty="0">
                <a:solidFill>
                  <a:schemeClr val="tx1"/>
                </a:solidFill>
                <a:ea typeface="Times New Roman" pitchFamily="28" charset="0"/>
              </a:rPr>
              <a:t>future. </a:t>
            </a:r>
          </a:p>
        </p:txBody>
      </p:sp>
      <p:sp>
        <p:nvSpPr>
          <p:cNvPr id="6" name="Title 1"/>
          <p:cNvSpPr>
            <a:spLocks noGrp="1"/>
          </p:cNvSpPr>
          <p:nvPr>
            <p:ph type="title"/>
          </p:nvPr>
        </p:nvSpPr>
        <p:spPr>
          <a:xfrm>
            <a:off x="119569" y="102072"/>
            <a:ext cx="8904855" cy="960823"/>
          </a:xfrm>
        </p:spPr>
        <p:txBody>
          <a:bodyPr/>
          <a:lstStyle/>
          <a:p>
            <a:pPr>
              <a:lnSpc>
                <a:spcPts val="3500"/>
              </a:lnSpc>
            </a:pPr>
            <a:r>
              <a:rPr lang="en-US" dirty="0"/>
              <a:t>Political Attractiveness </a:t>
            </a:r>
            <a:br>
              <a:rPr lang="en-US" dirty="0"/>
            </a:br>
            <a:r>
              <a:rPr lang="en-US" dirty="0"/>
              <a:t>of Budget Deficits </a:t>
            </a:r>
          </a:p>
        </p:txBody>
      </p:sp>
    </p:spTree>
    <p:extLst>
      <p:ext uri="{BB962C8B-B14F-4D97-AF65-F5344CB8AC3E}">
        <p14:creationId xmlns:p14="http://schemas.microsoft.com/office/powerpoint/2010/main" val="1060188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88674" cy="3036979"/>
          </a:xfrm>
        </p:spPr>
        <p:txBody>
          <a:bodyPr/>
          <a:lstStyle/>
          <a:p>
            <a:r>
              <a:rPr lang="en-US" dirty="0">
                <a:solidFill>
                  <a:schemeClr val="tx1"/>
                </a:solidFill>
                <a:ea typeface="Times New Roman" pitchFamily="28" charset="0"/>
              </a:rPr>
              <a:t>Unfunded benefits (like Social Security and Medicare) also make it possible for politicians to take credit for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the </a:t>
            </a:r>
            <a:r>
              <a:rPr lang="en-US" dirty="0">
                <a:solidFill>
                  <a:schemeClr val="tx1"/>
                </a:solidFill>
                <a:ea typeface="Times New Roman" pitchFamily="28" charset="0"/>
              </a:rPr>
              <a:t>promised benefit now without having to levy the equivalent amount of visible taxes.</a:t>
            </a:r>
          </a:p>
          <a:p>
            <a:r>
              <a:rPr lang="en-US" dirty="0">
                <a:solidFill>
                  <a:schemeClr val="tx1"/>
                </a:solidFill>
                <a:ea typeface="Times New Roman" pitchFamily="28" charset="0"/>
              </a:rPr>
              <a:t>Thus, the political popularity of debt financing and unfunded benefits reflects the </a:t>
            </a:r>
            <a:r>
              <a:rPr lang="en-US" b="1" i="1" dirty="0">
                <a:solidFill>
                  <a:schemeClr val="tx1"/>
                </a:solidFill>
                <a:ea typeface="Times New Roman" pitchFamily="28" charset="0"/>
              </a:rPr>
              <a:t>short-sightedness effect </a:t>
            </a:r>
            <a:r>
              <a:rPr lang="en-US" b="1" i="1" dirty="0" smtClean="0">
                <a:solidFill>
                  <a:schemeClr val="tx1"/>
                </a:solidFill>
                <a:ea typeface="Times New Roman" pitchFamily="28" charset="0"/>
              </a:rPr>
              <a:t/>
            </a:r>
            <a:br>
              <a:rPr lang="en-US" b="1" i="1" dirty="0" smtClean="0">
                <a:solidFill>
                  <a:schemeClr val="tx1"/>
                </a:solidFill>
                <a:ea typeface="Times New Roman" pitchFamily="28" charset="0"/>
              </a:rPr>
            </a:br>
            <a:r>
              <a:rPr lang="en-US" dirty="0" smtClean="0">
                <a:solidFill>
                  <a:schemeClr val="tx1"/>
                </a:solidFill>
                <a:ea typeface="Times New Roman" pitchFamily="28" charset="0"/>
              </a:rPr>
              <a:t>– </a:t>
            </a:r>
            <a:r>
              <a:rPr lang="en-US" dirty="0">
                <a:solidFill>
                  <a:schemeClr val="tx1"/>
                </a:solidFill>
                <a:ea typeface="Times New Roman" pitchFamily="28" charset="0"/>
              </a:rPr>
              <a:t>the myopic nature of the political process</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60823"/>
          </a:xfrm>
        </p:spPr>
        <p:txBody>
          <a:bodyPr/>
          <a:lstStyle/>
          <a:p>
            <a:pPr>
              <a:lnSpc>
                <a:spcPts val="3500"/>
              </a:lnSpc>
            </a:pPr>
            <a:r>
              <a:rPr lang="en-US" dirty="0"/>
              <a:t>Unfunded Promises </a:t>
            </a:r>
            <a:r>
              <a:rPr lang="en-US" dirty="0" smtClean="0"/>
              <a:t/>
            </a:r>
            <a:br>
              <a:rPr lang="en-US" dirty="0" smtClean="0"/>
            </a:br>
            <a:r>
              <a:rPr lang="en-US" dirty="0" smtClean="0"/>
              <a:t>are </a:t>
            </a:r>
            <a:r>
              <a:rPr lang="en-US" dirty="0"/>
              <a:t>a Form of Debt</a:t>
            </a:r>
          </a:p>
        </p:txBody>
      </p:sp>
    </p:spTree>
    <p:extLst>
      <p:ext uri="{BB962C8B-B14F-4D97-AF65-F5344CB8AC3E}">
        <p14:creationId xmlns:p14="http://schemas.microsoft.com/office/powerpoint/2010/main" val="908989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88674" cy="3021325"/>
          </a:xfrm>
        </p:spPr>
        <p:txBody>
          <a:bodyPr/>
          <a:lstStyle/>
          <a:p>
            <a:r>
              <a:rPr lang="en-US" dirty="0">
                <a:solidFill>
                  <a:schemeClr val="tx1"/>
                </a:solidFill>
                <a:ea typeface="Times New Roman" pitchFamily="28" charset="0"/>
              </a:rPr>
              <a:t>During 2009-</a:t>
            </a:r>
            <a:r>
              <a:rPr lang="en-US" dirty="0" smtClean="0">
                <a:solidFill>
                  <a:schemeClr val="tx1"/>
                </a:solidFill>
                <a:ea typeface="Times New Roman" pitchFamily="28" charset="0"/>
              </a:rPr>
              <a:t>2011, </a:t>
            </a:r>
            <a:r>
              <a:rPr lang="en-US" dirty="0">
                <a:solidFill>
                  <a:schemeClr val="tx1"/>
                </a:solidFill>
                <a:ea typeface="Times New Roman" pitchFamily="28" charset="0"/>
              </a:rPr>
              <a:t>40% of federal expenditures were financed by borrowing.</a:t>
            </a:r>
          </a:p>
          <a:p>
            <a:r>
              <a:rPr lang="en-US" dirty="0">
                <a:solidFill>
                  <a:schemeClr val="tx1"/>
                </a:solidFill>
                <a:ea typeface="Times New Roman" pitchFamily="28" charset="0"/>
              </a:rPr>
              <a:t>The large deficits have pushed the federal debt as a share </a:t>
            </a:r>
            <a:r>
              <a:rPr lang="en-US" dirty="0" smtClean="0">
                <a:solidFill>
                  <a:schemeClr val="tx1"/>
                </a:solidFill>
                <a:ea typeface="Times New Roman" pitchFamily="28" charset="0"/>
              </a:rPr>
              <a:t/>
            </a:r>
            <a:br>
              <a:rPr lang="en-US" dirty="0" smtClean="0">
                <a:solidFill>
                  <a:schemeClr val="tx1"/>
                </a:solidFill>
                <a:ea typeface="Times New Roman" pitchFamily="28" charset="0"/>
              </a:rPr>
            </a:br>
            <a:r>
              <a:rPr lang="en-US" dirty="0" smtClean="0">
                <a:solidFill>
                  <a:schemeClr val="tx1"/>
                </a:solidFill>
                <a:ea typeface="Times New Roman" pitchFamily="28" charset="0"/>
              </a:rPr>
              <a:t>of </a:t>
            </a:r>
            <a:r>
              <a:rPr lang="en-US" dirty="0">
                <a:solidFill>
                  <a:schemeClr val="tx1"/>
                </a:solidFill>
                <a:ea typeface="Times New Roman" pitchFamily="28" charset="0"/>
              </a:rPr>
              <a:t>the economy to levels not seen since WWII.</a:t>
            </a:r>
          </a:p>
          <a:p>
            <a:r>
              <a:rPr lang="en-US" dirty="0">
                <a:solidFill>
                  <a:schemeClr val="tx1"/>
                </a:solidFill>
                <a:ea typeface="Times New Roman" pitchFamily="28" charset="0"/>
              </a:rPr>
              <a:t>The retirement of the baby </a:t>
            </a:r>
            <a:r>
              <a:rPr lang="en-US" dirty="0" smtClean="0">
                <a:solidFill>
                  <a:schemeClr val="tx1"/>
                </a:solidFill>
                <a:ea typeface="Times New Roman" pitchFamily="28" charset="0"/>
              </a:rPr>
              <a:t>boomers will </a:t>
            </a:r>
            <a:r>
              <a:rPr lang="en-US" dirty="0">
                <a:solidFill>
                  <a:schemeClr val="tx1"/>
                </a:solidFill>
                <a:ea typeface="Times New Roman" pitchFamily="28" charset="0"/>
              </a:rPr>
              <a:t>push spending on Social Security and Medicare upward making </a:t>
            </a:r>
            <a:r>
              <a:rPr lang="en-US" dirty="0" smtClean="0">
                <a:solidFill>
                  <a:schemeClr val="tx1"/>
                </a:solidFill>
                <a:ea typeface="Times New Roman" pitchFamily="28" charset="0"/>
              </a:rPr>
              <a:t>it </a:t>
            </a:r>
            <a:r>
              <a:rPr lang="en-US" dirty="0">
                <a:solidFill>
                  <a:schemeClr val="tx1"/>
                </a:solidFill>
                <a:ea typeface="Times New Roman" pitchFamily="28" charset="0"/>
              </a:rPr>
              <a:t>more difficult to control the growth of the federal debt</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92085"/>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184433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7931"/>
            <a:ext cx="7772400" cy="1119851"/>
          </a:xfrm>
        </p:spPr>
        <p:txBody>
          <a:bodyPr anchor="ctr"/>
          <a:lstStyle/>
          <a:p>
            <a:pPr>
              <a:lnSpc>
                <a:spcPts val="4000"/>
              </a:lnSpc>
            </a:pPr>
            <a:r>
              <a:rPr lang="en-US" dirty="0" smtClean="0"/>
              <a:t>Have Federal Debt Obligations Grown to a Dangerous Level?</a:t>
            </a:r>
            <a:endParaRPr lang="en-US" dirty="0"/>
          </a:p>
        </p:txBody>
      </p:sp>
    </p:spTree>
    <p:extLst>
      <p:ext uri="{BB962C8B-B14F-4D97-AF65-F5344CB8AC3E}">
        <p14:creationId xmlns:p14="http://schemas.microsoft.com/office/powerpoint/2010/main" val="948444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789417" cy="3584033"/>
          </a:xfrm>
        </p:spPr>
        <p:txBody>
          <a:bodyPr/>
          <a:lstStyle/>
          <a:p>
            <a:r>
              <a:rPr lang="en-US" dirty="0">
                <a:solidFill>
                  <a:schemeClr val="tx1"/>
                </a:solidFill>
                <a:ea typeface="Times New Roman" pitchFamily="28" charset="0"/>
              </a:rPr>
              <a:t>What will happen if the federal government does not control the growth of its debt?</a:t>
            </a:r>
          </a:p>
          <a:p>
            <a:r>
              <a:rPr lang="en-US" dirty="0">
                <a:solidFill>
                  <a:schemeClr val="tx1"/>
                </a:solidFill>
                <a:ea typeface="Times New Roman" pitchFamily="28" charset="0"/>
              </a:rPr>
              <a:t>Lending to countries with a large </a:t>
            </a:r>
            <a:r>
              <a:rPr lang="en-US" dirty="0" smtClean="0">
                <a:solidFill>
                  <a:schemeClr val="tx1"/>
                </a:solidFill>
                <a:ea typeface="Times New Roman" pitchFamily="28" charset="0"/>
              </a:rPr>
              <a:t>debt-to-GDP </a:t>
            </a:r>
            <a:r>
              <a:rPr lang="en-US" dirty="0">
                <a:solidFill>
                  <a:schemeClr val="tx1"/>
                </a:solidFill>
                <a:ea typeface="Times New Roman" pitchFamily="28" charset="0"/>
              </a:rPr>
              <a:t>ratio is </a:t>
            </a:r>
            <a:r>
              <a:rPr lang="en-US" dirty="0" smtClean="0">
                <a:solidFill>
                  <a:schemeClr val="tx1"/>
                </a:solidFill>
                <a:ea typeface="Times New Roman" pitchFamily="28" charset="0"/>
              </a:rPr>
              <a:t>risky. As </a:t>
            </a:r>
            <a:r>
              <a:rPr lang="en-US" dirty="0">
                <a:solidFill>
                  <a:schemeClr val="tx1"/>
                </a:solidFill>
                <a:ea typeface="Times New Roman" pitchFamily="28" charset="0"/>
              </a:rPr>
              <a:t>this ratio </a:t>
            </a:r>
            <a:r>
              <a:rPr lang="en-US" dirty="0" smtClean="0">
                <a:solidFill>
                  <a:schemeClr val="tx1"/>
                </a:solidFill>
                <a:ea typeface="Times New Roman" pitchFamily="28" charset="0"/>
              </a:rPr>
              <a:t>increases, governments </a:t>
            </a:r>
            <a:r>
              <a:rPr lang="en-US" dirty="0">
                <a:solidFill>
                  <a:schemeClr val="tx1"/>
                </a:solidFill>
                <a:ea typeface="Times New Roman" pitchFamily="28" charset="0"/>
              </a:rPr>
              <a:t>will have to pay higher interest rates</a:t>
            </a:r>
            <a:r>
              <a:rPr lang="en-US" dirty="0" smtClean="0">
                <a:solidFill>
                  <a:schemeClr val="tx1"/>
                </a:solidFill>
                <a:ea typeface="Times New Roman" pitchFamily="28" charset="0"/>
              </a:rPr>
              <a:t>. </a:t>
            </a:r>
            <a:r>
              <a:rPr lang="en-US" dirty="0">
                <a:solidFill>
                  <a:schemeClr val="tx1"/>
                </a:solidFill>
                <a:ea typeface="Times New Roman" pitchFamily="28" charset="0"/>
              </a:rPr>
              <a:t>This will make it still more difficult to control the budget deficit.</a:t>
            </a:r>
          </a:p>
          <a:p>
            <a:pPr lvl="1"/>
            <a:r>
              <a:rPr lang="en-US" sz="2800" dirty="0">
                <a:solidFill>
                  <a:schemeClr val="tx1"/>
                </a:solidFill>
                <a:ea typeface="Times New Roman" pitchFamily="28" charset="0"/>
              </a:rPr>
              <a:t>This happened in Ireland in 1986, Belgium in </a:t>
            </a:r>
            <a:r>
              <a:rPr lang="en-US" sz="2800" dirty="0" smtClean="0">
                <a:solidFill>
                  <a:schemeClr val="tx1"/>
                </a:solidFill>
                <a:ea typeface="Times New Roman" pitchFamily="28" charset="0"/>
              </a:rPr>
              <a:t>1994, and </a:t>
            </a:r>
            <a:r>
              <a:rPr lang="en-US" sz="2800" dirty="0">
                <a:solidFill>
                  <a:schemeClr val="tx1"/>
                </a:solidFill>
                <a:ea typeface="Times New Roman" pitchFamily="28" charset="0"/>
              </a:rPr>
              <a:t>Greece </a:t>
            </a:r>
            <a:r>
              <a:rPr lang="en-US" sz="2800" dirty="0" smtClean="0">
                <a:solidFill>
                  <a:schemeClr val="tx1"/>
                </a:solidFill>
                <a:ea typeface="Times New Roman" pitchFamily="28" charset="0"/>
              </a:rPr>
              <a:t>in 2011</a:t>
            </a:r>
            <a:r>
              <a:rPr lang="en-US" sz="2800" dirty="0">
                <a:solidFill>
                  <a:schemeClr val="tx1"/>
                </a:solidFill>
                <a:ea typeface="Times New Roman" pitchFamily="28" charset="0"/>
              </a:rPr>
              <a:t>.</a:t>
            </a:r>
          </a:p>
        </p:txBody>
      </p:sp>
      <p:sp>
        <p:nvSpPr>
          <p:cNvPr id="6" name="Title 1"/>
          <p:cNvSpPr>
            <a:spLocks noGrp="1"/>
          </p:cNvSpPr>
          <p:nvPr>
            <p:ph type="title"/>
          </p:nvPr>
        </p:nvSpPr>
        <p:spPr>
          <a:xfrm>
            <a:off x="119569" y="102072"/>
            <a:ext cx="8904855" cy="968639"/>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1881016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52" y="1113013"/>
            <a:ext cx="8820679" cy="4361687"/>
          </a:xfrm>
        </p:spPr>
        <p:txBody>
          <a:bodyPr/>
          <a:lstStyle/>
          <a:p>
            <a:r>
              <a:rPr lang="en-US" dirty="0">
                <a:solidFill>
                  <a:schemeClr val="tx1"/>
                </a:solidFill>
                <a:ea typeface="Times New Roman" pitchFamily="28" charset="0"/>
              </a:rPr>
              <a:t>A country such as the U.S. with a central bank, is highly unlikely to directly default on its debt.  </a:t>
            </a:r>
          </a:p>
          <a:p>
            <a:r>
              <a:rPr lang="en-US" dirty="0">
                <a:solidFill>
                  <a:schemeClr val="tx1"/>
                </a:solidFill>
                <a:ea typeface="Times New Roman" pitchFamily="28" charset="0"/>
              </a:rPr>
              <a:t>Instead, it is far more likely to use money creation </a:t>
            </a:r>
            <a:r>
              <a:rPr lang="en-US" dirty="0" smtClean="0">
                <a:solidFill>
                  <a:schemeClr val="tx1"/>
                </a:solidFill>
                <a:ea typeface="Times New Roman" pitchFamily="28" charset="0"/>
              </a:rPr>
              <a:t>to meet its </a:t>
            </a:r>
            <a:r>
              <a:rPr lang="en-US" dirty="0">
                <a:solidFill>
                  <a:schemeClr val="tx1"/>
                </a:solidFill>
                <a:ea typeface="Times New Roman" pitchFamily="28" charset="0"/>
              </a:rPr>
              <a:t>debt obligations.  </a:t>
            </a:r>
          </a:p>
          <a:p>
            <a:r>
              <a:rPr lang="en-US" dirty="0">
                <a:solidFill>
                  <a:schemeClr val="tx1"/>
                </a:solidFill>
                <a:ea typeface="Times New Roman" pitchFamily="28" charset="0"/>
              </a:rPr>
              <a:t>In turn this will lead to inflation</a:t>
            </a:r>
            <a:r>
              <a:rPr lang="en-US" dirty="0" smtClean="0">
                <a:solidFill>
                  <a:schemeClr val="tx1"/>
                </a:solidFill>
                <a:ea typeface="Times New Roman" pitchFamily="28" charset="0"/>
              </a:rPr>
              <a:t>.</a:t>
            </a:r>
            <a:endParaRPr lang="en-US" dirty="0">
              <a:solidFill>
                <a:schemeClr val="tx1"/>
              </a:solidFill>
              <a:ea typeface="Times New Roman" pitchFamily="28" charset="0"/>
            </a:endParaRPr>
          </a:p>
        </p:txBody>
      </p:sp>
      <p:sp>
        <p:nvSpPr>
          <p:cNvPr id="6" name="Title 1"/>
          <p:cNvSpPr>
            <a:spLocks noGrp="1"/>
          </p:cNvSpPr>
          <p:nvPr>
            <p:ph type="title"/>
          </p:nvPr>
        </p:nvSpPr>
        <p:spPr>
          <a:xfrm>
            <a:off x="119569" y="102072"/>
            <a:ext cx="8904855" cy="968639"/>
          </a:xfrm>
        </p:spPr>
        <p:txBody>
          <a:bodyPr/>
          <a:lstStyle/>
          <a:p>
            <a:pPr>
              <a:lnSpc>
                <a:spcPts val="3500"/>
              </a:lnSpc>
            </a:pPr>
            <a:r>
              <a:rPr lang="en-US" dirty="0"/>
              <a:t>Politics, Demographics, </a:t>
            </a:r>
            <a:r>
              <a:rPr lang="en-US" dirty="0" smtClean="0"/>
              <a:t/>
            </a:r>
            <a:br>
              <a:rPr lang="en-US" dirty="0" smtClean="0"/>
            </a:br>
            <a:r>
              <a:rPr lang="en-US" dirty="0" smtClean="0"/>
              <a:t>Federal </a:t>
            </a:r>
            <a:r>
              <a:rPr lang="en-US" dirty="0"/>
              <a:t>Debt, and the Dangers Ahead</a:t>
            </a:r>
          </a:p>
        </p:txBody>
      </p:sp>
    </p:spTree>
    <p:extLst>
      <p:ext uri="{BB962C8B-B14F-4D97-AF65-F5344CB8AC3E}">
        <p14:creationId xmlns:p14="http://schemas.microsoft.com/office/powerpoint/2010/main" val="1132589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40" y="665569"/>
            <a:ext cx="8141919" cy="742188"/>
          </a:xfrm>
        </p:spPr>
        <p:txBody>
          <a:bodyPr anchor="ctr"/>
          <a:lstStyle/>
          <a:p>
            <a:pPr>
              <a:lnSpc>
                <a:spcPts val="4000"/>
              </a:lnSpc>
            </a:pPr>
            <a:r>
              <a:rPr lang="en-US" sz="3600" dirty="0" smtClean="0"/>
              <a:t>Perspective on Recent Macroeconomic Policy and Economic Instability</a:t>
            </a:r>
            <a:endParaRPr lang="en-US" sz="3600" dirty="0"/>
          </a:p>
        </p:txBody>
      </p:sp>
    </p:spTree>
    <p:extLst>
      <p:ext uri="{BB962C8B-B14F-4D97-AF65-F5344CB8AC3E}">
        <p14:creationId xmlns:p14="http://schemas.microsoft.com/office/powerpoint/2010/main" val="1442090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212492" y="1255363"/>
            <a:ext cx="4720494" cy="4666174"/>
          </a:xfrm>
          <a:prstGeom prst="roundRect">
            <a:avLst>
              <a:gd name="adj" fmla="val 3590"/>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latin typeface="+mj-lt"/>
            </a:endParaRPr>
          </a:p>
        </p:txBody>
      </p:sp>
      <p:sp>
        <p:nvSpPr>
          <p:cNvPr id="2" name="Title 1"/>
          <p:cNvSpPr>
            <a:spLocks noGrp="1"/>
          </p:cNvSpPr>
          <p:nvPr>
            <p:ph type="title"/>
          </p:nvPr>
        </p:nvSpPr>
        <p:spPr>
          <a:xfrm>
            <a:off x="119569" y="66577"/>
            <a:ext cx="8904855" cy="941626"/>
          </a:xfrm>
        </p:spPr>
        <p:txBody>
          <a:bodyPr/>
          <a:lstStyle/>
          <a:p>
            <a:pPr>
              <a:lnSpc>
                <a:spcPts val="3500"/>
              </a:lnSpc>
            </a:pPr>
            <a:r>
              <a:rPr lang="en-US" dirty="0" smtClean="0"/>
              <a:t>Reduction in the </a:t>
            </a:r>
            <a:br>
              <a:rPr lang="en-US" dirty="0" smtClean="0"/>
            </a:br>
            <a:r>
              <a:rPr lang="en-US" dirty="0" smtClean="0"/>
              <a:t>Incidence of Recession</a:t>
            </a:r>
            <a:endParaRPr lang="en-US" dirty="0"/>
          </a:p>
        </p:txBody>
      </p:sp>
      <p:sp>
        <p:nvSpPr>
          <p:cNvPr id="61" name="Text Box 10"/>
          <p:cNvSpPr txBox="1">
            <a:spLocks noChangeArrowheads="1"/>
          </p:cNvSpPr>
          <p:nvPr/>
        </p:nvSpPr>
        <p:spPr bwMode="auto">
          <a:xfrm>
            <a:off x="73112" y="2007641"/>
            <a:ext cx="3998703" cy="3308598"/>
          </a:xfrm>
          <a:prstGeom prst="rect">
            <a:avLst/>
          </a:prstGeom>
          <a:noFill/>
          <a:ln w="9525">
            <a:noFill/>
            <a:miter lim="800000"/>
            <a:headEnd/>
            <a:tailEnd/>
          </a:ln>
        </p:spPr>
        <p:txBody>
          <a:bodyPr wrap="square">
            <a:prstTxWarp prst="textNoShape">
              <a:avLst/>
            </a:prstTxWarp>
            <a:spAutoFit/>
          </a:bodyPr>
          <a:lstStyle/>
          <a:p>
            <a:pPr marL="115888" indent="-115888">
              <a:lnSpc>
                <a:spcPct val="90000"/>
              </a:lnSpc>
              <a:spcBef>
                <a:spcPct val="50000"/>
              </a:spcBef>
              <a:buFontTx/>
              <a:buChar char="•"/>
            </a:pPr>
            <a:r>
              <a:rPr lang="en-US" sz="2200" dirty="0">
                <a:latin typeface="+mj-lt"/>
                <a:cs typeface="Times New Roman" pitchFamily="18" charset="0"/>
              </a:rPr>
              <a:t>While reflecting on current problems we must not forget the relative stability of recent decades.</a:t>
            </a:r>
          </a:p>
          <a:p>
            <a:pPr marL="115888" indent="-115888">
              <a:lnSpc>
                <a:spcPct val="90000"/>
              </a:lnSpc>
              <a:spcBef>
                <a:spcPct val="50000"/>
              </a:spcBef>
              <a:buFontTx/>
              <a:buChar char="•"/>
            </a:pPr>
            <a:r>
              <a:rPr lang="en-US" sz="2200" dirty="0">
                <a:latin typeface="+mj-lt"/>
                <a:cs typeface="Times New Roman" pitchFamily="18" charset="0"/>
              </a:rPr>
              <a:t>The U.S. economy was in recession 32.8% of the time during the 1910-59 period and 22.8% of the time between 1960-82, but only 8</a:t>
            </a:r>
            <a:r>
              <a:rPr lang="en-US" sz="2200" dirty="0" smtClean="0">
                <a:latin typeface="+mj-lt"/>
                <a:cs typeface="Times New Roman" pitchFamily="18" charset="0"/>
              </a:rPr>
              <a:t>.6% </a:t>
            </a:r>
            <a:r>
              <a:rPr lang="en-US" sz="2200" dirty="0">
                <a:latin typeface="+mj-lt"/>
                <a:cs typeface="Times New Roman" pitchFamily="18" charset="0"/>
              </a:rPr>
              <a:t>of the time from </a:t>
            </a:r>
            <a:r>
              <a:rPr lang="en-US" sz="2200" dirty="0" smtClean="0">
                <a:latin typeface="+mj-lt"/>
                <a:cs typeface="Times New Roman" pitchFamily="18" charset="0"/>
              </a:rPr>
              <a:t>1983-2015. </a:t>
            </a:r>
            <a:endParaRPr lang="en-US" sz="2200" dirty="0">
              <a:latin typeface="+mj-lt"/>
              <a:cs typeface="Times New Roman" pitchFamily="18" charset="0"/>
            </a:endParaRPr>
          </a:p>
        </p:txBody>
      </p:sp>
      <p:sp>
        <p:nvSpPr>
          <p:cNvPr id="39" name="Line 23"/>
          <p:cNvSpPr>
            <a:spLocks noChangeAspect="1" noChangeShapeType="1"/>
          </p:cNvSpPr>
          <p:nvPr/>
        </p:nvSpPr>
        <p:spPr bwMode="auto">
          <a:xfrm flipV="1">
            <a:off x="4595812" y="5177823"/>
            <a:ext cx="3983038" cy="4762"/>
          </a:xfrm>
          <a:prstGeom prst="line">
            <a:avLst/>
          </a:prstGeom>
          <a:noFill/>
          <a:ln w="28575">
            <a:solidFill>
              <a:srgbClr val="000000"/>
            </a:solidFill>
            <a:round/>
            <a:headEnd/>
            <a:tailEnd/>
          </a:ln>
        </p:spPr>
        <p:txBody>
          <a:bodyPr wrap="none" lIns="0" tIns="0" rIns="0" bIns="0">
            <a:prstTxWarp prst="textNoShape">
              <a:avLst/>
            </a:prstTxWarp>
            <a:spAutoFit/>
          </a:bodyPr>
          <a:lstStyle/>
          <a:p>
            <a:endParaRPr lang="en-US" sz="1600">
              <a:latin typeface="+mj-lt"/>
              <a:cs typeface="Times New Roman" pitchFamily="18" charset="0"/>
            </a:endParaRPr>
          </a:p>
        </p:txBody>
      </p:sp>
      <p:sp>
        <p:nvSpPr>
          <p:cNvPr id="40" name="Rectangle 24"/>
          <p:cNvSpPr>
            <a:spLocks noChangeArrowheads="1"/>
          </p:cNvSpPr>
          <p:nvPr/>
        </p:nvSpPr>
        <p:spPr bwMode="auto">
          <a:xfrm>
            <a:off x="4325937" y="5576285"/>
            <a:ext cx="4122924" cy="221599"/>
          </a:xfrm>
          <a:prstGeom prst="rect">
            <a:avLst/>
          </a:prstGeom>
          <a:noFill/>
          <a:ln w="9525">
            <a:noFill/>
            <a:miter lim="800000"/>
            <a:headEnd/>
            <a:tailEnd/>
          </a:ln>
        </p:spPr>
        <p:txBody>
          <a:bodyPr wrap="none" lIns="0" tIns="0" rIns="0" bIns="0">
            <a:prstTxWarp prst="textNoShape">
              <a:avLst/>
            </a:prstTxWarp>
            <a:spAutoFit/>
          </a:bodyPr>
          <a:lstStyle/>
          <a:p>
            <a:pPr>
              <a:lnSpc>
                <a:spcPct val="80000"/>
              </a:lnSpc>
            </a:pPr>
            <a:r>
              <a:rPr lang="en-US" sz="900">
                <a:latin typeface="+mj-lt"/>
                <a:cs typeface="Times New Roman" pitchFamily="18" charset="0"/>
              </a:rPr>
              <a:t>Sources:  </a:t>
            </a:r>
            <a:r>
              <a:rPr lang="en-US" sz="900" b="0" i="1">
                <a:latin typeface="+mj-lt"/>
                <a:cs typeface="Times New Roman" pitchFamily="18" charset="0"/>
              </a:rPr>
              <a:t>R.E. Lipsey and D. Preston, Source Book of Statistics Relating to Construction </a:t>
            </a:r>
            <a:br>
              <a:rPr lang="en-US" sz="900" b="0" i="1">
                <a:latin typeface="+mj-lt"/>
                <a:cs typeface="Times New Roman" pitchFamily="18" charset="0"/>
              </a:rPr>
            </a:br>
            <a:r>
              <a:rPr lang="en-US" sz="900" b="0" i="1">
                <a:latin typeface="+mj-lt"/>
                <a:cs typeface="Times New Roman" pitchFamily="18" charset="0"/>
              </a:rPr>
              <a:t>                (1966);  and National Bureau of Economic Research, http://www.nber.org.</a:t>
            </a:r>
          </a:p>
        </p:txBody>
      </p:sp>
      <p:sp>
        <p:nvSpPr>
          <p:cNvPr id="41" name="Rectangle 25"/>
          <p:cNvSpPr>
            <a:spLocks noChangeAspect="1" noChangeArrowheads="1"/>
          </p:cNvSpPr>
          <p:nvPr/>
        </p:nvSpPr>
        <p:spPr bwMode="auto">
          <a:xfrm>
            <a:off x="4784725" y="5185760"/>
            <a:ext cx="93615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1910–1959</a:t>
            </a:r>
            <a:endParaRPr kumimoji="0" lang="en-US" sz="1600" b="0">
              <a:solidFill>
                <a:schemeClr val="tx1"/>
              </a:solidFill>
              <a:latin typeface="+mj-lt"/>
              <a:cs typeface="Times New Roman" pitchFamily="18" charset="0"/>
            </a:endParaRPr>
          </a:p>
        </p:txBody>
      </p:sp>
      <p:sp>
        <p:nvSpPr>
          <p:cNvPr id="42" name="Rectangle 26"/>
          <p:cNvSpPr>
            <a:spLocks noChangeAspect="1" noChangeArrowheads="1"/>
          </p:cNvSpPr>
          <p:nvPr/>
        </p:nvSpPr>
        <p:spPr bwMode="auto">
          <a:xfrm>
            <a:off x="6094412" y="5185760"/>
            <a:ext cx="93615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a:solidFill>
                  <a:srgbClr val="000000"/>
                </a:solidFill>
                <a:latin typeface="+mj-lt"/>
                <a:cs typeface="Times New Roman" pitchFamily="18" charset="0"/>
              </a:rPr>
              <a:t>1960–1982</a:t>
            </a:r>
            <a:endParaRPr kumimoji="0" lang="en-US" sz="1600" b="0">
              <a:solidFill>
                <a:schemeClr val="tx1"/>
              </a:solidFill>
              <a:latin typeface="+mj-lt"/>
              <a:cs typeface="Times New Roman" pitchFamily="18" charset="0"/>
            </a:endParaRPr>
          </a:p>
        </p:txBody>
      </p:sp>
      <p:sp>
        <p:nvSpPr>
          <p:cNvPr id="43" name="Rectangle 27"/>
          <p:cNvSpPr>
            <a:spLocks noChangeAspect="1" noChangeArrowheads="1"/>
          </p:cNvSpPr>
          <p:nvPr/>
        </p:nvSpPr>
        <p:spPr bwMode="auto">
          <a:xfrm>
            <a:off x="7377112" y="5185760"/>
            <a:ext cx="936154"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1983–2015</a:t>
            </a:r>
            <a:endParaRPr kumimoji="0" lang="en-US" sz="1600" b="0" dirty="0">
              <a:solidFill>
                <a:schemeClr val="tx1"/>
              </a:solidFill>
              <a:latin typeface="+mj-lt"/>
              <a:cs typeface="Times New Roman" pitchFamily="18" charset="0"/>
            </a:endParaRPr>
          </a:p>
        </p:txBody>
      </p:sp>
      <p:grpSp>
        <p:nvGrpSpPr>
          <p:cNvPr id="44" name="Group 163"/>
          <p:cNvGrpSpPr>
            <a:grpSpLocks/>
          </p:cNvGrpSpPr>
          <p:nvPr/>
        </p:nvGrpSpPr>
        <p:grpSpPr bwMode="auto">
          <a:xfrm>
            <a:off x="4840287" y="1948641"/>
            <a:ext cx="914400" cy="3184726"/>
            <a:chOff x="2248" y="1024"/>
            <a:chExt cx="576" cy="2071"/>
          </a:xfrm>
        </p:grpSpPr>
        <p:sp>
          <p:nvSpPr>
            <p:cNvPr id="45" name="Freeform 48"/>
            <p:cNvSpPr>
              <a:spLocks/>
            </p:cNvSpPr>
            <p:nvPr/>
          </p:nvSpPr>
          <p:spPr bwMode="auto">
            <a:xfrm>
              <a:off x="2248" y="1206"/>
              <a:ext cx="576" cy="1889"/>
            </a:xfrm>
            <a:custGeom>
              <a:avLst/>
              <a:gdLst>
                <a:gd name="T0" fmla="*/ 0 w 1960"/>
                <a:gd name="T1" fmla="*/ 0 h 8291"/>
                <a:gd name="T2" fmla="*/ 576 w 1960"/>
                <a:gd name="T3" fmla="*/ 0 h 8291"/>
                <a:gd name="T4" fmla="*/ 576 w 1960"/>
                <a:gd name="T5" fmla="*/ 1889 h 8291"/>
                <a:gd name="T6" fmla="*/ 0 w 1960"/>
                <a:gd name="T7" fmla="*/ 1889 h 8291"/>
                <a:gd name="T8" fmla="*/ 0 w 1960"/>
                <a:gd name="T9" fmla="*/ 0 h 8291"/>
                <a:gd name="T10" fmla="*/ 0 w 1960"/>
                <a:gd name="T11" fmla="*/ 0 h 8291"/>
                <a:gd name="T12" fmla="*/ 0 60000 65536"/>
                <a:gd name="T13" fmla="*/ 0 60000 65536"/>
                <a:gd name="T14" fmla="*/ 0 60000 65536"/>
                <a:gd name="T15" fmla="*/ 0 60000 65536"/>
                <a:gd name="T16" fmla="*/ 0 60000 65536"/>
                <a:gd name="T17" fmla="*/ 0 60000 65536"/>
                <a:gd name="T18" fmla="*/ 0 w 1960"/>
                <a:gd name="T19" fmla="*/ 0 h 8291"/>
                <a:gd name="T20" fmla="*/ 1960 w 1960"/>
                <a:gd name="T21" fmla="*/ 8291 h 8291"/>
              </a:gdLst>
              <a:ahLst/>
              <a:cxnLst>
                <a:cxn ang="T12">
                  <a:pos x="T0" y="T1"/>
                </a:cxn>
                <a:cxn ang="T13">
                  <a:pos x="T2" y="T3"/>
                </a:cxn>
                <a:cxn ang="T14">
                  <a:pos x="T4" y="T5"/>
                </a:cxn>
                <a:cxn ang="T15">
                  <a:pos x="T6" y="T7"/>
                </a:cxn>
                <a:cxn ang="T16">
                  <a:pos x="T8" y="T9"/>
                </a:cxn>
                <a:cxn ang="T17">
                  <a:pos x="T10" y="T11"/>
                </a:cxn>
              </a:cxnLst>
              <a:rect l="T18" t="T19" r="T20" b="T21"/>
              <a:pathLst>
                <a:path w="1960" h="8291">
                  <a:moveTo>
                    <a:pt x="0" y="0"/>
                  </a:moveTo>
                  <a:lnTo>
                    <a:pt x="1960" y="0"/>
                  </a:lnTo>
                  <a:lnTo>
                    <a:pt x="1960" y="8291"/>
                  </a:lnTo>
                  <a:lnTo>
                    <a:pt x="0" y="8291"/>
                  </a:lnTo>
                  <a:lnTo>
                    <a:pt x="0" y="0"/>
                  </a:lnTo>
                  <a:close/>
                </a:path>
              </a:pathLst>
            </a:custGeom>
            <a:solidFill>
              <a:srgbClr val="769FF0"/>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sp>
          <p:nvSpPr>
            <p:cNvPr id="46" name="Rectangle 67"/>
            <p:cNvSpPr>
              <a:spLocks noChangeAspect="1" noChangeArrowheads="1"/>
            </p:cNvSpPr>
            <p:nvPr/>
          </p:nvSpPr>
          <p:spPr bwMode="auto">
            <a:xfrm>
              <a:off x="2367" y="1024"/>
              <a:ext cx="351" cy="160"/>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32.8 %</a:t>
              </a:r>
              <a:endParaRPr kumimoji="0" lang="en-US" sz="1600" b="0" dirty="0">
                <a:solidFill>
                  <a:schemeClr val="tx1"/>
                </a:solidFill>
                <a:latin typeface="+mj-lt"/>
                <a:cs typeface="Times New Roman" pitchFamily="18" charset="0"/>
              </a:endParaRPr>
            </a:p>
          </p:txBody>
        </p:sp>
      </p:grpSp>
      <p:grpSp>
        <p:nvGrpSpPr>
          <p:cNvPr id="47" name="Group 162"/>
          <p:cNvGrpSpPr>
            <a:grpSpLocks/>
          </p:cNvGrpSpPr>
          <p:nvPr/>
        </p:nvGrpSpPr>
        <p:grpSpPr bwMode="auto">
          <a:xfrm>
            <a:off x="6124575" y="2837641"/>
            <a:ext cx="914400" cy="2295732"/>
            <a:chOff x="3057" y="1602"/>
            <a:chExt cx="576" cy="1493"/>
          </a:xfrm>
        </p:grpSpPr>
        <p:sp>
          <p:nvSpPr>
            <p:cNvPr id="48" name="Freeform 89"/>
            <p:cNvSpPr>
              <a:spLocks/>
            </p:cNvSpPr>
            <p:nvPr/>
          </p:nvSpPr>
          <p:spPr bwMode="auto">
            <a:xfrm>
              <a:off x="3057" y="1782"/>
              <a:ext cx="576" cy="1313"/>
            </a:xfrm>
            <a:custGeom>
              <a:avLst/>
              <a:gdLst>
                <a:gd name="T0" fmla="*/ 0 w 1959"/>
                <a:gd name="T1" fmla="*/ 0 h 5774"/>
                <a:gd name="T2" fmla="*/ 576 w 1959"/>
                <a:gd name="T3" fmla="*/ 0 h 5774"/>
                <a:gd name="T4" fmla="*/ 576 w 1959"/>
                <a:gd name="T5" fmla="*/ 1313 h 5774"/>
                <a:gd name="T6" fmla="*/ 0 w 1959"/>
                <a:gd name="T7" fmla="*/ 1313 h 5774"/>
                <a:gd name="T8" fmla="*/ 0 w 1959"/>
                <a:gd name="T9" fmla="*/ 0 h 5774"/>
                <a:gd name="T10" fmla="*/ 0 w 1959"/>
                <a:gd name="T11" fmla="*/ 0 h 5774"/>
                <a:gd name="T12" fmla="*/ 0 60000 65536"/>
                <a:gd name="T13" fmla="*/ 0 60000 65536"/>
                <a:gd name="T14" fmla="*/ 0 60000 65536"/>
                <a:gd name="T15" fmla="*/ 0 60000 65536"/>
                <a:gd name="T16" fmla="*/ 0 60000 65536"/>
                <a:gd name="T17" fmla="*/ 0 60000 65536"/>
                <a:gd name="T18" fmla="*/ 0 w 1959"/>
                <a:gd name="T19" fmla="*/ 0 h 5774"/>
                <a:gd name="T20" fmla="*/ 1959 w 1959"/>
                <a:gd name="T21" fmla="*/ 5774 h 5774"/>
              </a:gdLst>
              <a:ahLst/>
              <a:cxnLst>
                <a:cxn ang="T12">
                  <a:pos x="T0" y="T1"/>
                </a:cxn>
                <a:cxn ang="T13">
                  <a:pos x="T2" y="T3"/>
                </a:cxn>
                <a:cxn ang="T14">
                  <a:pos x="T4" y="T5"/>
                </a:cxn>
                <a:cxn ang="T15">
                  <a:pos x="T6" y="T7"/>
                </a:cxn>
                <a:cxn ang="T16">
                  <a:pos x="T8" y="T9"/>
                </a:cxn>
                <a:cxn ang="T17">
                  <a:pos x="T10" y="T11"/>
                </a:cxn>
              </a:cxnLst>
              <a:rect l="T18" t="T19" r="T20" b="T21"/>
              <a:pathLst>
                <a:path w="1959" h="5774">
                  <a:moveTo>
                    <a:pt x="0" y="0"/>
                  </a:moveTo>
                  <a:lnTo>
                    <a:pt x="1959" y="0"/>
                  </a:lnTo>
                  <a:lnTo>
                    <a:pt x="1959" y="5774"/>
                  </a:lnTo>
                  <a:lnTo>
                    <a:pt x="0" y="5774"/>
                  </a:lnTo>
                  <a:lnTo>
                    <a:pt x="0" y="0"/>
                  </a:lnTo>
                  <a:close/>
                </a:path>
              </a:pathLst>
            </a:custGeom>
            <a:solidFill>
              <a:srgbClr val="769FF0"/>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sp>
          <p:nvSpPr>
            <p:cNvPr id="49" name="Rectangle 108"/>
            <p:cNvSpPr>
              <a:spLocks noChangeAspect="1" noChangeArrowheads="1"/>
            </p:cNvSpPr>
            <p:nvPr/>
          </p:nvSpPr>
          <p:spPr bwMode="auto">
            <a:xfrm>
              <a:off x="3193" y="1602"/>
              <a:ext cx="351" cy="160"/>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a:solidFill>
                    <a:srgbClr val="000000"/>
                  </a:solidFill>
                  <a:latin typeface="+mj-lt"/>
                  <a:cs typeface="Times New Roman" pitchFamily="18" charset="0"/>
                </a:rPr>
                <a:t>22.8 %</a:t>
              </a:r>
              <a:endParaRPr kumimoji="0" lang="en-US" sz="1600" b="0" dirty="0">
                <a:solidFill>
                  <a:schemeClr val="tx1"/>
                </a:solidFill>
                <a:latin typeface="+mj-lt"/>
                <a:cs typeface="Times New Roman" pitchFamily="18" charset="0"/>
              </a:endParaRPr>
            </a:p>
          </p:txBody>
        </p:sp>
      </p:grpSp>
      <p:grpSp>
        <p:nvGrpSpPr>
          <p:cNvPr id="50" name="Group 161"/>
          <p:cNvGrpSpPr>
            <a:grpSpLocks/>
          </p:cNvGrpSpPr>
          <p:nvPr/>
        </p:nvGrpSpPr>
        <p:grpSpPr bwMode="auto">
          <a:xfrm>
            <a:off x="7408862" y="4034832"/>
            <a:ext cx="914400" cy="1098837"/>
            <a:chOff x="3866" y="2309"/>
            <a:chExt cx="576" cy="715"/>
          </a:xfrm>
        </p:grpSpPr>
        <p:sp>
          <p:nvSpPr>
            <p:cNvPr id="51" name="Freeform 130"/>
            <p:cNvSpPr>
              <a:spLocks/>
            </p:cNvSpPr>
            <p:nvPr/>
          </p:nvSpPr>
          <p:spPr bwMode="auto">
            <a:xfrm>
              <a:off x="3866" y="2483"/>
              <a:ext cx="576" cy="541"/>
            </a:xfrm>
            <a:custGeom>
              <a:avLst/>
              <a:gdLst>
                <a:gd name="T0" fmla="*/ 0 w 1960"/>
                <a:gd name="T1" fmla="*/ 0 h 1057"/>
                <a:gd name="T2" fmla="*/ 576 w 1960"/>
                <a:gd name="T3" fmla="*/ 0 h 1057"/>
                <a:gd name="T4" fmla="*/ 576 w 1960"/>
                <a:gd name="T5" fmla="*/ 351 h 1057"/>
                <a:gd name="T6" fmla="*/ 0 w 1960"/>
                <a:gd name="T7" fmla="*/ 351 h 1057"/>
                <a:gd name="T8" fmla="*/ 0 w 1960"/>
                <a:gd name="T9" fmla="*/ 0 h 1057"/>
                <a:gd name="T10" fmla="*/ 0 w 1960"/>
                <a:gd name="T11" fmla="*/ 0 h 1057"/>
                <a:gd name="T12" fmla="*/ 0 60000 65536"/>
                <a:gd name="T13" fmla="*/ 0 60000 65536"/>
                <a:gd name="T14" fmla="*/ 0 60000 65536"/>
                <a:gd name="T15" fmla="*/ 0 60000 65536"/>
                <a:gd name="T16" fmla="*/ 0 60000 65536"/>
                <a:gd name="T17" fmla="*/ 0 60000 65536"/>
                <a:gd name="T18" fmla="*/ 0 w 1960"/>
                <a:gd name="T19" fmla="*/ 0 h 1057"/>
                <a:gd name="T20" fmla="*/ 1960 w 1960"/>
                <a:gd name="T21" fmla="*/ 1057 h 1057"/>
              </a:gdLst>
              <a:ahLst/>
              <a:cxnLst>
                <a:cxn ang="T12">
                  <a:pos x="T0" y="T1"/>
                </a:cxn>
                <a:cxn ang="T13">
                  <a:pos x="T2" y="T3"/>
                </a:cxn>
                <a:cxn ang="T14">
                  <a:pos x="T4" y="T5"/>
                </a:cxn>
                <a:cxn ang="T15">
                  <a:pos x="T6" y="T7"/>
                </a:cxn>
                <a:cxn ang="T16">
                  <a:pos x="T8" y="T9"/>
                </a:cxn>
                <a:cxn ang="T17">
                  <a:pos x="T10" y="T11"/>
                </a:cxn>
              </a:cxnLst>
              <a:rect l="T18" t="T19" r="T20" b="T21"/>
              <a:pathLst>
                <a:path w="1960" h="1057">
                  <a:moveTo>
                    <a:pt x="0" y="0"/>
                  </a:moveTo>
                  <a:lnTo>
                    <a:pt x="1960" y="0"/>
                  </a:lnTo>
                  <a:lnTo>
                    <a:pt x="1960" y="1057"/>
                  </a:lnTo>
                  <a:lnTo>
                    <a:pt x="0" y="1057"/>
                  </a:lnTo>
                  <a:lnTo>
                    <a:pt x="0" y="0"/>
                  </a:lnTo>
                  <a:close/>
                </a:path>
              </a:pathLst>
            </a:custGeom>
            <a:solidFill>
              <a:srgbClr val="769FF0"/>
            </a:solidFill>
            <a:ln w="19050">
              <a:solidFill>
                <a:schemeClr val="tx1"/>
              </a:solidFill>
              <a:round/>
              <a:headEnd/>
              <a:tailEnd/>
            </a:ln>
            <a:effectLst>
              <a:outerShdw blurRad="50800" dist="38100" dir="2700000" algn="tl" rotWithShape="0">
                <a:prstClr val="black">
                  <a:alpha val="40000"/>
                </a:prstClr>
              </a:outerShdw>
            </a:effectLst>
          </p:spPr>
          <p:txBody>
            <a:bodyPr>
              <a:prstTxWarp prst="textNoShape">
                <a:avLst/>
              </a:prstTxWarp>
            </a:bodyPr>
            <a:lstStyle/>
            <a:p>
              <a:endParaRPr lang="en-US" sz="1600">
                <a:latin typeface="+mj-lt"/>
                <a:cs typeface="Times New Roman" pitchFamily="18" charset="0"/>
              </a:endParaRPr>
            </a:p>
          </p:txBody>
        </p:sp>
        <p:sp>
          <p:nvSpPr>
            <p:cNvPr id="53" name="Rectangle 149"/>
            <p:cNvSpPr>
              <a:spLocks noChangeAspect="1" noChangeArrowheads="1"/>
            </p:cNvSpPr>
            <p:nvPr/>
          </p:nvSpPr>
          <p:spPr bwMode="auto">
            <a:xfrm>
              <a:off x="3980" y="2309"/>
              <a:ext cx="344" cy="160"/>
            </a:xfrm>
            <a:prstGeom prst="rect">
              <a:avLst/>
            </a:prstGeom>
            <a:noFill/>
            <a:ln w="9525">
              <a:noFill/>
              <a:miter lim="800000"/>
              <a:headEnd/>
              <a:tailEnd/>
            </a:ln>
          </p:spPr>
          <p:txBody>
            <a:bodyPr wrap="none" lIns="0" tIns="0" rIns="0" bIns="0">
              <a:prstTxWarp prst="textNoShape">
                <a:avLst/>
              </a:prstTxWarp>
              <a:spAutoFit/>
            </a:bodyPr>
            <a:lstStyle/>
            <a:p>
              <a:r>
                <a:rPr kumimoji="0" lang="en-US" sz="1600" b="0" dirty="0" smtClean="0">
                  <a:solidFill>
                    <a:srgbClr val="000000"/>
                  </a:solidFill>
                  <a:latin typeface="+mj-lt"/>
                  <a:cs typeface="Times New Roman" pitchFamily="18" charset="0"/>
                </a:rPr>
                <a:t>  8.6 </a:t>
              </a:r>
              <a:r>
                <a:rPr kumimoji="0" lang="en-US" sz="1600" b="0" dirty="0">
                  <a:solidFill>
                    <a:srgbClr val="000000"/>
                  </a:solidFill>
                  <a:latin typeface="+mj-lt"/>
                  <a:cs typeface="Times New Roman" pitchFamily="18" charset="0"/>
                </a:rPr>
                <a:t>%</a:t>
              </a:r>
              <a:endParaRPr kumimoji="0" lang="en-US" sz="1600" b="0" dirty="0">
                <a:solidFill>
                  <a:schemeClr val="tx1"/>
                </a:solidFill>
                <a:latin typeface="+mj-lt"/>
                <a:cs typeface="Times New Roman" pitchFamily="18" charset="0"/>
              </a:endParaRPr>
            </a:p>
          </p:txBody>
        </p:sp>
      </p:grpSp>
      <p:sp>
        <p:nvSpPr>
          <p:cNvPr id="54" name="Rectangle 157"/>
          <p:cNvSpPr>
            <a:spLocks noChangeAspect="1" noChangeArrowheads="1"/>
          </p:cNvSpPr>
          <p:nvPr/>
        </p:nvSpPr>
        <p:spPr bwMode="auto">
          <a:xfrm>
            <a:off x="5137980" y="1465074"/>
            <a:ext cx="3018455" cy="246221"/>
          </a:xfrm>
          <a:prstGeom prst="rect">
            <a:avLst/>
          </a:prstGeom>
          <a:noFill/>
          <a:ln w="9525">
            <a:noFill/>
            <a:miter lim="800000"/>
            <a:headEnd/>
            <a:tailEnd/>
          </a:ln>
        </p:spPr>
        <p:txBody>
          <a:bodyPr wrap="none" lIns="0" tIns="0" rIns="0" bIns="0">
            <a:prstTxWarp prst="textNoShape">
              <a:avLst/>
            </a:prstTxWarp>
            <a:spAutoFit/>
          </a:bodyPr>
          <a:lstStyle/>
          <a:p>
            <a:r>
              <a:rPr kumimoji="0" lang="en-US" sz="1600" b="1" i="1" dirty="0">
                <a:solidFill>
                  <a:srgbClr val="000000"/>
                </a:solidFill>
                <a:latin typeface="+mj-lt"/>
                <a:cs typeface="Times New Roman" pitchFamily="18" charset="0"/>
              </a:rPr>
              <a:t>Percent of </a:t>
            </a:r>
            <a:r>
              <a:rPr kumimoji="0" lang="en-US" sz="1600" b="1" i="1" dirty="0" smtClean="0">
                <a:solidFill>
                  <a:srgbClr val="000000"/>
                </a:solidFill>
                <a:latin typeface="+mj-lt"/>
                <a:cs typeface="Times New Roman" pitchFamily="18" charset="0"/>
              </a:rPr>
              <a:t>Period </a:t>
            </a:r>
            <a:r>
              <a:rPr kumimoji="0" lang="en-US" sz="1600" b="1" i="1" dirty="0">
                <a:solidFill>
                  <a:srgbClr val="000000"/>
                </a:solidFill>
                <a:latin typeface="+mj-lt"/>
                <a:cs typeface="Times New Roman" pitchFamily="18" charset="0"/>
              </a:rPr>
              <a:t>U.S. in Recession</a:t>
            </a:r>
            <a:endParaRPr kumimoji="0" lang="en-US" sz="1600" b="1" i="1" dirty="0">
              <a:solidFill>
                <a:schemeClr val="tx1"/>
              </a:solidFill>
              <a:latin typeface="+mj-lt"/>
              <a:cs typeface="Times New Roman" pitchFamily="18" charset="0"/>
            </a:endParaRPr>
          </a:p>
        </p:txBody>
      </p:sp>
    </p:spTree>
    <p:extLst>
      <p:ext uri="{BB962C8B-B14F-4D97-AF65-F5344CB8AC3E}">
        <p14:creationId xmlns:p14="http://schemas.microsoft.com/office/powerpoint/2010/main" val="30732938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8"/>
            <a:ext cx="8820445" cy="4692983"/>
          </a:xfrm>
        </p:spPr>
        <p:txBody>
          <a:bodyPr/>
          <a:lstStyle/>
          <a:p>
            <a:pPr marL="341313" indent="-341313">
              <a:buAutoNum type="arabicPeriod"/>
            </a:pPr>
            <a:r>
              <a:rPr lang="en-US" dirty="0" smtClean="0">
                <a:solidFill>
                  <a:srgbClr val="32302A"/>
                </a:solidFill>
              </a:rPr>
              <a:t>Does </a:t>
            </a:r>
            <a:r>
              <a:rPr lang="en-US" dirty="0">
                <a:solidFill>
                  <a:srgbClr val="32302A"/>
                </a:solidFill>
              </a:rPr>
              <a:t>the national debt have to be paid off at some time in the future? What will happen if </a:t>
            </a:r>
            <a:r>
              <a:rPr lang="en-US" dirty="0" smtClean="0">
                <a:solidFill>
                  <a:srgbClr val="32302A"/>
                </a:solidFill>
              </a:rPr>
              <a:t>it </a:t>
            </a:r>
            <a:r>
              <a:rPr lang="en-US" dirty="0">
                <a:solidFill>
                  <a:srgbClr val="32302A"/>
                </a:solidFill>
              </a:rPr>
              <a:t>is not? </a:t>
            </a:r>
            <a:r>
              <a:rPr lang="en-US" dirty="0" smtClean="0">
                <a:solidFill>
                  <a:srgbClr val="32302A"/>
                </a:solidFill>
              </a:rPr>
              <a:t/>
            </a:r>
            <a:br>
              <a:rPr lang="en-US" dirty="0" smtClean="0">
                <a:solidFill>
                  <a:srgbClr val="32302A"/>
                </a:solidFill>
              </a:rPr>
            </a:br>
            <a:endParaRPr lang="en-US" sz="1000" dirty="0" smtClean="0">
              <a:solidFill>
                <a:srgbClr val="32302A"/>
              </a:solidFill>
            </a:endParaRPr>
          </a:p>
          <a:p>
            <a:pPr marL="341313" indent="-341313">
              <a:buAutoNum type="arabicPeriod"/>
            </a:pPr>
            <a:r>
              <a:rPr lang="en-US" dirty="0" smtClean="0">
                <a:solidFill>
                  <a:srgbClr val="32302A"/>
                </a:solidFill>
              </a:rPr>
              <a:t>What </a:t>
            </a:r>
            <a:r>
              <a:rPr lang="en-US" dirty="0">
                <a:solidFill>
                  <a:srgbClr val="32302A"/>
                </a:solidFill>
              </a:rPr>
              <a:t>is the difference between the national debt and the privately held federal debt? </a:t>
            </a:r>
            <a:r>
              <a:rPr lang="en-US" dirty="0" smtClean="0">
                <a:solidFill>
                  <a:srgbClr val="32302A"/>
                </a:solidFill>
              </a:rPr>
              <a:t>Is the </a:t>
            </a:r>
            <a:r>
              <a:rPr lang="en-US" dirty="0">
                <a:solidFill>
                  <a:srgbClr val="32302A"/>
                </a:solidFill>
              </a:rPr>
              <a:t>difference between the two important? </a:t>
            </a:r>
            <a:r>
              <a:rPr lang="en-US" dirty="0" smtClean="0">
                <a:solidFill>
                  <a:srgbClr val="32302A"/>
                </a:solidFill>
              </a:rPr>
              <a:t>Why </a:t>
            </a:r>
            <a:r>
              <a:rPr lang="en-US" dirty="0">
                <a:solidFill>
                  <a:srgbClr val="32302A"/>
                </a:solidFill>
              </a:rPr>
              <a:t>or why not? </a:t>
            </a:r>
            <a:r>
              <a:rPr lang="en-US" dirty="0" smtClean="0">
                <a:solidFill>
                  <a:srgbClr val="32302A"/>
                </a:solidFill>
              </a:rPr>
              <a:t/>
            </a:r>
            <a:br>
              <a:rPr lang="en-US" dirty="0" smtClean="0">
                <a:solidFill>
                  <a:srgbClr val="32302A"/>
                </a:solidFill>
              </a:rPr>
            </a:br>
            <a:endParaRPr lang="en-US" sz="1000" dirty="0">
              <a:solidFill>
                <a:srgbClr val="32302A"/>
              </a:solidFill>
            </a:endParaRPr>
          </a:p>
          <a:p>
            <a:pPr marL="341313" indent="-341313">
              <a:buAutoNum type="arabicPeriod"/>
            </a:pPr>
            <a:r>
              <a:rPr lang="en-US" dirty="0" smtClean="0">
                <a:solidFill>
                  <a:srgbClr val="32302A"/>
                </a:solidFill>
              </a:rPr>
              <a:t>"</a:t>
            </a:r>
            <a:r>
              <a:rPr lang="en-US" i="1" dirty="0">
                <a:solidFill>
                  <a:srgbClr val="32302A"/>
                </a:solidFill>
              </a:rPr>
              <a:t>The national debt is a mortgage against </a:t>
            </a:r>
            <a:r>
              <a:rPr lang="en-US" i="1" dirty="0" smtClean="0">
                <a:solidFill>
                  <a:srgbClr val="32302A"/>
                </a:solidFill>
              </a:rPr>
              <a:t>the future </a:t>
            </a:r>
            <a:r>
              <a:rPr lang="en-US" i="1" dirty="0">
                <a:solidFill>
                  <a:srgbClr val="32302A"/>
                </a:solidFill>
              </a:rPr>
              <a:t>of </a:t>
            </a:r>
            <a:r>
              <a:rPr lang="en-US" i="1" dirty="0" smtClean="0">
                <a:solidFill>
                  <a:srgbClr val="32302A"/>
                </a:solidFill>
              </a:rPr>
              <a:t/>
            </a:r>
            <a:br>
              <a:rPr lang="en-US" i="1" dirty="0" smtClean="0">
                <a:solidFill>
                  <a:srgbClr val="32302A"/>
                </a:solidFill>
              </a:rPr>
            </a:br>
            <a:r>
              <a:rPr lang="en-US" i="1" dirty="0" smtClean="0">
                <a:solidFill>
                  <a:srgbClr val="32302A"/>
                </a:solidFill>
              </a:rPr>
              <a:t>  our children </a:t>
            </a:r>
            <a:r>
              <a:rPr lang="en-US" i="1" dirty="0">
                <a:solidFill>
                  <a:srgbClr val="32302A"/>
                </a:solidFill>
              </a:rPr>
              <a:t>and </a:t>
            </a:r>
            <a:r>
              <a:rPr lang="en-US" i="1" dirty="0" smtClean="0">
                <a:solidFill>
                  <a:srgbClr val="32302A"/>
                </a:solidFill>
              </a:rPr>
              <a:t>grandchildren. We </a:t>
            </a:r>
            <a:r>
              <a:rPr lang="en-US" i="1" dirty="0">
                <a:solidFill>
                  <a:srgbClr val="32302A"/>
                </a:solidFill>
              </a:rPr>
              <a:t>are forcing them to </a:t>
            </a:r>
            <a:r>
              <a:rPr lang="en-US" i="1" dirty="0" smtClean="0">
                <a:solidFill>
                  <a:srgbClr val="32302A"/>
                </a:solidFill>
              </a:rPr>
              <a:t/>
            </a:r>
            <a:br>
              <a:rPr lang="en-US" i="1" dirty="0" smtClean="0">
                <a:solidFill>
                  <a:srgbClr val="32302A"/>
                </a:solidFill>
              </a:rPr>
            </a:br>
            <a:r>
              <a:rPr lang="en-US" i="1" dirty="0" smtClean="0">
                <a:solidFill>
                  <a:srgbClr val="32302A"/>
                </a:solidFill>
              </a:rPr>
              <a:t>  pay for our </a:t>
            </a:r>
            <a:r>
              <a:rPr lang="en-US" i="1" dirty="0">
                <a:solidFill>
                  <a:srgbClr val="32302A"/>
                </a:solidFill>
              </a:rPr>
              <a:t>current </a:t>
            </a:r>
            <a:r>
              <a:rPr lang="en-US" i="1" dirty="0" smtClean="0">
                <a:solidFill>
                  <a:srgbClr val="32302A"/>
                </a:solidFill>
              </a:rPr>
              <a:t>consumption </a:t>
            </a:r>
            <a:r>
              <a:rPr lang="en-US" i="1" dirty="0">
                <a:solidFill>
                  <a:srgbClr val="32302A"/>
                </a:solidFill>
              </a:rPr>
              <a:t>of goods and services.</a:t>
            </a:r>
            <a:r>
              <a:rPr lang="en-US" dirty="0">
                <a:solidFill>
                  <a:srgbClr val="32302A"/>
                </a:solidFill>
              </a:rPr>
              <a:t>" </a:t>
            </a:r>
            <a:br>
              <a:rPr lang="en-US" dirty="0">
                <a:solidFill>
                  <a:srgbClr val="32302A"/>
                </a:solidFill>
              </a:rPr>
            </a:br>
            <a:r>
              <a:rPr lang="en-US" sz="1000" dirty="0" smtClean="0">
                <a:solidFill>
                  <a:srgbClr val="32302A"/>
                </a:solidFill>
              </a:rPr>
              <a:t/>
            </a:r>
            <a:br>
              <a:rPr lang="en-US" sz="1000" dirty="0" smtClean="0">
                <a:solidFill>
                  <a:srgbClr val="32302A"/>
                </a:solidFill>
              </a:rPr>
            </a:br>
            <a:r>
              <a:rPr lang="en-US" dirty="0" smtClean="0">
                <a:solidFill>
                  <a:srgbClr val="32302A"/>
                </a:solidFill>
              </a:rPr>
              <a:t>– </a:t>
            </a:r>
            <a:r>
              <a:rPr lang="en-US" dirty="0">
                <a:solidFill>
                  <a:srgbClr val="32302A"/>
                </a:solidFill>
              </a:rPr>
              <a:t>Is this statement true? </a:t>
            </a:r>
          </a:p>
        </p:txBody>
      </p:sp>
    </p:spTree>
    <p:extLst>
      <p:ext uri="{BB962C8B-B14F-4D97-AF65-F5344CB8AC3E}">
        <p14:creationId xmlns:p14="http://schemas.microsoft.com/office/powerpoint/2010/main" val="224332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69" y="432228"/>
            <a:ext cx="8904855" cy="657667"/>
          </a:xfrm>
        </p:spPr>
        <p:txBody>
          <a:bodyPr/>
          <a:lstStyle/>
          <a:p>
            <a:r>
              <a:rPr lang="en-US" dirty="0"/>
              <a:t>Questions for Thought:</a:t>
            </a:r>
            <a:br>
              <a:rPr lang="en-US" dirty="0"/>
            </a:br>
            <a:endParaRPr lang="en-US" dirty="0"/>
          </a:p>
        </p:txBody>
      </p:sp>
      <p:sp>
        <p:nvSpPr>
          <p:cNvPr id="5" name="Content Placeholder 4"/>
          <p:cNvSpPr>
            <a:spLocks noGrp="1"/>
          </p:cNvSpPr>
          <p:nvPr>
            <p:ph idx="1"/>
          </p:nvPr>
        </p:nvSpPr>
        <p:spPr>
          <a:xfrm>
            <a:off x="140675" y="1110729"/>
            <a:ext cx="8820445" cy="3891118"/>
          </a:xfrm>
        </p:spPr>
        <p:txBody>
          <a:bodyPr/>
          <a:lstStyle/>
          <a:p>
            <a:pPr marL="347663" indent="-347663">
              <a:buNone/>
            </a:pPr>
            <a:r>
              <a:rPr lang="en-US" dirty="0">
                <a:solidFill>
                  <a:srgbClr val="32302A"/>
                </a:solidFill>
              </a:rPr>
              <a:t>4</a:t>
            </a:r>
            <a:r>
              <a:rPr lang="en-US" dirty="0" smtClean="0">
                <a:solidFill>
                  <a:srgbClr val="32302A"/>
                </a:solidFill>
              </a:rPr>
              <a:t>. If the federal debt continues to grow as a share of the economy, is the government likely to default on its obligations to bond holders? </a:t>
            </a:r>
            <a:endParaRPr lang="en-US" dirty="0">
              <a:solidFill>
                <a:srgbClr val="32302A"/>
              </a:solidFill>
            </a:endParaRPr>
          </a:p>
        </p:txBody>
      </p:sp>
    </p:spTree>
    <p:extLst>
      <p:ext uri="{BB962C8B-B14F-4D97-AF65-F5344CB8AC3E}">
        <p14:creationId xmlns:p14="http://schemas.microsoft.com/office/powerpoint/2010/main" val="1517300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16034"/>
            <a:ext cx="7772400" cy="742188"/>
          </a:xfrm>
        </p:spPr>
        <p:txBody>
          <a:bodyPr anchor="ctr"/>
          <a:lstStyle/>
          <a:p>
            <a:pPr>
              <a:lnSpc>
                <a:spcPts val="3500"/>
              </a:lnSpc>
            </a:pPr>
            <a:r>
              <a:rPr lang="en-US" dirty="0"/>
              <a:t>Can Discretionary Policy</a:t>
            </a:r>
            <a:br>
              <a:rPr lang="en-US" dirty="0"/>
            </a:br>
            <a:r>
              <a:rPr lang="en-US" dirty="0"/>
              <a:t>Promote Economic Stability?</a:t>
            </a:r>
          </a:p>
        </p:txBody>
      </p:sp>
    </p:spTree>
    <p:extLst>
      <p:ext uri="{BB962C8B-B14F-4D97-AF65-F5344CB8AC3E}">
        <p14:creationId xmlns:p14="http://schemas.microsoft.com/office/powerpoint/2010/main" val="36874968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idx="1"/>
          </p:nvPr>
        </p:nvSpPr>
        <p:spPr>
          <a:xfrm>
            <a:off x="2378995" y="2160168"/>
            <a:ext cx="4083798" cy="2151897"/>
          </a:xfrm>
        </p:spPr>
        <p:txBody>
          <a:bodyPr/>
          <a:lstStyle/>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End of</a:t>
            </a:r>
          </a:p>
          <a:p>
            <a:pPr marL="511175" indent="-511175" algn="ctr">
              <a:lnSpc>
                <a:spcPct val="80000"/>
              </a:lnSpc>
              <a:buClr>
                <a:schemeClr val="hlink"/>
              </a:buClr>
              <a:buNone/>
            </a:pPr>
            <a:r>
              <a:rPr lang="en-US" sz="6600" b="1" i="1" dirty="0" smtClean="0">
                <a:solidFill>
                  <a:srgbClr val="32302A"/>
                </a:solidFill>
                <a:latin typeface="+mj-lt"/>
                <a:cs typeface="Times New Roman" pitchFamily="18" charset="0"/>
              </a:rPr>
              <a:t>Chapter 15</a:t>
            </a:r>
            <a:endParaRPr lang="en-US" sz="6600" b="1" i="1" dirty="0">
              <a:solidFill>
                <a:srgbClr val="32302A"/>
              </a:solidFill>
              <a:latin typeface="+mj-lt"/>
              <a:cs typeface="Times New Roman" pitchFamily="18" charset="0"/>
            </a:endParaRPr>
          </a:p>
        </p:txBody>
      </p:sp>
    </p:spTree>
    <p:extLst>
      <p:ext uri="{BB962C8B-B14F-4D97-AF65-F5344CB8AC3E}">
        <p14:creationId xmlns:p14="http://schemas.microsoft.com/office/powerpoint/2010/main" val="3117243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0853"/>
            <a:ext cx="8904855" cy="703306"/>
          </a:xfrm>
        </p:spPr>
        <p:txBody>
          <a:bodyPr/>
          <a:lstStyle/>
          <a:p>
            <a:r>
              <a:rPr lang="en-US" dirty="0"/>
              <a:t>The Goals of Stabilization Policy</a:t>
            </a:r>
          </a:p>
        </p:txBody>
      </p:sp>
      <p:sp>
        <p:nvSpPr>
          <p:cNvPr id="3" name="Content Placeholder 2"/>
          <p:cNvSpPr>
            <a:spLocks noGrp="1"/>
          </p:cNvSpPr>
          <p:nvPr>
            <p:ph idx="1"/>
          </p:nvPr>
        </p:nvSpPr>
        <p:spPr>
          <a:xfrm>
            <a:off x="140675" y="1108697"/>
            <a:ext cx="8883750" cy="3650893"/>
          </a:xfrm>
        </p:spPr>
        <p:txBody>
          <a:bodyPr/>
          <a:lstStyle/>
          <a:p>
            <a:pPr marL="231775" indent="-231775"/>
            <a:r>
              <a:rPr lang="en-US" dirty="0">
                <a:solidFill>
                  <a:srgbClr val="32302A"/>
                </a:solidFill>
              </a:rPr>
              <a:t>Economists of almost all persuasions favor the following goals:</a:t>
            </a:r>
          </a:p>
          <a:p>
            <a:pPr marL="631825" lvl="1" indent="-231775"/>
            <a:r>
              <a:rPr lang="en-US" sz="2800" dirty="0">
                <a:solidFill>
                  <a:srgbClr val="32302A"/>
                </a:solidFill>
              </a:rPr>
              <a:t>a stable growth of real GDP</a:t>
            </a:r>
          </a:p>
          <a:p>
            <a:pPr marL="631825" lvl="1" indent="-231775"/>
            <a:r>
              <a:rPr lang="en-US" sz="2800" dirty="0">
                <a:solidFill>
                  <a:srgbClr val="32302A"/>
                </a:solidFill>
              </a:rPr>
              <a:t>a relatively stable level of prices</a:t>
            </a:r>
          </a:p>
          <a:p>
            <a:pPr marL="631825" lvl="1" indent="-231775"/>
            <a:r>
              <a:rPr lang="en-US" sz="2800" dirty="0">
                <a:solidFill>
                  <a:srgbClr val="32302A"/>
                </a:solidFill>
              </a:rPr>
              <a:t>a high level of employment </a:t>
            </a:r>
            <a:r>
              <a:rPr lang="en-US" sz="2800" dirty="0" smtClean="0">
                <a:solidFill>
                  <a:srgbClr val="32302A"/>
                </a:solidFill>
              </a:rPr>
              <a:t>(</a:t>
            </a:r>
            <a:r>
              <a:rPr lang="en-US" sz="2800" dirty="0">
                <a:solidFill>
                  <a:srgbClr val="32302A"/>
                </a:solidFill>
              </a:rPr>
              <a:t>low unemployment) </a:t>
            </a:r>
          </a:p>
          <a:p>
            <a:pPr marL="231775" indent="-231775"/>
            <a:r>
              <a:rPr lang="en-US" dirty="0" smtClean="0">
                <a:solidFill>
                  <a:srgbClr val="32302A"/>
                </a:solidFill>
              </a:rPr>
              <a:t>Even with agreement on these goals, </a:t>
            </a:r>
            <a:r>
              <a:rPr lang="en-US" dirty="0">
                <a:solidFill>
                  <a:srgbClr val="32302A"/>
                </a:solidFill>
              </a:rPr>
              <a:t>there is disagreement about how </a:t>
            </a:r>
            <a:r>
              <a:rPr lang="en-US" dirty="0" smtClean="0">
                <a:solidFill>
                  <a:srgbClr val="32302A"/>
                </a:solidFill>
              </a:rPr>
              <a:t>these </a:t>
            </a:r>
            <a:r>
              <a:rPr lang="en-US" dirty="0">
                <a:solidFill>
                  <a:srgbClr val="32302A"/>
                </a:solidFill>
              </a:rPr>
              <a:t>goals can </a:t>
            </a:r>
            <a:r>
              <a:rPr lang="en-US" dirty="0" smtClean="0">
                <a:solidFill>
                  <a:srgbClr val="32302A"/>
                </a:solidFill>
              </a:rPr>
              <a:t>be </a:t>
            </a:r>
            <a:r>
              <a:rPr lang="en-US" dirty="0">
                <a:solidFill>
                  <a:srgbClr val="32302A"/>
                </a:solidFill>
              </a:rPr>
              <a:t>achieved.</a:t>
            </a:r>
          </a:p>
        </p:txBody>
      </p:sp>
    </p:spTree>
    <p:extLst>
      <p:ext uri="{BB962C8B-B14F-4D97-AF65-F5344CB8AC3E}">
        <p14:creationId xmlns:p14="http://schemas.microsoft.com/office/powerpoint/2010/main" val="178519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1868"/>
            <a:ext cx="8904855" cy="689368"/>
          </a:xfrm>
        </p:spPr>
        <p:txBody>
          <a:bodyPr/>
          <a:lstStyle/>
          <a:p>
            <a:r>
              <a:rPr lang="en-US" dirty="0"/>
              <a:t>Activist and Non-activist Views</a:t>
            </a:r>
          </a:p>
        </p:txBody>
      </p:sp>
      <p:sp>
        <p:nvSpPr>
          <p:cNvPr id="3" name="Content Placeholder 2"/>
          <p:cNvSpPr>
            <a:spLocks noGrp="1"/>
          </p:cNvSpPr>
          <p:nvPr>
            <p:ph idx="1"/>
          </p:nvPr>
        </p:nvSpPr>
        <p:spPr>
          <a:xfrm>
            <a:off x="140675" y="1111326"/>
            <a:ext cx="8883750" cy="5305105"/>
          </a:xfrm>
        </p:spPr>
        <p:txBody>
          <a:bodyPr/>
          <a:lstStyle/>
          <a:p>
            <a:pPr marL="231775" indent="-231775"/>
            <a:r>
              <a:rPr lang="en-US" sz="2700" dirty="0">
                <a:solidFill>
                  <a:srgbClr val="32302A"/>
                </a:solidFill>
              </a:rPr>
              <a:t>If monetary and fiscal policies could inject stimulus during economic slowdowns and apply restraint during inflationary booms, </a:t>
            </a:r>
            <a:r>
              <a:rPr lang="en-US" sz="2700" dirty="0" smtClean="0">
                <a:solidFill>
                  <a:srgbClr val="32302A"/>
                </a:solidFill>
              </a:rPr>
              <a:t>this </a:t>
            </a:r>
            <a:r>
              <a:rPr lang="en-US" sz="2700" dirty="0">
                <a:solidFill>
                  <a:srgbClr val="32302A"/>
                </a:solidFill>
              </a:rPr>
              <a:t>would help reduce the ups and downs </a:t>
            </a:r>
            <a:r>
              <a:rPr lang="en-US" sz="2700" dirty="0" smtClean="0">
                <a:solidFill>
                  <a:srgbClr val="32302A"/>
                </a:solidFill>
              </a:rPr>
              <a:t>of </a:t>
            </a:r>
            <a:r>
              <a:rPr lang="en-US" sz="2700" dirty="0">
                <a:solidFill>
                  <a:srgbClr val="32302A"/>
                </a:solidFill>
              </a:rPr>
              <a:t>the business cycle.</a:t>
            </a:r>
          </a:p>
          <a:p>
            <a:pPr marL="631825" lvl="1" indent="-231775"/>
            <a:r>
              <a:rPr lang="en-US" sz="2700" b="1" i="1" dirty="0">
                <a:solidFill>
                  <a:srgbClr val="32302A"/>
                </a:solidFill>
              </a:rPr>
              <a:t>Activists</a:t>
            </a:r>
            <a:r>
              <a:rPr lang="en-US" sz="2700" dirty="0">
                <a:solidFill>
                  <a:srgbClr val="32302A"/>
                </a:solidFill>
              </a:rPr>
              <a:t> believe that policy-makers can respond to changing economic conditions and institute policy in a manner that will promote economic stability.</a:t>
            </a:r>
          </a:p>
          <a:p>
            <a:pPr marL="631825" lvl="1" indent="-231775"/>
            <a:r>
              <a:rPr lang="en-US" sz="2700" b="1" i="1" dirty="0">
                <a:solidFill>
                  <a:srgbClr val="32302A"/>
                </a:solidFill>
              </a:rPr>
              <a:t>Non-activists </a:t>
            </a:r>
            <a:r>
              <a:rPr lang="en-US" sz="2700" dirty="0">
                <a:solidFill>
                  <a:srgbClr val="32302A"/>
                </a:solidFill>
              </a:rPr>
              <a:t>argue that the discretionary use of monetary and fiscal policy in response to changing economic conditions is likely to do more harm than good.</a:t>
            </a:r>
          </a:p>
          <a:p>
            <a:pPr marL="231775" indent="-231775"/>
            <a:r>
              <a:rPr lang="en-US" sz="2700" dirty="0">
                <a:solidFill>
                  <a:srgbClr val="32302A"/>
                </a:solidFill>
              </a:rPr>
              <a:t>Both activists and non-activists recognize that conducting macro policy in a stabilizing manner is not an easy task.</a:t>
            </a:r>
          </a:p>
        </p:txBody>
      </p:sp>
    </p:spTree>
    <p:extLst>
      <p:ext uri="{BB962C8B-B14F-4D97-AF65-F5344CB8AC3E}">
        <p14:creationId xmlns:p14="http://schemas.microsoft.com/office/powerpoint/2010/main" val="235244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69" y="391868"/>
            <a:ext cx="8904855" cy="689368"/>
          </a:xfrm>
        </p:spPr>
        <p:txBody>
          <a:bodyPr/>
          <a:lstStyle/>
          <a:p>
            <a:r>
              <a:rPr lang="en-US" dirty="0"/>
              <a:t>Practical Problems with Timing</a:t>
            </a:r>
          </a:p>
        </p:txBody>
      </p:sp>
      <p:sp>
        <p:nvSpPr>
          <p:cNvPr id="3" name="Content Placeholder 2"/>
          <p:cNvSpPr>
            <a:spLocks noGrp="1"/>
          </p:cNvSpPr>
          <p:nvPr>
            <p:ph idx="1"/>
          </p:nvPr>
        </p:nvSpPr>
        <p:spPr>
          <a:xfrm>
            <a:off x="140675" y="1111167"/>
            <a:ext cx="8883750" cy="5051582"/>
          </a:xfrm>
        </p:spPr>
        <p:txBody>
          <a:bodyPr/>
          <a:lstStyle/>
          <a:p>
            <a:pPr marL="231775" indent="-231775"/>
            <a:r>
              <a:rPr lang="en-US" sz="2400" dirty="0">
                <a:solidFill>
                  <a:srgbClr val="32302A"/>
                </a:solidFill>
              </a:rPr>
              <a:t>The </a:t>
            </a:r>
            <a:r>
              <a:rPr lang="en-US" sz="2400" b="1" i="1" dirty="0">
                <a:solidFill>
                  <a:srgbClr val="32302A"/>
                </a:solidFill>
              </a:rPr>
              <a:t>time lag problem</a:t>
            </a:r>
            <a:r>
              <a:rPr lang="en-US" sz="2400" dirty="0">
                <a:solidFill>
                  <a:srgbClr val="32302A"/>
                </a:solidFill>
              </a:rPr>
              <a:t>:  </a:t>
            </a:r>
            <a:br>
              <a:rPr lang="en-US" sz="2400" dirty="0">
                <a:solidFill>
                  <a:srgbClr val="32302A"/>
                </a:solidFill>
              </a:rPr>
            </a:br>
            <a:r>
              <a:rPr lang="en-US" sz="2400" dirty="0">
                <a:solidFill>
                  <a:srgbClr val="32302A"/>
                </a:solidFill>
              </a:rPr>
              <a:t>It takes time to identify when a policy change </a:t>
            </a:r>
            <a:r>
              <a:rPr lang="en-US" sz="2400" dirty="0" smtClean="0">
                <a:solidFill>
                  <a:srgbClr val="32302A"/>
                </a:solidFill>
              </a:rPr>
              <a:t>is </a:t>
            </a:r>
            <a:r>
              <a:rPr lang="en-US" sz="2400" dirty="0">
                <a:solidFill>
                  <a:srgbClr val="32302A"/>
                </a:solidFill>
              </a:rPr>
              <a:t>needed, additional time to institute the policy change, and still more time before the change begins to exert an impact on the economy.</a:t>
            </a:r>
          </a:p>
          <a:p>
            <a:pPr marL="231775" indent="-231775"/>
            <a:r>
              <a:rPr lang="en-US" sz="2400" dirty="0">
                <a:solidFill>
                  <a:srgbClr val="32302A"/>
                </a:solidFill>
              </a:rPr>
              <a:t>The </a:t>
            </a:r>
            <a:r>
              <a:rPr lang="en-US" sz="2400" b="1" i="1" dirty="0">
                <a:solidFill>
                  <a:srgbClr val="32302A"/>
                </a:solidFill>
              </a:rPr>
              <a:t>forecasting problem</a:t>
            </a:r>
            <a:r>
              <a:rPr lang="en-US" sz="2400" dirty="0">
                <a:solidFill>
                  <a:srgbClr val="32302A"/>
                </a:solidFill>
              </a:rPr>
              <a:t>:  </a:t>
            </a:r>
            <a:br>
              <a:rPr lang="en-US" sz="2400" dirty="0">
                <a:solidFill>
                  <a:srgbClr val="32302A"/>
                </a:solidFill>
              </a:rPr>
            </a:br>
            <a:r>
              <a:rPr lang="en-US" sz="2400" dirty="0">
                <a:solidFill>
                  <a:srgbClr val="32302A"/>
                </a:solidFill>
              </a:rPr>
              <a:t>Because of the </a:t>
            </a:r>
            <a:r>
              <a:rPr lang="en-US" sz="2400" i="1" dirty="0">
                <a:solidFill>
                  <a:srgbClr val="32302A"/>
                </a:solidFill>
              </a:rPr>
              <a:t>time lag problem</a:t>
            </a:r>
            <a:r>
              <a:rPr lang="en-US" sz="2400" dirty="0">
                <a:solidFill>
                  <a:srgbClr val="32302A"/>
                </a:solidFill>
              </a:rPr>
              <a:t>, policy makers need to know what economic conditions will be like 12 to 24 months in the future. But, our ability to forecast future economic conditions is limited.</a:t>
            </a:r>
          </a:p>
          <a:p>
            <a:pPr marL="231775" indent="-231775"/>
            <a:r>
              <a:rPr lang="en-US" sz="2400" dirty="0">
                <a:solidFill>
                  <a:srgbClr val="32302A"/>
                </a:solidFill>
              </a:rPr>
              <a:t>Forecasting tools like the index of leading indicators can help, but they sometimes give incorrect signals.</a:t>
            </a:r>
          </a:p>
          <a:p>
            <a:pPr marL="231775" indent="-231775"/>
            <a:r>
              <a:rPr lang="en-US" sz="2400" dirty="0">
                <a:solidFill>
                  <a:srgbClr val="32302A"/>
                </a:solidFill>
              </a:rPr>
              <a:t>The </a:t>
            </a:r>
            <a:r>
              <a:rPr lang="en-US" sz="2400" b="1" i="1" dirty="0">
                <a:solidFill>
                  <a:srgbClr val="32302A"/>
                </a:solidFill>
              </a:rPr>
              <a:t>political problem</a:t>
            </a:r>
            <a:r>
              <a:rPr lang="en-US" sz="2400" dirty="0">
                <a:solidFill>
                  <a:srgbClr val="32302A"/>
                </a:solidFill>
              </a:rPr>
              <a:t>:</a:t>
            </a:r>
            <a:br>
              <a:rPr lang="en-US" sz="2400" dirty="0">
                <a:solidFill>
                  <a:srgbClr val="32302A"/>
                </a:solidFill>
              </a:rPr>
            </a:br>
            <a:r>
              <a:rPr lang="en-US" sz="2400" dirty="0">
                <a:solidFill>
                  <a:srgbClr val="32302A"/>
                </a:solidFill>
              </a:rPr>
              <a:t>Policy changes may be driven by political considerations rather than stabilization needs.</a:t>
            </a:r>
          </a:p>
        </p:txBody>
      </p:sp>
    </p:spTree>
    <p:extLst>
      <p:ext uri="{BB962C8B-B14F-4D97-AF65-F5344CB8AC3E}">
        <p14:creationId xmlns:p14="http://schemas.microsoft.com/office/powerpoint/2010/main" val="1511829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042" y="716034"/>
            <a:ext cx="7772400" cy="742188"/>
          </a:xfrm>
        </p:spPr>
        <p:txBody>
          <a:bodyPr anchor="ctr"/>
          <a:lstStyle/>
          <a:p>
            <a:pPr>
              <a:lnSpc>
                <a:spcPts val="3500"/>
              </a:lnSpc>
            </a:pPr>
            <a:r>
              <a:rPr lang="en-US" dirty="0"/>
              <a:t>Forecasting Tools </a:t>
            </a:r>
            <a:r>
              <a:rPr lang="en-US" dirty="0" smtClean="0"/>
              <a:t/>
            </a:r>
            <a:br>
              <a:rPr lang="en-US" dirty="0" smtClean="0"/>
            </a:br>
            <a:r>
              <a:rPr lang="en-US" dirty="0" smtClean="0"/>
              <a:t>and </a:t>
            </a:r>
            <a:r>
              <a:rPr lang="en-US" dirty="0"/>
              <a:t>Macro Policy</a:t>
            </a:r>
          </a:p>
        </p:txBody>
      </p:sp>
    </p:spTree>
    <p:extLst>
      <p:ext uri="{BB962C8B-B14F-4D97-AF65-F5344CB8AC3E}">
        <p14:creationId xmlns:p14="http://schemas.microsoft.com/office/powerpoint/2010/main" val="321881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5th edition TEMPLATE">
  <a:themeElements>
    <a:clrScheme name="Gwartney PPT 2011">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15th edition TEMPLATE</Template>
  <TotalTime>1289</TotalTime>
  <Words>2097</Words>
  <Application>Microsoft Macintosh PowerPoint</Application>
  <PresentationFormat>On-screen Show (4:3)</PresentationFormat>
  <Paragraphs>281</Paragraphs>
  <Slides>50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Times New Roman</vt:lpstr>
      <vt:lpstr>Arial</vt:lpstr>
      <vt:lpstr>15th edition TEMPLATE</vt:lpstr>
      <vt:lpstr>Macroeconomic Policy, Economic Stability, and the Federal Debt</vt:lpstr>
      <vt:lpstr>Economic Fluctuations: The Past 100 Years</vt:lpstr>
      <vt:lpstr>Economic Fluctuations: the Historical Record</vt:lpstr>
      <vt:lpstr>Economic Instability  During the Last 100 Years</vt:lpstr>
      <vt:lpstr>Can Discretionary Policy Promote Economic Stability?</vt:lpstr>
      <vt:lpstr>The Goals of Stabilization Policy</vt:lpstr>
      <vt:lpstr>Activist and Non-activist Views</vt:lpstr>
      <vt:lpstr>Practical Problems with Timing</vt:lpstr>
      <vt:lpstr>Forecasting Tools  and Macro Policy</vt:lpstr>
      <vt:lpstr>Index of Leading Indicators</vt:lpstr>
      <vt:lpstr>Questions for Thought: </vt:lpstr>
      <vt:lpstr>How Are Expectations Formed?</vt:lpstr>
      <vt:lpstr>Two Theories of How  Expectations are Formed</vt:lpstr>
      <vt:lpstr>Adaptive Expectations Theory</vt:lpstr>
      <vt:lpstr>Rational Expectations Theory</vt:lpstr>
      <vt:lpstr>The Major Differences  Between the Two Theories</vt:lpstr>
      <vt:lpstr>Macro Policy Implications  of Adaptive and Rational Expectations</vt:lpstr>
      <vt:lpstr>The Implications of Adaptive  and Rational Expectations</vt:lpstr>
      <vt:lpstr>Stimulus with Adaptive Expectations</vt:lpstr>
      <vt:lpstr>Stimulus with Rational Expectations</vt:lpstr>
      <vt:lpstr>Questions for Thought: </vt:lpstr>
      <vt:lpstr>The Phillips Curve: The View of the 1960s versus Today</vt:lpstr>
      <vt:lpstr>Phillips Curve View of the 1960s &amp; 70s</vt:lpstr>
      <vt:lpstr>Early View of the Phillips Curve</vt:lpstr>
      <vt:lpstr>Expectations &amp; Modern  View of Phillips Curve</vt:lpstr>
      <vt:lpstr>Modern Expectational Phillips Curve</vt:lpstr>
      <vt:lpstr>Unemployment and Changes  in the Rate of Inflation</vt:lpstr>
      <vt:lpstr>Questions for Thought: </vt:lpstr>
      <vt:lpstr>The Growing Federal Debt and Economic Stability</vt:lpstr>
      <vt:lpstr>Deficits, Surpluses,  and the National Debt </vt:lpstr>
      <vt:lpstr>Budget Deficits and the National Debt</vt:lpstr>
      <vt:lpstr>Budget Deficits and the National Debt</vt:lpstr>
      <vt:lpstr>Who Owns the National Debt?</vt:lpstr>
      <vt:lpstr>Who Owns the National Debt? (December 31, 2015)</vt:lpstr>
      <vt:lpstr>How Does Debt Financing Influence Future Generations?</vt:lpstr>
      <vt:lpstr>How Does Debt Financing  Influence Future Generations?</vt:lpstr>
      <vt:lpstr>Borrowing from Foreigners</vt:lpstr>
      <vt:lpstr>Budget Deficits of 2001-2016</vt:lpstr>
      <vt:lpstr>Why is Deficit Spending So Difficult to Control?</vt:lpstr>
      <vt:lpstr>Political Attractiveness  of Budget Deficits </vt:lpstr>
      <vt:lpstr>Unfunded Promises  are a Form of Debt</vt:lpstr>
      <vt:lpstr>Politics, Demographics,  Federal Debt, and the Dangers Ahead</vt:lpstr>
      <vt:lpstr>Have Federal Debt Obligations Grown to a Dangerous Level?</vt:lpstr>
      <vt:lpstr>Politics, Demographics,  Federal Debt, and the Dangers Ahead</vt:lpstr>
      <vt:lpstr>Politics, Demographics,  Federal Debt, and the Dangers Ahead</vt:lpstr>
      <vt:lpstr>Perspective on Recent Macroeconomic Policy and Economic Instability</vt:lpstr>
      <vt:lpstr>Reduction in the  Incidence of Recession</vt:lpstr>
      <vt:lpstr>Questions for Thought: </vt:lpstr>
      <vt:lpstr>Questions for Thought: </vt:lpstr>
      <vt:lpstr>PowerPoint Presentation</vt:lpstr>
    </vt:vector>
  </TitlesOfParts>
  <LinksUpToDate>false</LinksUpToDate>
  <SharedDoc>false</SharedDoc>
  <HyperlinkBase/>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Stabilization Policy, Output, and Employment (15th ed.)</dc:title>
  <dc:subject>Stabilization Policy, Output, and Employment (15th ed.)</dc:subject>
  <dc:creator>Dr. Chuck Skipton</dc:creator>
  <cp:lastModifiedBy>Joseph Connors</cp:lastModifiedBy>
  <cp:revision>80</cp:revision>
  <dcterms:created xsi:type="dcterms:W3CDTF">2013-12-17T18:08:03Z</dcterms:created>
  <dcterms:modified xsi:type="dcterms:W3CDTF">2016-12-27T22:14:14Z</dcterms:modified>
</cp:coreProperties>
</file>