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6" r:id="rId26"/>
    <p:sldId id="281" r:id="rId27"/>
    <p:sldId id="282" r:id="rId28"/>
    <p:sldId id="283" r:id="rId29"/>
    <p:sldId id="284" r:id="rId30"/>
    <p:sldId id="285" r:id="rId31"/>
    <p:sldId id="286" r:id="rId32"/>
    <p:sldId id="287" r:id="rId33"/>
    <p:sldId id="288" r:id="rId34"/>
    <p:sldId id="302" r:id="rId35"/>
    <p:sldId id="307" r:id="rId36"/>
    <p:sldId id="308" r:id="rId37"/>
    <p:sldId id="301" r:id="rId38"/>
    <p:sldId id="300" r:id="rId39"/>
    <p:sldId id="309" r:id="rId40"/>
    <p:sldId id="299" r:id="rId41"/>
    <p:sldId id="305" r:id="rId42"/>
    <p:sldId id="29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p15:clr>
            <a:srgbClr val="A4A3A4"/>
          </p15:clr>
        </p15:guide>
        <p15:guide id="2" pos="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a:srgbClr val="5D7795"/>
    <a:srgbClr val="4BDC0E"/>
    <a:srgbClr val="58267E"/>
    <a:srgbClr val="8DB38B"/>
    <a:srgbClr val="59AF5D"/>
    <a:srgbClr val="FFFF8B"/>
    <a:srgbClr val="F1F1E3"/>
    <a:srgbClr val="F4F6EE"/>
    <a:srgbClr val="E9E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4" autoAdjust="0"/>
    <p:restoredTop sz="94666"/>
  </p:normalViewPr>
  <p:slideViewPr>
    <p:cSldViewPr snapToGrid="0" snapToObjects="1">
      <p:cViewPr varScale="1">
        <p:scale>
          <a:sx n="102" d="100"/>
          <a:sy n="102" d="100"/>
        </p:scale>
        <p:origin x="1080" y="184"/>
      </p:cViewPr>
      <p:guideLst>
        <p:guide orient="horz" pos="595"/>
        <p:guide pos="369"/>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12</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12</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73" y="2164864"/>
            <a:ext cx="7634484" cy="1220059"/>
          </a:xfrm>
          <a:prstGeom prst="rect">
            <a:avLst/>
          </a:prstGeom>
        </p:spPr>
        <p:txBody>
          <a:bodyPr anchor="b">
            <a:normAutofit/>
          </a:bodyPr>
          <a:lstStyle/>
          <a:p>
            <a:pPr>
              <a:lnSpc>
                <a:spcPts val="4000"/>
              </a:lnSpc>
            </a:pPr>
            <a:r>
              <a:rPr lang="en-US" dirty="0"/>
              <a:t>Fiscal Policy, Incentives, </a:t>
            </a:r>
            <a:r>
              <a:rPr lang="en-US" dirty="0" smtClean="0"/>
              <a:t/>
            </a:r>
            <a:br>
              <a:rPr lang="en-US" dirty="0" smtClean="0"/>
            </a:br>
            <a:r>
              <a:rPr lang="en-US" dirty="0" smtClean="0"/>
              <a:t>and </a:t>
            </a:r>
            <a:r>
              <a:rPr lang="en-US" dirty="0"/>
              <a:t>Secondary Effects</a:t>
            </a:r>
          </a:p>
        </p:txBody>
      </p:sp>
    </p:spTree>
    <p:extLst>
      <p:ext uri="{BB962C8B-B14F-4D97-AF65-F5344CB8AC3E}">
        <p14:creationId xmlns:p14="http://schemas.microsoft.com/office/powerpoint/2010/main" val="98303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93254"/>
            <a:ext cx="7772400" cy="742188"/>
          </a:xfrm>
        </p:spPr>
        <p:txBody>
          <a:bodyPr anchor="ctr"/>
          <a:lstStyle/>
          <a:p>
            <a:pPr>
              <a:lnSpc>
                <a:spcPts val="4000"/>
              </a:lnSpc>
            </a:pPr>
            <a:r>
              <a:rPr lang="en-US" dirty="0" smtClean="0"/>
              <a:t>Fiscal Policy, Future Taxes,</a:t>
            </a:r>
            <a:br>
              <a:rPr lang="en-US" dirty="0" smtClean="0"/>
            </a:br>
            <a:r>
              <a:rPr lang="en-US" dirty="0" smtClean="0"/>
              <a:t>and the New Classical Model</a:t>
            </a:r>
          </a:p>
        </p:txBody>
      </p:sp>
    </p:spTree>
    <p:extLst>
      <p:ext uri="{BB962C8B-B14F-4D97-AF65-F5344CB8AC3E}">
        <p14:creationId xmlns:p14="http://schemas.microsoft.com/office/powerpoint/2010/main" val="237925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7226"/>
            <a:ext cx="8904855" cy="1002095"/>
          </a:xfrm>
        </p:spPr>
        <p:txBody>
          <a:bodyPr/>
          <a:lstStyle/>
          <a:p>
            <a:pPr>
              <a:lnSpc>
                <a:spcPts val="3500"/>
              </a:lnSpc>
            </a:pPr>
            <a:r>
              <a:rPr lang="en-US" dirty="0" smtClean="0"/>
              <a:t>The New Classical View </a:t>
            </a:r>
            <a:br>
              <a:rPr lang="en-US" dirty="0" smtClean="0"/>
            </a:br>
            <a:r>
              <a:rPr lang="en-US" dirty="0" smtClean="0"/>
              <a:t>of Fiscal Policy</a:t>
            </a:r>
            <a:endParaRPr lang="en-US" dirty="0"/>
          </a:p>
        </p:txBody>
      </p:sp>
      <p:sp>
        <p:nvSpPr>
          <p:cNvPr id="3" name="Content Placeholder 2"/>
          <p:cNvSpPr>
            <a:spLocks noGrp="1"/>
          </p:cNvSpPr>
          <p:nvPr>
            <p:ph idx="1"/>
          </p:nvPr>
        </p:nvSpPr>
        <p:spPr>
          <a:xfrm>
            <a:off x="140675" y="1108466"/>
            <a:ext cx="8883750" cy="4583071"/>
          </a:xfrm>
        </p:spPr>
        <p:txBody>
          <a:bodyPr/>
          <a:lstStyle/>
          <a:p>
            <a:pPr marL="231775" indent="-231775"/>
            <a:r>
              <a:rPr lang="en-US" dirty="0" smtClean="0">
                <a:solidFill>
                  <a:srgbClr val="32302A"/>
                </a:solidFill>
              </a:rPr>
              <a:t>The </a:t>
            </a:r>
            <a:r>
              <a:rPr lang="en-US" b="1" i="1" dirty="0" smtClean="0">
                <a:solidFill>
                  <a:srgbClr val="32302A"/>
                </a:solidFill>
              </a:rPr>
              <a:t>New Classical view </a:t>
            </a:r>
            <a:r>
              <a:rPr lang="en-US" dirty="0" smtClean="0">
                <a:solidFill>
                  <a:srgbClr val="32302A"/>
                </a:solidFill>
              </a:rPr>
              <a:t>stresses that:</a:t>
            </a:r>
          </a:p>
          <a:p>
            <a:pPr marL="631825" lvl="1" indent="-231775"/>
            <a:r>
              <a:rPr lang="en-US" sz="2800" dirty="0" smtClean="0">
                <a:solidFill>
                  <a:srgbClr val="32302A"/>
                </a:solidFill>
              </a:rPr>
              <a:t>debt financing merely substitutes higher future taxes for lower current taxes, and </a:t>
            </a:r>
          </a:p>
          <a:p>
            <a:pPr marL="631825" lvl="1" indent="-231775"/>
            <a:r>
              <a:rPr lang="en-US" sz="2800" dirty="0" smtClean="0">
                <a:solidFill>
                  <a:srgbClr val="32302A"/>
                </a:solidFill>
              </a:rPr>
              <a:t>budget deficits affect the timing of taxes, but not their magnitude.  </a:t>
            </a:r>
          </a:p>
          <a:p>
            <a:pPr marL="231775" indent="-231775"/>
            <a:r>
              <a:rPr lang="en-US" i="1" dirty="0" smtClean="0">
                <a:solidFill>
                  <a:srgbClr val="32302A"/>
                </a:solidFill>
              </a:rPr>
              <a:t>New Classical economists </a:t>
            </a:r>
            <a:r>
              <a:rPr lang="en-US" dirty="0" smtClean="0">
                <a:solidFill>
                  <a:srgbClr val="32302A"/>
                </a:solidFill>
              </a:rPr>
              <a:t>argue that when debt is substituted for taxes:</a:t>
            </a:r>
          </a:p>
          <a:p>
            <a:pPr marL="631825" lvl="1" indent="-231775"/>
            <a:r>
              <a:rPr lang="en-US" sz="2800" dirty="0" smtClean="0">
                <a:solidFill>
                  <a:srgbClr val="32302A"/>
                </a:solidFill>
              </a:rPr>
              <a:t>people save the increased income so they will be able to pay the higher future taxes, thus,  </a:t>
            </a:r>
          </a:p>
          <a:p>
            <a:pPr marL="631825" lvl="1" indent="-231775"/>
            <a:r>
              <a:rPr lang="en-US" sz="2800" dirty="0" smtClean="0">
                <a:solidFill>
                  <a:srgbClr val="32302A"/>
                </a:solidFill>
              </a:rPr>
              <a:t>the budget deficit does not stimulate aggregate demand.</a:t>
            </a:r>
          </a:p>
        </p:txBody>
      </p:sp>
    </p:spTree>
    <p:extLst>
      <p:ext uri="{BB962C8B-B14F-4D97-AF65-F5344CB8AC3E}">
        <p14:creationId xmlns:p14="http://schemas.microsoft.com/office/powerpoint/2010/main" val="425906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7025"/>
            <a:ext cx="8904855" cy="1010113"/>
          </a:xfrm>
        </p:spPr>
        <p:txBody>
          <a:bodyPr/>
          <a:lstStyle/>
          <a:p>
            <a:pPr>
              <a:lnSpc>
                <a:spcPts val="3500"/>
              </a:lnSpc>
            </a:pPr>
            <a:r>
              <a:rPr lang="en-US" dirty="0" smtClean="0"/>
              <a:t>The New Classical View </a:t>
            </a:r>
            <a:br>
              <a:rPr lang="en-US" dirty="0" smtClean="0"/>
            </a:br>
            <a:r>
              <a:rPr lang="en-US" dirty="0" smtClean="0"/>
              <a:t>of Fiscal Policy</a:t>
            </a:r>
          </a:p>
        </p:txBody>
      </p:sp>
      <p:sp>
        <p:nvSpPr>
          <p:cNvPr id="3" name="Content Placeholder 2"/>
          <p:cNvSpPr>
            <a:spLocks noGrp="1"/>
          </p:cNvSpPr>
          <p:nvPr>
            <p:ph idx="1"/>
          </p:nvPr>
        </p:nvSpPr>
        <p:spPr>
          <a:xfrm>
            <a:off x="140675" y="1108466"/>
            <a:ext cx="8883750" cy="4583071"/>
          </a:xfrm>
        </p:spPr>
        <p:txBody>
          <a:bodyPr/>
          <a:lstStyle/>
          <a:p>
            <a:pPr marL="231775" indent="-231775"/>
            <a:r>
              <a:rPr lang="en-US" dirty="0" smtClean="0">
                <a:solidFill>
                  <a:srgbClr val="32302A"/>
                </a:solidFill>
              </a:rPr>
              <a:t>Similarly, </a:t>
            </a:r>
            <a:r>
              <a:rPr lang="en-US" i="1" dirty="0" smtClean="0">
                <a:solidFill>
                  <a:srgbClr val="32302A"/>
                </a:solidFill>
              </a:rPr>
              <a:t>New Classical economists </a:t>
            </a:r>
            <a:r>
              <a:rPr lang="en-US" dirty="0" smtClean="0">
                <a:solidFill>
                  <a:srgbClr val="32302A"/>
                </a:solidFill>
              </a:rPr>
              <a:t>believe that the real interest rate is unaffected by deficits as people save more in order to pay the higher future taxes.</a:t>
            </a:r>
          </a:p>
          <a:p>
            <a:pPr marL="231775" indent="-231775"/>
            <a:r>
              <a:rPr lang="en-US" dirty="0" smtClean="0">
                <a:solidFill>
                  <a:srgbClr val="32302A"/>
                </a:solidFill>
              </a:rPr>
              <a:t>In the </a:t>
            </a:r>
            <a:r>
              <a:rPr lang="en-US" i="1" dirty="0" smtClean="0">
                <a:solidFill>
                  <a:srgbClr val="32302A"/>
                </a:solidFill>
              </a:rPr>
              <a:t>New Classical model</a:t>
            </a:r>
            <a:r>
              <a:rPr lang="en-US" dirty="0" smtClean="0">
                <a:solidFill>
                  <a:srgbClr val="32302A"/>
                </a:solidFill>
              </a:rPr>
              <a:t>, fiscal policy does not affect aggregate demand, output, employment, or real interest rates.</a:t>
            </a:r>
          </a:p>
          <a:p>
            <a:pPr marL="231775" indent="-231775"/>
            <a:r>
              <a:rPr lang="en-US" dirty="0" smtClean="0">
                <a:solidFill>
                  <a:srgbClr val="32302A"/>
                </a:solidFill>
              </a:rPr>
              <a:t>While the explanation differs, </a:t>
            </a:r>
            <a:r>
              <a:rPr lang="en-US" b="1" i="1" dirty="0" smtClean="0">
                <a:solidFill>
                  <a:srgbClr val="32302A"/>
                </a:solidFill>
              </a:rPr>
              <a:t>both</a:t>
            </a:r>
            <a:r>
              <a:rPr lang="en-US" dirty="0" smtClean="0">
                <a:solidFill>
                  <a:srgbClr val="32302A"/>
                </a:solidFill>
              </a:rPr>
              <a:t> the </a:t>
            </a:r>
            <a:r>
              <a:rPr lang="en-US" i="1" dirty="0" smtClean="0">
                <a:solidFill>
                  <a:srgbClr val="32302A"/>
                </a:solidFill>
              </a:rPr>
              <a:t>Crowding-out </a:t>
            </a:r>
            <a:r>
              <a:rPr lang="en-US" dirty="0" smtClean="0">
                <a:solidFill>
                  <a:srgbClr val="32302A"/>
                </a:solidFill>
              </a:rPr>
              <a:t>and </a:t>
            </a:r>
            <a:r>
              <a:rPr lang="en-US" i="1" dirty="0" smtClean="0">
                <a:solidFill>
                  <a:srgbClr val="32302A"/>
                </a:solidFill>
              </a:rPr>
              <a:t>New Classical models</a:t>
            </a:r>
            <a:r>
              <a:rPr lang="en-US" dirty="0" smtClean="0">
                <a:solidFill>
                  <a:srgbClr val="32302A"/>
                </a:solidFill>
              </a:rPr>
              <a:t> argue that fiscal policy exerts little impact on either aggregate demand or output.</a:t>
            </a:r>
          </a:p>
        </p:txBody>
      </p:sp>
    </p:spTree>
    <p:extLst>
      <p:ext uri="{BB962C8B-B14F-4D97-AF65-F5344CB8AC3E}">
        <p14:creationId xmlns:p14="http://schemas.microsoft.com/office/powerpoint/2010/main" val="182580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31272" y="1789710"/>
            <a:ext cx="4905853" cy="406400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26" name="Group 25"/>
          <p:cNvGrpSpPr/>
          <p:nvPr/>
        </p:nvGrpSpPr>
        <p:grpSpPr>
          <a:xfrm>
            <a:off x="4908317" y="2610014"/>
            <a:ext cx="2282825" cy="2683649"/>
            <a:chOff x="5015691" y="2342257"/>
            <a:chExt cx="2282825" cy="2683649"/>
          </a:xfrm>
        </p:grpSpPr>
        <p:sp>
          <p:nvSpPr>
            <p:cNvPr id="27" name="Freeform 6"/>
            <p:cNvSpPr>
              <a:spLocks noChangeAspect="1"/>
            </p:cNvSpPr>
            <p:nvPr/>
          </p:nvSpPr>
          <p:spPr bwMode="auto">
            <a:xfrm>
              <a:off x="5015691" y="2342257"/>
              <a:ext cx="1668463" cy="2501900"/>
            </a:xfrm>
            <a:custGeom>
              <a:avLst/>
              <a:gdLst>
                <a:gd name="T0" fmla="*/ 8047 w 4147"/>
                <a:gd name="T1" fmla="*/ 28961 h 6220"/>
                <a:gd name="T2" fmla="*/ 21323 w 4147"/>
                <a:gd name="T3" fmla="*/ 73609 h 6220"/>
                <a:gd name="T4" fmla="*/ 37819 w 4147"/>
                <a:gd name="T5" fmla="*/ 120670 h 6220"/>
                <a:gd name="T6" fmla="*/ 56326 w 4147"/>
                <a:gd name="T7" fmla="*/ 169341 h 6220"/>
                <a:gd name="T8" fmla="*/ 77247 w 4147"/>
                <a:gd name="T9" fmla="*/ 219620 h 6220"/>
                <a:gd name="T10" fmla="*/ 100180 w 4147"/>
                <a:gd name="T11" fmla="*/ 271508 h 6220"/>
                <a:gd name="T12" fmla="*/ 125527 w 4147"/>
                <a:gd name="T13" fmla="*/ 325006 h 6220"/>
                <a:gd name="T14" fmla="*/ 152885 w 4147"/>
                <a:gd name="T15" fmla="*/ 379307 h 6220"/>
                <a:gd name="T16" fmla="*/ 181853 w 4147"/>
                <a:gd name="T17" fmla="*/ 435218 h 6220"/>
                <a:gd name="T18" fmla="*/ 212833 w 4147"/>
                <a:gd name="T19" fmla="*/ 491933 h 6220"/>
                <a:gd name="T20" fmla="*/ 245019 w 4147"/>
                <a:gd name="T21" fmla="*/ 549855 h 6220"/>
                <a:gd name="T22" fmla="*/ 278815 w 4147"/>
                <a:gd name="T23" fmla="*/ 608581 h 6220"/>
                <a:gd name="T24" fmla="*/ 314220 w 4147"/>
                <a:gd name="T25" fmla="*/ 668112 h 6220"/>
                <a:gd name="T26" fmla="*/ 351234 w 4147"/>
                <a:gd name="T27" fmla="*/ 728447 h 6220"/>
                <a:gd name="T28" fmla="*/ 388651 w 4147"/>
                <a:gd name="T29" fmla="*/ 789185 h 6220"/>
                <a:gd name="T30" fmla="*/ 427677 w 4147"/>
                <a:gd name="T31" fmla="*/ 851129 h 6220"/>
                <a:gd name="T32" fmla="*/ 467508 w 4147"/>
                <a:gd name="T33" fmla="*/ 912671 h 6220"/>
                <a:gd name="T34" fmla="*/ 508545 w 4147"/>
                <a:gd name="T35" fmla="*/ 974615 h 6220"/>
                <a:gd name="T36" fmla="*/ 550388 w 4147"/>
                <a:gd name="T37" fmla="*/ 1036559 h 6220"/>
                <a:gd name="T38" fmla="*/ 592632 w 4147"/>
                <a:gd name="T39" fmla="*/ 1099308 h 6220"/>
                <a:gd name="T40" fmla="*/ 635279 w 4147"/>
                <a:gd name="T41" fmla="*/ 1161252 h 6220"/>
                <a:gd name="T42" fmla="*/ 678731 w 4147"/>
                <a:gd name="T43" fmla="*/ 1223196 h 6220"/>
                <a:gd name="T44" fmla="*/ 722585 w 4147"/>
                <a:gd name="T45" fmla="*/ 1285140 h 6220"/>
                <a:gd name="T46" fmla="*/ 766439 w 4147"/>
                <a:gd name="T47" fmla="*/ 1346682 h 6220"/>
                <a:gd name="T48" fmla="*/ 810695 w 4147"/>
                <a:gd name="T49" fmla="*/ 1407822 h 6220"/>
                <a:gd name="T50" fmla="*/ 854952 w 4147"/>
                <a:gd name="T51" fmla="*/ 1468157 h 6220"/>
                <a:gd name="T52" fmla="*/ 899208 w 4147"/>
                <a:gd name="T53" fmla="*/ 1527687 h 6220"/>
                <a:gd name="T54" fmla="*/ 942659 w 4147"/>
                <a:gd name="T55" fmla="*/ 1586414 h 6220"/>
                <a:gd name="T56" fmla="*/ 986111 w 4147"/>
                <a:gd name="T57" fmla="*/ 1644738 h 6220"/>
                <a:gd name="T58" fmla="*/ 1029563 w 4147"/>
                <a:gd name="T59" fmla="*/ 1701453 h 6220"/>
                <a:gd name="T60" fmla="*/ 1072210 w 4147"/>
                <a:gd name="T61" fmla="*/ 1757766 h 6220"/>
                <a:gd name="T62" fmla="*/ 1114454 w 4147"/>
                <a:gd name="T63" fmla="*/ 1812872 h 6220"/>
                <a:gd name="T64" fmla="*/ 1155492 w 4147"/>
                <a:gd name="T65" fmla="*/ 1865967 h 6220"/>
                <a:gd name="T66" fmla="*/ 1195725 w 4147"/>
                <a:gd name="T67" fmla="*/ 1917855 h 6220"/>
                <a:gd name="T68" fmla="*/ 1235556 w 4147"/>
                <a:gd name="T69" fmla="*/ 1968537 h 6220"/>
                <a:gd name="T70" fmla="*/ 1274179 w 4147"/>
                <a:gd name="T71" fmla="*/ 2017609 h 6220"/>
                <a:gd name="T72" fmla="*/ 1311596 w 4147"/>
                <a:gd name="T73" fmla="*/ 2065073 h 6220"/>
                <a:gd name="T74" fmla="*/ 1347806 w 4147"/>
                <a:gd name="T75" fmla="*/ 2110526 h 6220"/>
                <a:gd name="T76" fmla="*/ 1382406 w 4147"/>
                <a:gd name="T77" fmla="*/ 2153967 h 6220"/>
                <a:gd name="T78" fmla="*/ 1415800 w 4147"/>
                <a:gd name="T79" fmla="*/ 2194995 h 6220"/>
                <a:gd name="T80" fmla="*/ 1447986 w 4147"/>
                <a:gd name="T81" fmla="*/ 2234414 h 6220"/>
                <a:gd name="T82" fmla="*/ 1477759 w 4147"/>
                <a:gd name="T83" fmla="*/ 2271420 h 6220"/>
                <a:gd name="T84" fmla="*/ 1505922 w 4147"/>
                <a:gd name="T85" fmla="*/ 2306012 h 6220"/>
                <a:gd name="T86" fmla="*/ 1532475 w 4147"/>
                <a:gd name="T87" fmla="*/ 2338593 h 6220"/>
                <a:gd name="T88" fmla="*/ 1557018 w 4147"/>
                <a:gd name="T89" fmla="*/ 2368358 h 6220"/>
                <a:gd name="T90" fmla="*/ 1579146 w 4147"/>
                <a:gd name="T91" fmla="*/ 2394906 h 6220"/>
                <a:gd name="T92" fmla="*/ 1599262 w 4147"/>
                <a:gd name="T93" fmla="*/ 2419442 h 6220"/>
                <a:gd name="T94" fmla="*/ 1616965 w 4147"/>
                <a:gd name="T95" fmla="*/ 2440358 h 6220"/>
                <a:gd name="T96" fmla="*/ 1632253 w 4147"/>
                <a:gd name="T97" fmla="*/ 2458861 h 6220"/>
                <a:gd name="T98" fmla="*/ 1644726 w 4147"/>
                <a:gd name="T99" fmla="*/ 2473744 h 6220"/>
                <a:gd name="T100" fmla="*/ 1654784 w 4147"/>
                <a:gd name="T101" fmla="*/ 2486213 h 6220"/>
                <a:gd name="T102" fmla="*/ 1662428 w 4147"/>
                <a:gd name="T103" fmla="*/ 2494660 h 6220"/>
                <a:gd name="T104" fmla="*/ 1667256 w 4147"/>
                <a:gd name="T105" fmla="*/ 2500291 h 6220"/>
                <a:gd name="T106" fmla="*/ 1668463 w 4147"/>
                <a:gd name="T107" fmla="*/ 25019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400">
                <a:latin typeface="+mj-lt"/>
                <a:cs typeface="Times New Roman"/>
              </a:endParaRPr>
            </a:p>
          </p:txBody>
        </p:sp>
        <p:sp>
          <p:nvSpPr>
            <p:cNvPr id="28" name="Rectangle 7"/>
            <p:cNvSpPr>
              <a:spLocks noChangeAspect="1" noChangeArrowheads="1"/>
            </p:cNvSpPr>
            <p:nvPr/>
          </p:nvSpPr>
          <p:spPr bwMode="auto">
            <a:xfrm>
              <a:off x="6674629" y="4748907"/>
              <a:ext cx="623887" cy="276999"/>
            </a:xfrm>
            <a:prstGeom prst="rect">
              <a:avLst/>
            </a:prstGeom>
            <a:noFill/>
            <a:ln w="9525">
              <a:noFill/>
              <a:miter lim="800000"/>
              <a:headEnd/>
              <a:tailEnd/>
            </a:ln>
          </p:spPr>
          <p:txBody>
            <a:bodyPr lIns="0" tIns="0" rIns="0" bIns="0">
              <a:prstTxWarp prst="textNoShape">
                <a:avLst/>
              </a:prstTxWarp>
              <a:spAutoFit/>
            </a:bodyPr>
            <a:lstStyle/>
            <a:p>
              <a:r>
                <a:rPr kumimoji="0" lang="en-US" b="1" i="1" dirty="0">
                  <a:solidFill>
                    <a:srgbClr val="053ABF"/>
                  </a:solidFill>
                  <a:latin typeface="+mj-lt"/>
                  <a:cs typeface="Times New Roman"/>
                </a:rPr>
                <a:t>AD</a:t>
              </a:r>
              <a:r>
                <a:rPr kumimoji="0" lang="en-US" b="1" i="1" baseline="-25000" dirty="0">
                  <a:solidFill>
                    <a:srgbClr val="053ABF"/>
                  </a:solidFill>
                  <a:latin typeface="+mj-lt"/>
                  <a:cs typeface="Times New Roman"/>
                </a:rPr>
                <a:t>1</a:t>
              </a:r>
              <a:endParaRPr kumimoji="0" lang="en-US" b="1" baseline="-25000" dirty="0">
                <a:solidFill>
                  <a:srgbClr val="053ABF"/>
                </a:solidFill>
                <a:latin typeface="+mj-lt"/>
                <a:cs typeface="Times New Roman"/>
              </a:endParaRPr>
            </a:p>
          </p:txBody>
        </p:sp>
      </p:grpSp>
      <p:grpSp>
        <p:nvGrpSpPr>
          <p:cNvPr id="25" name="Group 24"/>
          <p:cNvGrpSpPr/>
          <p:nvPr/>
        </p:nvGrpSpPr>
        <p:grpSpPr>
          <a:xfrm>
            <a:off x="4906281" y="2607967"/>
            <a:ext cx="2282825" cy="2683649"/>
            <a:chOff x="5015691" y="2342257"/>
            <a:chExt cx="2282825" cy="2683649"/>
          </a:xfrm>
        </p:grpSpPr>
        <p:sp>
          <p:nvSpPr>
            <p:cNvPr id="38" name="Freeform 6"/>
            <p:cNvSpPr>
              <a:spLocks noChangeAspect="1"/>
            </p:cNvSpPr>
            <p:nvPr/>
          </p:nvSpPr>
          <p:spPr bwMode="auto">
            <a:xfrm>
              <a:off x="5015691" y="2342257"/>
              <a:ext cx="1668463" cy="2501900"/>
            </a:xfrm>
            <a:custGeom>
              <a:avLst/>
              <a:gdLst>
                <a:gd name="T0" fmla="*/ 8047 w 4147"/>
                <a:gd name="T1" fmla="*/ 28961 h 6220"/>
                <a:gd name="T2" fmla="*/ 21323 w 4147"/>
                <a:gd name="T3" fmla="*/ 73609 h 6220"/>
                <a:gd name="T4" fmla="*/ 37819 w 4147"/>
                <a:gd name="T5" fmla="*/ 120670 h 6220"/>
                <a:gd name="T6" fmla="*/ 56326 w 4147"/>
                <a:gd name="T7" fmla="*/ 169341 h 6220"/>
                <a:gd name="T8" fmla="*/ 77247 w 4147"/>
                <a:gd name="T9" fmla="*/ 219620 h 6220"/>
                <a:gd name="T10" fmla="*/ 100180 w 4147"/>
                <a:gd name="T11" fmla="*/ 271508 h 6220"/>
                <a:gd name="T12" fmla="*/ 125527 w 4147"/>
                <a:gd name="T13" fmla="*/ 325006 h 6220"/>
                <a:gd name="T14" fmla="*/ 152885 w 4147"/>
                <a:gd name="T15" fmla="*/ 379307 h 6220"/>
                <a:gd name="T16" fmla="*/ 181853 w 4147"/>
                <a:gd name="T17" fmla="*/ 435218 h 6220"/>
                <a:gd name="T18" fmla="*/ 212833 w 4147"/>
                <a:gd name="T19" fmla="*/ 491933 h 6220"/>
                <a:gd name="T20" fmla="*/ 245019 w 4147"/>
                <a:gd name="T21" fmla="*/ 549855 h 6220"/>
                <a:gd name="T22" fmla="*/ 278815 w 4147"/>
                <a:gd name="T23" fmla="*/ 608581 h 6220"/>
                <a:gd name="T24" fmla="*/ 314220 w 4147"/>
                <a:gd name="T25" fmla="*/ 668112 h 6220"/>
                <a:gd name="T26" fmla="*/ 351234 w 4147"/>
                <a:gd name="T27" fmla="*/ 728447 h 6220"/>
                <a:gd name="T28" fmla="*/ 388651 w 4147"/>
                <a:gd name="T29" fmla="*/ 789185 h 6220"/>
                <a:gd name="T30" fmla="*/ 427677 w 4147"/>
                <a:gd name="T31" fmla="*/ 851129 h 6220"/>
                <a:gd name="T32" fmla="*/ 467508 w 4147"/>
                <a:gd name="T33" fmla="*/ 912671 h 6220"/>
                <a:gd name="T34" fmla="*/ 508545 w 4147"/>
                <a:gd name="T35" fmla="*/ 974615 h 6220"/>
                <a:gd name="T36" fmla="*/ 550388 w 4147"/>
                <a:gd name="T37" fmla="*/ 1036559 h 6220"/>
                <a:gd name="T38" fmla="*/ 592632 w 4147"/>
                <a:gd name="T39" fmla="*/ 1099308 h 6220"/>
                <a:gd name="T40" fmla="*/ 635279 w 4147"/>
                <a:gd name="T41" fmla="*/ 1161252 h 6220"/>
                <a:gd name="T42" fmla="*/ 678731 w 4147"/>
                <a:gd name="T43" fmla="*/ 1223196 h 6220"/>
                <a:gd name="T44" fmla="*/ 722585 w 4147"/>
                <a:gd name="T45" fmla="*/ 1285140 h 6220"/>
                <a:gd name="T46" fmla="*/ 766439 w 4147"/>
                <a:gd name="T47" fmla="*/ 1346682 h 6220"/>
                <a:gd name="T48" fmla="*/ 810695 w 4147"/>
                <a:gd name="T49" fmla="*/ 1407822 h 6220"/>
                <a:gd name="T50" fmla="*/ 854952 w 4147"/>
                <a:gd name="T51" fmla="*/ 1468157 h 6220"/>
                <a:gd name="T52" fmla="*/ 899208 w 4147"/>
                <a:gd name="T53" fmla="*/ 1527687 h 6220"/>
                <a:gd name="T54" fmla="*/ 942659 w 4147"/>
                <a:gd name="T55" fmla="*/ 1586414 h 6220"/>
                <a:gd name="T56" fmla="*/ 986111 w 4147"/>
                <a:gd name="T57" fmla="*/ 1644738 h 6220"/>
                <a:gd name="T58" fmla="*/ 1029563 w 4147"/>
                <a:gd name="T59" fmla="*/ 1701453 h 6220"/>
                <a:gd name="T60" fmla="*/ 1072210 w 4147"/>
                <a:gd name="T61" fmla="*/ 1757766 h 6220"/>
                <a:gd name="T62" fmla="*/ 1114454 w 4147"/>
                <a:gd name="T63" fmla="*/ 1812872 h 6220"/>
                <a:gd name="T64" fmla="*/ 1155492 w 4147"/>
                <a:gd name="T65" fmla="*/ 1865967 h 6220"/>
                <a:gd name="T66" fmla="*/ 1195725 w 4147"/>
                <a:gd name="T67" fmla="*/ 1917855 h 6220"/>
                <a:gd name="T68" fmla="*/ 1235556 w 4147"/>
                <a:gd name="T69" fmla="*/ 1968537 h 6220"/>
                <a:gd name="T70" fmla="*/ 1274179 w 4147"/>
                <a:gd name="T71" fmla="*/ 2017609 h 6220"/>
                <a:gd name="T72" fmla="*/ 1311596 w 4147"/>
                <a:gd name="T73" fmla="*/ 2065073 h 6220"/>
                <a:gd name="T74" fmla="*/ 1347806 w 4147"/>
                <a:gd name="T75" fmla="*/ 2110526 h 6220"/>
                <a:gd name="T76" fmla="*/ 1382406 w 4147"/>
                <a:gd name="T77" fmla="*/ 2153967 h 6220"/>
                <a:gd name="T78" fmla="*/ 1415800 w 4147"/>
                <a:gd name="T79" fmla="*/ 2194995 h 6220"/>
                <a:gd name="T80" fmla="*/ 1447986 w 4147"/>
                <a:gd name="T81" fmla="*/ 2234414 h 6220"/>
                <a:gd name="T82" fmla="*/ 1477759 w 4147"/>
                <a:gd name="T83" fmla="*/ 2271420 h 6220"/>
                <a:gd name="T84" fmla="*/ 1505922 w 4147"/>
                <a:gd name="T85" fmla="*/ 2306012 h 6220"/>
                <a:gd name="T86" fmla="*/ 1532475 w 4147"/>
                <a:gd name="T87" fmla="*/ 2338593 h 6220"/>
                <a:gd name="T88" fmla="*/ 1557018 w 4147"/>
                <a:gd name="T89" fmla="*/ 2368358 h 6220"/>
                <a:gd name="T90" fmla="*/ 1579146 w 4147"/>
                <a:gd name="T91" fmla="*/ 2394906 h 6220"/>
                <a:gd name="T92" fmla="*/ 1599262 w 4147"/>
                <a:gd name="T93" fmla="*/ 2419442 h 6220"/>
                <a:gd name="T94" fmla="*/ 1616965 w 4147"/>
                <a:gd name="T95" fmla="*/ 2440358 h 6220"/>
                <a:gd name="T96" fmla="*/ 1632253 w 4147"/>
                <a:gd name="T97" fmla="*/ 2458861 h 6220"/>
                <a:gd name="T98" fmla="*/ 1644726 w 4147"/>
                <a:gd name="T99" fmla="*/ 2473744 h 6220"/>
                <a:gd name="T100" fmla="*/ 1654784 w 4147"/>
                <a:gd name="T101" fmla="*/ 2486213 h 6220"/>
                <a:gd name="T102" fmla="*/ 1662428 w 4147"/>
                <a:gd name="T103" fmla="*/ 2494660 h 6220"/>
                <a:gd name="T104" fmla="*/ 1667256 w 4147"/>
                <a:gd name="T105" fmla="*/ 2500291 h 6220"/>
                <a:gd name="T106" fmla="*/ 1668463 w 4147"/>
                <a:gd name="T107" fmla="*/ 25019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400">
                <a:latin typeface="+mj-lt"/>
                <a:cs typeface="Times New Roman"/>
              </a:endParaRPr>
            </a:p>
          </p:txBody>
        </p:sp>
        <p:sp>
          <p:nvSpPr>
            <p:cNvPr id="39" name="Rectangle 7"/>
            <p:cNvSpPr>
              <a:spLocks noChangeAspect="1" noChangeArrowheads="1"/>
            </p:cNvSpPr>
            <p:nvPr/>
          </p:nvSpPr>
          <p:spPr bwMode="auto">
            <a:xfrm>
              <a:off x="6674629" y="4748907"/>
              <a:ext cx="623887" cy="276999"/>
            </a:xfrm>
            <a:prstGeom prst="rect">
              <a:avLst/>
            </a:prstGeom>
            <a:noFill/>
            <a:ln w="9525">
              <a:noFill/>
              <a:miter lim="800000"/>
              <a:headEnd/>
              <a:tailEnd/>
            </a:ln>
          </p:spPr>
          <p:txBody>
            <a:bodyPr lIns="0" tIns="0" rIns="0" bIns="0">
              <a:prstTxWarp prst="textNoShape">
                <a:avLst/>
              </a:prstTxWarp>
              <a:spAutoFit/>
            </a:bodyPr>
            <a:lstStyle/>
            <a:p>
              <a:r>
                <a:rPr kumimoji="0" lang="en-US" b="1" i="1" dirty="0">
                  <a:solidFill>
                    <a:srgbClr val="053ABF"/>
                  </a:solidFill>
                  <a:latin typeface="+mj-lt"/>
                  <a:cs typeface="Times New Roman"/>
                </a:rPr>
                <a:t>AD</a:t>
              </a:r>
              <a:r>
                <a:rPr kumimoji="0" lang="en-US" b="1" i="1" baseline="-25000" dirty="0">
                  <a:solidFill>
                    <a:srgbClr val="053ABF"/>
                  </a:solidFill>
                  <a:latin typeface="+mj-lt"/>
                  <a:cs typeface="Times New Roman"/>
                </a:rPr>
                <a:t>1</a:t>
              </a:r>
              <a:endParaRPr kumimoji="0" lang="en-US" b="1" baseline="-25000" dirty="0">
                <a:solidFill>
                  <a:srgbClr val="053ABF"/>
                </a:solidFill>
                <a:latin typeface="+mj-lt"/>
                <a:cs typeface="Times New Roman"/>
              </a:endParaRPr>
            </a:p>
          </p:txBody>
        </p:sp>
      </p:grpSp>
      <p:sp>
        <p:nvSpPr>
          <p:cNvPr id="2" name="Title 1"/>
          <p:cNvSpPr>
            <a:spLocks noGrp="1"/>
          </p:cNvSpPr>
          <p:nvPr>
            <p:ph type="title"/>
          </p:nvPr>
        </p:nvSpPr>
        <p:spPr>
          <a:xfrm>
            <a:off x="119569" y="384962"/>
            <a:ext cx="8904855" cy="625631"/>
          </a:xfrm>
        </p:spPr>
        <p:txBody>
          <a:bodyPr/>
          <a:lstStyle/>
          <a:p>
            <a:r>
              <a:rPr lang="en-US" dirty="0" smtClean="0"/>
              <a:t>Fiscal Policy: New Classical View</a:t>
            </a:r>
          </a:p>
        </p:txBody>
      </p:sp>
      <p:sp>
        <p:nvSpPr>
          <p:cNvPr id="61" name="Text Box 10"/>
          <p:cNvSpPr txBox="1">
            <a:spLocks noChangeArrowheads="1"/>
          </p:cNvSpPr>
          <p:nvPr/>
        </p:nvSpPr>
        <p:spPr bwMode="auto">
          <a:xfrm>
            <a:off x="73112" y="1432127"/>
            <a:ext cx="3803320" cy="470231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b="1" i="1" dirty="0" smtClean="0">
                <a:latin typeface="+mj-lt"/>
                <a:cs typeface="Times New Roman" pitchFamily="18" charset="0"/>
              </a:rPr>
              <a:t>Expansionary Fiscal Policy</a:t>
            </a:r>
            <a:r>
              <a:rPr lang="en-US" sz="2200" dirty="0" smtClean="0">
                <a:latin typeface="+mj-lt"/>
                <a:cs typeface="Times New Roman" pitchFamily="18" charset="0"/>
              </a:rPr>
              <a:t>: </a:t>
            </a:r>
            <a:br>
              <a:rPr lang="en-US" sz="2200" dirty="0" smtClean="0">
                <a:latin typeface="+mj-lt"/>
                <a:cs typeface="Times New Roman" pitchFamily="18" charset="0"/>
              </a:rPr>
            </a:br>
            <a:r>
              <a:rPr lang="en-US" sz="2200" dirty="0" smtClean="0">
                <a:latin typeface="+mj-lt"/>
                <a:cs typeface="Times New Roman" pitchFamily="18" charset="0"/>
              </a:rPr>
              <a:t>New Classical view stresses that deficits merely substitute future taxes for current taxes.</a:t>
            </a:r>
          </a:p>
          <a:p>
            <a:pPr marL="115888" indent="-115888">
              <a:lnSpc>
                <a:spcPct val="90000"/>
              </a:lnSpc>
              <a:spcBef>
                <a:spcPct val="50000"/>
              </a:spcBef>
              <a:buFontTx/>
              <a:buChar char="•"/>
            </a:pPr>
            <a:r>
              <a:rPr lang="en-US" sz="2200" dirty="0" smtClean="0">
                <a:latin typeface="+mj-lt"/>
                <a:cs typeface="Times New Roman" pitchFamily="18" charset="0"/>
              </a:rPr>
              <a:t>If households did not anticipate the higher future taxes, aggregate demand would increase (from </a:t>
            </a:r>
            <a:r>
              <a:rPr lang="en-US" sz="2200" b="1" i="1" dirty="0" smtClean="0">
                <a:solidFill>
                  <a:srgbClr val="2962A2"/>
                </a:solidFill>
                <a:latin typeface="+mj-lt"/>
                <a:cs typeface="Times New Roman" pitchFamily="18" charset="0"/>
              </a:rPr>
              <a:t>AD</a:t>
            </a:r>
            <a:r>
              <a:rPr lang="en-US" sz="2200" b="1" i="1" baseline="-25000" dirty="0" smtClean="0">
                <a:solidFill>
                  <a:srgbClr val="2962A2"/>
                </a:solidFill>
                <a:latin typeface="+mj-lt"/>
                <a:cs typeface="Times New Roman" pitchFamily="18" charset="0"/>
              </a:rPr>
              <a:t>1</a:t>
            </a:r>
            <a:r>
              <a:rPr lang="en-US" sz="2200" dirty="0" smtClean="0">
                <a:latin typeface="+mj-lt"/>
                <a:cs typeface="Times New Roman" pitchFamily="18" charset="0"/>
              </a:rPr>
              <a:t> </a:t>
            </a:r>
            <a:br>
              <a:rPr lang="en-US" sz="2200" dirty="0" smtClean="0">
                <a:latin typeface="+mj-lt"/>
                <a:cs typeface="Times New Roman" pitchFamily="18" charset="0"/>
              </a:rPr>
            </a:br>
            <a:r>
              <a:rPr lang="en-US" sz="2200" dirty="0" smtClean="0">
                <a:latin typeface="+mj-lt"/>
                <a:cs typeface="Times New Roman" pitchFamily="18" charset="0"/>
              </a:rPr>
              <a:t>to </a:t>
            </a:r>
            <a:r>
              <a:rPr lang="en-US" sz="2200" b="1" i="1" dirty="0" smtClean="0">
                <a:solidFill>
                  <a:srgbClr val="2962A2"/>
                </a:solidFill>
                <a:latin typeface="+mj-lt"/>
                <a:cs typeface="Times New Roman" pitchFamily="18" charset="0"/>
              </a:rPr>
              <a:t>AD</a:t>
            </a:r>
            <a:r>
              <a:rPr lang="en-US" sz="2200" b="1" i="1" baseline="-25000" dirty="0" smtClean="0">
                <a:solidFill>
                  <a:srgbClr val="2962A2"/>
                </a:solidFill>
                <a:latin typeface="+mj-lt"/>
                <a:cs typeface="Times New Roman" pitchFamily="18" charset="0"/>
              </a:rPr>
              <a:t>2</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However, when households fully anticipate the future taxes and save for them, demand remains unchanged at </a:t>
            </a:r>
            <a:r>
              <a:rPr lang="en-US" sz="2200" b="1" i="1" dirty="0" smtClean="0">
                <a:solidFill>
                  <a:schemeClr val="accent5">
                    <a:lumMod val="75000"/>
                  </a:schemeClr>
                </a:solidFill>
                <a:latin typeface="+mj-lt"/>
                <a:cs typeface="Times New Roman" pitchFamily="18" charset="0"/>
              </a:rPr>
              <a:t>AD</a:t>
            </a:r>
            <a:r>
              <a:rPr lang="en-US" sz="2200" b="1" i="1" baseline="-25000" dirty="0" smtClean="0">
                <a:solidFill>
                  <a:schemeClr val="accent5">
                    <a:lumMod val="75000"/>
                  </a:schemeClr>
                </a:solidFill>
                <a:latin typeface="+mj-lt"/>
                <a:cs typeface="Times New Roman" pitchFamily="18" charset="0"/>
              </a:rPr>
              <a:t>1</a:t>
            </a:r>
            <a:r>
              <a:rPr lang="en-US" sz="2200" dirty="0" smtClean="0">
                <a:latin typeface="+mj-lt"/>
                <a:cs typeface="Times New Roman" pitchFamily="18" charset="0"/>
              </a:rPr>
              <a:t>.</a:t>
            </a:r>
          </a:p>
        </p:txBody>
      </p:sp>
      <p:sp>
        <p:nvSpPr>
          <p:cNvPr id="47" name="Line 5"/>
          <p:cNvSpPr>
            <a:spLocks noChangeAspect="1" noChangeShapeType="1"/>
          </p:cNvSpPr>
          <p:nvPr/>
        </p:nvSpPr>
        <p:spPr bwMode="auto">
          <a:xfrm>
            <a:off x="4605160" y="5405156"/>
            <a:ext cx="2852691"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80201" y="5322532"/>
            <a:ext cx="1351344" cy="313419"/>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dirty="0" smtClean="0">
                <a:solidFill>
                  <a:srgbClr val="000000"/>
                </a:solidFill>
                <a:latin typeface="+mj-lt"/>
                <a:cs typeface="Times New Roman" pitchFamily="18" charset="0"/>
              </a:rPr>
              <a:t> Goods &amp; Services</a:t>
            </a:r>
            <a:r>
              <a:rPr lang="en-US" sz="1100" dirty="0" smtClean="0">
                <a:solidFill>
                  <a:srgbClr val="000000"/>
                </a:solidFill>
                <a:latin typeface="+mj-lt"/>
                <a:cs typeface="Times New Roman" pitchFamily="18" charset="0"/>
              </a:rPr>
              <a:t/>
            </a:r>
            <a:br>
              <a:rPr lang="en-US" sz="1100" dirty="0" smtClean="0">
                <a:solidFill>
                  <a:srgbClr val="000000"/>
                </a:solidFill>
                <a:latin typeface="+mj-lt"/>
                <a:cs typeface="Times New Roman" pitchFamily="18" charset="0"/>
              </a:rPr>
            </a:br>
            <a:r>
              <a:rPr lang="en-US" sz="1100" i="1" dirty="0" smtClean="0">
                <a:solidFill>
                  <a:srgbClr val="000000"/>
                </a:solidFill>
                <a:latin typeface="+mj-lt"/>
                <a:cs typeface="Times New Roman" pitchFamily="18" charset="0"/>
              </a:rPr>
              <a:t>(real GDP)</a:t>
            </a:r>
            <a:endParaRPr lang="en-US" sz="1400" i="1" dirty="0">
              <a:latin typeface="+mj-lt"/>
              <a:cs typeface="Times New Roman" pitchFamily="18" charset="0"/>
            </a:endParaRPr>
          </a:p>
        </p:txBody>
      </p:sp>
      <p:sp>
        <p:nvSpPr>
          <p:cNvPr id="49" name="Text Box 7"/>
          <p:cNvSpPr txBox="1">
            <a:spLocks noChangeAspect="1" noChangeArrowheads="1"/>
          </p:cNvSpPr>
          <p:nvPr/>
        </p:nvSpPr>
        <p:spPr bwMode="auto">
          <a:xfrm>
            <a:off x="4119385" y="1982759"/>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lang="en-US" sz="1400" dirty="0" smtClean="0">
                <a:solidFill>
                  <a:srgbClr val="000000"/>
                </a:solidFill>
                <a:latin typeface="+mj-lt"/>
                <a:cs typeface="Times New Roman" pitchFamily="18" charset="0"/>
              </a:rPr>
              <a:t>Price</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Level</a:t>
            </a:r>
          </a:p>
        </p:txBody>
      </p:sp>
      <p:sp>
        <p:nvSpPr>
          <p:cNvPr id="50" name="Line 8"/>
          <p:cNvSpPr>
            <a:spLocks noChangeAspect="1" noChangeShapeType="1"/>
          </p:cNvSpPr>
          <p:nvPr/>
        </p:nvSpPr>
        <p:spPr bwMode="auto">
          <a:xfrm>
            <a:off x="4605160" y="2375249"/>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0" name="Freeform 16"/>
          <p:cNvSpPr>
            <a:spLocks noChangeAspect="1"/>
          </p:cNvSpPr>
          <p:nvPr/>
        </p:nvSpPr>
        <p:spPr bwMode="auto">
          <a:xfrm>
            <a:off x="5863666" y="2770015"/>
            <a:ext cx="1708150" cy="1830387"/>
          </a:xfrm>
          <a:custGeom>
            <a:avLst/>
            <a:gdLst>
              <a:gd name="T0" fmla="*/ 30285 w 4625"/>
              <a:gd name="T1" fmla="*/ 1807503 h 4959"/>
              <a:gd name="T2" fmla="*/ 75713 w 4625"/>
              <a:gd name="T3" fmla="*/ 1772807 h 4959"/>
              <a:gd name="T4" fmla="*/ 121140 w 4625"/>
              <a:gd name="T5" fmla="*/ 1737004 h 4959"/>
              <a:gd name="T6" fmla="*/ 166568 w 4625"/>
              <a:gd name="T7" fmla="*/ 1700462 h 4959"/>
              <a:gd name="T8" fmla="*/ 211626 w 4625"/>
              <a:gd name="T9" fmla="*/ 1663183 h 4959"/>
              <a:gd name="T10" fmla="*/ 256684 w 4625"/>
              <a:gd name="T11" fmla="*/ 1625165 h 4959"/>
              <a:gd name="T12" fmla="*/ 301742 w 4625"/>
              <a:gd name="T13" fmla="*/ 1586409 h 4959"/>
              <a:gd name="T14" fmla="*/ 346431 w 4625"/>
              <a:gd name="T15" fmla="*/ 1546546 h 4959"/>
              <a:gd name="T16" fmla="*/ 390751 w 4625"/>
              <a:gd name="T17" fmla="*/ 1506314 h 4959"/>
              <a:gd name="T18" fmla="*/ 435440 w 4625"/>
              <a:gd name="T19" fmla="*/ 1465343 h 4959"/>
              <a:gd name="T20" fmla="*/ 479390 w 4625"/>
              <a:gd name="T21" fmla="*/ 1424003 h 4959"/>
              <a:gd name="T22" fmla="*/ 522971 w 4625"/>
              <a:gd name="T23" fmla="*/ 1382295 h 4959"/>
              <a:gd name="T24" fmla="*/ 566182 w 4625"/>
              <a:gd name="T25" fmla="*/ 1339848 h 4959"/>
              <a:gd name="T26" fmla="*/ 609394 w 4625"/>
              <a:gd name="T27" fmla="*/ 1297401 h 4959"/>
              <a:gd name="T28" fmla="*/ 651867 w 4625"/>
              <a:gd name="T29" fmla="*/ 1254585 h 4959"/>
              <a:gd name="T30" fmla="*/ 694340 w 4625"/>
              <a:gd name="T31" fmla="*/ 1211400 h 4959"/>
              <a:gd name="T32" fmla="*/ 735705 w 4625"/>
              <a:gd name="T33" fmla="*/ 1168583 h 4959"/>
              <a:gd name="T34" fmla="*/ 777070 w 4625"/>
              <a:gd name="T35" fmla="*/ 1125029 h 4959"/>
              <a:gd name="T36" fmla="*/ 818435 w 4625"/>
              <a:gd name="T37" fmla="*/ 1081475 h 4959"/>
              <a:gd name="T38" fmla="*/ 858692 w 4625"/>
              <a:gd name="T39" fmla="*/ 1037921 h 4959"/>
              <a:gd name="T40" fmla="*/ 898949 w 4625"/>
              <a:gd name="T41" fmla="*/ 994366 h 4959"/>
              <a:gd name="T42" fmla="*/ 938098 w 4625"/>
              <a:gd name="T43" fmla="*/ 950443 h 4959"/>
              <a:gd name="T44" fmla="*/ 976877 w 4625"/>
              <a:gd name="T45" fmla="*/ 906889 h 4959"/>
              <a:gd name="T46" fmla="*/ 1015657 w 4625"/>
              <a:gd name="T47" fmla="*/ 863703 h 4959"/>
              <a:gd name="T48" fmla="*/ 1053328 w 4625"/>
              <a:gd name="T49" fmla="*/ 820518 h 4959"/>
              <a:gd name="T50" fmla="*/ 1090261 w 4625"/>
              <a:gd name="T51" fmla="*/ 777702 h 4959"/>
              <a:gd name="T52" fmla="*/ 1126825 w 4625"/>
              <a:gd name="T53" fmla="*/ 735255 h 4959"/>
              <a:gd name="T54" fmla="*/ 1162650 w 4625"/>
              <a:gd name="T55" fmla="*/ 693177 h 4959"/>
              <a:gd name="T56" fmla="*/ 1197367 w 4625"/>
              <a:gd name="T57" fmla="*/ 651469 h 4959"/>
              <a:gd name="T58" fmla="*/ 1232084 w 4625"/>
              <a:gd name="T59" fmla="*/ 610867 h 4959"/>
              <a:gd name="T60" fmla="*/ 1265324 w 4625"/>
              <a:gd name="T61" fmla="*/ 569897 h 4959"/>
              <a:gd name="T62" fmla="*/ 1298563 w 4625"/>
              <a:gd name="T63" fmla="*/ 529664 h 4959"/>
              <a:gd name="T64" fmla="*/ 1330326 w 4625"/>
              <a:gd name="T65" fmla="*/ 490539 h 4959"/>
              <a:gd name="T66" fmla="*/ 1361349 w 4625"/>
              <a:gd name="T67" fmla="*/ 452152 h 4959"/>
              <a:gd name="T68" fmla="*/ 1391634 w 4625"/>
              <a:gd name="T69" fmla="*/ 413766 h 4959"/>
              <a:gd name="T70" fmla="*/ 1421181 w 4625"/>
              <a:gd name="T71" fmla="*/ 376855 h 4959"/>
              <a:gd name="T72" fmla="*/ 1449619 w 4625"/>
              <a:gd name="T73" fmla="*/ 340683 h 4959"/>
              <a:gd name="T74" fmla="*/ 1477319 w 4625"/>
              <a:gd name="T75" fmla="*/ 305618 h 4959"/>
              <a:gd name="T76" fmla="*/ 1503911 w 4625"/>
              <a:gd name="T77" fmla="*/ 271291 h 4959"/>
              <a:gd name="T78" fmla="*/ 1529764 w 4625"/>
              <a:gd name="T79" fmla="*/ 238072 h 4959"/>
              <a:gd name="T80" fmla="*/ 1554509 w 4625"/>
              <a:gd name="T81" fmla="*/ 205591 h 4959"/>
              <a:gd name="T82" fmla="*/ 1578146 w 4625"/>
              <a:gd name="T83" fmla="*/ 174217 h 4959"/>
              <a:gd name="T84" fmla="*/ 1600675 w 4625"/>
              <a:gd name="T85" fmla="*/ 144320 h 4959"/>
              <a:gd name="T86" fmla="*/ 1622096 w 4625"/>
              <a:gd name="T87" fmla="*/ 115899 h 4959"/>
              <a:gd name="T88" fmla="*/ 1642409 w 4625"/>
              <a:gd name="T89" fmla="*/ 88216 h 4959"/>
              <a:gd name="T90" fmla="*/ 1662353 w 4625"/>
              <a:gd name="T91" fmla="*/ 62379 h 4959"/>
              <a:gd name="T92" fmla="*/ 1680450 w 4625"/>
              <a:gd name="T93" fmla="*/ 37649 h 4959"/>
              <a:gd name="T94" fmla="*/ 1697070 w 4625"/>
              <a:gd name="T95" fmla="*/ 14395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400">
              <a:latin typeface="+mj-lt"/>
              <a:cs typeface="Times New Roman"/>
            </a:endParaRPr>
          </a:p>
        </p:txBody>
      </p:sp>
      <p:sp>
        <p:nvSpPr>
          <p:cNvPr id="41" name="Freeform 18"/>
          <p:cNvSpPr>
            <a:spLocks noChangeAspect="1"/>
          </p:cNvSpPr>
          <p:nvPr/>
        </p:nvSpPr>
        <p:spPr bwMode="auto">
          <a:xfrm rot="1259426">
            <a:off x="5455679" y="4503565"/>
            <a:ext cx="373062" cy="401637"/>
          </a:xfrm>
          <a:custGeom>
            <a:avLst/>
            <a:gdLst>
              <a:gd name="T0" fmla="*/ 6614 w 4625"/>
              <a:gd name="T1" fmla="*/ 396616 h 4959"/>
              <a:gd name="T2" fmla="*/ 16536 w 4625"/>
              <a:gd name="T3" fmla="*/ 389002 h 4959"/>
              <a:gd name="T4" fmla="*/ 26457 w 4625"/>
              <a:gd name="T5" fmla="*/ 381146 h 4959"/>
              <a:gd name="T6" fmla="*/ 36379 w 4625"/>
              <a:gd name="T7" fmla="*/ 373128 h 4959"/>
              <a:gd name="T8" fmla="*/ 46219 w 4625"/>
              <a:gd name="T9" fmla="*/ 364948 h 4959"/>
              <a:gd name="T10" fmla="*/ 56060 w 4625"/>
              <a:gd name="T11" fmla="*/ 356606 h 4959"/>
              <a:gd name="T12" fmla="*/ 65901 w 4625"/>
              <a:gd name="T13" fmla="*/ 348102 h 4959"/>
              <a:gd name="T14" fmla="*/ 75661 w 4625"/>
              <a:gd name="T15" fmla="*/ 339355 h 4959"/>
              <a:gd name="T16" fmla="*/ 85340 w 4625"/>
              <a:gd name="T17" fmla="*/ 330526 h 4959"/>
              <a:gd name="T18" fmla="*/ 95101 w 4625"/>
              <a:gd name="T19" fmla="*/ 321536 h 4959"/>
              <a:gd name="T20" fmla="*/ 104699 w 4625"/>
              <a:gd name="T21" fmla="*/ 312465 h 4959"/>
              <a:gd name="T22" fmla="*/ 114217 w 4625"/>
              <a:gd name="T23" fmla="*/ 303313 h 4959"/>
              <a:gd name="T24" fmla="*/ 123655 w 4625"/>
              <a:gd name="T25" fmla="*/ 293999 h 4959"/>
              <a:gd name="T26" fmla="*/ 133092 w 4625"/>
              <a:gd name="T27" fmla="*/ 284685 h 4959"/>
              <a:gd name="T28" fmla="*/ 142369 w 4625"/>
              <a:gd name="T29" fmla="*/ 275290 h 4959"/>
              <a:gd name="T30" fmla="*/ 151645 w 4625"/>
              <a:gd name="T31" fmla="*/ 265814 h 4959"/>
              <a:gd name="T32" fmla="*/ 160679 w 4625"/>
              <a:gd name="T33" fmla="*/ 256419 h 4959"/>
              <a:gd name="T34" fmla="*/ 169713 w 4625"/>
              <a:gd name="T35" fmla="*/ 246862 h 4959"/>
              <a:gd name="T36" fmla="*/ 178747 w 4625"/>
              <a:gd name="T37" fmla="*/ 237305 h 4959"/>
              <a:gd name="T38" fmla="*/ 187539 w 4625"/>
              <a:gd name="T39" fmla="*/ 227748 h 4959"/>
              <a:gd name="T40" fmla="*/ 196331 w 4625"/>
              <a:gd name="T41" fmla="*/ 218191 h 4959"/>
              <a:gd name="T42" fmla="*/ 204882 w 4625"/>
              <a:gd name="T43" fmla="*/ 208553 h 4959"/>
              <a:gd name="T44" fmla="*/ 213351 w 4625"/>
              <a:gd name="T45" fmla="*/ 198996 h 4959"/>
              <a:gd name="T46" fmla="*/ 221821 w 4625"/>
              <a:gd name="T47" fmla="*/ 189520 h 4959"/>
              <a:gd name="T48" fmla="*/ 230048 w 4625"/>
              <a:gd name="T49" fmla="*/ 180044 h 4959"/>
              <a:gd name="T50" fmla="*/ 238114 w 4625"/>
              <a:gd name="T51" fmla="*/ 170649 h 4959"/>
              <a:gd name="T52" fmla="*/ 246100 w 4625"/>
              <a:gd name="T53" fmla="*/ 161335 h 4959"/>
              <a:gd name="T54" fmla="*/ 253924 w 4625"/>
              <a:gd name="T55" fmla="*/ 152102 h 4959"/>
              <a:gd name="T56" fmla="*/ 261506 w 4625"/>
              <a:gd name="T57" fmla="*/ 142950 h 4959"/>
              <a:gd name="T58" fmla="*/ 269089 w 4625"/>
              <a:gd name="T59" fmla="*/ 134041 h 4959"/>
              <a:gd name="T60" fmla="*/ 276348 w 4625"/>
              <a:gd name="T61" fmla="*/ 125051 h 4959"/>
              <a:gd name="T62" fmla="*/ 283608 w 4625"/>
              <a:gd name="T63" fmla="*/ 116223 h 4959"/>
              <a:gd name="T64" fmla="*/ 290545 w 4625"/>
              <a:gd name="T65" fmla="*/ 107638 h 4959"/>
              <a:gd name="T66" fmla="*/ 297320 w 4625"/>
              <a:gd name="T67" fmla="*/ 99215 h 4959"/>
              <a:gd name="T68" fmla="*/ 303935 w 4625"/>
              <a:gd name="T69" fmla="*/ 90792 h 4959"/>
              <a:gd name="T70" fmla="*/ 310388 w 4625"/>
              <a:gd name="T71" fmla="*/ 82692 h 4959"/>
              <a:gd name="T72" fmla="*/ 316599 w 4625"/>
              <a:gd name="T73" fmla="*/ 74755 h 4959"/>
              <a:gd name="T74" fmla="*/ 322648 w 4625"/>
              <a:gd name="T75" fmla="*/ 67061 h 4959"/>
              <a:gd name="T76" fmla="*/ 328456 w 4625"/>
              <a:gd name="T77" fmla="*/ 59529 h 4959"/>
              <a:gd name="T78" fmla="*/ 334102 w 4625"/>
              <a:gd name="T79" fmla="*/ 52240 h 4959"/>
              <a:gd name="T80" fmla="*/ 339507 w 4625"/>
              <a:gd name="T81" fmla="*/ 45112 h 4959"/>
              <a:gd name="T82" fmla="*/ 344669 w 4625"/>
              <a:gd name="T83" fmla="*/ 38228 h 4959"/>
              <a:gd name="T84" fmla="*/ 349589 w 4625"/>
              <a:gd name="T85" fmla="*/ 31668 h 4959"/>
              <a:gd name="T86" fmla="*/ 354268 w 4625"/>
              <a:gd name="T87" fmla="*/ 25431 h 4959"/>
              <a:gd name="T88" fmla="*/ 358704 w 4625"/>
              <a:gd name="T89" fmla="*/ 19357 h 4959"/>
              <a:gd name="T90" fmla="*/ 363060 w 4625"/>
              <a:gd name="T91" fmla="*/ 13688 h 4959"/>
              <a:gd name="T92" fmla="*/ 367012 w 4625"/>
              <a:gd name="T93" fmla="*/ 8261 h 4959"/>
              <a:gd name="T94" fmla="*/ 370642 w 4625"/>
              <a:gd name="T95" fmla="*/ 315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400">
              <a:latin typeface="+mj-lt"/>
              <a:cs typeface="Times New Roman"/>
            </a:endParaRPr>
          </a:p>
        </p:txBody>
      </p:sp>
      <p:sp>
        <p:nvSpPr>
          <p:cNvPr id="42" name="Rectangle 22"/>
          <p:cNvSpPr>
            <a:spLocks noChangeArrowheads="1"/>
          </p:cNvSpPr>
          <p:nvPr/>
        </p:nvSpPr>
        <p:spPr bwMode="auto">
          <a:xfrm>
            <a:off x="5962091" y="5420385"/>
            <a:ext cx="17633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a:rPr>
              <a:t>Y</a:t>
            </a:r>
            <a:r>
              <a:rPr kumimoji="0" lang="en-US" sz="1600" b="1" i="1" baseline="-25000" dirty="0">
                <a:solidFill>
                  <a:srgbClr val="C03838"/>
                </a:solidFill>
                <a:latin typeface="+mj-lt"/>
                <a:cs typeface="Times New Roman"/>
              </a:rPr>
              <a:t>1</a:t>
            </a:r>
            <a:endParaRPr kumimoji="0" lang="en-US" sz="1600" b="1" baseline="-25000" dirty="0">
              <a:solidFill>
                <a:srgbClr val="C03838"/>
              </a:solidFill>
              <a:latin typeface="+mj-lt"/>
              <a:cs typeface="Times New Roman"/>
            </a:endParaRPr>
          </a:p>
        </p:txBody>
      </p:sp>
      <p:sp>
        <p:nvSpPr>
          <p:cNvPr id="43" name="Rectangle 30"/>
          <p:cNvSpPr>
            <a:spLocks noChangeAspect="1" noChangeArrowheads="1"/>
          </p:cNvSpPr>
          <p:nvPr/>
        </p:nvSpPr>
        <p:spPr bwMode="auto">
          <a:xfrm>
            <a:off x="7327566" y="2444636"/>
            <a:ext cx="56265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6600"/>
                </a:solidFill>
                <a:latin typeface="+mj-lt"/>
                <a:cs typeface="Times New Roman"/>
              </a:rPr>
              <a:t>SRAS</a:t>
            </a:r>
            <a:r>
              <a:rPr kumimoji="0" lang="en-US" b="1" i="1" baseline="-25000" dirty="0">
                <a:solidFill>
                  <a:srgbClr val="006600"/>
                </a:solidFill>
                <a:latin typeface="+mj-lt"/>
                <a:cs typeface="Times New Roman"/>
              </a:rPr>
              <a:t>1</a:t>
            </a:r>
            <a:endParaRPr kumimoji="0" lang="en-US" b="1" baseline="-25000" dirty="0">
              <a:solidFill>
                <a:srgbClr val="006600"/>
              </a:solidFill>
              <a:latin typeface="+mj-lt"/>
              <a:cs typeface="Times New Roman"/>
            </a:endParaRPr>
          </a:p>
        </p:txBody>
      </p:sp>
      <p:sp>
        <p:nvSpPr>
          <p:cNvPr id="44" name="Line 37"/>
          <p:cNvSpPr>
            <a:spLocks noChangeAspect="1" noChangeShapeType="1"/>
          </p:cNvSpPr>
          <p:nvPr/>
        </p:nvSpPr>
        <p:spPr bwMode="auto">
          <a:xfrm flipH="1">
            <a:off x="4605160" y="4451177"/>
            <a:ext cx="1442656" cy="0"/>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a:endParaRPr>
          </a:p>
        </p:txBody>
      </p:sp>
      <p:sp>
        <p:nvSpPr>
          <p:cNvPr id="46" name="Rectangle 38"/>
          <p:cNvSpPr>
            <a:spLocks noChangeAspect="1" noChangeArrowheads="1"/>
          </p:cNvSpPr>
          <p:nvPr/>
        </p:nvSpPr>
        <p:spPr bwMode="auto">
          <a:xfrm>
            <a:off x="4296726" y="4300365"/>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P</a:t>
            </a:r>
            <a:r>
              <a:rPr kumimoji="0" lang="en-US" sz="1600" b="1" i="1" baseline="-25000" dirty="0">
                <a:solidFill>
                  <a:srgbClr val="000000"/>
                </a:solidFill>
                <a:latin typeface="+mj-lt"/>
                <a:cs typeface="Times New Roman"/>
              </a:rPr>
              <a:t>1</a:t>
            </a:r>
            <a:endParaRPr kumimoji="0" lang="en-US" sz="2800" b="1" baseline="-25000" dirty="0">
              <a:solidFill>
                <a:schemeClr val="tx1"/>
              </a:solidFill>
              <a:latin typeface="+mj-lt"/>
              <a:cs typeface="Times New Roman"/>
            </a:endParaRPr>
          </a:p>
        </p:txBody>
      </p:sp>
      <p:sp>
        <p:nvSpPr>
          <p:cNvPr id="53" name="Line 53"/>
          <p:cNvSpPr>
            <a:spLocks noChangeShapeType="1"/>
          </p:cNvSpPr>
          <p:nvPr/>
        </p:nvSpPr>
        <p:spPr bwMode="auto">
          <a:xfrm>
            <a:off x="6066866" y="4476577"/>
            <a:ext cx="0" cy="934526"/>
          </a:xfrm>
          <a:prstGeom prst="line">
            <a:avLst/>
          </a:prstGeom>
          <a:noFill/>
          <a:ln w="31750" cap="rnd">
            <a:solidFill>
              <a:schemeClr val="tx1"/>
            </a:solidFill>
            <a:prstDash val="sysDot"/>
            <a:round/>
            <a:headEnd/>
            <a:tailEnd/>
          </a:ln>
        </p:spPr>
        <p:txBody>
          <a:bodyPr wrap="none" anchor="ctr">
            <a:prstTxWarp prst="textNoShape">
              <a:avLst/>
            </a:prstTxWarp>
          </a:bodyPr>
          <a:lstStyle/>
          <a:p>
            <a:endParaRPr lang="en-US" sz="1400">
              <a:latin typeface="+mj-lt"/>
              <a:cs typeface="Times New Roman"/>
            </a:endParaRPr>
          </a:p>
        </p:txBody>
      </p:sp>
      <p:sp>
        <p:nvSpPr>
          <p:cNvPr id="63" name="Freeform 39"/>
          <p:cNvSpPr>
            <a:spLocks/>
          </p:cNvSpPr>
          <p:nvPr/>
        </p:nvSpPr>
        <p:spPr bwMode="auto">
          <a:xfrm>
            <a:off x="6004954" y="4398790"/>
            <a:ext cx="119062" cy="119062"/>
          </a:xfrm>
          <a:custGeom>
            <a:avLst/>
            <a:gdLst>
              <a:gd name="T0" fmla="*/ 0 w 173"/>
              <a:gd name="T1" fmla="*/ 59875 h 173"/>
              <a:gd name="T2" fmla="*/ 8947 w 173"/>
              <a:gd name="T3" fmla="*/ 29593 h 173"/>
              <a:gd name="T4" fmla="*/ 29593 w 173"/>
              <a:gd name="T5" fmla="*/ 8259 h 173"/>
              <a:gd name="T6" fmla="*/ 59875 w 173"/>
              <a:gd name="T7" fmla="*/ 0 h 173"/>
              <a:gd name="T8" fmla="*/ 59875 w 173"/>
              <a:gd name="T9" fmla="*/ 0 h 173"/>
              <a:gd name="T10" fmla="*/ 90157 w 173"/>
              <a:gd name="T11" fmla="*/ 8259 h 173"/>
              <a:gd name="T12" fmla="*/ 111492 w 173"/>
              <a:gd name="T13" fmla="*/ 29593 h 173"/>
              <a:gd name="T14" fmla="*/ 119062 w 173"/>
              <a:gd name="T15" fmla="*/ 59875 h 173"/>
              <a:gd name="T16" fmla="*/ 119062 w 173"/>
              <a:gd name="T17" fmla="*/ 59875 h 173"/>
              <a:gd name="T18" fmla="*/ 111492 w 173"/>
              <a:gd name="T19" fmla="*/ 89469 h 173"/>
              <a:gd name="T20" fmla="*/ 90157 w 173"/>
              <a:gd name="T21" fmla="*/ 110803 h 173"/>
              <a:gd name="T22" fmla="*/ 59875 w 173"/>
              <a:gd name="T23" fmla="*/ 119062 h 173"/>
              <a:gd name="T24" fmla="*/ 59875 w 173"/>
              <a:gd name="T25" fmla="*/ 119062 h 173"/>
              <a:gd name="T26" fmla="*/ 29593 w 173"/>
              <a:gd name="T27" fmla="*/ 110803 h 173"/>
              <a:gd name="T28" fmla="*/ 8947 w 173"/>
              <a:gd name="T29" fmla="*/ 89469 h 173"/>
              <a:gd name="T30" fmla="*/ 0 w 173"/>
              <a:gd name="T31" fmla="*/ 59875 h 173"/>
              <a:gd name="T32" fmla="*/ 0 w 173"/>
              <a:gd name="T33" fmla="*/ 59875 h 173"/>
              <a:gd name="T34" fmla="*/ 0 w 173"/>
              <a:gd name="T35" fmla="*/ 59875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400">
              <a:latin typeface="+mj-lt"/>
              <a:cs typeface="Times New Roman"/>
            </a:endParaRPr>
          </a:p>
        </p:txBody>
      </p:sp>
      <p:grpSp>
        <p:nvGrpSpPr>
          <p:cNvPr id="3" name="Group 57"/>
          <p:cNvGrpSpPr>
            <a:grpSpLocks/>
          </p:cNvGrpSpPr>
          <p:nvPr/>
        </p:nvGrpSpPr>
        <p:grpSpPr bwMode="auto">
          <a:xfrm>
            <a:off x="5111191" y="2328690"/>
            <a:ext cx="2779713" cy="2668840"/>
            <a:chOff x="2484" y="648"/>
            <a:chExt cx="1797" cy="1778"/>
          </a:xfrm>
        </p:grpSpPr>
        <p:sp>
          <p:nvSpPr>
            <p:cNvPr id="71" name="Freeform 5"/>
            <p:cNvSpPr>
              <a:spLocks noChangeAspect="1"/>
            </p:cNvSpPr>
            <p:nvPr/>
          </p:nvSpPr>
          <p:spPr bwMode="auto">
            <a:xfrm>
              <a:off x="2807" y="648"/>
              <a:ext cx="1102" cy="1653"/>
            </a:xfrm>
            <a:custGeom>
              <a:avLst/>
              <a:gdLst>
                <a:gd name="T0" fmla="*/ 5 w 4147"/>
                <a:gd name="T1" fmla="*/ 19 h 6220"/>
                <a:gd name="T2" fmla="*/ 14 w 4147"/>
                <a:gd name="T3" fmla="*/ 49 h 6220"/>
                <a:gd name="T4" fmla="*/ 25 w 4147"/>
                <a:gd name="T5" fmla="*/ 80 h 6220"/>
                <a:gd name="T6" fmla="*/ 37 w 4147"/>
                <a:gd name="T7" fmla="*/ 112 h 6220"/>
                <a:gd name="T8" fmla="*/ 51 w 4147"/>
                <a:gd name="T9" fmla="*/ 145 h 6220"/>
                <a:gd name="T10" fmla="*/ 66 w 4147"/>
                <a:gd name="T11" fmla="*/ 179 h 6220"/>
                <a:gd name="T12" fmla="*/ 83 w 4147"/>
                <a:gd name="T13" fmla="*/ 215 h 6220"/>
                <a:gd name="T14" fmla="*/ 101 w 4147"/>
                <a:gd name="T15" fmla="*/ 251 h 6220"/>
                <a:gd name="T16" fmla="*/ 120 w 4147"/>
                <a:gd name="T17" fmla="*/ 288 h 6220"/>
                <a:gd name="T18" fmla="*/ 141 w 4147"/>
                <a:gd name="T19" fmla="*/ 325 h 6220"/>
                <a:gd name="T20" fmla="*/ 162 w 4147"/>
                <a:gd name="T21" fmla="*/ 363 h 6220"/>
                <a:gd name="T22" fmla="*/ 184 w 4147"/>
                <a:gd name="T23" fmla="*/ 402 h 6220"/>
                <a:gd name="T24" fmla="*/ 208 w 4147"/>
                <a:gd name="T25" fmla="*/ 441 h 6220"/>
                <a:gd name="T26" fmla="*/ 232 w 4147"/>
                <a:gd name="T27" fmla="*/ 481 h 6220"/>
                <a:gd name="T28" fmla="*/ 257 w 4147"/>
                <a:gd name="T29" fmla="*/ 521 h 6220"/>
                <a:gd name="T30" fmla="*/ 282 w 4147"/>
                <a:gd name="T31" fmla="*/ 562 h 6220"/>
                <a:gd name="T32" fmla="*/ 309 w 4147"/>
                <a:gd name="T33" fmla="*/ 603 h 6220"/>
                <a:gd name="T34" fmla="*/ 336 w 4147"/>
                <a:gd name="T35" fmla="*/ 644 h 6220"/>
                <a:gd name="T36" fmla="*/ 364 w 4147"/>
                <a:gd name="T37" fmla="*/ 685 h 6220"/>
                <a:gd name="T38" fmla="*/ 391 w 4147"/>
                <a:gd name="T39" fmla="*/ 726 h 6220"/>
                <a:gd name="T40" fmla="*/ 420 w 4147"/>
                <a:gd name="T41" fmla="*/ 767 h 6220"/>
                <a:gd name="T42" fmla="*/ 448 w 4147"/>
                <a:gd name="T43" fmla="*/ 808 h 6220"/>
                <a:gd name="T44" fmla="*/ 477 w 4147"/>
                <a:gd name="T45" fmla="*/ 849 h 6220"/>
                <a:gd name="T46" fmla="*/ 506 w 4147"/>
                <a:gd name="T47" fmla="*/ 890 h 6220"/>
                <a:gd name="T48" fmla="*/ 535 w 4147"/>
                <a:gd name="T49" fmla="*/ 930 h 6220"/>
                <a:gd name="T50" fmla="*/ 565 w 4147"/>
                <a:gd name="T51" fmla="*/ 970 h 6220"/>
                <a:gd name="T52" fmla="*/ 594 w 4147"/>
                <a:gd name="T53" fmla="*/ 1009 h 6220"/>
                <a:gd name="T54" fmla="*/ 623 w 4147"/>
                <a:gd name="T55" fmla="*/ 1048 h 6220"/>
                <a:gd name="T56" fmla="*/ 651 w 4147"/>
                <a:gd name="T57" fmla="*/ 1087 h 6220"/>
                <a:gd name="T58" fmla="*/ 680 w 4147"/>
                <a:gd name="T59" fmla="*/ 1124 h 6220"/>
                <a:gd name="T60" fmla="*/ 708 w 4147"/>
                <a:gd name="T61" fmla="*/ 1161 h 6220"/>
                <a:gd name="T62" fmla="*/ 736 w 4147"/>
                <a:gd name="T63" fmla="*/ 1198 h 6220"/>
                <a:gd name="T64" fmla="*/ 763 w 4147"/>
                <a:gd name="T65" fmla="*/ 1233 h 6220"/>
                <a:gd name="T66" fmla="*/ 790 w 4147"/>
                <a:gd name="T67" fmla="*/ 1267 h 6220"/>
                <a:gd name="T68" fmla="*/ 816 w 4147"/>
                <a:gd name="T69" fmla="*/ 1301 h 6220"/>
                <a:gd name="T70" fmla="*/ 842 w 4147"/>
                <a:gd name="T71" fmla="*/ 1333 h 6220"/>
                <a:gd name="T72" fmla="*/ 866 w 4147"/>
                <a:gd name="T73" fmla="*/ 1364 h 6220"/>
                <a:gd name="T74" fmla="*/ 890 w 4147"/>
                <a:gd name="T75" fmla="*/ 1394 h 6220"/>
                <a:gd name="T76" fmla="*/ 913 w 4147"/>
                <a:gd name="T77" fmla="*/ 1423 h 6220"/>
                <a:gd name="T78" fmla="*/ 935 w 4147"/>
                <a:gd name="T79" fmla="*/ 1450 h 6220"/>
                <a:gd name="T80" fmla="*/ 956 w 4147"/>
                <a:gd name="T81" fmla="*/ 1476 h 6220"/>
                <a:gd name="T82" fmla="*/ 976 w 4147"/>
                <a:gd name="T83" fmla="*/ 1501 h 6220"/>
                <a:gd name="T84" fmla="*/ 995 w 4147"/>
                <a:gd name="T85" fmla="*/ 1524 h 6220"/>
                <a:gd name="T86" fmla="*/ 1012 w 4147"/>
                <a:gd name="T87" fmla="*/ 1545 h 6220"/>
                <a:gd name="T88" fmla="*/ 1028 w 4147"/>
                <a:gd name="T89" fmla="*/ 1565 h 6220"/>
                <a:gd name="T90" fmla="*/ 1043 w 4147"/>
                <a:gd name="T91" fmla="*/ 1582 h 6220"/>
                <a:gd name="T92" fmla="*/ 1056 w 4147"/>
                <a:gd name="T93" fmla="*/ 1599 h 6220"/>
                <a:gd name="T94" fmla="*/ 1068 w 4147"/>
                <a:gd name="T95" fmla="*/ 1612 h 6220"/>
                <a:gd name="T96" fmla="*/ 1078 w 4147"/>
                <a:gd name="T97" fmla="*/ 1625 h 6220"/>
                <a:gd name="T98" fmla="*/ 1086 w 4147"/>
                <a:gd name="T99" fmla="*/ 1634 h 6220"/>
                <a:gd name="T100" fmla="*/ 1093 w 4147"/>
                <a:gd name="T101" fmla="*/ 1643 h 6220"/>
                <a:gd name="T102" fmla="*/ 1098 w 4147"/>
                <a:gd name="T103" fmla="*/ 1648 h 6220"/>
                <a:gd name="T104" fmla="*/ 1101 w 4147"/>
                <a:gd name="T105" fmla="*/ 1652 h 6220"/>
                <a:gd name="T106" fmla="*/ 1102 w 4147"/>
                <a:gd name="T107" fmla="*/ 1653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cap="rnd">
              <a:solidFill>
                <a:srgbClr val="053ABF"/>
              </a:solidFill>
              <a:prstDash val="sysDot"/>
              <a:round/>
              <a:headEnd/>
              <a:tailEnd/>
            </a:ln>
          </p:spPr>
          <p:txBody>
            <a:bodyPr>
              <a:prstTxWarp prst="textNoShape">
                <a:avLst/>
              </a:prstTxWarp>
            </a:bodyPr>
            <a:lstStyle/>
            <a:p>
              <a:endParaRPr lang="en-US" sz="1400">
                <a:latin typeface="+mj-lt"/>
                <a:cs typeface="Times New Roman"/>
              </a:endParaRPr>
            </a:p>
          </p:txBody>
        </p:sp>
        <p:sp>
          <p:nvSpPr>
            <p:cNvPr id="72" name="Line 25"/>
            <p:cNvSpPr>
              <a:spLocks noChangeShapeType="1"/>
            </p:cNvSpPr>
            <p:nvPr/>
          </p:nvSpPr>
          <p:spPr bwMode="auto">
            <a:xfrm>
              <a:off x="3282" y="2202"/>
              <a:ext cx="472"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a:latin typeface="+mj-lt"/>
                <a:cs typeface="Times New Roman"/>
              </a:endParaRPr>
            </a:p>
          </p:txBody>
        </p:sp>
        <p:sp>
          <p:nvSpPr>
            <p:cNvPr id="73" name="Line 54"/>
            <p:cNvSpPr>
              <a:spLocks noChangeShapeType="1"/>
            </p:cNvSpPr>
            <p:nvPr/>
          </p:nvSpPr>
          <p:spPr bwMode="auto">
            <a:xfrm>
              <a:off x="2484" y="1002"/>
              <a:ext cx="403"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a:latin typeface="+mj-lt"/>
                <a:cs typeface="Times New Roman"/>
              </a:endParaRPr>
            </a:p>
          </p:txBody>
        </p:sp>
        <p:sp>
          <p:nvSpPr>
            <p:cNvPr id="74" name="Rectangle 56"/>
            <p:cNvSpPr>
              <a:spLocks noChangeAspect="1" noChangeArrowheads="1"/>
            </p:cNvSpPr>
            <p:nvPr/>
          </p:nvSpPr>
          <p:spPr bwMode="auto">
            <a:xfrm>
              <a:off x="3888" y="2241"/>
              <a:ext cx="393" cy="185"/>
            </a:xfrm>
            <a:prstGeom prst="rect">
              <a:avLst/>
            </a:prstGeom>
            <a:noFill/>
            <a:ln w="9525">
              <a:noFill/>
              <a:miter lim="800000"/>
              <a:headEnd/>
              <a:tailEnd/>
            </a:ln>
          </p:spPr>
          <p:txBody>
            <a:bodyPr lIns="0" tIns="0" rIns="0" bIns="0">
              <a:prstTxWarp prst="textNoShape">
                <a:avLst/>
              </a:prstTxWarp>
              <a:spAutoFit/>
            </a:bodyPr>
            <a:lstStyle/>
            <a:p>
              <a:r>
                <a:rPr kumimoji="0" lang="en-US" b="1" i="1" dirty="0">
                  <a:solidFill>
                    <a:srgbClr val="053ABF"/>
                  </a:solidFill>
                  <a:latin typeface="+mj-lt"/>
                  <a:cs typeface="Times New Roman"/>
                </a:rPr>
                <a:t>AD</a:t>
              </a:r>
              <a:r>
                <a:rPr kumimoji="0" lang="en-US" b="1" i="1" baseline="-25000" dirty="0">
                  <a:solidFill>
                    <a:srgbClr val="053ABF"/>
                  </a:solidFill>
                  <a:latin typeface="+mj-lt"/>
                  <a:cs typeface="Times New Roman"/>
                </a:rPr>
                <a:t>2</a:t>
              </a:r>
              <a:endParaRPr kumimoji="0" lang="en-US" b="1" baseline="-25000" dirty="0">
                <a:solidFill>
                  <a:srgbClr val="053ABF"/>
                </a:solidFill>
                <a:latin typeface="+mj-lt"/>
                <a:cs typeface="Times New Roman"/>
              </a:endParaRPr>
            </a:p>
          </p:txBody>
        </p:sp>
      </p:grpSp>
    </p:spTree>
    <p:extLst>
      <p:ext uri="{BB962C8B-B14F-4D97-AF65-F5344CB8AC3E}">
        <p14:creationId xmlns:p14="http://schemas.microsoft.com/office/powerpoint/2010/main" val="57378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6862" y="1537655"/>
            <a:ext cx="4734344" cy="405034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84962"/>
            <a:ext cx="8904855" cy="625631"/>
          </a:xfrm>
        </p:spPr>
        <p:txBody>
          <a:bodyPr/>
          <a:lstStyle/>
          <a:p>
            <a:r>
              <a:rPr lang="en-US" dirty="0" smtClean="0"/>
              <a:t>Deficits: The New Classical View</a:t>
            </a:r>
          </a:p>
        </p:txBody>
      </p:sp>
      <p:sp>
        <p:nvSpPr>
          <p:cNvPr id="61" name="Text Box 10"/>
          <p:cNvSpPr txBox="1">
            <a:spLocks noChangeArrowheads="1"/>
          </p:cNvSpPr>
          <p:nvPr/>
        </p:nvSpPr>
        <p:spPr bwMode="auto">
          <a:xfrm>
            <a:off x="73111" y="1574502"/>
            <a:ext cx="4067571" cy="409291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To finance the budget deficit, the government borrows from the </a:t>
            </a:r>
            <a:r>
              <a:rPr lang="en-US" sz="2200" i="1" dirty="0" err="1" smtClean="0">
                <a:latin typeface="+mj-lt"/>
                <a:cs typeface="Times New Roman" pitchFamily="18" charset="0"/>
              </a:rPr>
              <a:t>loanable</a:t>
            </a:r>
            <a:r>
              <a:rPr lang="en-US" sz="2200" i="1" dirty="0" smtClean="0">
                <a:latin typeface="+mj-lt"/>
                <a:cs typeface="Times New Roman" pitchFamily="18" charset="0"/>
              </a:rPr>
              <a:t> funds market</a:t>
            </a:r>
            <a:r>
              <a:rPr lang="en-US" sz="2200" dirty="0" smtClean="0">
                <a:latin typeface="+mj-lt"/>
                <a:cs typeface="Times New Roman" pitchFamily="18" charset="0"/>
              </a:rPr>
              <a:t>, increasing the demand (to </a:t>
            </a:r>
            <a:r>
              <a:rPr lang="en-US" sz="2200" b="1" i="1" dirty="0" smtClean="0">
                <a:solidFill>
                  <a:srgbClr val="2962A2"/>
                </a:solidFill>
                <a:latin typeface="+mj-lt"/>
                <a:cs typeface="Times New Roman" pitchFamily="18" charset="0"/>
              </a:rPr>
              <a:t>D</a:t>
            </a:r>
            <a:r>
              <a:rPr lang="en-US" sz="2200" b="1" i="1" baseline="-25000" dirty="0" smtClean="0">
                <a:solidFill>
                  <a:srgbClr val="2962A2"/>
                </a:solidFill>
                <a:latin typeface="+mj-lt"/>
                <a:cs typeface="Times New Roman" pitchFamily="18" charset="0"/>
              </a:rPr>
              <a:t>2</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Under the </a:t>
            </a:r>
            <a:r>
              <a:rPr lang="en-US" sz="2200" i="1" dirty="0" smtClean="0">
                <a:latin typeface="+mj-lt"/>
                <a:cs typeface="Times New Roman" pitchFamily="18" charset="0"/>
              </a:rPr>
              <a:t>new classical view</a:t>
            </a:r>
            <a:r>
              <a:rPr lang="en-US" sz="2200" dirty="0" smtClean="0">
                <a:latin typeface="+mj-lt"/>
                <a:cs typeface="Times New Roman" pitchFamily="18" charset="0"/>
              </a:rPr>
              <a:t>, people save to pay expected higher future taxes (raising the supply of </a:t>
            </a:r>
            <a:r>
              <a:rPr lang="en-US" sz="2200" dirty="0" err="1" smtClean="0">
                <a:latin typeface="+mj-lt"/>
                <a:cs typeface="Times New Roman" pitchFamily="18" charset="0"/>
              </a:rPr>
              <a:t>loanable</a:t>
            </a:r>
            <a:r>
              <a:rPr lang="en-US" sz="2200" dirty="0" smtClean="0">
                <a:latin typeface="+mj-lt"/>
                <a:cs typeface="Times New Roman" pitchFamily="18" charset="0"/>
              </a:rPr>
              <a:t> funds to </a:t>
            </a:r>
            <a:r>
              <a:rPr lang="en-US" sz="2200" b="1" i="1" dirty="0" smtClean="0">
                <a:latin typeface="+mj-lt"/>
                <a:cs typeface="Times New Roman" pitchFamily="18" charset="0"/>
              </a:rPr>
              <a:t>S</a:t>
            </a:r>
            <a:r>
              <a:rPr lang="en-US" sz="2200" b="1" i="1" baseline="-25000" dirty="0" smtClean="0">
                <a:latin typeface="+mj-lt"/>
                <a:cs typeface="Times New Roman" pitchFamily="18" charset="0"/>
              </a:rPr>
              <a:t>2</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This permits the government to borrow the funds to finance the deficit without pushing up the interest rate.</a:t>
            </a:r>
          </a:p>
        </p:txBody>
      </p:sp>
      <p:sp>
        <p:nvSpPr>
          <p:cNvPr id="47" name="Line 5"/>
          <p:cNvSpPr>
            <a:spLocks noChangeAspect="1" noChangeShapeType="1"/>
          </p:cNvSpPr>
          <p:nvPr/>
        </p:nvSpPr>
        <p:spPr bwMode="auto">
          <a:xfrm>
            <a:off x="4722385" y="5147261"/>
            <a:ext cx="3011768"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720728" y="4999847"/>
            <a:ext cx="1078821" cy="41857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dirty="0" smtClean="0">
                <a:solidFill>
                  <a:srgbClr val="000000"/>
                </a:solidFill>
                <a:latin typeface="+mj-lt"/>
                <a:cs typeface="Times New Roman" pitchFamily="18" charset="0"/>
              </a:rPr>
              <a:t> </a:t>
            </a:r>
            <a:r>
              <a:rPr lang="en-US" sz="2000" i="1" dirty="0" smtClean="0">
                <a:solidFill>
                  <a:srgbClr val="000000"/>
                </a:solidFill>
                <a:latin typeface="+mj-lt"/>
                <a:cs typeface="Times New Roman" pitchFamily="18" charset="0"/>
              </a:rPr>
              <a:t>Q</a:t>
            </a:r>
            <a:r>
              <a:rPr lang="en-US" sz="1400" dirty="0" smtClean="0">
                <a:solidFill>
                  <a:srgbClr val="000000"/>
                </a:solidFill>
                <a:latin typeface="+mj-lt"/>
                <a:cs typeface="Times New Roman" pitchFamily="18" charset="0"/>
              </a:rPr>
              <a:t>uantity of </a:t>
            </a:r>
          </a:p>
          <a:p>
            <a:pPr algn="ctr">
              <a:lnSpc>
                <a:spcPct val="80000"/>
              </a:lnSpc>
            </a:pPr>
            <a:r>
              <a:rPr lang="en-US" sz="1400" dirty="0" err="1" smtClean="0">
                <a:solidFill>
                  <a:srgbClr val="000000"/>
                </a:solidFill>
                <a:latin typeface="+mj-lt"/>
                <a:cs typeface="Times New Roman" pitchFamily="18" charset="0"/>
              </a:rPr>
              <a:t>loanable</a:t>
            </a:r>
            <a:r>
              <a:rPr lang="en-US" sz="1400" dirty="0" smtClean="0">
                <a:solidFill>
                  <a:srgbClr val="000000"/>
                </a:solidFill>
                <a:latin typeface="+mj-lt"/>
                <a:cs typeface="Times New Roman" pitchFamily="18" charset="0"/>
              </a:rPr>
              <a:t> funds</a:t>
            </a:r>
          </a:p>
        </p:txBody>
      </p:sp>
      <p:sp>
        <p:nvSpPr>
          <p:cNvPr id="49" name="Text Box 7"/>
          <p:cNvSpPr txBox="1">
            <a:spLocks noChangeAspect="1" noChangeArrowheads="1"/>
          </p:cNvSpPr>
          <p:nvPr/>
        </p:nvSpPr>
        <p:spPr bwMode="auto">
          <a:xfrm>
            <a:off x="4264978" y="1698948"/>
            <a:ext cx="747384" cy="544765"/>
          </a:xfrm>
          <a:prstGeom prst="rect">
            <a:avLst/>
          </a:prstGeom>
          <a:noFill/>
          <a:ln w="9525">
            <a:noFill/>
            <a:miter lim="800000"/>
            <a:headEnd/>
            <a:tailEnd/>
          </a:ln>
        </p:spPr>
        <p:txBody>
          <a:bodyPr wrap="none">
            <a:prstTxWarp prst="textNoShape">
              <a:avLst/>
            </a:prstTxWarp>
            <a:spAutoFit/>
          </a:bodyPr>
          <a:lstStyle/>
          <a:p>
            <a:pPr>
              <a:lnSpc>
                <a:spcPct val="70000"/>
              </a:lnSpc>
            </a:pPr>
            <a:r>
              <a:rPr lang="en-US" sz="1400" dirty="0" smtClean="0">
                <a:solidFill>
                  <a:srgbClr val="000000"/>
                </a:solidFill>
                <a:latin typeface="+mj-lt"/>
                <a:cs typeface="Times New Roman" pitchFamily="18" charset="0"/>
              </a:rPr>
              <a:t>Real </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interest</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rate</a:t>
            </a: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29" name="Rectangle 6"/>
          <p:cNvSpPr>
            <a:spLocks noChangeArrowheads="1"/>
          </p:cNvSpPr>
          <p:nvPr/>
        </p:nvSpPr>
        <p:spPr bwMode="auto">
          <a:xfrm>
            <a:off x="8802884" y="1537655"/>
            <a:ext cx="184731" cy="210827"/>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endParaRPr kumimoji="0" lang="en-US" sz="1100">
              <a:solidFill>
                <a:srgbClr val="000000"/>
              </a:solidFill>
              <a:latin typeface="+mj-lt"/>
              <a:cs typeface="Times New Roman"/>
            </a:endParaRPr>
          </a:p>
        </p:txBody>
      </p:sp>
      <p:sp>
        <p:nvSpPr>
          <p:cNvPr id="30" name="Rectangle 7"/>
          <p:cNvSpPr>
            <a:spLocks noChangeArrowheads="1"/>
          </p:cNvSpPr>
          <p:nvPr/>
        </p:nvSpPr>
        <p:spPr bwMode="auto">
          <a:xfrm>
            <a:off x="5639577" y="5136299"/>
            <a:ext cx="2051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a:rPr>
              <a:t>Q</a:t>
            </a:r>
            <a:r>
              <a:rPr kumimoji="0" lang="en-US" sz="1600" i="1" baseline="-25000">
                <a:latin typeface="+mj-lt"/>
                <a:cs typeface="Times New Roman"/>
              </a:rPr>
              <a:t>1</a:t>
            </a:r>
            <a:endParaRPr kumimoji="0" lang="en-US" sz="1600" b="0" baseline="-25000">
              <a:latin typeface="+mj-lt"/>
              <a:cs typeface="Times New Roman"/>
            </a:endParaRPr>
          </a:p>
        </p:txBody>
      </p:sp>
      <p:sp>
        <p:nvSpPr>
          <p:cNvPr id="31" name="Line 12"/>
          <p:cNvSpPr>
            <a:spLocks noChangeAspect="1" noChangeShapeType="1"/>
          </p:cNvSpPr>
          <p:nvPr/>
        </p:nvSpPr>
        <p:spPr bwMode="auto">
          <a:xfrm>
            <a:off x="5744352" y="3475774"/>
            <a:ext cx="0" cy="166211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a:endParaRPr>
          </a:p>
        </p:txBody>
      </p:sp>
      <p:sp>
        <p:nvSpPr>
          <p:cNvPr id="32" name="Rectangle 13"/>
          <p:cNvSpPr>
            <a:spLocks noChangeAspect="1" noChangeArrowheads="1"/>
          </p:cNvSpPr>
          <p:nvPr/>
        </p:nvSpPr>
        <p:spPr bwMode="auto">
          <a:xfrm>
            <a:off x="6866715" y="1739049"/>
            <a:ext cx="20197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chemeClr val="tx1"/>
                </a:solidFill>
                <a:latin typeface="+mj-lt"/>
                <a:cs typeface="Times New Roman"/>
              </a:rPr>
              <a:t>S</a:t>
            </a:r>
            <a:r>
              <a:rPr kumimoji="0" lang="en-US" sz="2000" i="1" baseline="-25000">
                <a:solidFill>
                  <a:schemeClr val="tx1"/>
                </a:solidFill>
                <a:latin typeface="+mj-lt"/>
                <a:cs typeface="Times New Roman"/>
              </a:rPr>
              <a:t>1</a:t>
            </a:r>
            <a:endParaRPr kumimoji="0" lang="en-US" sz="2000" b="0">
              <a:solidFill>
                <a:schemeClr val="tx1"/>
              </a:solidFill>
              <a:latin typeface="+mj-lt"/>
              <a:cs typeface="Times New Roman"/>
            </a:endParaRPr>
          </a:p>
        </p:txBody>
      </p:sp>
      <p:sp>
        <p:nvSpPr>
          <p:cNvPr id="33" name="Freeform 14"/>
          <p:cNvSpPr>
            <a:spLocks noChangeAspect="1"/>
          </p:cNvSpPr>
          <p:nvPr/>
        </p:nvSpPr>
        <p:spPr bwMode="auto">
          <a:xfrm>
            <a:off x="5058552" y="2096237"/>
            <a:ext cx="1816100" cy="1944687"/>
          </a:xfrm>
          <a:custGeom>
            <a:avLst/>
            <a:gdLst>
              <a:gd name="T0" fmla="*/ 32199 w 4625"/>
              <a:gd name="T1" fmla="*/ 1920374 h 4959"/>
              <a:gd name="T2" fmla="*/ 80497 w 4625"/>
              <a:gd name="T3" fmla="*/ 1883511 h 4959"/>
              <a:gd name="T4" fmla="*/ 128796 w 4625"/>
              <a:gd name="T5" fmla="*/ 1845472 h 4959"/>
              <a:gd name="T6" fmla="*/ 177094 w 4625"/>
              <a:gd name="T7" fmla="*/ 1806649 h 4959"/>
              <a:gd name="T8" fmla="*/ 225000 w 4625"/>
              <a:gd name="T9" fmla="*/ 1767042 h 4959"/>
              <a:gd name="T10" fmla="*/ 272906 w 4625"/>
              <a:gd name="T11" fmla="*/ 1726650 h 4959"/>
              <a:gd name="T12" fmla="*/ 320812 w 4625"/>
              <a:gd name="T13" fmla="*/ 1685474 h 4959"/>
              <a:gd name="T14" fmla="*/ 368325 w 4625"/>
              <a:gd name="T15" fmla="*/ 1643121 h 4959"/>
              <a:gd name="T16" fmla="*/ 415445 w 4625"/>
              <a:gd name="T17" fmla="*/ 1600377 h 4959"/>
              <a:gd name="T18" fmla="*/ 462958 w 4625"/>
              <a:gd name="T19" fmla="*/ 1556848 h 4959"/>
              <a:gd name="T20" fmla="*/ 509686 w 4625"/>
              <a:gd name="T21" fmla="*/ 1512926 h 4959"/>
              <a:gd name="T22" fmla="*/ 556021 w 4625"/>
              <a:gd name="T23" fmla="*/ 1468613 h 4959"/>
              <a:gd name="T24" fmla="*/ 601964 w 4625"/>
              <a:gd name="T25" fmla="*/ 1423516 h 4959"/>
              <a:gd name="T26" fmla="*/ 647906 w 4625"/>
              <a:gd name="T27" fmla="*/ 1378418 h 4959"/>
              <a:gd name="T28" fmla="*/ 693063 w 4625"/>
              <a:gd name="T29" fmla="*/ 1332928 h 4959"/>
              <a:gd name="T30" fmla="*/ 738220 w 4625"/>
              <a:gd name="T31" fmla="*/ 1287046 h 4959"/>
              <a:gd name="T32" fmla="*/ 782199 w 4625"/>
              <a:gd name="T33" fmla="*/ 1241557 h 4959"/>
              <a:gd name="T34" fmla="*/ 826178 w 4625"/>
              <a:gd name="T35" fmla="*/ 1195283 h 4959"/>
              <a:gd name="T36" fmla="*/ 870157 w 4625"/>
              <a:gd name="T37" fmla="*/ 1149008 h 4959"/>
              <a:gd name="T38" fmla="*/ 912958 w 4625"/>
              <a:gd name="T39" fmla="*/ 1102734 h 4959"/>
              <a:gd name="T40" fmla="*/ 955759 w 4625"/>
              <a:gd name="T41" fmla="*/ 1056460 h 4959"/>
              <a:gd name="T42" fmla="*/ 997382 w 4625"/>
              <a:gd name="T43" fmla="*/ 1009794 h 4959"/>
              <a:gd name="T44" fmla="*/ 1038613 w 4625"/>
              <a:gd name="T45" fmla="*/ 963520 h 4959"/>
              <a:gd name="T46" fmla="*/ 1079843 w 4625"/>
              <a:gd name="T47" fmla="*/ 917638 h 4959"/>
              <a:gd name="T48" fmla="*/ 1119896 w 4625"/>
              <a:gd name="T49" fmla="*/ 871756 h 4959"/>
              <a:gd name="T50" fmla="*/ 1159163 w 4625"/>
              <a:gd name="T51" fmla="*/ 826266 h 4959"/>
              <a:gd name="T52" fmla="*/ 1198037 w 4625"/>
              <a:gd name="T53" fmla="*/ 781169 h 4959"/>
              <a:gd name="T54" fmla="*/ 1236126 w 4625"/>
              <a:gd name="T55" fmla="*/ 736463 h 4959"/>
              <a:gd name="T56" fmla="*/ 1273037 w 4625"/>
              <a:gd name="T57" fmla="*/ 692150 h 4959"/>
              <a:gd name="T58" fmla="*/ 1309948 w 4625"/>
              <a:gd name="T59" fmla="*/ 649013 h 4959"/>
              <a:gd name="T60" fmla="*/ 1345288 w 4625"/>
              <a:gd name="T61" fmla="*/ 605484 h 4959"/>
              <a:gd name="T62" fmla="*/ 1380629 w 4625"/>
              <a:gd name="T63" fmla="*/ 562740 h 4959"/>
              <a:gd name="T64" fmla="*/ 1414398 w 4625"/>
              <a:gd name="T65" fmla="*/ 521171 h 4959"/>
              <a:gd name="T66" fmla="*/ 1447383 w 4625"/>
              <a:gd name="T67" fmla="*/ 480387 h 4959"/>
              <a:gd name="T68" fmla="*/ 1479582 w 4625"/>
              <a:gd name="T69" fmla="*/ 439604 h 4959"/>
              <a:gd name="T70" fmla="*/ 1510995 w 4625"/>
              <a:gd name="T71" fmla="*/ 400388 h 4959"/>
              <a:gd name="T72" fmla="*/ 1541231 w 4625"/>
              <a:gd name="T73" fmla="*/ 361957 h 4959"/>
              <a:gd name="T74" fmla="*/ 1570681 w 4625"/>
              <a:gd name="T75" fmla="*/ 324703 h 4959"/>
              <a:gd name="T76" fmla="*/ 1598953 w 4625"/>
              <a:gd name="T77" fmla="*/ 288232 h 4959"/>
              <a:gd name="T78" fmla="*/ 1626440 w 4625"/>
              <a:gd name="T79" fmla="*/ 252939 h 4959"/>
              <a:gd name="T80" fmla="*/ 1652749 w 4625"/>
              <a:gd name="T81" fmla="*/ 218429 h 4959"/>
              <a:gd name="T82" fmla="*/ 1677880 w 4625"/>
              <a:gd name="T83" fmla="*/ 185096 h 4959"/>
              <a:gd name="T84" fmla="*/ 1701833 w 4625"/>
              <a:gd name="T85" fmla="*/ 153332 h 4959"/>
              <a:gd name="T86" fmla="*/ 1724608 w 4625"/>
              <a:gd name="T87" fmla="*/ 123136 h 4959"/>
              <a:gd name="T88" fmla="*/ 1746205 w 4625"/>
              <a:gd name="T89" fmla="*/ 93725 h 4959"/>
              <a:gd name="T90" fmla="*/ 1767409 w 4625"/>
              <a:gd name="T91" fmla="*/ 66274 h 4959"/>
              <a:gd name="T92" fmla="*/ 1786650 w 4625"/>
              <a:gd name="T93" fmla="*/ 40000 h 4959"/>
              <a:gd name="T94" fmla="*/ 1804320 w 4625"/>
              <a:gd name="T95" fmla="*/ 15294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sp>
        <p:nvSpPr>
          <p:cNvPr id="34" name="Line 16"/>
          <p:cNvSpPr>
            <a:spLocks noChangeAspect="1" noChangeShapeType="1"/>
          </p:cNvSpPr>
          <p:nvPr/>
        </p:nvSpPr>
        <p:spPr bwMode="auto">
          <a:xfrm>
            <a:off x="6614302" y="3456724"/>
            <a:ext cx="0" cy="169068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a:endParaRPr>
          </a:p>
        </p:txBody>
      </p:sp>
      <p:sp>
        <p:nvSpPr>
          <p:cNvPr id="35" name="Line 19"/>
          <p:cNvSpPr>
            <a:spLocks noChangeAspect="1" noChangeShapeType="1"/>
          </p:cNvSpPr>
          <p:nvPr/>
        </p:nvSpPr>
        <p:spPr bwMode="auto">
          <a:xfrm flipH="1">
            <a:off x="4664852" y="3456724"/>
            <a:ext cx="1917700"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a:endParaRPr>
          </a:p>
        </p:txBody>
      </p:sp>
      <p:sp>
        <p:nvSpPr>
          <p:cNvPr id="36" name="Rectangle 20"/>
          <p:cNvSpPr>
            <a:spLocks noChangeArrowheads="1"/>
          </p:cNvSpPr>
          <p:nvPr/>
        </p:nvSpPr>
        <p:spPr bwMode="auto">
          <a:xfrm>
            <a:off x="6506352" y="5136299"/>
            <a:ext cx="20518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latin typeface="+mj-lt"/>
                <a:cs typeface="Times New Roman"/>
              </a:rPr>
              <a:t>Q</a:t>
            </a:r>
            <a:r>
              <a:rPr kumimoji="0" lang="en-US" sz="1600" i="1" baseline="-25000">
                <a:latin typeface="+mj-lt"/>
                <a:cs typeface="Times New Roman"/>
              </a:rPr>
              <a:t>2</a:t>
            </a:r>
            <a:endParaRPr kumimoji="0" lang="en-US" sz="1600" b="0" baseline="-25000">
              <a:latin typeface="+mj-lt"/>
              <a:cs typeface="Times New Roman"/>
            </a:endParaRPr>
          </a:p>
        </p:txBody>
      </p:sp>
      <p:sp>
        <p:nvSpPr>
          <p:cNvPr id="37" name="Rectangle 24"/>
          <p:cNvSpPr>
            <a:spLocks noChangeArrowheads="1"/>
          </p:cNvSpPr>
          <p:nvPr/>
        </p:nvSpPr>
        <p:spPr bwMode="auto">
          <a:xfrm>
            <a:off x="7350404" y="1641043"/>
            <a:ext cx="1480405" cy="437043"/>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r>
              <a:rPr kumimoji="0" lang="en-US" sz="1600" i="1">
                <a:solidFill>
                  <a:srgbClr val="000000"/>
                </a:solidFill>
                <a:latin typeface="+mj-lt"/>
                <a:cs typeface="Times New Roman"/>
              </a:rPr>
              <a:t>Loanable Funds</a:t>
            </a:r>
            <a:br>
              <a:rPr kumimoji="0" lang="en-US" sz="1600" i="1">
                <a:solidFill>
                  <a:srgbClr val="000000"/>
                </a:solidFill>
                <a:latin typeface="+mj-lt"/>
                <a:cs typeface="Times New Roman"/>
              </a:rPr>
            </a:br>
            <a:r>
              <a:rPr kumimoji="0" lang="en-US" sz="1600" i="1">
                <a:solidFill>
                  <a:srgbClr val="000000"/>
                </a:solidFill>
                <a:latin typeface="+mj-lt"/>
                <a:cs typeface="Times New Roman"/>
              </a:rPr>
              <a:t>Market</a:t>
            </a:r>
          </a:p>
        </p:txBody>
      </p:sp>
      <p:sp>
        <p:nvSpPr>
          <p:cNvPr id="45" name="Rectangle 26"/>
          <p:cNvSpPr>
            <a:spLocks noChangeAspect="1" noChangeArrowheads="1"/>
          </p:cNvSpPr>
          <p:nvPr/>
        </p:nvSpPr>
        <p:spPr bwMode="auto">
          <a:xfrm>
            <a:off x="4429902" y="3256699"/>
            <a:ext cx="1859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mj-lt"/>
                <a:cs typeface="Times New Roman"/>
              </a:rPr>
              <a:t>r</a:t>
            </a:r>
            <a:r>
              <a:rPr kumimoji="0" lang="en-US" sz="1600" i="1" baseline="-25000" dirty="0">
                <a:solidFill>
                  <a:srgbClr val="000000"/>
                </a:solidFill>
                <a:latin typeface="+mj-lt"/>
                <a:cs typeface="Times New Roman"/>
              </a:rPr>
              <a:t>1</a:t>
            </a:r>
            <a:r>
              <a:rPr kumimoji="0" lang="en-US" sz="1600" i="1" dirty="0">
                <a:solidFill>
                  <a:srgbClr val="000000"/>
                </a:solidFill>
                <a:latin typeface="+mj-lt"/>
                <a:cs typeface="Times New Roman"/>
              </a:rPr>
              <a:t> </a:t>
            </a:r>
            <a:endParaRPr kumimoji="0" lang="en-US" sz="1600" b="0" dirty="0">
              <a:solidFill>
                <a:schemeClr val="tx1"/>
              </a:solidFill>
              <a:latin typeface="+mj-lt"/>
              <a:cs typeface="Times New Roman"/>
            </a:endParaRPr>
          </a:p>
        </p:txBody>
      </p:sp>
      <p:grpSp>
        <p:nvGrpSpPr>
          <p:cNvPr id="51" name="Group 43"/>
          <p:cNvGrpSpPr>
            <a:grpSpLocks/>
          </p:cNvGrpSpPr>
          <p:nvPr/>
        </p:nvGrpSpPr>
        <p:grpSpPr bwMode="auto">
          <a:xfrm>
            <a:off x="5523690" y="2291499"/>
            <a:ext cx="2217737" cy="2176463"/>
            <a:chOff x="2693" y="982"/>
            <a:chExt cx="1397" cy="1371"/>
          </a:xfrm>
        </p:grpSpPr>
        <p:sp>
          <p:nvSpPr>
            <p:cNvPr id="52" name="Rectangle 21"/>
            <p:cNvSpPr>
              <a:spLocks noChangeAspect="1" noChangeArrowheads="1"/>
            </p:cNvSpPr>
            <p:nvPr/>
          </p:nvSpPr>
          <p:spPr bwMode="auto">
            <a:xfrm>
              <a:off x="3963" y="982"/>
              <a:ext cx="12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chemeClr val="tx1"/>
                  </a:solidFill>
                  <a:latin typeface="+mj-lt"/>
                  <a:cs typeface="Times New Roman"/>
                </a:rPr>
                <a:t>S</a:t>
              </a:r>
              <a:r>
                <a:rPr kumimoji="0" lang="en-US" sz="2000" i="1" baseline="-25000">
                  <a:solidFill>
                    <a:schemeClr val="tx1"/>
                  </a:solidFill>
                  <a:latin typeface="+mj-lt"/>
                  <a:cs typeface="Times New Roman"/>
                </a:rPr>
                <a:t>2</a:t>
              </a:r>
              <a:endParaRPr kumimoji="0" lang="en-US" sz="2000" b="0" baseline="-25000">
                <a:solidFill>
                  <a:schemeClr val="tx1"/>
                </a:solidFill>
                <a:latin typeface="+mj-lt"/>
                <a:cs typeface="Times New Roman"/>
              </a:endParaRPr>
            </a:p>
          </p:txBody>
        </p:sp>
        <p:sp>
          <p:nvSpPr>
            <p:cNvPr id="54" name="Freeform 22"/>
            <p:cNvSpPr>
              <a:spLocks noChangeAspect="1"/>
            </p:cNvSpPr>
            <p:nvPr/>
          </p:nvSpPr>
          <p:spPr bwMode="auto">
            <a:xfrm>
              <a:off x="2693" y="1031"/>
              <a:ext cx="1234" cy="1322"/>
            </a:xfrm>
            <a:custGeom>
              <a:avLst/>
              <a:gdLst>
                <a:gd name="T0" fmla="*/ 22 w 4625"/>
                <a:gd name="T1" fmla="*/ 1305 h 4959"/>
                <a:gd name="T2" fmla="*/ 55 w 4625"/>
                <a:gd name="T3" fmla="*/ 1280 h 4959"/>
                <a:gd name="T4" fmla="*/ 88 w 4625"/>
                <a:gd name="T5" fmla="*/ 1255 h 4959"/>
                <a:gd name="T6" fmla="*/ 120 w 4625"/>
                <a:gd name="T7" fmla="*/ 1228 h 4959"/>
                <a:gd name="T8" fmla="*/ 153 w 4625"/>
                <a:gd name="T9" fmla="*/ 1201 h 4959"/>
                <a:gd name="T10" fmla="*/ 185 w 4625"/>
                <a:gd name="T11" fmla="*/ 1174 h 4959"/>
                <a:gd name="T12" fmla="*/ 218 w 4625"/>
                <a:gd name="T13" fmla="*/ 1146 h 4959"/>
                <a:gd name="T14" fmla="*/ 250 w 4625"/>
                <a:gd name="T15" fmla="*/ 1117 h 4959"/>
                <a:gd name="T16" fmla="*/ 282 w 4625"/>
                <a:gd name="T17" fmla="*/ 1088 h 4959"/>
                <a:gd name="T18" fmla="*/ 315 w 4625"/>
                <a:gd name="T19" fmla="*/ 1058 h 4959"/>
                <a:gd name="T20" fmla="*/ 346 w 4625"/>
                <a:gd name="T21" fmla="*/ 1028 h 4959"/>
                <a:gd name="T22" fmla="*/ 378 w 4625"/>
                <a:gd name="T23" fmla="*/ 998 h 4959"/>
                <a:gd name="T24" fmla="*/ 409 w 4625"/>
                <a:gd name="T25" fmla="*/ 968 h 4959"/>
                <a:gd name="T26" fmla="*/ 440 w 4625"/>
                <a:gd name="T27" fmla="*/ 937 h 4959"/>
                <a:gd name="T28" fmla="*/ 471 w 4625"/>
                <a:gd name="T29" fmla="*/ 906 h 4959"/>
                <a:gd name="T30" fmla="*/ 502 w 4625"/>
                <a:gd name="T31" fmla="*/ 875 h 4959"/>
                <a:gd name="T32" fmla="*/ 531 w 4625"/>
                <a:gd name="T33" fmla="*/ 844 h 4959"/>
                <a:gd name="T34" fmla="*/ 561 w 4625"/>
                <a:gd name="T35" fmla="*/ 813 h 4959"/>
                <a:gd name="T36" fmla="*/ 591 w 4625"/>
                <a:gd name="T37" fmla="*/ 781 h 4959"/>
                <a:gd name="T38" fmla="*/ 620 w 4625"/>
                <a:gd name="T39" fmla="*/ 750 h 4959"/>
                <a:gd name="T40" fmla="*/ 649 w 4625"/>
                <a:gd name="T41" fmla="*/ 718 h 4959"/>
                <a:gd name="T42" fmla="*/ 678 w 4625"/>
                <a:gd name="T43" fmla="*/ 686 h 4959"/>
                <a:gd name="T44" fmla="*/ 706 w 4625"/>
                <a:gd name="T45" fmla="*/ 655 h 4959"/>
                <a:gd name="T46" fmla="*/ 734 w 4625"/>
                <a:gd name="T47" fmla="*/ 624 h 4959"/>
                <a:gd name="T48" fmla="*/ 761 w 4625"/>
                <a:gd name="T49" fmla="*/ 593 h 4959"/>
                <a:gd name="T50" fmla="*/ 788 w 4625"/>
                <a:gd name="T51" fmla="*/ 562 h 4959"/>
                <a:gd name="T52" fmla="*/ 814 w 4625"/>
                <a:gd name="T53" fmla="*/ 531 h 4959"/>
                <a:gd name="T54" fmla="*/ 840 w 4625"/>
                <a:gd name="T55" fmla="*/ 501 h 4959"/>
                <a:gd name="T56" fmla="*/ 865 w 4625"/>
                <a:gd name="T57" fmla="*/ 471 h 4959"/>
                <a:gd name="T58" fmla="*/ 890 w 4625"/>
                <a:gd name="T59" fmla="*/ 441 h 4959"/>
                <a:gd name="T60" fmla="*/ 914 w 4625"/>
                <a:gd name="T61" fmla="*/ 412 h 4959"/>
                <a:gd name="T62" fmla="*/ 938 w 4625"/>
                <a:gd name="T63" fmla="*/ 383 h 4959"/>
                <a:gd name="T64" fmla="*/ 961 w 4625"/>
                <a:gd name="T65" fmla="*/ 354 h 4959"/>
                <a:gd name="T66" fmla="*/ 983 w 4625"/>
                <a:gd name="T67" fmla="*/ 327 h 4959"/>
                <a:gd name="T68" fmla="*/ 1005 w 4625"/>
                <a:gd name="T69" fmla="*/ 299 h 4959"/>
                <a:gd name="T70" fmla="*/ 1027 w 4625"/>
                <a:gd name="T71" fmla="*/ 272 h 4959"/>
                <a:gd name="T72" fmla="*/ 1047 w 4625"/>
                <a:gd name="T73" fmla="*/ 246 h 4959"/>
                <a:gd name="T74" fmla="*/ 1067 w 4625"/>
                <a:gd name="T75" fmla="*/ 221 h 4959"/>
                <a:gd name="T76" fmla="*/ 1086 w 4625"/>
                <a:gd name="T77" fmla="*/ 196 h 4959"/>
                <a:gd name="T78" fmla="*/ 1105 w 4625"/>
                <a:gd name="T79" fmla="*/ 172 h 4959"/>
                <a:gd name="T80" fmla="*/ 1123 w 4625"/>
                <a:gd name="T81" fmla="*/ 148 h 4959"/>
                <a:gd name="T82" fmla="*/ 1140 w 4625"/>
                <a:gd name="T83" fmla="*/ 126 h 4959"/>
                <a:gd name="T84" fmla="*/ 1156 w 4625"/>
                <a:gd name="T85" fmla="*/ 104 h 4959"/>
                <a:gd name="T86" fmla="*/ 1172 w 4625"/>
                <a:gd name="T87" fmla="*/ 84 h 4959"/>
                <a:gd name="T88" fmla="*/ 1187 w 4625"/>
                <a:gd name="T89" fmla="*/ 64 h 4959"/>
                <a:gd name="T90" fmla="*/ 1201 w 4625"/>
                <a:gd name="T91" fmla="*/ 45 h 4959"/>
                <a:gd name="T92" fmla="*/ 1214 w 4625"/>
                <a:gd name="T93" fmla="*/ 27 h 4959"/>
                <a:gd name="T94" fmla="*/ 1226 w 4625"/>
                <a:gd name="T95" fmla="*/ 1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sp>
          <p:nvSpPr>
            <p:cNvPr id="55" name="Line 28"/>
            <p:cNvSpPr>
              <a:spLocks noChangeShapeType="1"/>
            </p:cNvSpPr>
            <p:nvPr/>
          </p:nvSpPr>
          <p:spPr bwMode="auto">
            <a:xfrm>
              <a:off x="3420" y="1140"/>
              <a:ext cx="349"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grpSp>
      <p:grpSp>
        <p:nvGrpSpPr>
          <p:cNvPr id="56" name="Group 42"/>
          <p:cNvGrpSpPr>
            <a:grpSpLocks/>
          </p:cNvGrpSpPr>
          <p:nvPr/>
        </p:nvGrpSpPr>
        <p:grpSpPr bwMode="auto">
          <a:xfrm rot="119651">
            <a:off x="5244794" y="1985121"/>
            <a:ext cx="2755900" cy="2799946"/>
            <a:chOff x="2496" y="596"/>
            <a:chExt cx="1736" cy="2029"/>
          </a:xfrm>
        </p:grpSpPr>
        <p:sp>
          <p:nvSpPr>
            <p:cNvPr id="57" name="Freeform 8"/>
            <p:cNvSpPr>
              <a:spLocks noChangeAspect="1"/>
            </p:cNvSpPr>
            <p:nvPr/>
          </p:nvSpPr>
          <p:spPr bwMode="auto">
            <a:xfrm>
              <a:off x="2728" y="596"/>
              <a:ext cx="1243" cy="1864"/>
            </a:xfrm>
            <a:custGeom>
              <a:avLst/>
              <a:gdLst>
                <a:gd name="T0" fmla="*/ 6 w 4147"/>
                <a:gd name="T1" fmla="*/ 22 h 6220"/>
                <a:gd name="T2" fmla="*/ 16 w 4147"/>
                <a:gd name="T3" fmla="*/ 55 h 6220"/>
                <a:gd name="T4" fmla="*/ 28 w 4147"/>
                <a:gd name="T5" fmla="*/ 90 h 6220"/>
                <a:gd name="T6" fmla="*/ 42 w 4147"/>
                <a:gd name="T7" fmla="*/ 126 h 6220"/>
                <a:gd name="T8" fmla="*/ 58 w 4147"/>
                <a:gd name="T9" fmla="*/ 164 h 6220"/>
                <a:gd name="T10" fmla="*/ 75 w 4147"/>
                <a:gd name="T11" fmla="*/ 202 h 6220"/>
                <a:gd name="T12" fmla="*/ 94 w 4147"/>
                <a:gd name="T13" fmla="*/ 242 h 6220"/>
                <a:gd name="T14" fmla="*/ 114 w 4147"/>
                <a:gd name="T15" fmla="*/ 283 h 6220"/>
                <a:gd name="T16" fmla="*/ 135 w 4147"/>
                <a:gd name="T17" fmla="*/ 324 h 6220"/>
                <a:gd name="T18" fmla="*/ 159 w 4147"/>
                <a:gd name="T19" fmla="*/ 367 h 6220"/>
                <a:gd name="T20" fmla="*/ 183 w 4147"/>
                <a:gd name="T21" fmla="*/ 410 h 6220"/>
                <a:gd name="T22" fmla="*/ 208 w 4147"/>
                <a:gd name="T23" fmla="*/ 453 h 6220"/>
                <a:gd name="T24" fmla="*/ 234 w 4147"/>
                <a:gd name="T25" fmla="*/ 498 h 6220"/>
                <a:gd name="T26" fmla="*/ 262 w 4147"/>
                <a:gd name="T27" fmla="*/ 543 h 6220"/>
                <a:gd name="T28" fmla="*/ 290 w 4147"/>
                <a:gd name="T29" fmla="*/ 588 h 6220"/>
                <a:gd name="T30" fmla="*/ 319 w 4147"/>
                <a:gd name="T31" fmla="*/ 634 h 6220"/>
                <a:gd name="T32" fmla="*/ 348 w 4147"/>
                <a:gd name="T33" fmla="*/ 680 h 6220"/>
                <a:gd name="T34" fmla="*/ 379 w 4147"/>
                <a:gd name="T35" fmla="*/ 726 h 6220"/>
                <a:gd name="T36" fmla="*/ 410 w 4147"/>
                <a:gd name="T37" fmla="*/ 772 h 6220"/>
                <a:gd name="T38" fmla="*/ 442 w 4147"/>
                <a:gd name="T39" fmla="*/ 819 h 6220"/>
                <a:gd name="T40" fmla="*/ 473 w 4147"/>
                <a:gd name="T41" fmla="*/ 865 h 6220"/>
                <a:gd name="T42" fmla="*/ 506 w 4147"/>
                <a:gd name="T43" fmla="*/ 911 h 6220"/>
                <a:gd name="T44" fmla="*/ 538 w 4147"/>
                <a:gd name="T45" fmla="*/ 957 h 6220"/>
                <a:gd name="T46" fmla="*/ 571 w 4147"/>
                <a:gd name="T47" fmla="*/ 1003 h 6220"/>
                <a:gd name="T48" fmla="*/ 604 w 4147"/>
                <a:gd name="T49" fmla="*/ 1049 h 6220"/>
                <a:gd name="T50" fmla="*/ 637 w 4147"/>
                <a:gd name="T51" fmla="*/ 1094 h 6220"/>
                <a:gd name="T52" fmla="*/ 670 w 4147"/>
                <a:gd name="T53" fmla="*/ 1138 h 6220"/>
                <a:gd name="T54" fmla="*/ 702 w 4147"/>
                <a:gd name="T55" fmla="*/ 1182 h 6220"/>
                <a:gd name="T56" fmla="*/ 735 w 4147"/>
                <a:gd name="T57" fmla="*/ 1225 h 6220"/>
                <a:gd name="T58" fmla="*/ 767 w 4147"/>
                <a:gd name="T59" fmla="*/ 1268 h 6220"/>
                <a:gd name="T60" fmla="*/ 799 w 4147"/>
                <a:gd name="T61" fmla="*/ 1310 h 6220"/>
                <a:gd name="T62" fmla="*/ 830 w 4147"/>
                <a:gd name="T63" fmla="*/ 1351 h 6220"/>
                <a:gd name="T64" fmla="*/ 861 w 4147"/>
                <a:gd name="T65" fmla="*/ 1390 h 6220"/>
                <a:gd name="T66" fmla="*/ 891 w 4147"/>
                <a:gd name="T67" fmla="*/ 1429 h 6220"/>
                <a:gd name="T68" fmla="*/ 920 w 4147"/>
                <a:gd name="T69" fmla="*/ 1467 h 6220"/>
                <a:gd name="T70" fmla="*/ 949 w 4147"/>
                <a:gd name="T71" fmla="*/ 1503 h 6220"/>
                <a:gd name="T72" fmla="*/ 977 w 4147"/>
                <a:gd name="T73" fmla="*/ 1539 h 6220"/>
                <a:gd name="T74" fmla="*/ 1004 w 4147"/>
                <a:gd name="T75" fmla="*/ 1572 h 6220"/>
                <a:gd name="T76" fmla="*/ 1030 w 4147"/>
                <a:gd name="T77" fmla="*/ 1605 h 6220"/>
                <a:gd name="T78" fmla="*/ 1055 w 4147"/>
                <a:gd name="T79" fmla="*/ 1635 h 6220"/>
                <a:gd name="T80" fmla="*/ 1079 w 4147"/>
                <a:gd name="T81" fmla="*/ 1665 h 6220"/>
                <a:gd name="T82" fmla="*/ 1101 w 4147"/>
                <a:gd name="T83" fmla="*/ 1692 h 6220"/>
                <a:gd name="T84" fmla="*/ 1122 w 4147"/>
                <a:gd name="T85" fmla="*/ 1718 h 6220"/>
                <a:gd name="T86" fmla="*/ 1142 w 4147"/>
                <a:gd name="T87" fmla="*/ 1742 h 6220"/>
                <a:gd name="T88" fmla="*/ 1160 w 4147"/>
                <a:gd name="T89" fmla="*/ 1765 h 6220"/>
                <a:gd name="T90" fmla="*/ 1176 w 4147"/>
                <a:gd name="T91" fmla="*/ 1784 h 6220"/>
                <a:gd name="T92" fmla="*/ 1191 w 4147"/>
                <a:gd name="T93" fmla="*/ 1803 h 6220"/>
                <a:gd name="T94" fmla="*/ 1205 w 4147"/>
                <a:gd name="T95" fmla="*/ 1818 h 6220"/>
                <a:gd name="T96" fmla="*/ 1216 w 4147"/>
                <a:gd name="T97" fmla="*/ 1832 h 6220"/>
                <a:gd name="T98" fmla="*/ 1225 w 4147"/>
                <a:gd name="T99" fmla="*/ 1843 h 6220"/>
                <a:gd name="T100" fmla="*/ 1233 w 4147"/>
                <a:gd name="T101" fmla="*/ 1852 h 6220"/>
                <a:gd name="T102" fmla="*/ 1239 w 4147"/>
                <a:gd name="T103" fmla="*/ 1859 h 6220"/>
                <a:gd name="T104" fmla="*/ 1242 w 4147"/>
                <a:gd name="T105" fmla="*/ 1863 h 6220"/>
                <a:gd name="T106" fmla="*/ 1243 w 4147"/>
                <a:gd name="T107" fmla="*/ 1864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chemeClr val="accent5">
                  <a:lumMod val="75000"/>
                </a:schemeClr>
              </a:solidFill>
              <a:round/>
              <a:headEnd/>
              <a:tailEnd/>
            </a:ln>
          </p:spPr>
          <p:txBody>
            <a:bodyPr>
              <a:prstTxWarp prst="textNoShape">
                <a:avLst/>
              </a:prstTxWarp>
            </a:bodyPr>
            <a:lstStyle/>
            <a:p>
              <a:endParaRPr lang="en-US" sz="1600">
                <a:latin typeface="+mj-lt"/>
                <a:cs typeface="Times New Roman"/>
              </a:endParaRPr>
            </a:p>
          </p:txBody>
        </p:sp>
        <p:sp>
          <p:nvSpPr>
            <p:cNvPr id="58" name="Rectangle 9"/>
            <p:cNvSpPr>
              <a:spLocks noChangeAspect="1" noChangeArrowheads="1"/>
            </p:cNvSpPr>
            <p:nvPr/>
          </p:nvSpPr>
          <p:spPr bwMode="auto">
            <a:xfrm>
              <a:off x="3957" y="2402"/>
              <a:ext cx="275" cy="223"/>
            </a:xfrm>
            <a:prstGeom prst="rect">
              <a:avLst/>
            </a:prstGeom>
            <a:noFill/>
            <a:ln w="9525">
              <a:noFill/>
              <a:miter lim="800000"/>
              <a:headEnd/>
              <a:tailEnd/>
            </a:ln>
          </p:spPr>
          <p:txBody>
            <a:bodyPr lIns="0" tIns="0" rIns="0" bIns="0">
              <a:prstTxWarp prst="textNoShape">
                <a:avLst/>
              </a:prstTxWarp>
              <a:spAutoFit/>
            </a:bodyPr>
            <a:lstStyle/>
            <a:p>
              <a:r>
                <a:rPr kumimoji="0" lang="en-US" sz="2000" i="1" dirty="0">
                  <a:solidFill>
                    <a:srgbClr val="A70998"/>
                  </a:solidFill>
                  <a:latin typeface="+mj-lt"/>
                  <a:cs typeface="Times New Roman"/>
                </a:rPr>
                <a:t> </a:t>
              </a:r>
              <a:r>
                <a:rPr kumimoji="0" lang="en-US" sz="2000" b="1" i="1" dirty="0">
                  <a:solidFill>
                    <a:srgbClr val="2962A2"/>
                  </a:solidFill>
                  <a:latin typeface="+mj-lt"/>
                  <a:cs typeface="Times New Roman"/>
                </a:rPr>
                <a:t>D</a:t>
              </a:r>
              <a:r>
                <a:rPr kumimoji="0" lang="en-US" sz="2000" b="1" i="1" baseline="-25000" dirty="0">
                  <a:solidFill>
                    <a:srgbClr val="2962A2"/>
                  </a:solidFill>
                  <a:latin typeface="+mj-lt"/>
                  <a:cs typeface="Times New Roman"/>
                </a:rPr>
                <a:t>2</a:t>
              </a:r>
              <a:endParaRPr kumimoji="0" lang="en-US" sz="2000" b="1" baseline="-25000" dirty="0">
                <a:solidFill>
                  <a:srgbClr val="2962A2"/>
                </a:solidFill>
                <a:latin typeface="+mj-lt"/>
                <a:cs typeface="Times New Roman"/>
              </a:endParaRPr>
            </a:p>
          </p:txBody>
        </p:sp>
        <p:sp>
          <p:nvSpPr>
            <p:cNvPr id="59" name="Line 29"/>
            <p:cNvSpPr>
              <a:spLocks noChangeShapeType="1"/>
            </p:cNvSpPr>
            <p:nvPr/>
          </p:nvSpPr>
          <p:spPr bwMode="auto">
            <a:xfrm>
              <a:off x="2496" y="1030"/>
              <a:ext cx="378"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grpSp>
      <p:sp>
        <p:nvSpPr>
          <p:cNvPr id="60" name="Freeform 35"/>
          <p:cNvSpPr>
            <a:spLocks noChangeAspect="1"/>
          </p:cNvSpPr>
          <p:nvPr/>
        </p:nvSpPr>
        <p:spPr bwMode="auto">
          <a:xfrm>
            <a:off x="5033152" y="2151799"/>
            <a:ext cx="1727200" cy="2590800"/>
          </a:xfrm>
          <a:custGeom>
            <a:avLst/>
            <a:gdLst>
              <a:gd name="T0" fmla="*/ 8330 w 4147"/>
              <a:gd name="T1" fmla="*/ 29990 h 6220"/>
              <a:gd name="T2" fmla="*/ 22074 w 4147"/>
              <a:gd name="T3" fmla="*/ 76225 h 6220"/>
              <a:gd name="T4" fmla="*/ 39150 w 4147"/>
              <a:gd name="T5" fmla="*/ 124958 h 6220"/>
              <a:gd name="T6" fmla="*/ 58309 w 4147"/>
              <a:gd name="T7" fmla="*/ 175358 h 6220"/>
              <a:gd name="T8" fmla="*/ 79967 w 4147"/>
              <a:gd name="T9" fmla="*/ 227424 h 6220"/>
              <a:gd name="T10" fmla="*/ 103707 w 4147"/>
              <a:gd name="T11" fmla="*/ 281156 h 6220"/>
              <a:gd name="T12" fmla="*/ 129946 w 4147"/>
              <a:gd name="T13" fmla="*/ 336554 h 6220"/>
              <a:gd name="T14" fmla="*/ 158268 w 4147"/>
              <a:gd name="T15" fmla="*/ 392785 h 6220"/>
              <a:gd name="T16" fmla="*/ 188255 w 4147"/>
              <a:gd name="T17" fmla="*/ 450683 h 6220"/>
              <a:gd name="T18" fmla="*/ 220325 w 4147"/>
              <a:gd name="T19" fmla="*/ 509413 h 6220"/>
              <a:gd name="T20" fmla="*/ 253645 w 4147"/>
              <a:gd name="T21" fmla="*/ 569393 h 6220"/>
              <a:gd name="T22" fmla="*/ 288630 w 4147"/>
              <a:gd name="T23" fmla="*/ 630206 h 6220"/>
              <a:gd name="T24" fmla="*/ 325282 w 4147"/>
              <a:gd name="T25" fmla="*/ 691852 h 6220"/>
              <a:gd name="T26" fmla="*/ 363599 w 4147"/>
              <a:gd name="T27" fmla="*/ 754331 h 6220"/>
              <a:gd name="T28" fmla="*/ 402333 w 4147"/>
              <a:gd name="T29" fmla="*/ 817227 h 6220"/>
              <a:gd name="T30" fmla="*/ 442733 w 4147"/>
              <a:gd name="T31" fmla="*/ 881372 h 6220"/>
              <a:gd name="T32" fmla="*/ 483966 w 4147"/>
              <a:gd name="T33" fmla="*/ 945101 h 6220"/>
              <a:gd name="T34" fmla="*/ 526448 w 4147"/>
              <a:gd name="T35" fmla="*/ 1009246 h 6220"/>
              <a:gd name="T36" fmla="*/ 569764 w 4147"/>
              <a:gd name="T37" fmla="*/ 1073391 h 6220"/>
              <a:gd name="T38" fmla="*/ 613495 w 4147"/>
              <a:gd name="T39" fmla="*/ 1138369 h 6220"/>
              <a:gd name="T40" fmla="*/ 657644 w 4147"/>
              <a:gd name="T41" fmla="*/ 1202514 h 6220"/>
              <a:gd name="T42" fmla="*/ 702625 w 4147"/>
              <a:gd name="T43" fmla="*/ 1266660 h 6220"/>
              <a:gd name="T44" fmla="*/ 748023 w 4147"/>
              <a:gd name="T45" fmla="*/ 1330805 h 6220"/>
              <a:gd name="T46" fmla="*/ 793421 w 4147"/>
              <a:gd name="T47" fmla="*/ 1394534 h 6220"/>
              <a:gd name="T48" fmla="*/ 839235 w 4147"/>
              <a:gd name="T49" fmla="*/ 1457846 h 6220"/>
              <a:gd name="T50" fmla="*/ 885049 w 4147"/>
              <a:gd name="T51" fmla="*/ 1520325 h 6220"/>
              <a:gd name="T52" fmla="*/ 930864 w 4147"/>
              <a:gd name="T53" fmla="*/ 1581971 h 6220"/>
              <a:gd name="T54" fmla="*/ 975845 w 4147"/>
              <a:gd name="T55" fmla="*/ 1642784 h 6220"/>
              <a:gd name="T56" fmla="*/ 1020826 w 4147"/>
              <a:gd name="T57" fmla="*/ 1703180 h 6220"/>
              <a:gd name="T58" fmla="*/ 1065808 w 4147"/>
              <a:gd name="T59" fmla="*/ 1761911 h 6220"/>
              <a:gd name="T60" fmla="*/ 1109956 w 4147"/>
              <a:gd name="T61" fmla="*/ 1820224 h 6220"/>
              <a:gd name="T62" fmla="*/ 1153688 w 4147"/>
              <a:gd name="T63" fmla="*/ 1877289 h 6220"/>
              <a:gd name="T64" fmla="*/ 1196170 w 4147"/>
              <a:gd name="T65" fmla="*/ 1932270 h 6220"/>
              <a:gd name="T66" fmla="*/ 1237820 w 4147"/>
              <a:gd name="T67" fmla="*/ 1986002 h 6220"/>
              <a:gd name="T68" fmla="*/ 1279053 w 4147"/>
              <a:gd name="T69" fmla="*/ 2038485 h 6220"/>
              <a:gd name="T70" fmla="*/ 1319036 w 4147"/>
              <a:gd name="T71" fmla="*/ 2089301 h 6220"/>
              <a:gd name="T72" fmla="*/ 1357770 w 4147"/>
              <a:gd name="T73" fmla="*/ 2138451 h 6220"/>
              <a:gd name="T74" fmla="*/ 1395254 w 4147"/>
              <a:gd name="T75" fmla="*/ 2185519 h 6220"/>
              <a:gd name="T76" fmla="*/ 1431073 w 4147"/>
              <a:gd name="T77" fmla="*/ 2230504 h 6220"/>
              <a:gd name="T78" fmla="*/ 1465642 w 4147"/>
              <a:gd name="T79" fmla="*/ 2272990 h 6220"/>
              <a:gd name="T80" fmla="*/ 1498961 w 4147"/>
              <a:gd name="T81" fmla="*/ 2313809 h 6220"/>
              <a:gd name="T82" fmla="*/ 1529782 w 4147"/>
              <a:gd name="T83" fmla="*/ 2352130 h 6220"/>
              <a:gd name="T84" fmla="*/ 1558936 w 4147"/>
              <a:gd name="T85" fmla="*/ 2387951 h 6220"/>
              <a:gd name="T86" fmla="*/ 1586425 w 4147"/>
              <a:gd name="T87" fmla="*/ 2421690 h 6220"/>
              <a:gd name="T88" fmla="*/ 1611831 w 4147"/>
              <a:gd name="T89" fmla="*/ 2452513 h 6220"/>
              <a:gd name="T90" fmla="*/ 1634738 w 4147"/>
              <a:gd name="T91" fmla="*/ 2480004 h 6220"/>
              <a:gd name="T92" fmla="*/ 1655563 w 4147"/>
              <a:gd name="T93" fmla="*/ 2505412 h 6220"/>
              <a:gd name="T94" fmla="*/ 1673889 w 4147"/>
              <a:gd name="T95" fmla="*/ 2527071 h 6220"/>
              <a:gd name="T96" fmla="*/ 1689716 w 4147"/>
              <a:gd name="T97" fmla="*/ 2546232 h 6220"/>
              <a:gd name="T98" fmla="*/ 1702627 w 4147"/>
              <a:gd name="T99" fmla="*/ 2561643 h 6220"/>
              <a:gd name="T100" fmla="*/ 1713039 w 4147"/>
              <a:gd name="T101" fmla="*/ 2574555 h 6220"/>
              <a:gd name="T102" fmla="*/ 1720953 w 4147"/>
              <a:gd name="T103" fmla="*/ 2583303 h 6220"/>
              <a:gd name="T104" fmla="*/ 1725951 w 4147"/>
              <a:gd name="T105" fmla="*/ 2589134 h 6220"/>
              <a:gd name="T106" fmla="*/ 1727200 w 4147"/>
              <a:gd name="T107" fmla="*/ 25908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2962A2"/>
            </a:solidFill>
            <a:round/>
            <a:headEnd/>
            <a:tailEnd/>
          </a:ln>
        </p:spPr>
        <p:txBody>
          <a:bodyPr>
            <a:prstTxWarp prst="textNoShape">
              <a:avLst/>
            </a:prstTxWarp>
          </a:bodyPr>
          <a:lstStyle/>
          <a:p>
            <a:endParaRPr lang="en-US" sz="1600">
              <a:latin typeface="+mj-lt"/>
              <a:cs typeface="Times New Roman"/>
            </a:endParaRPr>
          </a:p>
        </p:txBody>
      </p:sp>
      <p:sp>
        <p:nvSpPr>
          <p:cNvPr id="62" name="Rectangle 36"/>
          <p:cNvSpPr>
            <a:spLocks noChangeAspect="1" noChangeArrowheads="1"/>
          </p:cNvSpPr>
          <p:nvPr/>
        </p:nvSpPr>
        <p:spPr bwMode="auto">
          <a:xfrm>
            <a:off x="6734952" y="4599724"/>
            <a:ext cx="436563"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A70998"/>
                </a:solidFill>
                <a:latin typeface="+mj-lt"/>
                <a:cs typeface="Times New Roman"/>
              </a:rPr>
              <a:t> </a:t>
            </a:r>
            <a:r>
              <a:rPr kumimoji="0" lang="en-US" sz="2000" b="1" i="1" dirty="0">
                <a:solidFill>
                  <a:srgbClr val="2962A2"/>
                </a:solidFill>
                <a:latin typeface="+mj-lt"/>
                <a:cs typeface="Times New Roman"/>
              </a:rPr>
              <a:t>D</a:t>
            </a:r>
            <a:r>
              <a:rPr kumimoji="0" lang="en-US" sz="2000" b="1" i="1" baseline="-25000" dirty="0">
                <a:solidFill>
                  <a:srgbClr val="2962A2"/>
                </a:solidFill>
                <a:latin typeface="+mj-lt"/>
                <a:cs typeface="Times New Roman"/>
              </a:rPr>
              <a:t>1</a:t>
            </a:r>
            <a:endParaRPr kumimoji="0" lang="en-US" sz="2000" b="1" baseline="-25000" dirty="0">
              <a:solidFill>
                <a:srgbClr val="2962A2"/>
              </a:solidFill>
              <a:latin typeface="+mj-lt"/>
              <a:cs typeface="Times New Roman"/>
            </a:endParaRPr>
          </a:p>
        </p:txBody>
      </p:sp>
      <p:sp>
        <p:nvSpPr>
          <p:cNvPr id="64" name="Freeform 15"/>
          <p:cNvSpPr>
            <a:spLocks/>
          </p:cNvSpPr>
          <p:nvPr/>
        </p:nvSpPr>
        <p:spPr bwMode="auto">
          <a:xfrm>
            <a:off x="5687202" y="3390049"/>
            <a:ext cx="119063" cy="119063"/>
          </a:xfrm>
          <a:custGeom>
            <a:avLst/>
            <a:gdLst>
              <a:gd name="T0" fmla="*/ 0 w 173"/>
              <a:gd name="T1" fmla="*/ 59876 h 173"/>
              <a:gd name="T2" fmla="*/ 8947 w 173"/>
              <a:gd name="T3" fmla="*/ 29594 h 173"/>
              <a:gd name="T4" fmla="*/ 29594 w 173"/>
              <a:gd name="T5" fmla="*/ 8259 h 173"/>
              <a:gd name="T6" fmla="*/ 59876 w 173"/>
              <a:gd name="T7" fmla="*/ 0 h 173"/>
              <a:gd name="T8" fmla="*/ 59876 w 173"/>
              <a:gd name="T9" fmla="*/ 0 h 173"/>
              <a:gd name="T10" fmla="*/ 90158 w 173"/>
              <a:gd name="T11" fmla="*/ 8259 h 173"/>
              <a:gd name="T12" fmla="*/ 111493 w 173"/>
              <a:gd name="T13" fmla="*/ 29594 h 173"/>
              <a:gd name="T14" fmla="*/ 119063 w 173"/>
              <a:gd name="T15" fmla="*/ 59876 h 173"/>
              <a:gd name="T16" fmla="*/ 119063 w 173"/>
              <a:gd name="T17" fmla="*/ 59876 h 173"/>
              <a:gd name="T18" fmla="*/ 111493 w 173"/>
              <a:gd name="T19" fmla="*/ 89469 h 173"/>
              <a:gd name="T20" fmla="*/ 90158 w 173"/>
              <a:gd name="T21" fmla="*/ 110804 h 173"/>
              <a:gd name="T22" fmla="*/ 59876 w 173"/>
              <a:gd name="T23" fmla="*/ 119063 h 173"/>
              <a:gd name="T24" fmla="*/ 59876 w 173"/>
              <a:gd name="T25" fmla="*/ 119063 h 173"/>
              <a:gd name="T26" fmla="*/ 29594 w 173"/>
              <a:gd name="T27" fmla="*/ 110804 h 173"/>
              <a:gd name="T28" fmla="*/ 8947 w 173"/>
              <a:gd name="T29" fmla="*/ 89469 h 173"/>
              <a:gd name="T30" fmla="*/ 0 w 173"/>
              <a:gd name="T31" fmla="*/ 59876 h 173"/>
              <a:gd name="T32" fmla="*/ 0 w 173"/>
              <a:gd name="T33" fmla="*/ 59876 h 173"/>
              <a:gd name="T34" fmla="*/ 0 w 173"/>
              <a:gd name="T35" fmla="*/ 5987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grpSp>
        <p:nvGrpSpPr>
          <p:cNvPr id="65" name="Group 37"/>
          <p:cNvGrpSpPr>
            <a:grpSpLocks/>
          </p:cNvGrpSpPr>
          <p:nvPr/>
        </p:nvGrpSpPr>
        <p:grpSpPr bwMode="auto">
          <a:xfrm>
            <a:off x="5234913" y="5700041"/>
            <a:ext cx="2628660" cy="768353"/>
            <a:chOff x="99" y="935"/>
            <a:chExt cx="1703" cy="484"/>
          </a:xfrm>
        </p:grpSpPr>
        <p:sp>
          <p:nvSpPr>
            <p:cNvPr id="66" name="Rectangle 38"/>
            <p:cNvSpPr>
              <a:spLocks noChangeArrowheads="1"/>
            </p:cNvSpPr>
            <p:nvPr/>
          </p:nvSpPr>
          <p:spPr bwMode="auto">
            <a:xfrm>
              <a:off x="99" y="935"/>
              <a:ext cx="1703" cy="484"/>
            </a:xfrm>
            <a:prstGeom prst="rect">
              <a:avLst/>
            </a:prstGeom>
            <a:solidFill>
              <a:srgbClr val="FFFFCC"/>
            </a:solidFill>
            <a:ln w="12700">
              <a:solidFill>
                <a:srgbClr val="000000"/>
              </a:solidFill>
              <a:miter lim="800000"/>
              <a:headEnd/>
              <a:tailEnd/>
            </a:ln>
            <a:effectLst>
              <a:outerShdw blurRad="50800" dist="63500" dir="2700000" algn="br">
                <a:srgbClr val="000000">
                  <a:alpha val="43000"/>
                </a:srgbClr>
              </a:outerShdw>
            </a:effectLst>
          </p:spPr>
          <p:txBody>
            <a:bodyPr wrap="none" anchor="ctr">
              <a:prstTxWarp prst="textNoShape">
                <a:avLst/>
              </a:prstTxWarp>
            </a:bodyPr>
            <a:lstStyle/>
            <a:p>
              <a:pPr>
                <a:defRPr/>
              </a:pPr>
              <a:endParaRPr lang="en-US" sz="1600">
                <a:latin typeface="+mj-lt"/>
                <a:cs typeface="Times New Roman"/>
              </a:endParaRPr>
            </a:p>
          </p:txBody>
        </p:sp>
        <p:sp>
          <p:nvSpPr>
            <p:cNvPr id="67" name="Rectangle 39"/>
            <p:cNvSpPr>
              <a:spLocks noChangeArrowheads="1"/>
            </p:cNvSpPr>
            <p:nvPr/>
          </p:nvSpPr>
          <p:spPr bwMode="auto">
            <a:xfrm>
              <a:off x="154" y="960"/>
              <a:ext cx="1614" cy="419"/>
            </a:xfrm>
            <a:prstGeom prst="rect">
              <a:avLst/>
            </a:prstGeom>
            <a:noFill/>
            <a:ln w="9525">
              <a:noFill/>
              <a:miter lim="800000"/>
              <a:headEnd/>
              <a:tailEnd/>
            </a:ln>
          </p:spPr>
          <p:txBody>
            <a:bodyPr wrap="none" lIns="0" tIns="0" rIns="0" bIns="0">
              <a:prstTxWarp prst="textNoShape">
                <a:avLst/>
              </a:prstTxWarp>
              <a:spAutoFit/>
            </a:bodyPr>
            <a:lstStyle/>
            <a:p>
              <a:pPr algn="ctr">
                <a:lnSpc>
                  <a:spcPct val="90000"/>
                </a:lnSpc>
              </a:pPr>
              <a:r>
                <a:rPr kumimoji="0" lang="en-US" sz="1600" b="0" dirty="0">
                  <a:solidFill>
                    <a:srgbClr val="000000"/>
                  </a:solidFill>
                  <a:latin typeface="+mj-lt"/>
                  <a:cs typeface="Times New Roman"/>
                </a:rPr>
                <a:t>Here, fiscal policy exerts </a:t>
              </a:r>
            </a:p>
            <a:p>
              <a:pPr algn="ctr">
                <a:lnSpc>
                  <a:spcPct val="90000"/>
                </a:lnSpc>
              </a:pPr>
              <a:r>
                <a:rPr kumimoji="0" lang="en-US" sz="1600" b="0" dirty="0">
                  <a:solidFill>
                    <a:srgbClr val="000000"/>
                  </a:solidFill>
                  <a:latin typeface="+mj-lt"/>
                  <a:cs typeface="Times New Roman"/>
                </a:rPr>
                <a:t>no effect on the interest rate,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real GDP, or unemployment.</a:t>
              </a:r>
            </a:p>
          </p:txBody>
        </p:sp>
      </p:grpSp>
      <p:sp>
        <p:nvSpPr>
          <p:cNvPr id="68" name="Rectangle 40"/>
          <p:cNvSpPr>
            <a:spLocks noChangeArrowheads="1"/>
          </p:cNvSpPr>
          <p:nvPr/>
        </p:nvSpPr>
        <p:spPr bwMode="auto">
          <a:xfrm>
            <a:off x="5677677" y="3004287"/>
            <a:ext cx="169918"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a:latin typeface="+mj-lt"/>
                <a:cs typeface="Times New Roman"/>
              </a:rPr>
              <a:t>e</a:t>
            </a:r>
            <a:r>
              <a:rPr lang="en-US" sz="1600" b="1" i="1" baseline="-25000">
                <a:latin typeface="+mj-lt"/>
                <a:cs typeface="Times New Roman"/>
              </a:rPr>
              <a:t>1</a:t>
            </a:r>
          </a:p>
        </p:txBody>
      </p:sp>
      <p:grpSp>
        <p:nvGrpSpPr>
          <p:cNvPr id="69" name="Group 44"/>
          <p:cNvGrpSpPr>
            <a:grpSpLocks/>
          </p:cNvGrpSpPr>
          <p:nvPr/>
        </p:nvGrpSpPr>
        <p:grpSpPr bwMode="auto">
          <a:xfrm>
            <a:off x="6525418" y="3004287"/>
            <a:ext cx="169863" cy="495300"/>
            <a:chOff x="3324" y="1431"/>
            <a:chExt cx="107" cy="312"/>
          </a:xfrm>
        </p:grpSpPr>
        <p:sp>
          <p:nvSpPr>
            <p:cNvPr id="70" name="Text Box 41"/>
            <p:cNvSpPr txBox="1">
              <a:spLocks noChangeArrowheads="1"/>
            </p:cNvSpPr>
            <p:nvPr/>
          </p:nvSpPr>
          <p:spPr bwMode="auto">
            <a:xfrm>
              <a:off x="3324" y="1431"/>
              <a:ext cx="107" cy="155"/>
            </a:xfrm>
            <a:prstGeom prst="rect">
              <a:avLst/>
            </a:prstGeom>
            <a:noFill/>
            <a:ln w="9525">
              <a:noFill/>
              <a:miter lim="800000"/>
              <a:headEnd/>
              <a:tailEnd/>
            </a:ln>
          </p:spPr>
          <p:txBody>
            <a:bodyPr wrap="none" lIns="0" tIns="0" rIns="0" bIns="0">
              <a:prstTxWarp prst="textNoShape">
                <a:avLst/>
              </a:prstTxWarp>
              <a:spAutoFit/>
            </a:bodyPr>
            <a:lstStyle/>
            <a:p>
              <a:r>
                <a:rPr lang="en-US" sz="1600" b="1" i="1">
                  <a:latin typeface="+mj-lt"/>
                  <a:cs typeface="Times New Roman"/>
                </a:rPr>
                <a:t>e</a:t>
              </a:r>
              <a:r>
                <a:rPr lang="en-US" sz="1600" b="1" i="1" baseline="-25000">
                  <a:latin typeface="+mj-lt"/>
                  <a:cs typeface="Times New Roman"/>
                </a:rPr>
                <a:t>2</a:t>
              </a:r>
              <a:endParaRPr lang="en-US" sz="1600" b="1">
                <a:solidFill>
                  <a:schemeClr val="tx1"/>
                </a:solidFill>
                <a:latin typeface="+mj-lt"/>
                <a:cs typeface="Times New Roman"/>
              </a:endParaRPr>
            </a:p>
          </p:txBody>
        </p:sp>
        <p:sp>
          <p:nvSpPr>
            <p:cNvPr id="75" name="Freeform 23"/>
            <p:cNvSpPr>
              <a:spLocks/>
            </p:cNvSpPr>
            <p:nvPr/>
          </p:nvSpPr>
          <p:spPr bwMode="auto">
            <a:xfrm>
              <a:off x="3328" y="1668"/>
              <a:ext cx="75" cy="75"/>
            </a:xfrm>
            <a:custGeom>
              <a:avLst/>
              <a:gdLst>
                <a:gd name="T0" fmla="*/ 0 w 173"/>
                <a:gd name="T1" fmla="*/ 38 h 173"/>
                <a:gd name="T2" fmla="*/ 6 w 173"/>
                <a:gd name="T3" fmla="*/ 19 h 173"/>
                <a:gd name="T4" fmla="*/ 19 w 173"/>
                <a:gd name="T5" fmla="*/ 5 h 173"/>
                <a:gd name="T6" fmla="*/ 38 w 173"/>
                <a:gd name="T7" fmla="*/ 0 h 173"/>
                <a:gd name="T8" fmla="*/ 38 w 173"/>
                <a:gd name="T9" fmla="*/ 0 h 173"/>
                <a:gd name="T10" fmla="*/ 57 w 173"/>
                <a:gd name="T11" fmla="*/ 5 h 173"/>
                <a:gd name="T12" fmla="*/ 70 w 173"/>
                <a:gd name="T13" fmla="*/ 19 h 173"/>
                <a:gd name="T14" fmla="*/ 75 w 173"/>
                <a:gd name="T15" fmla="*/ 38 h 173"/>
                <a:gd name="T16" fmla="*/ 75 w 173"/>
                <a:gd name="T17" fmla="*/ 38 h 173"/>
                <a:gd name="T18" fmla="*/ 70 w 173"/>
                <a:gd name="T19" fmla="*/ 56 h 173"/>
                <a:gd name="T20" fmla="*/ 57 w 173"/>
                <a:gd name="T21" fmla="*/ 70 h 173"/>
                <a:gd name="T22" fmla="*/ 38 w 173"/>
                <a:gd name="T23" fmla="*/ 75 h 173"/>
                <a:gd name="T24" fmla="*/ 38 w 173"/>
                <a:gd name="T25" fmla="*/ 75 h 173"/>
                <a:gd name="T26" fmla="*/ 19 w 173"/>
                <a:gd name="T27" fmla="*/ 70 h 173"/>
                <a:gd name="T28" fmla="*/ 6 w 173"/>
                <a:gd name="T29" fmla="*/ 56 h 173"/>
                <a:gd name="T30" fmla="*/ 0 w 173"/>
                <a:gd name="T31" fmla="*/ 38 h 173"/>
                <a:gd name="T32" fmla="*/ 0 w 173"/>
                <a:gd name="T33" fmla="*/ 38 h 173"/>
                <a:gd name="T34" fmla="*/ 0 w 173"/>
                <a:gd name="T35" fmla="*/ 38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b="1">
                <a:latin typeface="+mj-lt"/>
                <a:cs typeface="Times New Roman"/>
              </a:endParaRPr>
            </a:p>
          </p:txBody>
        </p:sp>
      </p:grpSp>
      <p:sp>
        <p:nvSpPr>
          <p:cNvPr id="76" name="Line 45"/>
          <p:cNvSpPr>
            <a:spLocks noChangeAspect="1" noChangeShapeType="1"/>
          </p:cNvSpPr>
          <p:nvPr/>
        </p:nvSpPr>
        <p:spPr bwMode="auto">
          <a:xfrm flipH="1">
            <a:off x="4661677" y="3464662"/>
            <a:ext cx="1023938"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a:endParaRPr>
          </a:p>
        </p:txBody>
      </p:sp>
      <p:sp>
        <p:nvSpPr>
          <p:cNvPr id="77" name="Left Brace 76"/>
          <p:cNvSpPr/>
          <p:nvPr/>
        </p:nvSpPr>
        <p:spPr bwMode="auto">
          <a:xfrm rot="5400000">
            <a:off x="5191902" y="1621574"/>
            <a:ext cx="247650" cy="527050"/>
          </a:xfrm>
          <a:prstGeom prst="leftBrace">
            <a:avLst/>
          </a:prstGeom>
          <a:noFill/>
          <a:ln w="38100" cap="flat" cmpd="sng" algn="ctr">
            <a:solidFill>
              <a:schemeClr val="tx1"/>
            </a:solidFill>
            <a:prstDash val="solid"/>
            <a:round/>
            <a:headEnd type="none" w="med" len="med"/>
            <a:tailEnd type="none" w="med" len="med"/>
          </a:ln>
          <a:effectLst>
            <a:outerShdw blurRad="63500" dist="35921" dir="2700000" algn="ctr" rotWithShape="0">
              <a:srgbClr val="808080"/>
            </a:outerShdw>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1" i="0" u="none" strike="noStrike" cap="none" normalizeH="0" baseline="0">
              <a:ln>
                <a:noFill/>
              </a:ln>
              <a:solidFill>
                <a:schemeClr val="bg2"/>
              </a:solidFill>
              <a:effectLst/>
              <a:latin typeface="+mj-lt"/>
              <a:cs typeface="Times New Roman"/>
            </a:endParaRPr>
          </a:p>
        </p:txBody>
      </p:sp>
      <p:sp>
        <p:nvSpPr>
          <p:cNvPr id="78" name="Rectangle 38"/>
          <p:cNvSpPr>
            <a:spLocks noChangeArrowheads="1"/>
          </p:cNvSpPr>
          <p:nvPr/>
        </p:nvSpPr>
        <p:spPr bwMode="auto">
          <a:xfrm>
            <a:off x="4952166" y="1466569"/>
            <a:ext cx="2000158" cy="307663"/>
          </a:xfrm>
          <a:prstGeom prst="rect">
            <a:avLst/>
          </a:prstGeom>
          <a:solidFill>
            <a:srgbClr val="FFFFCC"/>
          </a:solidFill>
          <a:ln w="12700">
            <a:solidFill>
              <a:srgbClr val="000000"/>
            </a:solidFill>
            <a:miter lim="800000"/>
            <a:headEnd/>
            <a:tailEnd/>
          </a:ln>
          <a:effectLst>
            <a:outerShdw blurRad="63500" dist="63500" dir="2700000" algn="ctr" rotWithShape="0">
              <a:schemeClr val="bg2">
                <a:alpha val="74998"/>
              </a:schemeClr>
            </a:outerShdw>
          </a:effectLst>
        </p:spPr>
        <p:txBody>
          <a:bodyPr wrap="none" anchor="ctr">
            <a:prstTxWarp prst="textNoShape">
              <a:avLst/>
            </a:prstTxWarp>
          </a:bodyPr>
          <a:lstStyle/>
          <a:p>
            <a:pPr>
              <a:defRPr/>
            </a:pPr>
            <a:endParaRPr lang="en-US" sz="1600">
              <a:latin typeface="+mj-lt"/>
              <a:cs typeface="Times New Roman"/>
            </a:endParaRPr>
          </a:p>
        </p:txBody>
      </p:sp>
      <p:sp>
        <p:nvSpPr>
          <p:cNvPr id="79" name="Rectangle 39"/>
          <p:cNvSpPr>
            <a:spLocks noChangeArrowheads="1"/>
          </p:cNvSpPr>
          <p:nvPr/>
        </p:nvSpPr>
        <p:spPr bwMode="auto">
          <a:xfrm>
            <a:off x="4967839" y="1505327"/>
            <a:ext cx="2036320" cy="225703"/>
          </a:xfrm>
          <a:prstGeom prst="rect">
            <a:avLst/>
          </a:prstGeom>
          <a:noFill/>
          <a:ln w="9525">
            <a:noFill/>
            <a:miter lim="800000"/>
            <a:headEnd/>
            <a:tailEnd/>
          </a:ln>
        </p:spPr>
        <p:txBody>
          <a:bodyPr wrap="square" lIns="0" tIns="0" rIns="0" bIns="0">
            <a:prstTxWarp prst="textNoShape">
              <a:avLst/>
            </a:prstTxWarp>
            <a:spAutoFit/>
          </a:bodyPr>
          <a:lstStyle/>
          <a:p>
            <a:pPr algn="ctr">
              <a:lnSpc>
                <a:spcPct val="90000"/>
              </a:lnSpc>
            </a:pPr>
            <a:r>
              <a:rPr kumimoji="0" lang="en-US" sz="1600" b="0" dirty="0" smtClean="0">
                <a:solidFill>
                  <a:srgbClr val="000000"/>
                </a:solidFill>
                <a:latin typeface="+mj-lt"/>
                <a:cs typeface="Times New Roman"/>
              </a:rPr>
              <a:t>Deficit = $100 billion</a:t>
            </a:r>
            <a:endParaRPr kumimoji="0" lang="en-US" sz="1600" b="0" dirty="0">
              <a:solidFill>
                <a:srgbClr val="000000"/>
              </a:solidFill>
              <a:latin typeface="+mj-lt"/>
              <a:cs typeface="Times New Roman"/>
            </a:endParaRPr>
          </a:p>
        </p:txBody>
      </p:sp>
    </p:spTree>
    <p:extLst>
      <p:ext uri="{BB962C8B-B14F-4D97-AF65-F5344CB8AC3E}">
        <p14:creationId xmlns:p14="http://schemas.microsoft.com/office/powerpoint/2010/main" val="23670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388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204109"/>
          </a:xfrm>
        </p:spPr>
        <p:txBody>
          <a:bodyPr/>
          <a:lstStyle/>
          <a:p>
            <a:pPr marL="341313" indent="-341313">
              <a:buAutoNum type="arabicPeriod"/>
            </a:pPr>
            <a:r>
              <a:rPr lang="en-US" sz="2700" dirty="0" smtClean="0">
                <a:solidFill>
                  <a:srgbClr val="32302A"/>
                </a:solidFill>
              </a:rPr>
              <a:t>“When the federal government runs a budget deficit, it </a:t>
            </a:r>
            <a:br>
              <a:rPr lang="en-US" sz="2700" dirty="0" smtClean="0">
                <a:solidFill>
                  <a:srgbClr val="32302A"/>
                </a:solidFill>
              </a:rPr>
            </a:br>
            <a:r>
              <a:rPr lang="en-US" sz="2700" dirty="0" smtClean="0">
                <a:solidFill>
                  <a:srgbClr val="32302A"/>
                </a:solidFill>
              </a:rPr>
              <a:t>  finances the deficit by issuing additional U.S. Treasury </a:t>
            </a:r>
            <a:br>
              <a:rPr lang="en-US" sz="2700" dirty="0" smtClean="0">
                <a:solidFill>
                  <a:srgbClr val="32302A"/>
                </a:solidFill>
              </a:rPr>
            </a:br>
            <a:r>
              <a:rPr lang="en-US" sz="2700" dirty="0" smtClean="0">
                <a:solidFill>
                  <a:srgbClr val="32302A"/>
                </a:solidFill>
              </a:rPr>
              <a:t>  bonds.”  </a:t>
            </a:r>
            <a:br>
              <a:rPr lang="en-US" sz="2700" dirty="0" smtClean="0">
                <a:solidFill>
                  <a:srgbClr val="32302A"/>
                </a:solidFill>
              </a:rPr>
            </a:br>
            <a:r>
              <a:rPr lang="en-US" sz="2700" dirty="0" smtClean="0">
                <a:solidFill>
                  <a:srgbClr val="32302A"/>
                </a:solidFill>
              </a:rPr>
              <a:t>  </a:t>
            </a:r>
            <a:r>
              <a:rPr lang="en-US" sz="2700" dirty="0">
                <a:solidFill>
                  <a:srgbClr val="32302A"/>
                </a:solidFill>
              </a:rPr>
              <a:t>–</a:t>
            </a:r>
            <a:r>
              <a:rPr lang="en-US" sz="2700" dirty="0" smtClean="0">
                <a:solidFill>
                  <a:srgbClr val="32302A"/>
                </a:solidFill>
              </a:rPr>
              <a:t> Is this statement true? </a:t>
            </a:r>
          </a:p>
          <a:p>
            <a:pPr marL="341313" indent="-341313">
              <a:buAutoNum type="arabicPeriod"/>
            </a:pPr>
            <a:r>
              <a:rPr lang="en-US" sz="2700" dirty="0" smtClean="0">
                <a:solidFill>
                  <a:srgbClr val="32302A"/>
                </a:solidFill>
              </a:rPr>
              <a:t>When an economy is operating below its potential capacity, Keynesian economists argue that </a:t>
            </a:r>
          </a:p>
          <a:p>
            <a:pPr marL="687388" indent="-350838">
              <a:buNone/>
            </a:pPr>
            <a:r>
              <a:rPr lang="en-US" sz="2700" dirty="0" smtClean="0">
                <a:solidFill>
                  <a:srgbClr val="32302A"/>
                </a:solidFill>
              </a:rPr>
              <a:t>(a) taxes should be raised if the government is currently   </a:t>
            </a:r>
            <a:br>
              <a:rPr lang="en-US" sz="2700" dirty="0" smtClean="0">
                <a:solidFill>
                  <a:srgbClr val="32302A"/>
                </a:solidFill>
              </a:rPr>
            </a:br>
            <a:r>
              <a:rPr lang="en-US" sz="2700" dirty="0" smtClean="0">
                <a:solidFill>
                  <a:srgbClr val="32302A"/>
                </a:solidFill>
              </a:rPr>
              <a:t> running a budget deficit. </a:t>
            </a:r>
          </a:p>
          <a:p>
            <a:pPr marL="687388" indent="-350838">
              <a:buNone/>
            </a:pPr>
            <a:r>
              <a:rPr lang="en-US" sz="2700" dirty="0">
                <a:solidFill>
                  <a:srgbClr val="32302A"/>
                </a:solidFill>
              </a:rPr>
              <a:t>(</a:t>
            </a:r>
            <a:r>
              <a:rPr lang="en-US" sz="2700" dirty="0" smtClean="0">
                <a:solidFill>
                  <a:srgbClr val="32302A"/>
                </a:solidFill>
              </a:rPr>
              <a:t>b) the government should cut taxes and/or increase </a:t>
            </a:r>
            <a:br>
              <a:rPr lang="en-US" sz="2700" dirty="0" smtClean="0">
                <a:solidFill>
                  <a:srgbClr val="32302A"/>
                </a:solidFill>
              </a:rPr>
            </a:br>
            <a:r>
              <a:rPr lang="en-US" sz="2700" dirty="0" smtClean="0">
                <a:solidFill>
                  <a:srgbClr val="32302A"/>
                </a:solidFill>
              </a:rPr>
              <a:t> expenditures in order to stimulate aggregate demand.</a:t>
            </a:r>
          </a:p>
          <a:p>
            <a:pPr marL="687388" indent="-350838">
              <a:buNone/>
            </a:pPr>
            <a:r>
              <a:rPr lang="en-US" sz="2700" dirty="0" smtClean="0">
                <a:solidFill>
                  <a:srgbClr val="32302A"/>
                </a:solidFill>
              </a:rPr>
              <a:t>(c) government spending should be cut and the budget </a:t>
            </a:r>
            <a:br>
              <a:rPr lang="en-US" sz="2700" dirty="0" smtClean="0">
                <a:solidFill>
                  <a:srgbClr val="32302A"/>
                </a:solidFill>
              </a:rPr>
            </a:br>
            <a:r>
              <a:rPr lang="en-US" sz="2700" dirty="0" smtClean="0">
                <a:solidFill>
                  <a:srgbClr val="32302A"/>
                </a:solidFill>
              </a:rPr>
              <a:t> shifted toward a surplus.   </a:t>
            </a:r>
          </a:p>
        </p:txBody>
      </p:sp>
    </p:spTree>
    <p:extLst>
      <p:ext uri="{BB962C8B-B14F-4D97-AF65-F5344CB8AC3E}">
        <p14:creationId xmlns:p14="http://schemas.microsoft.com/office/powerpoint/2010/main" val="124502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388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3977094"/>
          </a:xfrm>
        </p:spPr>
        <p:txBody>
          <a:bodyPr/>
          <a:lstStyle/>
          <a:p>
            <a:pPr marL="341313" indent="-341313">
              <a:buNone/>
            </a:pPr>
            <a:r>
              <a:rPr lang="en-US" dirty="0" smtClean="0">
                <a:solidFill>
                  <a:srgbClr val="32302A"/>
                </a:solidFill>
              </a:rPr>
              <a:t>3. The crowding out effect indicates that budget deficits … </a:t>
            </a:r>
          </a:p>
          <a:p>
            <a:pPr marL="635000" indent="-349250">
              <a:buNone/>
            </a:pPr>
            <a:r>
              <a:rPr lang="en-US" dirty="0" smtClean="0">
                <a:solidFill>
                  <a:srgbClr val="32302A"/>
                </a:solidFill>
              </a:rPr>
              <a:t>(a)</a:t>
            </a:r>
            <a:r>
              <a:rPr lang="en-US" dirty="0">
                <a:solidFill>
                  <a:srgbClr val="32302A"/>
                </a:solidFill>
              </a:rPr>
              <a:t> </a:t>
            </a:r>
            <a:r>
              <a:rPr lang="en-US" dirty="0" smtClean="0">
                <a:solidFill>
                  <a:srgbClr val="32302A"/>
                </a:solidFill>
              </a:rPr>
              <a:t>will stimulate aggregate demand and so exert a strong  </a:t>
            </a:r>
            <a:br>
              <a:rPr lang="en-US" dirty="0" smtClean="0">
                <a:solidFill>
                  <a:srgbClr val="32302A"/>
                </a:solidFill>
              </a:rPr>
            </a:br>
            <a:r>
              <a:rPr lang="en-US" dirty="0" smtClean="0">
                <a:solidFill>
                  <a:srgbClr val="32302A"/>
                </a:solidFill>
              </a:rPr>
              <a:t> impact on both output &amp; employment. </a:t>
            </a:r>
          </a:p>
          <a:p>
            <a:pPr marL="635000" indent="-349250">
              <a:buNone/>
            </a:pPr>
            <a:r>
              <a:rPr lang="en-US" dirty="0" smtClean="0">
                <a:solidFill>
                  <a:srgbClr val="32302A"/>
                </a:solidFill>
              </a:rPr>
              <a:t>(b)</a:t>
            </a:r>
            <a:r>
              <a:rPr lang="en-US" dirty="0">
                <a:solidFill>
                  <a:srgbClr val="32302A"/>
                </a:solidFill>
              </a:rPr>
              <a:t> </a:t>
            </a:r>
            <a:r>
              <a:rPr lang="en-US" dirty="0" smtClean="0">
                <a:solidFill>
                  <a:srgbClr val="32302A"/>
                </a:solidFill>
              </a:rPr>
              <a:t>will lead to additional borrowing and higher interest </a:t>
            </a:r>
            <a:br>
              <a:rPr lang="en-US" dirty="0" smtClean="0">
                <a:solidFill>
                  <a:srgbClr val="32302A"/>
                </a:solidFill>
              </a:rPr>
            </a:br>
            <a:r>
              <a:rPr lang="en-US" dirty="0" smtClean="0">
                <a:solidFill>
                  <a:srgbClr val="32302A"/>
                </a:solidFill>
              </a:rPr>
              <a:t> rates that will reduce the level of private spending.</a:t>
            </a:r>
          </a:p>
          <a:p>
            <a:pPr marL="341313" indent="-341313">
              <a:buNone/>
            </a:pPr>
            <a:r>
              <a:rPr lang="en-US" dirty="0" smtClean="0">
                <a:solidFill>
                  <a:srgbClr val="32302A"/>
                </a:solidFill>
              </a:rPr>
              <a:t>4.	“New classical economists stress that an increase in </a:t>
            </a:r>
            <a:br>
              <a:rPr lang="en-US" dirty="0" smtClean="0">
                <a:solidFill>
                  <a:srgbClr val="32302A"/>
                </a:solidFill>
              </a:rPr>
            </a:br>
            <a:r>
              <a:rPr lang="en-US" dirty="0" smtClean="0">
                <a:solidFill>
                  <a:srgbClr val="32302A"/>
                </a:solidFill>
              </a:rPr>
              <a:t>  government expenditures financed by borrowing rather  </a:t>
            </a:r>
            <a:br>
              <a:rPr lang="en-US" dirty="0" smtClean="0">
                <a:solidFill>
                  <a:srgbClr val="32302A"/>
                </a:solidFill>
              </a:rPr>
            </a:br>
            <a:r>
              <a:rPr lang="en-US" dirty="0" smtClean="0">
                <a:solidFill>
                  <a:srgbClr val="32302A"/>
                </a:solidFill>
              </a:rPr>
              <a:t>  than taxes will lead to higher interest rates.”  </a:t>
            </a:r>
            <a:br>
              <a:rPr lang="en-US" dirty="0" smtClean="0">
                <a:solidFill>
                  <a:srgbClr val="32302A"/>
                </a:solidFill>
              </a:rPr>
            </a:br>
            <a:r>
              <a:rPr lang="en-US" dirty="0" smtClean="0">
                <a:solidFill>
                  <a:srgbClr val="32302A"/>
                </a:solidFill>
              </a:rPr>
              <a:t>  </a:t>
            </a:r>
            <a:r>
              <a:rPr lang="en-US" dirty="0">
                <a:solidFill>
                  <a:srgbClr val="32302A"/>
                </a:solidFill>
              </a:rPr>
              <a:t>–</a:t>
            </a:r>
            <a:r>
              <a:rPr lang="en-US" dirty="0" smtClean="0">
                <a:solidFill>
                  <a:srgbClr val="32302A"/>
                </a:solidFill>
              </a:rPr>
              <a:t> Is this statement true?  </a:t>
            </a:r>
          </a:p>
        </p:txBody>
      </p:sp>
    </p:spTree>
    <p:extLst>
      <p:ext uri="{BB962C8B-B14F-4D97-AF65-F5344CB8AC3E}">
        <p14:creationId xmlns:p14="http://schemas.microsoft.com/office/powerpoint/2010/main" val="151334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47598"/>
            <a:ext cx="8229600" cy="15161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89752"/>
            <a:ext cx="7772400" cy="1332891"/>
          </a:xfrm>
        </p:spPr>
        <p:txBody>
          <a:bodyPr anchor="ctr"/>
          <a:lstStyle/>
          <a:p>
            <a:pPr>
              <a:lnSpc>
                <a:spcPts val="3500"/>
              </a:lnSpc>
            </a:pPr>
            <a:r>
              <a:rPr lang="en-US" dirty="0" smtClean="0"/>
              <a:t> Political Incentives </a:t>
            </a:r>
            <a:br>
              <a:rPr lang="en-US" dirty="0" smtClean="0"/>
            </a:br>
            <a:r>
              <a:rPr lang="en-US" dirty="0" smtClean="0"/>
              <a:t>and the Effective Use of</a:t>
            </a:r>
            <a:br>
              <a:rPr lang="en-US" dirty="0" smtClean="0"/>
            </a:br>
            <a:r>
              <a:rPr lang="en-US" dirty="0" smtClean="0"/>
              <a:t>Discretionary Fiscal Policy</a:t>
            </a:r>
          </a:p>
        </p:txBody>
      </p:sp>
    </p:spTree>
    <p:extLst>
      <p:ext uri="{BB962C8B-B14F-4D97-AF65-F5344CB8AC3E}">
        <p14:creationId xmlns:p14="http://schemas.microsoft.com/office/powerpoint/2010/main" val="390355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5772"/>
            <a:ext cx="8904855" cy="921374"/>
          </a:xfrm>
        </p:spPr>
        <p:txBody>
          <a:bodyPr/>
          <a:lstStyle/>
          <a:p>
            <a:pPr>
              <a:lnSpc>
                <a:spcPts val="3500"/>
              </a:lnSpc>
            </a:pPr>
            <a:r>
              <a:rPr lang="en-US" dirty="0" smtClean="0"/>
              <a:t>Political Incentives and the </a:t>
            </a:r>
            <a:br>
              <a:rPr lang="en-US" dirty="0" smtClean="0"/>
            </a:br>
            <a:r>
              <a:rPr lang="en-US" dirty="0" smtClean="0"/>
              <a:t>Use of Discretionary Fiscal Policy</a:t>
            </a:r>
            <a:endParaRPr lang="en-US" dirty="0"/>
          </a:p>
        </p:txBody>
      </p:sp>
      <p:sp>
        <p:nvSpPr>
          <p:cNvPr id="3" name="Content Placeholder 2"/>
          <p:cNvSpPr>
            <a:spLocks noGrp="1"/>
          </p:cNvSpPr>
          <p:nvPr>
            <p:ph idx="1"/>
          </p:nvPr>
        </p:nvSpPr>
        <p:spPr>
          <a:xfrm>
            <a:off x="140675" y="1108466"/>
            <a:ext cx="8883750" cy="4583071"/>
          </a:xfrm>
        </p:spPr>
        <p:txBody>
          <a:bodyPr/>
          <a:lstStyle/>
          <a:p>
            <a:pPr marL="231775" indent="-231775"/>
            <a:r>
              <a:rPr lang="en-US" dirty="0" smtClean="0">
                <a:solidFill>
                  <a:srgbClr val="32302A"/>
                </a:solidFill>
              </a:rPr>
              <a:t>Public choice analysis indicates that legislators are delighted to spend money on programs that directly benefit their own constituents but are reluctant to raise taxes because they impose a visible cost on voters.</a:t>
            </a:r>
          </a:p>
          <a:p>
            <a:pPr marL="231775" indent="-231775"/>
            <a:r>
              <a:rPr lang="en-US" dirty="0" smtClean="0">
                <a:solidFill>
                  <a:srgbClr val="32302A"/>
                </a:solidFill>
              </a:rPr>
              <a:t>Given the political incentives, budget deficits will be far more attractive than surpluses.</a:t>
            </a:r>
          </a:p>
          <a:p>
            <a:pPr marL="231775" indent="-231775"/>
            <a:r>
              <a:rPr lang="en-US" dirty="0" smtClean="0">
                <a:solidFill>
                  <a:srgbClr val="32302A"/>
                </a:solidFill>
              </a:rPr>
              <a:t>As a result, deficits will be far more common than surpluses and discretionary fiscal policy is unlikely to be instituted in a counter-cyclical manner.</a:t>
            </a:r>
          </a:p>
        </p:txBody>
      </p:sp>
    </p:spTree>
    <p:extLst>
      <p:ext uri="{BB962C8B-B14F-4D97-AF65-F5344CB8AC3E}">
        <p14:creationId xmlns:p14="http://schemas.microsoft.com/office/powerpoint/2010/main" val="263899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7822"/>
            <a:ext cx="7772400" cy="1278183"/>
          </a:xfrm>
        </p:spPr>
        <p:txBody>
          <a:bodyPr anchor="ctr"/>
          <a:lstStyle/>
          <a:p>
            <a:pPr>
              <a:lnSpc>
                <a:spcPts val="4000"/>
              </a:lnSpc>
            </a:pPr>
            <a:r>
              <a:rPr lang="en-US" dirty="0" smtClean="0"/>
              <a:t>Is Discretionary Fiscal Policy </a:t>
            </a:r>
            <a:br>
              <a:rPr lang="en-US" dirty="0" smtClean="0"/>
            </a:br>
            <a:r>
              <a:rPr lang="en-US" dirty="0" smtClean="0"/>
              <a:t>An Effective Stabilization Tool?</a:t>
            </a:r>
          </a:p>
        </p:txBody>
      </p:sp>
    </p:spTree>
    <p:extLst>
      <p:ext uri="{BB962C8B-B14F-4D97-AF65-F5344CB8AC3E}">
        <p14:creationId xmlns:p14="http://schemas.microsoft.com/office/powerpoint/2010/main" val="296565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605"/>
            <a:ext cx="7772400" cy="742188"/>
          </a:xfrm>
        </p:spPr>
        <p:txBody>
          <a:bodyPr anchor="ctr"/>
          <a:lstStyle/>
          <a:p>
            <a:pPr>
              <a:lnSpc>
                <a:spcPts val="4000"/>
              </a:lnSpc>
            </a:pPr>
            <a:r>
              <a:rPr lang="en-US" dirty="0"/>
              <a:t>Alternative Views of Fiscal Policy – An Overview</a:t>
            </a:r>
          </a:p>
        </p:txBody>
      </p:sp>
    </p:spTree>
    <p:extLst>
      <p:ext uri="{BB962C8B-B14F-4D97-AF65-F5344CB8AC3E}">
        <p14:creationId xmlns:p14="http://schemas.microsoft.com/office/powerpoint/2010/main" val="2111483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7102"/>
            <a:ext cx="8904855" cy="967450"/>
          </a:xfrm>
        </p:spPr>
        <p:txBody>
          <a:bodyPr/>
          <a:lstStyle/>
          <a:p>
            <a:pPr>
              <a:lnSpc>
                <a:spcPts val="3500"/>
              </a:lnSpc>
            </a:pPr>
            <a:r>
              <a:rPr lang="en-US" dirty="0" smtClean="0"/>
              <a:t>Fiscal Policy: Countercyclical vs. </a:t>
            </a:r>
            <a:br>
              <a:rPr lang="en-US" dirty="0" smtClean="0"/>
            </a:br>
            <a:r>
              <a:rPr lang="en-US" dirty="0" smtClean="0"/>
              <a:t>Response during a Severe Recession</a:t>
            </a:r>
            <a:endParaRPr lang="en-US" dirty="0"/>
          </a:p>
        </p:txBody>
      </p:sp>
      <p:sp>
        <p:nvSpPr>
          <p:cNvPr id="3" name="Content Placeholder 2"/>
          <p:cNvSpPr>
            <a:spLocks noGrp="1"/>
          </p:cNvSpPr>
          <p:nvPr>
            <p:ph idx="1"/>
          </p:nvPr>
        </p:nvSpPr>
        <p:spPr>
          <a:xfrm>
            <a:off x="140675" y="1108466"/>
            <a:ext cx="8883750" cy="4583071"/>
          </a:xfrm>
        </p:spPr>
        <p:txBody>
          <a:bodyPr/>
          <a:lstStyle/>
          <a:p>
            <a:pPr marL="231775" indent="-231775"/>
            <a:r>
              <a:rPr lang="en-US" dirty="0" smtClean="0">
                <a:solidFill>
                  <a:srgbClr val="32302A"/>
                </a:solidFill>
              </a:rPr>
              <a:t>Substantial agreement has emerged between the Keynesians and non-Keynesians on the following:</a:t>
            </a:r>
          </a:p>
          <a:p>
            <a:pPr marL="631825" lvl="1" indent="-231775"/>
            <a:r>
              <a:rPr lang="en-US" sz="2800" dirty="0" smtClean="0">
                <a:solidFill>
                  <a:srgbClr val="32302A"/>
                </a:solidFill>
              </a:rPr>
              <a:t>Proper timing of discretionary fiscal policy is both difficult to achieve and crucially important.</a:t>
            </a:r>
          </a:p>
          <a:p>
            <a:pPr marL="631825" lvl="1" indent="-231775"/>
            <a:r>
              <a:rPr lang="en-US" sz="2800" dirty="0" smtClean="0">
                <a:solidFill>
                  <a:srgbClr val="32302A"/>
                </a:solidFill>
              </a:rPr>
              <a:t>Automatic stabilizers reduce fluctuations in </a:t>
            </a:r>
            <a:r>
              <a:rPr lang="en-US" sz="2800" b="1" i="1" dirty="0" smtClean="0">
                <a:solidFill>
                  <a:srgbClr val="2962A2"/>
                </a:solidFill>
              </a:rPr>
              <a:t>AD </a:t>
            </a:r>
            <a:r>
              <a:rPr lang="en-US" sz="2800" dirty="0" smtClean="0">
                <a:solidFill>
                  <a:srgbClr val="32302A"/>
                </a:solidFill>
              </a:rPr>
              <a:t>and help direct the economy toward full employment.</a:t>
            </a:r>
          </a:p>
          <a:p>
            <a:pPr marL="631825" lvl="1" indent="-231775"/>
            <a:r>
              <a:rPr lang="en-US" sz="2800" dirty="0" smtClean="0">
                <a:solidFill>
                  <a:srgbClr val="32302A"/>
                </a:solidFill>
              </a:rPr>
              <a:t>Fiscal policy is much less potent than the early Keynesian view implied.</a:t>
            </a:r>
          </a:p>
        </p:txBody>
      </p:sp>
    </p:spTree>
    <p:extLst>
      <p:ext uri="{BB962C8B-B14F-4D97-AF65-F5344CB8AC3E}">
        <p14:creationId xmlns:p14="http://schemas.microsoft.com/office/powerpoint/2010/main" val="1709195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5382"/>
            <a:ext cx="7772400" cy="942061"/>
          </a:xfrm>
        </p:spPr>
        <p:txBody>
          <a:bodyPr anchor="ctr"/>
          <a:lstStyle/>
          <a:p>
            <a:pPr>
              <a:lnSpc>
                <a:spcPts val="4000"/>
              </a:lnSpc>
            </a:pPr>
            <a:r>
              <a:rPr lang="en-US" dirty="0" smtClean="0"/>
              <a:t>Supply-side Effects of Fiscal Policy</a:t>
            </a:r>
          </a:p>
        </p:txBody>
      </p:sp>
    </p:spTree>
    <p:extLst>
      <p:ext uri="{BB962C8B-B14F-4D97-AF65-F5344CB8AC3E}">
        <p14:creationId xmlns:p14="http://schemas.microsoft.com/office/powerpoint/2010/main" val="3854493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003"/>
            <a:ext cx="8904855" cy="628716"/>
          </a:xfrm>
        </p:spPr>
        <p:txBody>
          <a:bodyPr/>
          <a:lstStyle/>
          <a:p>
            <a:r>
              <a:rPr lang="en-US" dirty="0" smtClean="0"/>
              <a:t>Supply-side Effects of Fiscal Policy</a:t>
            </a:r>
          </a:p>
        </p:txBody>
      </p:sp>
      <p:sp>
        <p:nvSpPr>
          <p:cNvPr id="3" name="Content Placeholder 2"/>
          <p:cNvSpPr>
            <a:spLocks noGrp="1"/>
          </p:cNvSpPr>
          <p:nvPr>
            <p:ph idx="1"/>
          </p:nvPr>
        </p:nvSpPr>
        <p:spPr>
          <a:xfrm>
            <a:off x="140675" y="1106740"/>
            <a:ext cx="8883750" cy="4985674"/>
          </a:xfrm>
        </p:spPr>
        <p:txBody>
          <a:bodyPr/>
          <a:lstStyle/>
          <a:p>
            <a:pPr marL="231775" indent="-231775"/>
            <a:r>
              <a:rPr lang="en-US" sz="2600" dirty="0" smtClean="0">
                <a:solidFill>
                  <a:srgbClr val="32302A"/>
                </a:solidFill>
              </a:rPr>
              <a:t>From a </a:t>
            </a:r>
            <a:r>
              <a:rPr lang="en-US" sz="2600" b="1" i="1" dirty="0" smtClean="0">
                <a:solidFill>
                  <a:srgbClr val="32302A"/>
                </a:solidFill>
              </a:rPr>
              <a:t>supply-side</a:t>
            </a:r>
            <a:r>
              <a:rPr lang="en-US" sz="2600" dirty="0" smtClean="0">
                <a:solidFill>
                  <a:srgbClr val="32302A"/>
                </a:solidFill>
              </a:rPr>
              <a:t> viewpoint, the marginal tax rate individuals face is of </a:t>
            </a:r>
            <a:r>
              <a:rPr lang="en-US" sz="2600" i="1" u="sng" dirty="0" smtClean="0">
                <a:solidFill>
                  <a:srgbClr val="32302A"/>
                </a:solidFill>
              </a:rPr>
              <a:t>crucial importance</a:t>
            </a:r>
            <a:r>
              <a:rPr lang="en-US" sz="2600" dirty="0" smtClean="0">
                <a:solidFill>
                  <a:srgbClr val="32302A"/>
                </a:solidFill>
              </a:rPr>
              <a:t>.</a:t>
            </a:r>
          </a:p>
          <a:p>
            <a:pPr marL="631825" lvl="1" indent="-231775"/>
            <a:r>
              <a:rPr lang="en-US" dirty="0" smtClean="0">
                <a:solidFill>
                  <a:srgbClr val="32302A"/>
                </a:solidFill>
              </a:rPr>
              <a:t>A reduction in marginal tax rates increases the reward derived from added work, investment, saving, and other activities that become less heavily taxed. </a:t>
            </a:r>
          </a:p>
          <a:p>
            <a:pPr marL="231775" indent="-231775"/>
            <a:r>
              <a:rPr lang="en-US" sz="2600" dirty="0" smtClean="0">
                <a:solidFill>
                  <a:srgbClr val="32302A"/>
                </a:solidFill>
              </a:rPr>
              <a:t>High </a:t>
            </a:r>
            <a:r>
              <a:rPr lang="en-US" sz="2600" i="1" dirty="0" smtClean="0">
                <a:solidFill>
                  <a:srgbClr val="32302A"/>
                </a:solidFill>
              </a:rPr>
              <a:t>marginal tax rates will</a:t>
            </a:r>
            <a:r>
              <a:rPr lang="en-US" sz="2600" dirty="0" smtClean="0">
                <a:solidFill>
                  <a:srgbClr val="32302A"/>
                </a:solidFill>
              </a:rPr>
              <a:t> tend to retard total output as: </a:t>
            </a:r>
          </a:p>
          <a:p>
            <a:pPr marL="631825" lvl="1" indent="-231775"/>
            <a:r>
              <a:rPr lang="en-US" dirty="0" smtClean="0">
                <a:solidFill>
                  <a:srgbClr val="32302A"/>
                </a:solidFill>
              </a:rPr>
              <a:t>they </a:t>
            </a:r>
            <a:r>
              <a:rPr lang="en-US" i="1" dirty="0" smtClean="0">
                <a:solidFill>
                  <a:srgbClr val="32302A"/>
                </a:solidFill>
              </a:rPr>
              <a:t>discourage work effort</a:t>
            </a:r>
            <a:r>
              <a:rPr lang="en-US" dirty="0" smtClean="0">
                <a:solidFill>
                  <a:srgbClr val="32302A"/>
                </a:solidFill>
              </a:rPr>
              <a:t> and </a:t>
            </a:r>
            <a:r>
              <a:rPr lang="en-US" i="1" dirty="0" smtClean="0">
                <a:solidFill>
                  <a:srgbClr val="32302A"/>
                </a:solidFill>
              </a:rPr>
              <a:t>reduce the productive efficiency</a:t>
            </a:r>
            <a:r>
              <a:rPr lang="en-US" dirty="0" smtClean="0">
                <a:solidFill>
                  <a:srgbClr val="32302A"/>
                </a:solidFill>
              </a:rPr>
              <a:t> of labor, </a:t>
            </a:r>
          </a:p>
          <a:p>
            <a:pPr marL="631825" lvl="1" indent="-231775"/>
            <a:r>
              <a:rPr lang="en-US" dirty="0" smtClean="0">
                <a:solidFill>
                  <a:srgbClr val="32302A"/>
                </a:solidFill>
              </a:rPr>
              <a:t>they </a:t>
            </a:r>
            <a:r>
              <a:rPr lang="en-US" i="1" dirty="0" smtClean="0">
                <a:solidFill>
                  <a:srgbClr val="32302A"/>
                </a:solidFill>
              </a:rPr>
              <a:t>adversely affect the rate of capital formation</a:t>
            </a:r>
            <a:r>
              <a:rPr lang="en-US" dirty="0" smtClean="0">
                <a:solidFill>
                  <a:srgbClr val="32302A"/>
                </a:solidFill>
              </a:rPr>
              <a:t> and </a:t>
            </a:r>
            <a:r>
              <a:rPr lang="en-US" i="1" dirty="0" smtClean="0">
                <a:solidFill>
                  <a:srgbClr val="32302A"/>
                </a:solidFill>
              </a:rPr>
              <a:t>efficiency of its use</a:t>
            </a:r>
            <a:r>
              <a:rPr lang="en-US" dirty="0" smtClean="0">
                <a:solidFill>
                  <a:srgbClr val="32302A"/>
                </a:solidFill>
              </a:rPr>
              <a:t>, and,</a:t>
            </a:r>
          </a:p>
          <a:p>
            <a:pPr marL="631825" lvl="1" indent="-231775"/>
            <a:r>
              <a:rPr lang="en-US" dirty="0" smtClean="0">
                <a:solidFill>
                  <a:srgbClr val="32302A"/>
                </a:solidFill>
              </a:rPr>
              <a:t>they </a:t>
            </a:r>
            <a:r>
              <a:rPr lang="en-US" i="1" dirty="0" smtClean="0">
                <a:solidFill>
                  <a:srgbClr val="32302A"/>
                </a:solidFill>
              </a:rPr>
              <a:t>encourage individuals to substitute less desired tax-deductible goods for more desired non-deductible goods</a:t>
            </a:r>
            <a:r>
              <a:rPr lang="en-US" dirty="0" smtClean="0">
                <a:solidFill>
                  <a:srgbClr val="32302A"/>
                </a:solidFill>
              </a:rPr>
              <a:t>.  </a:t>
            </a:r>
          </a:p>
        </p:txBody>
      </p:sp>
    </p:spTree>
    <p:extLst>
      <p:ext uri="{BB962C8B-B14F-4D97-AF65-F5344CB8AC3E}">
        <p14:creationId xmlns:p14="http://schemas.microsoft.com/office/powerpoint/2010/main" val="4074771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003"/>
            <a:ext cx="8904855" cy="644347"/>
          </a:xfrm>
        </p:spPr>
        <p:txBody>
          <a:bodyPr/>
          <a:lstStyle/>
          <a:p>
            <a:r>
              <a:rPr lang="en-US" dirty="0" smtClean="0"/>
              <a:t>Supply-side Effects of Fiscal Policy</a:t>
            </a:r>
          </a:p>
        </p:txBody>
      </p:sp>
      <p:sp>
        <p:nvSpPr>
          <p:cNvPr id="3" name="Content Placeholder 2"/>
          <p:cNvSpPr>
            <a:spLocks noGrp="1"/>
          </p:cNvSpPr>
          <p:nvPr>
            <p:ph idx="1"/>
          </p:nvPr>
        </p:nvSpPr>
        <p:spPr>
          <a:xfrm>
            <a:off x="140675" y="1139104"/>
            <a:ext cx="8883750" cy="4985674"/>
          </a:xfrm>
        </p:spPr>
        <p:txBody>
          <a:bodyPr/>
          <a:lstStyle/>
          <a:p>
            <a:pPr marL="231775" indent="-231775">
              <a:lnSpc>
                <a:spcPts val="2900"/>
              </a:lnSpc>
            </a:pPr>
            <a:r>
              <a:rPr lang="en-US" sz="2700" dirty="0" smtClean="0">
                <a:solidFill>
                  <a:srgbClr val="32302A"/>
                </a:solidFill>
              </a:rPr>
              <a:t>Changes in marginal tax rates, particularly high marginal rates, may exert an impact on </a:t>
            </a:r>
            <a:r>
              <a:rPr lang="en-US" sz="2700" b="1" i="1" dirty="0" smtClean="0">
                <a:solidFill>
                  <a:schemeClr val="accent3">
                    <a:lumMod val="75000"/>
                  </a:schemeClr>
                </a:solidFill>
              </a:rPr>
              <a:t>aggregate supply</a:t>
            </a:r>
            <a:r>
              <a:rPr lang="en-US" sz="2700" dirty="0" smtClean="0">
                <a:solidFill>
                  <a:srgbClr val="32302A"/>
                </a:solidFill>
              </a:rPr>
              <a:t> because marginal tax rates influence the relative attractiveness of productive activity compared to leisure and tax avoidance.</a:t>
            </a:r>
          </a:p>
          <a:p>
            <a:pPr marL="231775" indent="-231775">
              <a:lnSpc>
                <a:spcPts val="2900"/>
              </a:lnSpc>
            </a:pPr>
            <a:r>
              <a:rPr lang="en-US" sz="2700" dirty="0" smtClean="0">
                <a:solidFill>
                  <a:srgbClr val="32302A"/>
                </a:solidFill>
              </a:rPr>
              <a:t>Supply-side policies are designed to influence long-run growth (not short-run fluctuations). </a:t>
            </a:r>
          </a:p>
          <a:p>
            <a:pPr marL="231775" indent="-231775">
              <a:lnSpc>
                <a:spcPts val="2900"/>
              </a:lnSpc>
            </a:pPr>
            <a:r>
              <a:rPr lang="en-US" sz="2700" dirty="0" smtClean="0">
                <a:solidFill>
                  <a:srgbClr val="32302A"/>
                </a:solidFill>
              </a:rPr>
              <a:t>Impact of supply-side effects: </a:t>
            </a:r>
          </a:p>
          <a:p>
            <a:pPr marL="631825" lvl="1" indent="-231775">
              <a:lnSpc>
                <a:spcPts val="2900"/>
              </a:lnSpc>
            </a:pPr>
            <a:r>
              <a:rPr lang="en-US" sz="2700" dirty="0" smtClean="0">
                <a:solidFill>
                  <a:srgbClr val="32302A"/>
                </a:solidFill>
              </a:rPr>
              <a:t>There is some evidence that countries with high taxes grow more slowly—France &amp; Germany versus the U.K.. </a:t>
            </a:r>
          </a:p>
          <a:p>
            <a:pPr marL="631825" lvl="1" indent="-231775">
              <a:lnSpc>
                <a:spcPts val="2900"/>
              </a:lnSpc>
            </a:pPr>
            <a:r>
              <a:rPr lang="en-US" sz="2700" dirty="0" smtClean="0">
                <a:solidFill>
                  <a:srgbClr val="32302A"/>
                </a:solidFill>
              </a:rPr>
              <a:t>While the debate about the potency of supply-side effects continues, there is evidence they are important for taxpayers facing extremely high marginal rates – say those 40% or above. </a:t>
            </a:r>
          </a:p>
        </p:txBody>
      </p:sp>
    </p:spTree>
    <p:extLst>
      <p:ext uri="{BB962C8B-B14F-4D97-AF65-F5344CB8AC3E}">
        <p14:creationId xmlns:p14="http://schemas.microsoft.com/office/powerpoint/2010/main" val="1248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03332" y="1663913"/>
            <a:ext cx="4929299" cy="41485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84962"/>
            <a:ext cx="8904855" cy="625631"/>
          </a:xfrm>
        </p:spPr>
        <p:txBody>
          <a:bodyPr/>
          <a:lstStyle/>
          <a:p>
            <a:r>
              <a:rPr lang="en-US" dirty="0" smtClean="0"/>
              <a:t>Supply Side Economics and Tax Rates</a:t>
            </a:r>
          </a:p>
        </p:txBody>
      </p:sp>
      <p:sp>
        <p:nvSpPr>
          <p:cNvPr id="61" name="Text Box 10"/>
          <p:cNvSpPr txBox="1">
            <a:spLocks noChangeArrowheads="1"/>
          </p:cNvSpPr>
          <p:nvPr/>
        </p:nvSpPr>
        <p:spPr bwMode="auto">
          <a:xfrm>
            <a:off x="73111" y="1259970"/>
            <a:ext cx="4041779" cy="378821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What are the supply-side effects of a cut in marginal tax rates?</a:t>
            </a:r>
          </a:p>
          <a:p>
            <a:pPr marL="115888" indent="-115888">
              <a:lnSpc>
                <a:spcPct val="90000"/>
              </a:lnSpc>
              <a:spcBef>
                <a:spcPct val="50000"/>
              </a:spcBef>
              <a:buFontTx/>
              <a:buChar char="•"/>
            </a:pPr>
            <a:r>
              <a:rPr lang="en-US" sz="2200" dirty="0" smtClean="0">
                <a:latin typeface="+mj-lt"/>
                <a:cs typeface="Times New Roman" pitchFamily="18" charset="0"/>
              </a:rPr>
              <a:t>Lower marginal tax rates increase the incentive to earn and use resources efficiently. </a:t>
            </a:r>
            <a:r>
              <a:rPr lang="en-US" sz="2200" b="1" i="1" dirty="0" smtClean="0">
                <a:solidFill>
                  <a:schemeClr val="accent5">
                    <a:lumMod val="75000"/>
                  </a:schemeClr>
                </a:solidFill>
                <a:latin typeface="+mj-lt"/>
                <a:cs typeface="Times New Roman" pitchFamily="18" charset="0"/>
              </a:rPr>
              <a:t>AD</a:t>
            </a:r>
            <a:r>
              <a:rPr lang="en-US" sz="2200" b="1" i="1" baseline="-25000" dirty="0" smtClean="0">
                <a:solidFill>
                  <a:schemeClr val="accent5">
                    <a:lumMod val="75000"/>
                  </a:schemeClr>
                </a:solidFill>
                <a:latin typeface="+mj-lt"/>
                <a:cs typeface="Times New Roman" pitchFamily="18" charset="0"/>
              </a:rPr>
              <a:t>1</a:t>
            </a:r>
            <a:r>
              <a:rPr lang="en-US" sz="2200" dirty="0" smtClean="0">
                <a:latin typeface="+mj-lt"/>
                <a:cs typeface="Times New Roman" pitchFamily="18" charset="0"/>
              </a:rPr>
              <a:t> shifts out to </a:t>
            </a:r>
            <a:r>
              <a:rPr lang="en-US" sz="2200" b="1" i="1" dirty="0" smtClean="0">
                <a:solidFill>
                  <a:schemeClr val="accent5">
                    <a:lumMod val="75000"/>
                  </a:schemeClr>
                </a:solidFill>
                <a:latin typeface="+mj-lt"/>
                <a:cs typeface="Times New Roman" pitchFamily="18" charset="0"/>
              </a:rPr>
              <a:t>AD</a:t>
            </a:r>
            <a:r>
              <a:rPr lang="en-US" sz="2200" b="1" i="1" baseline="-25000" dirty="0" smtClean="0">
                <a:solidFill>
                  <a:schemeClr val="accent5">
                    <a:lumMod val="75000"/>
                  </a:schemeClr>
                </a:solidFill>
                <a:latin typeface="+mj-lt"/>
                <a:cs typeface="Times New Roman" pitchFamily="18" charset="0"/>
              </a:rPr>
              <a:t>2</a:t>
            </a:r>
            <a:r>
              <a:rPr lang="en-US" sz="2200" dirty="0" smtClean="0">
                <a:latin typeface="+mj-lt"/>
                <a:cs typeface="Times New Roman" pitchFamily="18" charset="0"/>
              </a:rPr>
              <a:t>, and </a:t>
            </a:r>
            <a:r>
              <a:rPr lang="en-US" sz="2200" b="1" i="1" dirty="0" smtClean="0">
                <a:solidFill>
                  <a:schemeClr val="accent3">
                    <a:lumMod val="75000"/>
                  </a:schemeClr>
                </a:solidFill>
                <a:latin typeface="+mj-lt"/>
                <a:cs typeface="Times New Roman" pitchFamily="18" charset="0"/>
              </a:rPr>
              <a:t>SRAS</a:t>
            </a:r>
            <a:r>
              <a:rPr lang="en-US" sz="2200" dirty="0" smtClean="0">
                <a:latin typeface="+mj-lt"/>
                <a:cs typeface="Times New Roman" pitchFamily="18" charset="0"/>
              </a:rPr>
              <a:t> &amp; </a:t>
            </a:r>
            <a:r>
              <a:rPr lang="en-US" sz="2200" b="1" i="1" dirty="0" smtClean="0">
                <a:solidFill>
                  <a:srgbClr val="FF0000"/>
                </a:solidFill>
                <a:latin typeface="+mj-lt"/>
                <a:cs typeface="Times New Roman" pitchFamily="18" charset="0"/>
              </a:rPr>
              <a:t>LRAS </a:t>
            </a:r>
            <a:r>
              <a:rPr lang="en-US" sz="2200" dirty="0" smtClean="0">
                <a:latin typeface="+mj-lt"/>
                <a:cs typeface="Times New Roman" pitchFamily="18" charset="0"/>
              </a:rPr>
              <a:t>shift to the right.</a:t>
            </a:r>
          </a:p>
          <a:p>
            <a:pPr marL="115888" indent="-115888">
              <a:lnSpc>
                <a:spcPct val="90000"/>
              </a:lnSpc>
              <a:spcBef>
                <a:spcPct val="50000"/>
              </a:spcBef>
              <a:buFontTx/>
              <a:buChar char="•"/>
            </a:pPr>
            <a:r>
              <a:rPr lang="en-US" sz="2200" dirty="0" smtClean="0">
                <a:latin typeface="+mj-lt"/>
                <a:cs typeface="Times New Roman" pitchFamily="18" charset="0"/>
              </a:rPr>
              <a:t>If the tax cuts are financed by budget deficits, </a:t>
            </a:r>
            <a:r>
              <a:rPr lang="en-US" sz="2200" b="1" i="1" dirty="0" smtClean="0">
                <a:solidFill>
                  <a:schemeClr val="accent5">
                    <a:lumMod val="75000"/>
                  </a:schemeClr>
                </a:solidFill>
                <a:latin typeface="+mj-lt"/>
                <a:cs typeface="Times New Roman" pitchFamily="18" charset="0"/>
              </a:rPr>
              <a:t>AD </a:t>
            </a:r>
            <a:r>
              <a:rPr lang="en-US" sz="2200" dirty="0" smtClean="0">
                <a:latin typeface="+mj-lt"/>
                <a:cs typeface="Times New Roman" pitchFamily="18" charset="0"/>
              </a:rPr>
              <a:t>may expand by more than supply, bringing </a:t>
            </a:r>
            <a:br>
              <a:rPr lang="en-US" sz="2200" dirty="0" smtClean="0">
                <a:latin typeface="+mj-lt"/>
                <a:cs typeface="Times New Roman" pitchFamily="18" charset="0"/>
              </a:rPr>
            </a:br>
            <a:r>
              <a:rPr lang="en-US" sz="2200" dirty="0" smtClean="0">
                <a:latin typeface="+mj-lt"/>
                <a:cs typeface="Times New Roman" pitchFamily="18" charset="0"/>
              </a:rPr>
              <a:t>an increase in the price level.</a:t>
            </a:r>
          </a:p>
        </p:txBody>
      </p:sp>
      <p:sp>
        <p:nvSpPr>
          <p:cNvPr id="47" name="Line 5"/>
          <p:cNvSpPr>
            <a:spLocks noChangeAspect="1" noChangeShapeType="1"/>
          </p:cNvSpPr>
          <p:nvPr/>
        </p:nvSpPr>
        <p:spPr bwMode="auto">
          <a:xfrm>
            <a:off x="4600666" y="5404405"/>
            <a:ext cx="2852691"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75707" y="5321781"/>
            <a:ext cx="1351344" cy="313419"/>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dirty="0" smtClean="0">
                <a:solidFill>
                  <a:srgbClr val="000000"/>
                </a:solidFill>
                <a:latin typeface="+mj-lt"/>
                <a:cs typeface="Times New Roman" pitchFamily="18" charset="0"/>
              </a:rPr>
              <a:t> Goods &amp; Services</a:t>
            </a:r>
            <a:r>
              <a:rPr lang="en-US" sz="1100" dirty="0" smtClean="0">
                <a:solidFill>
                  <a:srgbClr val="000000"/>
                </a:solidFill>
                <a:latin typeface="+mj-lt"/>
                <a:cs typeface="Times New Roman" pitchFamily="18" charset="0"/>
              </a:rPr>
              <a:t/>
            </a:r>
            <a:br>
              <a:rPr lang="en-US" sz="1100" dirty="0" smtClean="0">
                <a:solidFill>
                  <a:srgbClr val="000000"/>
                </a:solidFill>
                <a:latin typeface="+mj-lt"/>
                <a:cs typeface="Times New Roman" pitchFamily="18" charset="0"/>
              </a:rPr>
            </a:br>
            <a:r>
              <a:rPr lang="en-US" sz="1100" i="1" dirty="0" smtClean="0">
                <a:solidFill>
                  <a:srgbClr val="000000"/>
                </a:solidFill>
                <a:latin typeface="+mj-lt"/>
                <a:cs typeface="Times New Roman" pitchFamily="18" charset="0"/>
              </a:rPr>
              <a:t>(real GDP)</a:t>
            </a:r>
            <a:endParaRPr lang="en-US" sz="1400" i="1" dirty="0">
              <a:latin typeface="+mj-lt"/>
              <a:cs typeface="Times New Roman" pitchFamily="18" charset="0"/>
            </a:endParaRPr>
          </a:p>
        </p:txBody>
      </p:sp>
      <p:sp>
        <p:nvSpPr>
          <p:cNvPr id="49" name="Text Box 7"/>
          <p:cNvSpPr txBox="1">
            <a:spLocks noChangeAspect="1" noChangeArrowheads="1"/>
          </p:cNvSpPr>
          <p:nvPr/>
        </p:nvSpPr>
        <p:spPr bwMode="auto">
          <a:xfrm>
            <a:off x="4114891" y="1982008"/>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lang="en-US" sz="1400" dirty="0" smtClean="0">
                <a:solidFill>
                  <a:srgbClr val="000000"/>
                </a:solidFill>
                <a:latin typeface="+mj-lt"/>
                <a:cs typeface="Times New Roman" pitchFamily="18" charset="0"/>
              </a:rPr>
              <a:t>Price</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Level</a:t>
            </a:r>
          </a:p>
        </p:txBody>
      </p:sp>
      <p:sp>
        <p:nvSpPr>
          <p:cNvPr id="50" name="Line 8"/>
          <p:cNvSpPr>
            <a:spLocks noChangeAspect="1" noChangeShapeType="1"/>
          </p:cNvSpPr>
          <p:nvPr/>
        </p:nvSpPr>
        <p:spPr bwMode="auto">
          <a:xfrm>
            <a:off x="4600666" y="2374498"/>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29" name="Line 3"/>
          <p:cNvSpPr>
            <a:spLocks noChangeShapeType="1"/>
          </p:cNvSpPr>
          <p:nvPr/>
        </p:nvSpPr>
        <p:spPr bwMode="auto">
          <a:xfrm>
            <a:off x="5818474" y="2158416"/>
            <a:ext cx="30162" cy="3240088"/>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a:endParaRPr>
          </a:p>
        </p:txBody>
      </p:sp>
      <p:sp>
        <p:nvSpPr>
          <p:cNvPr id="30" name="Freeform 6"/>
          <p:cNvSpPr>
            <a:spLocks noChangeAspect="1"/>
          </p:cNvSpPr>
          <p:nvPr/>
        </p:nvSpPr>
        <p:spPr bwMode="auto">
          <a:xfrm>
            <a:off x="5091399" y="2645779"/>
            <a:ext cx="1668462" cy="2501900"/>
          </a:xfrm>
          <a:custGeom>
            <a:avLst/>
            <a:gdLst>
              <a:gd name="T0" fmla="*/ 8047 w 4147"/>
              <a:gd name="T1" fmla="*/ 28961 h 6220"/>
              <a:gd name="T2" fmla="*/ 21323 w 4147"/>
              <a:gd name="T3" fmla="*/ 73609 h 6220"/>
              <a:gd name="T4" fmla="*/ 37819 w 4147"/>
              <a:gd name="T5" fmla="*/ 120670 h 6220"/>
              <a:gd name="T6" fmla="*/ 56326 w 4147"/>
              <a:gd name="T7" fmla="*/ 169341 h 6220"/>
              <a:gd name="T8" fmla="*/ 77247 w 4147"/>
              <a:gd name="T9" fmla="*/ 219620 h 6220"/>
              <a:gd name="T10" fmla="*/ 100180 w 4147"/>
              <a:gd name="T11" fmla="*/ 271508 h 6220"/>
              <a:gd name="T12" fmla="*/ 125527 w 4147"/>
              <a:gd name="T13" fmla="*/ 325006 h 6220"/>
              <a:gd name="T14" fmla="*/ 152885 w 4147"/>
              <a:gd name="T15" fmla="*/ 379307 h 6220"/>
              <a:gd name="T16" fmla="*/ 181853 w 4147"/>
              <a:gd name="T17" fmla="*/ 435218 h 6220"/>
              <a:gd name="T18" fmla="*/ 212833 w 4147"/>
              <a:gd name="T19" fmla="*/ 491933 h 6220"/>
              <a:gd name="T20" fmla="*/ 245019 w 4147"/>
              <a:gd name="T21" fmla="*/ 549855 h 6220"/>
              <a:gd name="T22" fmla="*/ 278815 w 4147"/>
              <a:gd name="T23" fmla="*/ 608581 h 6220"/>
              <a:gd name="T24" fmla="*/ 314220 w 4147"/>
              <a:gd name="T25" fmla="*/ 668112 h 6220"/>
              <a:gd name="T26" fmla="*/ 351234 w 4147"/>
              <a:gd name="T27" fmla="*/ 728447 h 6220"/>
              <a:gd name="T28" fmla="*/ 388651 w 4147"/>
              <a:gd name="T29" fmla="*/ 789185 h 6220"/>
              <a:gd name="T30" fmla="*/ 427677 w 4147"/>
              <a:gd name="T31" fmla="*/ 851129 h 6220"/>
              <a:gd name="T32" fmla="*/ 467507 w 4147"/>
              <a:gd name="T33" fmla="*/ 912671 h 6220"/>
              <a:gd name="T34" fmla="*/ 508545 w 4147"/>
              <a:gd name="T35" fmla="*/ 974615 h 6220"/>
              <a:gd name="T36" fmla="*/ 550387 w 4147"/>
              <a:gd name="T37" fmla="*/ 1036559 h 6220"/>
              <a:gd name="T38" fmla="*/ 592632 w 4147"/>
              <a:gd name="T39" fmla="*/ 1099308 h 6220"/>
              <a:gd name="T40" fmla="*/ 635279 w 4147"/>
              <a:gd name="T41" fmla="*/ 1161252 h 6220"/>
              <a:gd name="T42" fmla="*/ 678731 w 4147"/>
              <a:gd name="T43" fmla="*/ 1223196 h 6220"/>
              <a:gd name="T44" fmla="*/ 722584 w 4147"/>
              <a:gd name="T45" fmla="*/ 1285140 h 6220"/>
              <a:gd name="T46" fmla="*/ 766438 w 4147"/>
              <a:gd name="T47" fmla="*/ 1346682 h 6220"/>
              <a:gd name="T48" fmla="*/ 810695 w 4147"/>
              <a:gd name="T49" fmla="*/ 1407822 h 6220"/>
              <a:gd name="T50" fmla="*/ 854951 w 4147"/>
              <a:gd name="T51" fmla="*/ 1468157 h 6220"/>
              <a:gd name="T52" fmla="*/ 899207 w 4147"/>
              <a:gd name="T53" fmla="*/ 1527687 h 6220"/>
              <a:gd name="T54" fmla="*/ 942659 w 4147"/>
              <a:gd name="T55" fmla="*/ 1586414 h 6220"/>
              <a:gd name="T56" fmla="*/ 986111 w 4147"/>
              <a:gd name="T57" fmla="*/ 1644738 h 6220"/>
              <a:gd name="T58" fmla="*/ 1029562 w 4147"/>
              <a:gd name="T59" fmla="*/ 1701453 h 6220"/>
              <a:gd name="T60" fmla="*/ 1072209 w 4147"/>
              <a:gd name="T61" fmla="*/ 1757766 h 6220"/>
              <a:gd name="T62" fmla="*/ 1114454 w 4147"/>
              <a:gd name="T63" fmla="*/ 1812872 h 6220"/>
              <a:gd name="T64" fmla="*/ 1155491 w 4147"/>
              <a:gd name="T65" fmla="*/ 1865967 h 6220"/>
              <a:gd name="T66" fmla="*/ 1195724 w 4147"/>
              <a:gd name="T67" fmla="*/ 1917855 h 6220"/>
              <a:gd name="T68" fmla="*/ 1235555 w 4147"/>
              <a:gd name="T69" fmla="*/ 1968537 h 6220"/>
              <a:gd name="T70" fmla="*/ 1274179 w 4147"/>
              <a:gd name="T71" fmla="*/ 2017609 h 6220"/>
              <a:gd name="T72" fmla="*/ 1311595 w 4147"/>
              <a:gd name="T73" fmla="*/ 2065073 h 6220"/>
              <a:gd name="T74" fmla="*/ 1347805 w 4147"/>
              <a:gd name="T75" fmla="*/ 2110526 h 6220"/>
              <a:gd name="T76" fmla="*/ 1382405 w 4147"/>
              <a:gd name="T77" fmla="*/ 2153967 h 6220"/>
              <a:gd name="T78" fmla="*/ 1415799 w 4147"/>
              <a:gd name="T79" fmla="*/ 2194995 h 6220"/>
              <a:gd name="T80" fmla="*/ 1447985 w 4147"/>
              <a:gd name="T81" fmla="*/ 2234414 h 6220"/>
              <a:gd name="T82" fmla="*/ 1477758 w 4147"/>
              <a:gd name="T83" fmla="*/ 2271420 h 6220"/>
              <a:gd name="T84" fmla="*/ 1505921 w 4147"/>
              <a:gd name="T85" fmla="*/ 2306012 h 6220"/>
              <a:gd name="T86" fmla="*/ 1532475 w 4147"/>
              <a:gd name="T87" fmla="*/ 2338593 h 6220"/>
              <a:gd name="T88" fmla="*/ 1557017 w 4147"/>
              <a:gd name="T89" fmla="*/ 2368358 h 6220"/>
              <a:gd name="T90" fmla="*/ 1579145 w 4147"/>
              <a:gd name="T91" fmla="*/ 2394906 h 6220"/>
              <a:gd name="T92" fmla="*/ 1599261 w 4147"/>
              <a:gd name="T93" fmla="*/ 2419442 h 6220"/>
              <a:gd name="T94" fmla="*/ 1616964 w 4147"/>
              <a:gd name="T95" fmla="*/ 2440358 h 6220"/>
              <a:gd name="T96" fmla="*/ 1632252 w 4147"/>
              <a:gd name="T97" fmla="*/ 2458861 h 6220"/>
              <a:gd name="T98" fmla="*/ 1644725 w 4147"/>
              <a:gd name="T99" fmla="*/ 2473744 h 6220"/>
              <a:gd name="T100" fmla="*/ 1654783 w 4147"/>
              <a:gd name="T101" fmla="*/ 2486213 h 6220"/>
              <a:gd name="T102" fmla="*/ 1662427 w 4147"/>
              <a:gd name="T103" fmla="*/ 2494660 h 6220"/>
              <a:gd name="T104" fmla="*/ 1667255 w 4147"/>
              <a:gd name="T105" fmla="*/ 2500291 h 6220"/>
              <a:gd name="T106" fmla="*/ 1668462 w 4147"/>
              <a:gd name="T107" fmla="*/ 25019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31" name="Rectangle 7"/>
          <p:cNvSpPr>
            <a:spLocks noChangeAspect="1" noChangeArrowheads="1"/>
          </p:cNvSpPr>
          <p:nvPr/>
        </p:nvSpPr>
        <p:spPr bwMode="auto">
          <a:xfrm>
            <a:off x="6791611" y="4955591"/>
            <a:ext cx="623888"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32" name="Rectangle 10"/>
          <p:cNvSpPr>
            <a:spLocks noChangeAspect="1" noChangeArrowheads="1"/>
          </p:cNvSpPr>
          <p:nvPr/>
        </p:nvSpPr>
        <p:spPr bwMode="auto">
          <a:xfrm>
            <a:off x="2944580" y="1336122"/>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a:endParaRPr>
          </a:p>
        </p:txBody>
      </p:sp>
      <p:sp>
        <p:nvSpPr>
          <p:cNvPr id="33" name="Rectangle 11"/>
          <p:cNvSpPr>
            <a:spLocks noChangeAspect="1" noChangeArrowheads="1"/>
          </p:cNvSpPr>
          <p:nvPr/>
        </p:nvSpPr>
        <p:spPr bwMode="auto">
          <a:xfrm>
            <a:off x="2944580" y="1336122"/>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a:endParaRPr>
          </a:p>
        </p:txBody>
      </p:sp>
      <p:sp>
        <p:nvSpPr>
          <p:cNvPr id="34" name="Rectangle 14"/>
          <p:cNvSpPr>
            <a:spLocks noChangeArrowheads="1"/>
          </p:cNvSpPr>
          <p:nvPr/>
        </p:nvSpPr>
        <p:spPr bwMode="auto">
          <a:xfrm>
            <a:off x="5370799" y="1845679"/>
            <a:ext cx="597921"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C03838"/>
                </a:solidFill>
                <a:latin typeface="+mj-lt"/>
                <a:cs typeface="Times New Roman"/>
              </a:rPr>
              <a:t>LRAS</a:t>
            </a:r>
            <a:r>
              <a:rPr kumimoji="0" lang="en-US" sz="2000" i="1" baseline="-25000">
                <a:solidFill>
                  <a:srgbClr val="C03838"/>
                </a:solidFill>
                <a:latin typeface="+mj-lt"/>
                <a:cs typeface="Times New Roman"/>
              </a:rPr>
              <a:t>1</a:t>
            </a:r>
            <a:endParaRPr kumimoji="0" lang="en-US" sz="2000" baseline="-25000">
              <a:solidFill>
                <a:srgbClr val="C03838"/>
              </a:solidFill>
              <a:latin typeface="+mj-lt"/>
              <a:cs typeface="Times New Roman"/>
            </a:endParaRPr>
          </a:p>
        </p:txBody>
      </p:sp>
      <p:sp>
        <p:nvSpPr>
          <p:cNvPr id="35" name="Freeform 16"/>
          <p:cNvSpPr>
            <a:spLocks noChangeAspect="1"/>
          </p:cNvSpPr>
          <p:nvPr/>
        </p:nvSpPr>
        <p:spPr bwMode="auto">
          <a:xfrm>
            <a:off x="5480336" y="2153654"/>
            <a:ext cx="1958975" cy="2098675"/>
          </a:xfrm>
          <a:custGeom>
            <a:avLst/>
            <a:gdLst>
              <a:gd name="T0" fmla="*/ 34732 w 4625"/>
              <a:gd name="T1" fmla="*/ 2072436 h 4959"/>
              <a:gd name="T2" fmla="*/ 86830 w 4625"/>
              <a:gd name="T3" fmla="*/ 2032655 h 4959"/>
              <a:gd name="T4" fmla="*/ 138928 w 4625"/>
              <a:gd name="T5" fmla="*/ 1991604 h 4959"/>
              <a:gd name="T6" fmla="*/ 191027 w 4625"/>
              <a:gd name="T7" fmla="*/ 1949707 h 4959"/>
              <a:gd name="T8" fmla="*/ 242701 w 4625"/>
              <a:gd name="T9" fmla="*/ 1906963 h 4959"/>
              <a:gd name="T10" fmla="*/ 294376 w 4625"/>
              <a:gd name="T11" fmla="*/ 1863373 h 4959"/>
              <a:gd name="T12" fmla="*/ 346050 w 4625"/>
              <a:gd name="T13" fmla="*/ 1818936 h 4959"/>
              <a:gd name="T14" fmla="*/ 397301 w 4625"/>
              <a:gd name="T15" fmla="*/ 1773230 h 4959"/>
              <a:gd name="T16" fmla="*/ 448129 w 4625"/>
              <a:gd name="T17" fmla="*/ 1727101 h 4959"/>
              <a:gd name="T18" fmla="*/ 499380 w 4625"/>
              <a:gd name="T19" fmla="*/ 1680125 h 4959"/>
              <a:gd name="T20" fmla="*/ 549784 w 4625"/>
              <a:gd name="T21" fmla="*/ 1632726 h 4959"/>
              <a:gd name="T22" fmla="*/ 599764 w 4625"/>
              <a:gd name="T23" fmla="*/ 1584904 h 4959"/>
              <a:gd name="T24" fmla="*/ 649321 w 4625"/>
              <a:gd name="T25" fmla="*/ 1536235 h 4959"/>
              <a:gd name="T26" fmla="*/ 698878 w 4625"/>
              <a:gd name="T27" fmla="*/ 1487567 h 4959"/>
              <a:gd name="T28" fmla="*/ 747587 w 4625"/>
              <a:gd name="T29" fmla="*/ 1438475 h 4959"/>
              <a:gd name="T30" fmla="*/ 796297 w 4625"/>
              <a:gd name="T31" fmla="*/ 1388960 h 4959"/>
              <a:gd name="T32" fmla="*/ 843736 w 4625"/>
              <a:gd name="T33" fmla="*/ 1339868 h 4959"/>
              <a:gd name="T34" fmla="*/ 891175 w 4625"/>
              <a:gd name="T35" fmla="*/ 1289930 h 4959"/>
              <a:gd name="T36" fmla="*/ 938614 w 4625"/>
              <a:gd name="T37" fmla="*/ 1239991 h 4959"/>
              <a:gd name="T38" fmla="*/ 984782 w 4625"/>
              <a:gd name="T39" fmla="*/ 1190053 h 4959"/>
              <a:gd name="T40" fmla="*/ 1030950 w 4625"/>
              <a:gd name="T41" fmla="*/ 1140115 h 4959"/>
              <a:gd name="T42" fmla="*/ 1075848 w 4625"/>
              <a:gd name="T43" fmla="*/ 1089754 h 4959"/>
              <a:gd name="T44" fmla="*/ 1120322 w 4625"/>
              <a:gd name="T45" fmla="*/ 1039815 h 4959"/>
              <a:gd name="T46" fmla="*/ 1164796 w 4625"/>
              <a:gd name="T47" fmla="*/ 990300 h 4959"/>
              <a:gd name="T48" fmla="*/ 1207999 w 4625"/>
              <a:gd name="T49" fmla="*/ 940785 h 4959"/>
              <a:gd name="T50" fmla="*/ 1250356 w 4625"/>
              <a:gd name="T51" fmla="*/ 891694 h 4959"/>
              <a:gd name="T52" fmla="*/ 1292288 w 4625"/>
              <a:gd name="T53" fmla="*/ 843025 h 4959"/>
              <a:gd name="T54" fmla="*/ 1333374 w 4625"/>
              <a:gd name="T55" fmla="*/ 794780 h 4959"/>
              <a:gd name="T56" fmla="*/ 1373189 w 4625"/>
              <a:gd name="T57" fmla="*/ 746957 h 4959"/>
              <a:gd name="T58" fmla="*/ 1413003 w 4625"/>
              <a:gd name="T59" fmla="*/ 700405 h 4959"/>
              <a:gd name="T60" fmla="*/ 1451124 w 4625"/>
              <a:gd name="T61" fmla="*/ 653429 h 4959"/>
              <a:gd name="T62" fmla="*/ 1489245 w 4625"/>
              <a:gd name="T63" fmla="*/ 607300 h 4959"/>
              <a:gd name="T64" fmla="*/ 1525671 w 4625"/>
              <a:gd name="T65" fmla="*/ 562440 h 4959"/>
              <a:gd name="T66" fmla="*/ 1561250 w 4625"/>
              <a:gd name="T67" fmla="*/ 518426 h 4959"/>
              <a:gd name="T68" fmla="*/ 1595982 w 4625"/>
              <a:gd name="T69" fmla="*/ 474413 h 4959"/>
              <a:gd name="T70" fmla="*/ 1629867 w 4625"/>
              <a:gd name="T71" fmla="*/ 432093 h 4959"/>
              <a:gd name="T72" fmla="*/ 1662481 w 4625"/>
              <a:gd name="T73" fmla="*/ 390618 h 4959"/>
              <a:gd name="T74" fmla="*/ 1694249 w 4625"/>
              <a:gd name="T75" fmla="*/ 350414 h 4959"/>
              <a:gd name="T76" fmla="*/ 1724745 w 4625"/>
              <a:gd name="T77" fmla="*/ 311056 h 4959"/>
              <a:gd name="T78" fmla="*/ 1754394 w 4625"/>
              <a:gd name="T79" fmla="*/ 272967 h 4959"/>
              <a:gd name="T80" fmla="*/ 1782773 w 4625"/>
              <a:gd name="T81" fmla="*/ 235725 h 4959"/>
              <a:gd name="T82" fmla="*/ 1809881 w 4625"/>
              <a:gd name="T83" fmla="*/ 199753 h 4959"/>
              <a:gd name="T84" fmla="*/ 1835718 w 4625"/>
              <a:gd name="T85" fmla="*/ 165473 h 4959"/>
              <a:gd name="T86" fmla="*/ 1860285 w 4625"/>
              <a:gd name="T87" fmla="*/ 132886 h 4959"/>
              <a:gd name="T88" fmla="*/ 1883581 w 4625"/>
              <a:gd name="T89" fmla="*/ 101146 h 4959"/>
              <a:gd name="T90" fmla="*/ 1906453 w 4625"/>
              <a:gd name="T91" fmla="*/ 71522 h 4959"/>
              <a:gd name="T92" fmla="*/ 1927208 w 4625"/>
              <a:gd name="T93" fmla="*/ 43167 h 4959"/>
              <a:gd name="T94" fmla="*/ 1946268 w 4625"/>
              <a:gd name="T95" fmla="*/ 16505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a:endParaRPr>
          </a:p>
        </p:txBody>
      </p:sp>
      <p:sp>
        <p:nvSpPr>
          <p:cNvPr id="36" name="Freeform 18"/>
          <p:cNvSpPr>
            <a:spLocks noChangeAspect="1"/>
          </p:cNvSpPr>
          <p:nvPr/>
        </p:nvSpPr>
        <p:spPr bwMode="auto">
          <a:xfrm rot="808441">
            <a:off x="5073936" y="4195179"/>
            <a:ext cx="373063" cy="401637"/>
          </a:xfrm>
          <a:custGeom>
            <a:avLst/>
            <a:gdLst>
              <a:gd name="T0" fmla="*/ 6614 w 4625"/>
              <a:gd name="T1" fmla="*/ 396616 h 4959"/>
              <a:gd name="T2" fmla="*/ 16536 w 4625"/>
              <a:gd name="T3" fmla="*/ 389002 h 4959"/>
              <a:gd name="T4" fmla="*/ 26457 w 4625"/>
              <a:gd name="T5" fmla="*/ 381146 h 4959"/>
              <a:gd name="T6" fmla="*/ 36379 w 4625"/>
              <a:gd name="T7" fmla="*/ 373128 h 4959"/>
              <a:gd name="T8" fmla="*/ 46219 w 4625"/>
              <a:gd name="T9" fmla="*/ 364948 h 4959"/>
              <a:gd name="T10" fmla="*/ 56060 w 4625"/>
              <a:gd name="T11" fmla="*/ 356606 h 4959"/>
              <a:gd name="T12" fmla="*/ 65901 w 4625"/>
              <a:gd name="T13" fmla="*/ 348102 h 4959"/>
              <a:gd name="T14" fmla="*/ 75661 w 4625"/>
              <a:gd name="T15" fmla="*/ 339355 h 4959"/>
              <a:gd name="T16" fmla="*/ 85341 w 4625"/>
              <a:gd name="T17" fmla="*/ 330526 h 4959"/>
              <a:gd name="T18" fmla="*/ 95101 w 4625"/>
              <a:gd name="T19" fmla="*/ 321536 h 4959"/>
              <a:gd name="T20" fmla="*/ 104700 w 4625"/>
              <a:gd name="T21" fmla="*/ 312465 h 4959"/>
              <a:gd name="T22" fmla="*/ 114218 w 4625"/>
              <a:gd name="T23" fmla="*/ 303313 h 4959"/>
              <a:gd name="T24" fmla="*/ 123655 w 4625"/>
              <a:gd name="T25" fmla="*/ 293999 h 4959"/>
              <a:gd name="T26" fmla="*/ 133093 w 4625"/>
              <a:gd name="T27" fmla="*/ 284685 h 4959"/>
              <a:gd name="T28" fmla="*/ 142369 w 4625"/>
              <a:gd name="T29" fmla="*/ 275290 h 4959"/>
              <a:gd name="T30" fmla="*/ 151645 w 4625"/>
              <a:gd name="T31" fmla="*/ 265814 h 4959"/>
              <a:gd name="T32" fmla="*/ 160679 w 4625"/>
              <a:gd name="T33" fmla="*/ 256419 h 4959"/>
              <a:gd name="T34" fmla="*/ 169713 w 4625"/>
              <a:gd name="T35" fmla="*/ 246862 h 4959"/>
              <a:gd name="T36" fmla="*/ 178748 w 4625"/>
              <a:gd name="T37" fmla="*/ 237305 h 4959"/>
              <a:gd name="T38" fmla="*/ 187540 w 4625"/>
              <a:gd name="T39" fmla="*/ 227748 h 4959"/>
              <a:gd name="T40" fmla="*/ 196332 w 4625"/>
              <a:gd name="T41" fmla="*/ 218191 h 4959"/>
              <a:gd name="T42" fmla="*/ 204882 w 4625"/>
              <a:gd name="T43" fmla="*/ 208553 h 4959"/>
              <a:gd name="T44" fmla="*/ 213352 w 4625"/>
              <a:gd name="T45" fmla="*/ 198996 h 4959"/>
              <a:gd name="T46" fmla="*/ 221821 w 4625"/>
              <a:gd name="T47" fmla="*/ 189520 h 4959"/>
              <a:gd name="T48" fmla="*/ 230049 w 4625"/>
              <a:gd name="T49" fmla="*/ 180044 h 4959"/>
              <a:gd name="T50" fmla="*/ 238115 w 4625"/>
              <a:gd name="T51" fmla="*/ 170649 h 4959"/>
              <a:gd name="T52" fmla="*/ 246101 w 4625"/>
              <a:gd name="T53" fmla="*/ 161335 h 4959"/>
              <a:gd name="T54" fmla="*/ 253925 w 4625"/>
              <a:gd name="T55" fmla="*/ 152102 h 4959"/>
              <a:gd name="T56" fmla="*/ 261507 w 4625"/>
              <a:gd name="T57" fmla="*/ 142950 h 4959"/>
              <a:gd name="T58" fmla="*/ 269089 w 4625"/>
              <a:gd name="T59" fmla="*/ 134041 h 4959"/>
              <a:gd name="T60" fmla="*/ 276349 w 4625"/>
              <a:gd name="T61" fmla="*/ 125051 h 4959"/>
              <a:gd name="T62" fmla="*/ 283609 w 4625"/>
              <a:gd name="T63" fmla="*/ 116223 h 4959"/>
              <a:gd name="T64" fmla="*/ 290545 w 4625"/>
              <a:gd name="T65" fmla="*/ 107638 h 4959"/>
              <a:gd name="T66" fmla="*/ 297321 w 4625"/>
              <a:gd name="T67" fmla="*/ 99215 h 4959"/>
              <a:gd name="T68" fmla="*/ 303935 w 4625"/>
              <a:gd name="T69" fmla="*/ 90792 h 4959"/>
              <a:gd name="T70" fmla="*/ 310388 w 4625"/>
              <a:gd name="T71" fmla="*/ 82692 h 4959"/>
              <a:gd name="T72" fmla="*/ 316599 w 4625"/>
              <a:gd name="T73" fmla="*/ 74755 h 4959"/>
              <a:gd name="T74" fmla="*/ 322649 w 4625"/>
              <a:gd name="T75" fmla="*/ 67061 h 4959"/>
              <a:gd name="T76" fmla="*/ 328457 w 4625"/>
              <a:gd name="T77" fmla="*/ 59529 h 4959"/>
              <a:gd name="T78" fmla="*/ 334103 w 4625"/>
              <a:gd name="T79" fmla="*/ 52240 h 4959"/>
              <a:gd name="T80" fmla="*/ 339507 w 4625"/>
              <a:gd name="T81" fmla="*/ 45112 h 4959"/>
              <a:gd name="T82" fmla="*/ 344670 w 4625"/>
              <a:gd name="T83" fmla="*/ 38228 h 4959"/>
              <a:gd name="T84" fmla="*/ 349590 w 4625"/>
              <a:gd name="T85" fmla="*/ 31668 h 4959"/>
              <a:gd name="T86" fmla="*/ 354269 w 4625"/>
              <a:gd name="T87" fmla="*/ 25431 h 4959"/>
              <a:gd name="T88" fmla="*/ 358705 w 4625"/>
              <a:gd name="T89" fmla="*/ 19357 h 4959"/>
              <a:gd name="T90" fmla="*/ 363061 w 4625"/>
              <a:gd name="T91" fmla="*/ 13688 h 4959"/>
              <a:gd name="T92" fmla="*/ 367013 w 4625"/>
              <a:gd name="T93" fmla="*/ 8261 h 4959"/>
              <a:gd name="T94" fmla="*/ 370643 w 4625"/>
              <a:gd name="T95" fmla="*/ 315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a:endParaRPr>
          </a:p>
        </p:txBody>
      </p:sp>
      <p:sp>
        <p:nvSpPr>
          <p:cNvPr id="37" name="Line 19"/>
          <p:cNvSpPr>
            <a:spLocks noChangeAspect="1" noChangeShapeType="1"/>
          </p:cNvSpPr>
          <p:nvPr/>
        </p:nvSpPr>
        <p:spPr bwMode="auto">
          <a:xfrm flipH="1">
            <a:off x="4661186" y="3969754"/>
            <a:ext cx="1984375"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5" name="Line 20"/>
          <p:cNvSpPr>
            <a:spLocks noChangeAspect="1" noChangeShapeType="1"/>
          </p:cNvSpPr>
          <p:nvPr/>
        </p:nvSpPr>
        <p:spPr bwMode="auto">
          <a:xfrm>
            <a:off x="5845461" y="3985629"/>
            <a:ext cx="0" cy="1376362"/>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51" name="Freeform 21"/>
          <p:cNvSpPr>
            <a:spLocks/>
          </p:cNvSpPr>
          <p:nvPr/>
        </p:nvSpPr>
        <p:spPr bwMode="auto">
          <a:xfrm>
            <a:off x="5778786" y="3912604"/>
            <a:ext cx="119063" cy="119062"/>
          </a:xfrm>
          <a:custGeom>
            <a:avLst/>
            <a:gdLst>
              <a:gd name="T0" fmla="*/ 0 w 173"/>
              <a:gd name="T1" fmla="*/ 59875 h 173"/>
              <a:gd name="T2" fmla="*/ 8947 w 173"/>
              <a:gd name="T3" fmla="*/ 29593 h 173"/>
              <a:gd name="T4" fmla="*/ 29594 w 173"/>
              <a:gd name="T5" fmla="*/ 8259 h 173"/>
              <a:gd name="T6" fmla="*/ 59876 w 173"/>
              <a:gd name="T7" fmla="*/ 0 h 173"/>
              <a:gd name="T8" fmla="*/ 59876 w 173"/>
              <a:gd name="T9" fmla="*/ 0 h 173"/>
              <a:gd name="T10" fmla="*/ 90158 w 173"/>
              <a:gd name="T11" fmla="*/ 8259 h 173"/>
              <a:gd name="T12" fmla="*/ 111493 w 173"/>
              <a:gd name="T13" fmla="*/ 29593 h 173"/>
              <a:gd name="T14" fmla="*/ 119063 w 173"/>
              <a:gd name="T15" fmla="*/ 59875 h 173"/>
              <a:gd name="T16" fmla="*/ 119063 w 173"/>
              <a:gd name="T17" fmla="*/ 59875 h 173"/>
              <a:gd name="T18" fmla="*/ 111493 w 173"/>
              <a:gd name="T19" fmla="*/ 89469 h 173"/>
              <a:gd name="T20" fmla="*/ 90158 w 173"/>
              <a:gd name="T21" fmla="*/ 110803 h 173"/>
              <a:gd name="T22" fmla="*/ 59876 w 173"/>
              <a:gd name="T23" fmla="*/ 119062 h 173"/>
              <a:gd name="T24" fmla="*/ 59876 w 173"/>
              <a:gd name="T25" fmla="*/ 119062 h 173"/>
              <a:gd name="T26" fmla="*/ 29594 w 173"/>
              <a:gd name="T27" fmla="*/ 110803 h 173"/>
              <a:gd name="T28" fmla="*/ 8947 w 173"/>
              <a:gd name="T29" fmla="*/ 89469 h 173"/>
              <a:gd name="T30" fmla="*/ 0 w 173"/>
              <a:gd name="T31" fmla="*/ 59875 h 173"/>
              <a:gd name="T32" fmla="*/ 0 w 173"/>
              <a:gd name="T33" fmla="*/ 59875 h 173"/>
              <a:gd name="T34" fmla="*/ 0 w 173"/>
              <a:gd name="T35" fmla="*/ 59875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52" name="Rectangle 22"/>
          <p:cNvSpPr>
            <a:spLocks noChangeArrowheads="1"/>
          </p:cNvSpPr>
          <p:nvPr/>
        </p:nvSpPr>
        <p:spPr bwMode="auto">
          <a:xfrm>
            <a:off x="6491574" y="5388979"/>
            <a:ext cx="2388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a:rPr>
              <a:t>Y</a:t>
            </a:r>
            <a:r>
              <a:rPr kumimoji="0" lang="en-US" sz="1600" b="1" i="1" baseline="-25000" dirty="0">
                <a:solidFill>
                  <a:srgbClr val="C03838"/>
                </a:solidFill>
                <a:latin typeface="+mj-lt"/>
                <a:cs typeface="Times New Roman"/>
              </a:rPr>
              <a:t>F2</a:t>
            </a:r>
            <a:endParaRPr kumimoji="0" lang="en-US" sz="1600" b="1" baseline="-25000" dirty="0">
              <a:solidFill>
                <a:srgbClr val="C03838"/>
              </a:solidFill>
              <a:latin typeface="+mj-lt"/>
              <a:cs typeface="Times New Roman"/>
            </a:endParaRPr>
          </a:p>
        </p:txBody>
      </p:sp>
      <p:sp>
        <p:nvSpPr>
          <p:cNvPr id="54" name="Rectangle 23"/>
          <p:cNvSpPr>
            <a:spLocks noChangeArrowheads="1"/>
          </p:cNvSpPr>
          <p:nvPr/>
        </p:nvSpPr>
        <p:spPr bwMode="auto">
          <a:xfrm>
            <a:off x="5742274" y="5387391"/>
            <a:ext cx="2388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a:rPr>
              <a:t>Y</a:t>
            </a:r>
            <a:r>
              <a:rPr kumimoji="0" lang="en-US" sz="1600" b="1" i="1" baseline="-25000" dirty="0">
                <a:solidFill>
                  <a:srgbClr val="C03838"/>
                </a:solidFill>
                <a:latin typeface="+mj-lt"/>
                <a:cs typeface="Times New Roman"/>
              </a:rPr>
              <a:t>F1</a:t>
            </a:r>
            <a:endParaRPr kumimoji="0" lang="en-US" sz="1600" b="1" baseline="-25000" dirty="0">
              <a:solidFill>
                <a:srgbClr val="C03838"/>
              </a:solidFill>
              <a:latin typeface="+mj-lt"/>
              <a:cs typeface="Times New Roman"/>
            </a:endParaRPr>
          </a:p>
        </p:txBody>
      </p:sp>
      <p:grpSp>
        <p:nvGrpSpPr>
          <p:cNvPr id="55" name="Group 69"/>
          <p:cNvGrpSpPr>
            <a:grpSpLocks/>
          </p:cNvGrpSpPr>
          <p:nvPr/>
        </p:nvGrpSpPr>
        <p:grpSpPr bwMode="auto">
          <a:xfrm>
            <a:off x="5273412" y="2310816"/>
            <a:ext cx="2767563" cy="2834759"/>
            <a:chOff x="2484" y="703"/>
            <a:chExt cx="1824" cy="1868"/>
          </a:xfrm>
        </p:grpSpPr>
        <p:grpSp>
          <p:nvGrpSpPr>
            <p:cNvPr id="56" name="Group 58"/>
            <p:cNvGrpSpPr>
              <a:grpSpLocks/>
            </p:cNvGrpSpPr>
            <p:nvPr/>
          </p:nvGrpSpPr>
          <p:grpSpPr bwMode="auto">
            <a:xfrm>
              <a:off x="2723" y="703"/>
              <a:ext cx="1585" cy="1868"/>
              <a:chOff x="2723" y="703"/>
              <a:chExt cx="1585" cy="1868"/>
            </a:xfrm>
          </p:grpSpPr>
          <p:sp>
            <p:nvSpPr>
              <p:cNvPr id="58" name="Freeform 5"/>
              <p:cNvSpPr>
                <a:spLocks noChangeAspect="1"/>
              </p:cNvSpPr>
              <p:nvPr/>
            </p:nvSpPr>
            <p:spPr bwMode="auto">
              <a:xfrm>
                <a:off x="2723" y="703"/>
                <a:ext cx="1186" cy="1779"/>
              </a:xfrm>
              <a:custGeom>
                <a:avLst/>
                <a:gdLst>
                  <a:gd name="T0" fmla="*/ 6 w 4147"/>
                  <a:gd name="T1" fmla="*/ 21 h 6220"/>
                  <a:gd name="T2" fmla="*/ 15 w 4147"/>
                  <a:gd name="T3" fmla="*/ 52 h 6220"/>
                  <a:gd name="T4" fmla="*/ 27 w 4147"/>
                  <a:gd name="T5" fmla="*/ 86 h 6220"/>
                  <a:gd name="T6" fmla="*/ 40 w 4147"/>
                  <a:gd name="T7" fmla="*/ 120 h 6220"/>
                  <a:gd name="T8" fmla="*/ 55 w 4147"/>
                  <a:gd name="T9" fmla="*/ 156 h 6220"/>
                  <a:gd name="T10" fmla="*/ 71 w 4147"/>
                  <a:gd name="T11" fmla="*/ 193 h 6220"/>
                  <a:gd name="T12" fmla="*/ 89 w 4147"/>
                  <a:gd name="T13" fmla="*/ 231 h 6220"/>
                  <a:gd name="T14" fmla="*/ 109 w 4147"/>
                  <a:gd name="T15" fmla="*/ 270 h 6220"/>
                  <a:gd name="T16" fmla="*/ 129 w 4147"/>
                  <a:gd name="T17" fmla="*/ 309 h 6220"/>
                  <a:gd name="T18" fmla="*/ 151 w 4147"/>
                  <a:gd name="T19" fmla="*/ 350 h 6220"/>
                  <a:gd name="T20" fmla="*/ 174 w 4147"/>
                  <a:gd name="T21" fmla="*/ 391 h 6220"/>
                  <a:gd name="T22" fmla="*/ 198 w 4147"/>
                  <a:gd name="T23" fmla="*/ 433 h 6220"/>
                  <a:gd name="T24" fmla="*/ 223 w 4147"/>
                  <a:gd name="T25" fmla="*/ 475 h 6220"/>
                  <a:gd name="T26" fmla="*/ 250 w 4147"/>
                  <a:gd name="T27" fmla="*/ 518 h 6220"/>
                  <a:gd name="T28" fmla="*/ 276 w 4147"/>
                  <a:gd name="T29" fmla="*/ 561 h 6220"/>
                  <a:gd name="T30" fmla="*/ 304 w 4147"/>
                  <a:gd name="T31" fmla="*/ 605 h 6220"/>
                  <a:gd name="T32" fmla="*/ 332 w 4147"/>
                  <a:gd name="T33" fmla="*/ 649 h 6220"/>
                  <a:gd name="T34" fmla="*/ 361 w 4147"/>
                  <a:gd name="T35" fmla="*/ 693 h 6220"/>
                  <a:gd name="T36" fmla="*/ 391 w 4147"/>
                  <a:gd name="T37" fmla="*/ 737 h 6220"/>
                  <a:gd name="T38" fmla="*/ 421 w 4147"/>
                  <a:gd name="T39" fmla="*/ 782 h 6220"/>
                  <a:gd name="T40" fmla="*/ 452 w 4147"/>
                  <a:gd name="T41" fmla="*/ 826 h 6220"/>
                  <a:gd name="T42" fmla="*/ 482 w 4147"/>
                  <a:gd name="T43" fmla="*/ 870 h 6220"/>
                  <a:gd name="T44" fmla="*/ 514 w 4147"/>
                  <a:gd name="T45" fmla="*/ 914 h 6220"/>
                  <a:gd name="T46" fmla="*/ 545 w 4147"/>
                  <a:gd name="T47" fmla="*/ 958 h 6220"/>
                  <a:gd name="T48" fmla="*/ 576 w 4147"/>
                  <a:gd name="T49" fmla="*/ 1001 h 6220"/>
                  <a:gd name="T50" fmla="*/ 608 w 4147"/>
                  <a:gd name="T51" fmla="*/ 1044 h 6220"/>
                  <a:gd name="T52" fmla="*/ 639 w 4147"/>
                  <a:gd name="T53" fmla="*/ 1086 h 6220"/>
                  <a:gd name="T54" fmla="*/ 670 w 4147"/>
                  <a:gd name="T55" fmla="*/ 1128 h 6220"/>
                  <a:gd name="T56" fmla="*/ 701 w 4147"/>
                  <a:gd name="T57" fmla="*/ 1170 h 6220"/>
                  <a:gd name="T58" fmla="*/ 732 w 4147"/>
                  <a:gd name="T59" fmla="*/ 1210 h 6220"/>
                  <a:gd name="T60" fmla="*/ 762 w 4147"/>
                  <a:gd name="T61" fmla="*/ 1250 h 6220"/>
                  <a:gd name="T62" fmla="*/ 792 w 4147"/>
                  <a:gd name="T63" fmla="*/ 1289 h 6220"/>
                  <a:gd name="T64" fmla="*/ 821 w 4147"/>
                  <a:gd name="T65" fmla="*/ 1327 h 6220"/>
                  <a:gd name="T66" fmla="*/ 850 w 4147"/>
                  <a:gd name="T67" fmla="*/ 1364 h 6220"/>
                  <a:gd name="T68" fmla="*/ 878 w 4147"/>
                  <a:gd name="T69" fmla="*/ 1400 h 6220"/>
                  <a:gd name="T70" fmla="*/ 906 w 4147"/>
                  <a:gd name="T71" fmla="*/ 1435 h 6220"/>
                  <a:gd name="T72" fmla="*/ 932 w 4147"/>
                  <a:gd name="T73" fmla="*/ 1468 h 6220"/>
                  <a:gd name="T74" fmla="*/ 958 w 4147"/>
                  <a:gd name="T75" fmla="*/ 1501 h 6220"/>
                  <a:gd name="T76" fmla="*/ 983 w 4147"/>
                  <a:gd name="T77" fmla="*/ 1532 h 6220"/>
                  <a:gd name="T78" fmla="*/ 1006 w 4147"/>
                  <a:gd name="T79" fmla="*/ 1561 h 6220"/>
                  <a:gd name="T80" fmla="*/ 1029 w 4147"/>
                  <a:gd name="T81" fmla="*/ 1589 h 6220"/>
                  <a:gd name="T82" fmla="*/ 1050 w 4147"/>
                  <a:gd name="T83" fmla="*/ 1615 h 6220"/>
                  <a:gd name="T84" fmla="*/ 1070 w 4147"/>
                  <a:gd name="T85" fmla="*/ 1640 h 6220"/>
                  <a:gd name="T86" fmla="*/ 1089 w 4147"/>
                  <a:gd name="T87" fmla="*/ 1663 h 6220"/>
                  <a:gd name="T88" fmla="*/ 1107 w 4147"/>
                  <a:gd name="T89" fmla="*/ 1684 h 6220"/>
                  <a:gd name="T90" fmla="*/ 1123 w 4147"/>
                  <a:gd name="T91" fmla="*/ 1703 h 6220"/>
                  <a:gd name="T92" fmla="*/ 1137 w 4147"/>
                  <a:gd name="T93" fmla="*/ 1720 h 6220"/>
                  <a:gd name="T94" fmla="*/ 1149 w 4147"/>
                  <a:gd name="T95" fmla="*/ 1735 h 6220"/>
                  <a:gd name="T96" fmla="*/ 1160 w 4147"/>
                  <a:gd name="T97" fmla="*/ 1748 h 6220"/>
                  <a:gd name="T98" fmla="*/ 1169 w 4147"/>
                  <a:gd name="T99" fmla="*/ 1759 h 6220"/>
                  <a:gd name="T100" fmla="*/ 1176 w 4147"/>
                  <a:gd name="T101" fmla="*/ 1768 h 6220"/>
                  <a:gd name="T102" fmla="*/ 1182 w 4147"/>
                  <a:gd name="T103" fmla="*/ 1774 h 6220"/>
                  <a:gd name="T104" fmla="*/ 1185 w 4147"/>
                  <a:gd name="T105" fmla="*/ 1778 h 6220"/>
                  <a:gd name="T106" fmla="*/ 1186 w 4147"/>
                  <a:gd name="T107" fmla="*/ 1779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59" name="Rectangle 8"/>
              <p:cNvSpPr>
                <a:spLocks noChangeAspect="1" noChangeArrowheads="1"/>
              </p:cNvSpPr>
              <p:nvPr/>
            </p:nvSpPr>
            <p:spPr bwMode="auto">
              <a:xfrm>
                <a:off x="3915" y="2368"/>
                <a:ext cx="393" cy="203"/>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000" b="1" baseline="-25000" dirty="0">
                  <a:solidFill>
                    <a:srgbClr val="053ABF"/>
                  </a:solidFill>
                  <a:latin typeface="+mj-lt"/>
                  <a:cs typeface="Times New Roman"/>
                </a:endParaRPr>
              </a:p>
            </p:txBody>
          </p:sp>
        </p:grpSp>
        <p:sp>
          <p:nvSpPr>
            <p:cNvPr id="57" name="Line 25"/>
            <p:cNvSpPr>
              <a:spLocks noChangeShapeType="1"/>
            </p:cNvSpPr>
            <p:nvPr/>
          </p:nvSpPr>
          <p:spPr bwMode="auto">
            <a:xfrm>
              <a:off x="2484" y="1018"/>
              <a:ext cx="288"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grpSp>
      <p:grpSp>
        <p:nvGrpSpPr>
          <p:cNvPr id="60" name="Group 62"/>
          <p:cNvGrpSpPr>
            <a:grpSpLocks/>
          </p:cNvGrpSpPr>
          <p:nvPr/>
        </p:nvGrpSpPr>
        <p:grpSpPr bwMode="auto">
          <a:xfrm>
            <a:off x="617672" y="5502935"/>
            <a:ext cx="2787650" cy="904877"/>
            <a:chOff x="3912" y="1486"/>
            <a:chExt cx="1756" cy="570"/>
          </a:xfrm>
        </p:grpSpPr>
        <p:sp>
          <p:nvSpPr>
            <p:cNvPr id="62" name="Rectangle 28"/>
            <p:cNvSpPr>
              <a:spLocks noChangeArrowheads="1"/>
            </p:cNvSpPr>
            <p:nvPr/>
          </p:nvSpPr>
          <p:spPr bwMode="auto">
            <a:xfrm>
              <a:off x="4016" y="1486"/>
              <a:ext cx="1541" cy="570"/>
            </a:xfrm>
            <a:prstGeom prst="rect">
              <a:avLst/>
            </a:prstGeom>
            <a:solidFill>
              <a:srgbClr val="FFFFCC"/>
            </a:solidFill>
            <a:ln w="12700">
              <a:solidFill>
                <a:srgbClr val="000000"/>
              </a:solidFill>
              <a:miter lim="800000"/>
              <a:headEnd/>
              <a:tailEnd/>
            </a:ln>
            <a:effectLst>
              <a:outerShdw blurRad="63500" dist="38100"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sp>
          <p:nvSpPr>
            <p:cNvPr id="64" name="Rectangle 29"/>
            <p:cNvSpPr>
              <a:spLocks noChangeArrowheads="1"/>
            </p:cNvSpPr>
            <p:nvPr/>
          </p:nvSpPr>
          <p:spPr bwMode="auto">
            <a:xfrm>
              <a:off x="3912" y="1522"/>
              <a:ext cx="1756" cy="501"/>
            </a:xfrm>
            <a:prstGeom prst="rect">
              <a:avLst/>
            </a:prstGeom>
            <a:noFill/>
            <a:ln w="9525">
              <a:noFill/>
              <a:miter lim="800000"/>
              <a:headEnd/>
              <a:tailEnd/>
            </a:ln>
          </p:spPr>
          <p:txBody>
            <a:bodyPr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With time, lower tax rates</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promote more rapid growth (shifting </a:t>
              </a:r>
              <a:r>
                <a:rPr kumimoji="0" lang="en-US" sz="1600" b="1" i="1" dirty="0">
                  <a:solidFill>
                    <a:srgbClr val="C03838"/>
                  </a:solidFill>
                  <a:latin typeface="+mj-lt"/>
                  <a:cs typeface="Times New Roman"/>
                </a:rPr>
                <a:t>LRAS</a:t>
              </a:r>
              <a:r>
                <a:rPr kumimoji="0" lang="en-US" sz="1600" b="1" dirty="0">
                  <a:solidFill>
                    <a:srgbClr val="000000"/>
                  </a:solidFill>
                  <a:latin typeface="+mj-lt"/>
                  <a:cs typeface="Times New Roman"/>
                </a:rPr>
                <a:t> </a:t>
              </a:r>
              <a:r>
                <a:rPr kumimoji="0" lang="en-US" sz="1600" b="0" dirty="0">
                  <a:solidFill>
                    <a:srgbClr val="000000"/>
                  </a:solidFill>
                  <a:latin typeface="+mj-lt"/>
                  <a:cs typeface="Times New Roman"/>
                </a:rPr>
                <a:t>and </a:t>
              </a:r>
              <a:r>
                <a:rPr kumimoji="0" lang="en-US" sz="1600" b="1" i="1" dirty="0">
                  <a:solidFill>
                    <a:srgbClr val="5A8128"/>
                  </a:solidFill>
                  <a:latin typeface="+mj-lt"/>
                  <a:cs typeface="Times New Roman"/>
                </a:rPr>
                <a:t>SRAS</a:t>
              </a:r>
              <a:r>
                <a:rPr kumimoji="0" lang="en-US" sz="1600" b="0" dirty="0">
                  <a:solidFill>
                    <a:srgbClr val="000000"/>
                  </a:solidFill>
                  <a:latin typeface="+mj-lt"/>
                  <a:cs typeface="Times New Roman"/>
                </a:rPr>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out to </a:t>
              </a:r>
              <a:r>
                <a:rPr kumimoji="0" lang="en-US" sz="1600" b="1" i="1" dirty="0">
                  <a:solidFill>
                    <a:srgbClr val="C03838"/>
                  </a:solidFill>
                  <a:latin typeface="+mj-lt"/>
                  <a:cs typeface="Times New Roman"/>
                </a:rPr>
                <a:t>LRAS</a:t>
              </a:r>
              <a:r>
                <a:rPr kumimoji="0" lang="en-US" sz="1600" i="1" baseline="-25000" dirty="0">
                  <a:solidFill>
                    <a:srgbClr val="C03838"/>
                  </a:solidFill>
                  <a:latin typeface="+mj-lt"/>
                  <a:cs typeface="Times New Roman"/>
                </a:rPr>
                <a:t>2</a:t>
              </a:r>
              <a:r>
                <a:rPr kumimoji="0" lang="en-US" sz="1600" b="0" dirty="0">
                  <a:solidFill>
                    <a:srgbClr val="000000"/>
                  </a:solidFill>
                  <a:latin typeface="+mj-lt"/>
                  <a:cs typeface="Times New Roman"/>
                </a:rPr>
                <a:t> and </a:t>
              </a:r>
              <a:r>
                <a:rPr kumimoji="0" lang="en-US" sz="1600" b="1" i="1" dirty="0">
                  <a:solidFill>
                    <a:schemeClr val="accent3">
                      <a:lumMod val="75000"/>
                    </a:schemeClr>
                  </a:solidFill>
                  <a:latin typeface="+mj-lt"/>
                  <a:cs typeface="Times New Roman"/>
                </a:rPr>
                <a:t>SRAS</a:t>
              </a:r>
              <a:r>
                <a:rPr kumimoji="0" lang="en-US" sz="1600" b="1" i="1" baseline="-25000" dirty="0">
                  <a:solidFill>
                    <a:schemeClr val="accent3">
                      <a:lumMod val="75000"/>
                    </a:schemeClr>
                  </a:solidFill>
                  <a:latin typeface="+mj-lt"/>
                  <a:cs typeface="Times New Roman"/>
                </a:rPr>
                <a:t>2</a:t>
              </a:r>
              <a:r>
                <a:rPr kumimoji="0" lang="en-US" sz="1600" b="0" dirty="0">
                  <a:solidFill>
                    <a:srgbClr val="000000"/>
                  </a:solidFill>
                  <a:latin typeface="+mj-lt"/>
                  <a:cs typeface="Times New Roman"/>
                </a:rPr>
                <a:t>).</a:t>
              </a:r>
            </a:p>
          </p:txBody>
        </p:sp>
      </p:grpSp>
      <p:sp>
        <p:nvSpPr>
          <p:cNvPr id="65" name="Rectangle 30"/>
          <p:cNvSpPr>
            <a:spLocks noChangeAspect="1" noChangeArrowheads="1"/>
          </p:cNvSpPr>
          <p:nvPr/>
        </p:nvSpPr>
        <p:spPr bwMode="auto">
          <a:xfrm>
            <a:off x="7436136" y="2115554"/>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000" b="1" baseline="-25000" dirty="0">
              <a:solidFill>
                <a:srgbClr val="006600"/>
              </a:solidFill>
              <a:latin typeface="+mj-lt"/>
              <a:cs typeface="Times New Roman"/>
            </a:endParaRPr>
          </a:p>
        </p:txBody>
      </p:sp>
      <p:sp>
        <p:nvSpPr>
          <p:cNvPr id="66" name="Rectangle 32"/>
          <p:cNvSpPr>
            <a:spLocks noChangeAspect="1" noChangeArrowheads="1"/>
          </p:cNvSpPr>
          <p:nvPr/>
        </p:nvSpPr>
        <p:spPr bwMode="auto">
          <a:xfrm>
            <a:off x="4317768" y="3818941"/>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P</a:t>
            </a:r>
            <a:r>
              <a:rPr kumimoji="0" lang="en-US" sz="1600" b="1" i="1" baseline="-25000" dirty="0">
                <a:solidFill>
                  <a:srgbClr val="000000"/>
                </a:solidFill>
                <a:latin typeface="+mj-lt"/>
                <a:cs typeface="Times New Roman"/>
              </a:rPr>
              <a:t>0</a:t>
            </a:r>
            <a:endParaRPr kumimoji="0" lang="en-US" sz="2800" b="1" baseline="-25000" dirty="0">
              <a:solidFill>
                <a:schemeClr val="tx1"/>
              </a:solidFill>
              <a:latin typeface="+mj-lt"/>
              <a:cs typeface="Times New Roman"/>
            </a:endParaRPr>
          </a:p>
        </p:txBody>
      </p:sp>
      <p:grpSp>
        <p:nvGrpSpPr>
          <p:cNvPr id="67" name="Group 59"/>
          <p:cNvGrpSpPr>
            <a:grpSpLocks/>
          </p:cNvGrpSpPr>
          <p:nvPr/>
        </p:nvGrpSpPr>
        <p:grpSpPr bwMode="auto">
          <a:xfrm>
            <a:off x="5681950" y="2718804"/>
            <a:ext cx="2644775" cy="2095500"/>
            <a:chOff x="2801" y="1044"/>
            <a:chExt cx="1666" cy="1320"/>
          </a:xfrm>
        </p:grpSpPr>
        <p:sp>
          <p:nvSpPr>
            <p:cNvPr id="68" name="Line 31"/>
            <p:cNvSpPr>
              <a:spLocks noChangeShapeType="1"/>
            </p:cNvSpPr>
            <p:nvPr/>
          </p:nvSpPr>
          <p:spPr bwMode="auto">
            <a:xfrm>
              <a:off x="3654" y="1082"/>
              <a:ext cx="313"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sp>
          <p:nvSpPr>
            <p:cNvPr id="69" name="Rectangle 35"/>
            <p:cNvSpPr>
              <a:spLocks noChangeAspect="1" noChangeArrowheads="1"/>
            </p:cNvSpPr>
            <p:nvPr/>
          </p:nvSpPr>
          <p:spPr bwMode="auto">
            <a:xfrm>
              <a:off x="4074" y="1044"/>
              <a:ext cx="39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2</a:t>
              </a:r>
              <a:endParaRPr kumimoji="0" lang="en-US" sz="2000" b="1" dirty="0">
                <a:solidFill>
                  <a:srgbClr val="006600"/>
                </a:solidFill>
                <a:latin typeface="+mj-lt"/>
                <a:cs typeface="Times New Roman"/>
              </a:endParaRPr>
            </a:p>
          </p:txBody>
        </p:sp>
        <p:sp>
          <p:nvSpPr>
            <p:cNvPr id="70" name="Freeform 36"/>
            <p:cNvSpPr>
              <a:spLocks noChangeAspect="1"/>
            </p:cNvSpPr>
            <p:nvPr/>
          </p:nvSpPr>
          <p:spPr bwMode="auto">
            <a:xfrm>
              <a:off x="2801" y="1068"/>
              <a:ext cx="1273" cy="1296"/>
            </a:xfrm>
            <a:custGeom>
              <a:avLst/>
              <a:gdLst>
                <a:gd name="T0" fmla="*/ 23 w 4625"/>
                <a:gd name="T1" fmla="*/ 1280 h 4959"/>
                <a:gd name="T2" fmla="*/ 56 w 4625"/>
                <a:gd name="T3" fmla="*/ 1255 h 4959"/>
                <a:gd name="T4" fmla="*/ 90 w 4625"/>
                <a:gd name="T5" fmla="*/ 1230 h 4959"/>
                <a:gd name="T6" fmla="*/ 124 w 4625"/>
                <a:gd name="T7" fmla="*/ 1204 h 4959"/>
                <a:gd name="T8" fmla="*/ 158 w 4625"/>
                <a:gd name="T9" fmla="*/ 1178 h 4959"/>
                <a:gd name="T10" fmla="*/ 191 w 4625"/>
                <a:gd name="T11" fmla="*/ 1151 h 4959"/>
                <a:gd name="T12" fmla="*/ 225 w 4625"/>
                <a:gd name="T13" fmla="*/ 1123 h 4959"/>
                <a:gd name="T14" fmla="*/ 258 w 4625"/>
                <a:gd name="T15" fmla="*/ 1095 h 4959"/>
                <a:gd name="T16" fmla="*/ 291 w 4625"/>
                <a:gd name="T17" fmla="*/ 1067 h 4959"/>
                <a:gd name="T18" fmla="*/ 325 w 4625"/>
                <a:gd name="T19" fmla="*/ 1038 h 4959"/>
                <a:gd name="T20" fmla="*/ 357 w 4625"/>
                <a:gd name="T21" fmla="*/ 1008 h 4959"/>
                <a:gd name="T22" fmla="*/ 390 w 4625"/>
                <a:gd name="T23" fmla="*/ 979 h 4959"/>
                <a:gd name="T24" fmla="*/ 422 w 4625"/>
                <a:gd name="T25" fmla="*/ 949 h 4959"/>
                <a:gd name="T26" fmla="*/ 454 w 4625"/>
                <a:gd name="T27" fmla="*/ 919 h 4959"/>
                <a:gd name="T28" fmla="*/ 486 w 4625"/>
                <a:gd name="T29" fmla="*/ 888 h 4959"/>
                <a:gd name="T30" fmla="*/ 517 w 4625"/>
                <a:gd name="T31" fmla="*/ 858 h 4959"/>
                <a:gd name="T32" fmla="*/ 548 w 4625"/>
                <a:gd name="T33" fmla="*/ 827 h 4959"/>
                <a:gd name="T34" fmla="*/ 579 w 4625"/>
                <a:gd name="T35" fmla="*/ 797 h 4959"/>
                <a:gd name="T36" fmla="*/ 610 w 4625"/>
                <a:gd name="T37" fmla="*/ 766 h 4959"/>
                <a:gd name="T38" fmla="*/ 640 w 4625"/>
                <a:gd name="T39" fmla="*/ 735 h 4959"/>
                <a:gd name="T40" fmla="*/ 670 w 4625"/>
                <a:gd name="T41" fmla="*/ 704 h 4959"/>
                <a:gd name="T42" fmla="*/ 699 w 4625"/>
                <a:gd name="T43" fmla="*/ 673 h 4959"/>
                <a:gd name="T44" fmla="*/ 728 w 4625"/>
                <a:gd name="T45" fmla="*/ 642 h 4959"/>
                <a:gd name="T46" fmla="*/ 757 w 4625"/>
                <a:gd name="T47" fmla="*/ 612 h 4959"/>
                <a:gd name="T48" fmla="*/ 785 w 4625"/>
                <a:gd name="T49" fmla="*/ 581 h 4959"/>
                <a:gd name="T50" fmla="*/ 813 w 4625"/>
                <a:gd name="T51" fmla="*/ 551 h 4959"/>
                <a:gd name="T52" fmla="*/ 840 w 4625"/>
                <a:gd name="T53" fmla="*/ 521 h 4959"/>
                <a:gd name="T54" fmla="*/ 866 w 4625"/>
                <a:gd name="T55" fmla="*/ 491 h 4959"/>
                <a:gd name="T56" fmla="*/ 892 w 4625"/>
                <a:gd name="T57" fmla="*/ 461 h 4959"/>
                <a:gd name="T58" fmla="*/ 918 w 4625"/>
                <a:gd name="T59" fmla="*/ 433 h 4959"/>
                <a:gd name="T60" fmla="*/ 943 w 4625"/>
                <a:gd name="T61" fmla="*/ 404 h 4959"/>
                <a:gd name="T62" fmla="*/ 968 w 4625"/>
                <a:gd name="T63" fmla="*/ 375 h 4959"/>
                <a:gd name="T64" fmla="*/ 991 w 4625"/>
                <a:gd name="T65" fmla="*/ 347 h 4959"/>
                <a:gd name="T66" fmla="*/ 1015 w 4625"/>
                <a:gd name="T67" fmla="*/ 320 h 4959"/>
                <a:gd name="T68" fmla="*/ 1037 w 4625"/>
                <a:gd name="T69" fmla="*/ 293 h 4959"/>
                <a:gd name="T70" fmla="*/ 1059 w 4625"/>
                <a:gd name="T71" fmla="*/ 267 h 4959"/>
                <a:gd name="T72" fmla="*/ 1080 w 4625"/>
                <a:gd name="T73" fmla="*/ 241 h 4959"/>
                <a:gd name="T74" fmla="*/ 1101 w 4625"/>
                <a:gd name="T75" fmla="*/ 216 h 4959"/>
                <a:gd name="T76" fmla="*/ 1121 w 4625"/>
                <a:gd name="T77" fmla="*/ 192 h 4959"/>
                <a:gd name="T78" fmla="*/ 1140 w 4625"/>
                <a:gd name="T79" fmla="*/ 169 h 4959"/>
                <a:gd name="T80" fmla="*/ 1158 w 4625"/>
                <a:gd name="T81" fmla="*/ 146 h 4959"/>
                <a:gd name="T82" fmla="*/ 1176 w 4625"/>
                <a:gd name="T83" fmla="*/ 123 h 4959"/>
                <a:gd name="T84" fmla="*/ 1193 w 4625"/>
                <a:gd name="T85" fmla="*/ 102 h 4959"/>
                <a:gd name="T86" fmla="*/ 1209 w 4625"/>
                <a:gd name="T87" fmla="*/ 82 h 4959"/>
                <a:gd name="T88" fmla="*/ 1224 w 4625"/>
                <a:gd name="T89" fmla="*/ 62 h 4959"/>
                <a:gd name="T90" fmla="*/ 1239 w 4625"/>
                <a:gd name="T91" fmla="*/ 44 h 4959"/>
                <a:gd name="T92" fmla="*/ 1252 w 4625"/>
                <a:gd name="T93" fmla="*/ 27 h 4959"/>
                <a:gd name="T94" fmla="*/ 1265 w 4625"/>
                <a:gd name="T95" fmla="*/ 1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a:endParaRPr>
            </a:p>
          </p:txBody>
        </p:sp>
      </p:grpSp>
      <p:sp>
        <p:nvSpPr>
          <p:cNvPr id="75" name="Text Box 48"/>
          <p:cNvSpPr txBox="1">
            <a:spLocks noChangeArrowheads="1"/>
          </p:cNvSpPr>
          <p:nvPr/>
        </p:nvSpPr>
        <p:spPr bwMode="auto">
          <a:xfrm>
            <a:off x="5454936" y="3652254"/>
            <a:ext cx="168316"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1</a:t>
            </a:r>
            <a:endParaRPr lang="en-US" sz="1600" b="1" dirty="0">
              <a:solidFill>
                <a:schemeClr val="tx1"/>
              </a:solidFill>
              <a:latin typeface="+mj-lt"/>
              <a:cs typeface="Times New Roman"/>
            </a:endParaRPr>
          </a:p>
        </p:txBody>
      </p:sp>
      <p:grpSp>
        <p:nvGrpSpPr>
          <p:cNvPr id="76" name="Group 60"/>
          <p:cNvGrpSpPr>
            <a:grpSpLocks/>
          </p:cNvGrpSpPr>
          <p:nvPr/>
        </p:nvGrpSpPr>
        <p:grpSpPr bwMode="auto">
          <a:xfrm>
            <a:off x="5920076" y="1836154"/>
            <a:ext cx="1079500" cy="3543300"/>
            <a:chOff x="2951" y="396"/>
            <a:chExt cx="680" cy="2363"/>
          </a:xfrm>
        </p:grpSpPr>
        <p:sp>
          <p:nvSpPr>
            <p:cNvPr id="77" name="Line 33"/>
            <p:cNvSpPr>
              <a:spLocks noChangeShapeType="1"/>
            </p:cNvSpPr>
            <p:nvPr/>
          </p:nvSpPr>
          <p:spPr bwMode="auto">
            <a:xfrm>
              <a:off x="2951" y="2664"/>
              <a:ext cx="409"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sp>
          <p:nvSpPr>
            <p:cNvPr id="78" name="Line 52"/>
            <p:cNvSpPr>
              <a:spLocks noChangeShapeType="1"/>
            </p:cNvSpPr>
            <p:nvPr/>
          </p:nvSpPr>
          <p:spPr bwMode="auto">
            <a:xfrm>
              <a:off x="3402" y="606"/>
              <a:ext cx="1" cy="2153"/>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a:endParaRPr>
            </a:p>
          </p:txBody>
        </p:sp>
        <p:sp>
          <p:nvSpPr>
            <p:cNvPr id="79" name="Rectangle 53"/>
            <p:cNvSpPr>
              <a:spLocks noChangeArrowheads="1"/>
            </p:cNvSpPr>
            <p:nvPr/>
          </p:nvSpPr>
          <p:spPr bwMode="auto">
            <a:xfrm>
              <a:off x="3254" y="396"/>
              <a:ext cx="377" cy="205"/>
            </a:xfrm>
            <a:prstGeom prst="rect">
              <a:avLst/>
            </a:prstGeom>
            <a:noFill/>
            <a:ln w="9525">
              <a:noFill/>
              <a:miter lim="800000"/>
              <a:headEnd/>
              <a:tailEnd/>
            </a:ln>
          </p:spPr>
          <p:txBody>
            <a:bodyPr wrap="none" lIns="0" tIns="0" rIns="0" bIns="0">
              <a:prstTxWarp prst="textNoShape">
                <a:avLst/>
              </a:prstTxWarp>
              <a:spAutoFit/>
            </a:bodyPr>
            <a:lstStyle/>
            <a:p>
              <a:r>
                <a:rPr kumimoji="0" lang="en-US" sz="2000" i="1">
                  <a:solidFill>
                    <a:srgbClr val="C03838"/>
                  </a:solidFill>
                  <a:latin typeface="+mj-lt"/>
                  <a:cs typeface="Times New Roman"/>
                </a:rPr>
                <a:t>LRAS</a:t>
              </a:r>
              <a:r>
                <a:rPr kumimoji="0" lang="en-US" sz="2000" i="1" baseline="-25000">
                  <a:solidFill>
                    <a:srgbClr val="C03838"/>
                  </a:solidFill>
                  <a:latin typeface="+mj-lt"/>
                  <a:cs typeface="Times New Roman"/>
                </a:rPr>
                <a:t>2</a:t>
              </a:r>
              <a:endParaRPr kumimoji="0" lang="en-US" sz="2000" baseline="-25000">
                <a:solidFill>
                  <a:srgbClr val="C03838"/>
                </a:solidFill>
                <a:latin typeface="+mj-lt"/>
                <a:cs typeface="Times New Roman"/>
              </a:endParaRPr>
            </a:p>
          </p:txBody>
        </p:sp>
      </p:grpSp>
      <p:sp>
        <p:nvSpPr>
          <p:cNvPr id="80" name="Line 55"/>
          <p:cNvSpPr>
            <a:spLocks noChangeAspect="1" noChangeShapeType="1"/>
          </p:cNvSpPr>
          <p:nvPr/>
        </p:nvSpPr>
        <p:spPr bwMode="auto">
          <a:xfrm>
            <a:off x="6636036" y="3980866"/>
            <a:ext cx="0" cy="1376363"/>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grpSp>
        <p:nvGrpSpPr>
          <p:cNvPr id="81" name="Group 61"/>
          <p:cNvGrpSpPr>
            <a:grpSpLocks/>
          </p:cNvGrpSpPr>
          <p:nvPr/>
        </p:nvGrpSpPr>
        <p:grpSpPr bwMode="auto">
          <a:xfrm>
            <a:off x="6569375" y="3833228"/>
            <a:ext cx="387351" cy="246062"/>
            <a:chOff x="3360" y="1746"/>
            <a:chExt cx="244" cy="155"/>
          </a:xfrm>
        </p:grpSpPr>
        <p:sp>
          <p:nvSpPr>
            <p:cNvPr id="82" name="Text Box 54"/>
            <p:cNvSpPr txBox="1">
              <a:spLocks noChangeArrowheads="1"/>
            </p:cNvSpPr>
            <p:nvPr/>
          </p:nvSpPr>
          <p:spPr bwMode="auto">
            <a:xfrm>
              <a:off x="3498" y="1746"/>
              <a:ext cx="106"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2</a:t>
              </a:r>
              <a:endParaRPr lang="en-US" sz="1600" b="1" dirty="0">
                <a:solidFill>
                  <a:schemeClr val="tx1"/>
                </a:solidFill>
                <a:latin typeface="+mj-lt"/>
                <a:cs typeface="Times New Roman"/>
              </a:endParaRPr>
            </a:p>
          </p:txBody>
        </p:sp>
        <p:sp>
          <p:nvSpPr>
            <p:cNvPr id="83" name="Freeform 17"/>
            <p:cNvSpPr>
              <a:spLocks/>
            </p:cNvSpPr>
            <p:nvPr/>
          </p:nvSpPr>
          <p:spPr bwMode="auto">
            <a:xfrm>
              <a:off x="3360" y="1791"/>
              <a:ext cx="75" cy="75"/>
            </a:xfrm>
            <a:custGeom>
              <a:avLst/>
              <a:gdLst>
                <a:gd name="T0" fmla="*/ 0 w 173"/>
                <a:gd name="T1" fmla="*/ 38 h 173"/>
                <a:gd name="T2" fmla="*/ 6 w 173"/>
                <a:gd name="T3" fmla="*/ 19 h 173"/>
                <a:gd name="T4" fmla="*/ 19 w 173"/>
                <a:gd name="T5" fmla="*/ 5 h 173"/>
                <a:gd name="T6" fmla="*/ 38 w 173"/>
                <a:gd name="T7" fmla="*/ 0 h 173"/>
                <a:gd name="T8" fmla="*/ 38 w 173"/>
                <a:gd name="T9" fmla="*/ 0 h 173"/>
                <a:gd name="T10" fmla="*/ 57 w 173"/>
                <a:gd name="T11" fmla="*/ 5 h 173"/>
                <a:gd name="T12" fmla="*/ 70 w 173"/>
                <a:gd name="T13" fmla="*/ 19 h 173"/>
                <a:gd name="T14" fmla="*/ 75 w 173"/>
                <a:gd name="T15" fmla="*/ 38 h 173"/>
                <a:gd name="T16" fmla="*/ 75 w 173"/>
                <a:gd name="T17" fmla="*/ 38 h 173"/>
                <a:gd name="T18" fmla="*/ 70 w 173"/>
                <a:gd name="T19" fmla="*/ 56 h 173"/>
                <a:gd name="T20" fmla="*/ 57 w 173"/>
                <a:gd name="T21" fmla="*/ 70 h 173"/>
                <a:gd name="T22" fmla="*/ 38 w 173"/>
                <a:gd name="T23" fmla="*/ 75 h 173"/>
                <a:gd name="T24" fmla="*/ 38 w 173"/>
                <a:gd name="T25" fmla="*/ 75 h 173"/>
                <a:gd name="T26" fmla="*/ 19 w 173"/>
                <a:gd name="T27" fmla="*/ 70 h 173"/>
                <a:gd name="T28" fmla="*/ 6 w 173"/>
                <a:gd name="T29" fmla="*/ 56 h 173"/>
                <a:gd name="T30" fmla="*/ 0 w 173"/>
                <a:gd name="T31" fmla="*/ 38 h 173"/>
                <a:gd name="T32" fmla="*/ 0 w 173"/>
                <a:gd name="T33" fmla="*/ 38 h 173"/>
                <a:gd name="T34" fmla="*/ 0 w 173"/>
                <a:gd name="T35" fmla="*/ 38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grpSp>
      <p:sp>
        <p:nvSpPr>
          <p:cNvPr id="84" name="Line 63"/>
          <p:cNvSpPr>
            <a:spLocks noChangeAspect="1" noChangeShapeType="1"/>
          </p:cNvSpPr>
          <p:nvPr/>
        </p:nvSpPr>
        <p:spPr bwMode="auto">
          <a:xfrm flipH="1">
            <a:off x="4646899" y="3966579"/>
            <a:ext cx="1111250"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Tree>
    <p:extLst>
      <p:ext uri="{BB962C8B-B14F-4D97-AF65-F5344CB8AC3E}">
        <p14:creationId xmlns:p14="http://schemas.microsoft.com/office/powerpoint/2010/main" val="3971745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5428"/>
            <a:ext cx="8904855" cy="1007124"/>
          </a:xfrm>
        </p:spPr>
        <p:txBody>
          <a:bodyPr/>
          <a:lstStyle/>
          <a:p>
            <a:pPr>
              <a:lnSpc>
                <a:spcPts val="3500"/>
              </a:lnSpc>
            </a:pPr>
            <a:r>
              <a:rPr lang="en-US" dirty="0" smtClean="0"/>
              <a:t>Share of Taxes Paid </a:t>
            </a:r>
            <a:br>
              <a:rPr lang="en-US" dirty="0" smtClean="0"/>
            </a:br>
            <a:r>
              <a:rPr lang="en-US" dirty="0" smtClean="0"/>
              <a:t>By the Rich, 1960-2013</a:t>
            </a:r>
          </a:p>
        </p:txBody>
      </p:sp>
      <p:sp>
        <p:nvSpPr>
          <p:cNvPr id="61" name="Text Box 10"/>
          <p:cNvSpPr txBox="1">
            <a:spLocks noChangeArrowheads="1"/>
          </p:cNvSpPr>
          <p:nvPr/>
        </p:nvSpPr>
        <p:spPr bwMode="auto">
          <a:xfrm>
            <a:off x="219777" y="1199086"/>
            <a:ext cx="8661176" cy="64633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The share of personal income taxes paid by the top one-half percent of earners is shown here.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18" r="2633" b="1423"/>
          <a:stretch/>
        </p:blipFill>
        <p:spPr>
          <a:xfrm>
            <a:off x="2515453" y="2013850"/>
            <a:ext cx="6508190" cy="4572000"/>
          </a:xfrm>
          <a:prstGeom prst="roundRect">
            <a:avLst>
              <a:gd name="adj" fmla="val 4996"/>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a:off x="2995606" y="6382083"/>
            <a:ext cx="1638590" cy="246221"/>
          </a:xfrm>
          <a:prstGeom prst="rect">
            <a:avLst/>
          </a:prstGeom>
          <a:noFill/>
        </p:spPr>
        <p:txBody>
          <a:bodyPr wrap="none" rtlCol="0">
            <a:spAutoFit/>
          </a:bodyPr>
          <a:lstStyle/>
          <a:p>
            <a:r>
              <a:rPr lang="en-US" sz="1000" dirty="0" smtClean="0"/>
              <a:t>Source: http://</a:t>
            </a:r>
            <a:r>
              <a:rPr lang="en-US" sz="1000" dirty="0" err="1" smtClean="0"/>
              <a:t>www.irs.gov</a:t>
            </a:r>
            <a:r>
              <a:rPr lang="en-US" sz="1000" dirty="0" smtClean="0"/>
              <a:t>.</a:t>
            </a:r>
            <a:endParaRPr lang="en-US" sz="1000" dirty="0"/>
          </a:p>
        </p:txBody>
      </p:sp>
      <p:sp>
        <p:nvSpPr>
          <p:cNvPr id="6" name="TextBox 5"/>
          <p:cNvSpPr txBox="1"/>
          <p:nvPr/>
        </p:nvSpPr>
        <p:spPr>
          <a:xfrm>
            <a:off x="3258796" y="1697367"/>
            <a:ext cx="5021503" cy="338554"/>
          </a:xfrm>
          <a:prstGeom prst="rect">
            <a:avLst/>
          </a:prstGeom>
          <a:noFill/>
        </p:spPr>
        <p:txBody>
          <a:bodyPr wrap="none" rtlCol="0">
            <a:spAutoFit/>
          </a:bodyPr>
          <a:lstStyle/>
          <a:p>
            <a:r>
              <a:rPr lang="en-US" sz="1600" dirty="0" smtClean="0"/>
              <a:t>Marginal Tax Rates and the Share of Taxes Paid by the Rich</a:t>
            </a:r>
            <a:endParaRPr lang="en-US" sz="1600" dirty="0"/>
          </a:p>
        </p:txBody>
      </p:sp>
      <p:sp>
        <p:nvSpPr>
          <p:cNvPr id="79" name="Text Box 10"/>
          <p:cNvSpPr txBox="1">
            <a:spLocks noChangeArrowheads="1"/>
          </p:cNvSpPr>
          <p:nvPr/>
        </p:nvSpPr>
        <p:spPr bwMode="auto">
          <a:xfrm>
            <a:off x="219776" y="1900942"/>
            <a:ext cx="2295677" cy="341632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Over the last half century, the share of taxes paid by these earners has increased even though their rates have declined. This is consistent with the view the that supply side effects are strong for these taxpayers. </a:t>
            </a:r>
          </a:p>
        </p:txBody>
      </p:sp>
    </p:spTree>
    <p:extLst>
      <p:ext uri="{BB962C8B-B14F-4D97-AF65-F5344CB8AC3E}">
        <p14:creationId xmlns:p14="http://schemas.microsoft.com/office/powerpoint/2010/main" val="1197994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5468"/>
            <a:ext cx="8904855" cy="996039"/>
          </a:xfrm>
        </p:spPr>
        <p:txBody>
          <a:bodyPr/>
          <a:lstStyle/>
          <a:p>
            <a:pPr>
              <a:lnSpc>
                <a:spcPts val="3500"/>
              </a:lnSpc>
            </a:pPr>
            <a:r>
              <a:rPr lang="en-US" dirty="0" smtClean="0"/>
              <a:t>Have Supply-siders Found </a:t>
            </a:r>
            <a:br>
              <a:rPr lang="en-US" dirty="0" smtClean="0"/>
            </a:br>
            <a:r>
              <a:rPr lang="en-US" dirty="0" smtClean="0"/>
              <a:t>a Way to “Soak the Rich?”</a:t>
            </a:r>
          </a:p>
        </p:txBody>
      </p:sp>
      <p:sp>
        <p:nvSpPr>
          <p:cNvPr id="3" name="Content Placeholder 2"/>
          <p:cNvSpPr>
            <a:spLocks noGrp="1"/>
          </p:cNvSpPr>
          <p:nvPr>
            <p:ph idx="1"/>
          </p:nvPr>
        </p:nvSpPr>
        <p:spPr>
          <a:xfrm>
            <a:off x="140675" y="1109256"/>
            <a:ext cx="8792310" cy="4556898"/>
          </a:xfrm>
        </p:spPr>
        <p:txBody>
          <a:bodyPr/>
          <a:lstStyle/>
          <a:p>
            <a:pPr marL="231775" indent="-231775"/>
            <a:r>
              <a:rPr lang="en-US" dirty="0" smtClean="0">
                <a:solidFill>
                  <a:srgbClr val="32302A"/>
                </a:solidFill>
              </a:rPr>
              <a:t>Since 1986 the top marginal personal income tax rate </a:t>
            </a:r>
            <a:br>
              <a:rPr lang="en-US" dirty="0" smtClean="0">
                <a:solidFill>
                  <a:srgbClr val="32302A"/>
                </a:solidFill>
              </a:rPr>
            </a:br>
            <a:r>
              <a:rPr lang="en-US" dirty="0" smtClean="0">
                <a:solidFill>
                  <a:srgbClr val="32302A"/>
                </a:solidFill>
              </a:rPr>
              <a:t>in the United States has been less than 40% compared </a:t>
            </a:r>
            <a:br>
              <a:rPr lang="en-US" dirty="0" smtClean="0">
                <a:solidFill>
                  <a:srgbClr val="32302A"/>
                </a:solidFill>
              </a:rPr>
            </a:br>
            <a:r>
              <a:rPr lang="en-US" dirty="0" smtClean="0">
                <a:solidFill>
                  <a:srgbClr val="32302A"/>
                </a:solidFill>
              </a:rPr>
              <a:t>to 70% or more prior to that time.</a:t>
            </a:r>
          </a:p>
          <a:p>
            <a:pPr marL="231775" indent="-231775"/>
            <a:r>
              <a:rPr lang="en-US" dirty="0" smtClean="0">
                <a:solidFill>
                  <a:srgbClr val="32302A"/>
                </a:solidFill>
              </a:rPr>
              <a:t>Nonetheless, the top one-half percent of earners have paid more than 22% of the personal income tax every year since 1997.</a:t>
            </a:r>
          </a:p>
          <a:p>
            <a:pPr marL="231775" indent="-231775"/>
            <a:r>
              <a:rPr lang="en-US" dirty="0" smtClean="0">
                <a:solidFill>
                  <a:srgbClr val="32302A"/>
                </a:solidFill>
              </a:rPr>
              <a:t>This is well above the 14% to 19% collected from these taxpayers in the 1960s and 1970s when much higher marginal personal income tax rates were imposed on </a:t>
            </a:r>
            <a:br>
              <a:rPr lang="en-US" dirty="0" smtClean="0">
                <a:solidFill>
                  <a:srgbClr val="32302A"/>
                </a:solidFill>
              </a:rPr>
            </a:br>
            <a:r>
              <a:rPr lang="en-US" dirty="0" smtClean="0">
                <a:solidFill>
                  <a:srgbClr val="32302A"/>
                </a:solidFill>
              </a:rPr>
              <a:t>the rich.</a:t>
            </a:r>
          </a:p>
        </p:txBody>
      </p:sp>
    </p:spTree>
    <p:extLst>
      <p:ext uri="{BB962C8B-B14F-4D97-AF65-F5344CB8AC3E}">
        <p14:creationId xmlns:p14="http://schemas.microsoft.com/office/powerpoint/2010/main" val="2326786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61530"/>
            <a:ext cx="7772400" cy="742188"/>
          </a:xfrm>
        </p:spPr>
        <p:txBody>
          <a:bodyPr anchor="ctr"/>
          <a:lstStyle/>
          <a:p>
            <a:pPr>
              <a:lnSpc>
                <a:spcPts val="4000"/>
              </a:lnSpc>
            </a:pPr>
            <a:r>
              <a:rPr lang="en-US" dirty="0" smtClean="0"/>
              <a:t>Fiscal Policy and </a:t>
            </a:r>
            <a:br>
              <a:rPr lang="en-US" dirty="0" smtClean="0"/>
            </a:br>
            <a:r>
              <a:rPr lang="en-US" dirty="0" smtClean="0"/>
              <a:t>Recovery from Recessions</a:t>
            </a:r>
          </a:p>
        </p:txBody>
      </p:sp>
    </p:spTree>
    <p:extLst>
      <p:ext uri="{BB962C8B-B14F-4D97-AF65-F5344CB8AC3E}">
        <p14:creationId xmlns:p14="http://schemas.microsoft.com/office/powerpoint/2010/main" val="2711145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7021"/>
            <a:ext cx="8659448" cy="5035871"/>
          </a:xfrm>
        </p:spPr>
        <p:txBody>
          <a:bodyPr/>
          <a:lstStyle/>
          <a:p>
            <a:pPr marL="231775" indent="-231775"/>
            <a:r>
              <a:rPr lang="en-US" dirty="0" smtClean="0">
                <a:solidFill>
                  <a:srgbClr val="32302A"/>
                </a:solidFill>
              </a:rPr>
              <a:t>Keynesians believe that increases in government spending financed by borrowing will speed recovery from a severe recession because:</a:t>
            </a:r>
          </a:p>
          <a:p>
            <a:pPr marL="631825" lvl="1" indent="-231775"/>
            <a:r>
              <a:rPr lang="en-US" sz="2800" dirty="0" smtClean="0">
                <a:solidFill>
                  <a:srgbClr val="32302A"/>
                </a:solidFill>
              </a:rPr>
              <a:t>the expansion in government spending will offset reductions in private spending,</a:t>
            </a:r>
          </a:p>
          <a:p>
            <a:pPr marL="631825" lvl="1" indent="-231775"/>
            <a:r>
              <a:rPr lang="en-US" sz="2800" dirty="0" smtClean="0">
                <a:solidFill>
                  <a:srgbClr val="32302A"/>
                </a:solidFill>
              </a:rPr>
              <a:t>interest rates will be extremely low during a severe recession and therefore crowding out of private spending will be minimal, and</a:t>
            </a:r>
          </a:p>
          <a:p>
            <a:pPr marL="631825" lvl="1" indent="-231775"/>
            <a:r>
              <a:rPr lang="en-US" sz="2800" dirty="0" smtClean="0">
                <a:solidFill>
                  <a:srgbClr val="32302A"/>
                </a:solidFill>
              </a:rPr>
              <a:t>increased government spending will trigger a substantial multiplier effect when widespread unemployment is present.</a:t>
            </a:r>
          </a:p>
        </p:txBody>
      </p:sp>
      <p:sp>
        <p:nvSpPr>
          <p:cNvPr id="6" name="Title 1"/>
          <p:cNvSpPr>
            <a:spLocks noGrp="1"/>
          </p:cNvSpPr>
          <p:nvPr>
            <p:ph type="title"/>
          </p:nvPr>
        </p:nvSpPr>
        <p:spPr>
          <a:xfrm>
            <a:off x="119569" y="52553"/>
            <a:ext cx="8904855" cy="1074788"/>
          </a:xfrm>
        </p:spPr>
        <p:txBody>
          <a:bodyPr/>
          <a:lstStyle/>
          <a:p>
            <a:pPr>
              <a:lnSpc>
                <a:spcPts val="3500"/>
              </a:lnSpc>
            </a:pPr>
            <a:r>
              <a:rPr lang="en-US" dirty="0" smtClean="0"/>
              <a:t>Fiscal Policy and Recovery </a:t>
            </a:r>
            <a:br>
              <a:rPr lang="en-US" dirty="0" smtClean="0"/>
            </a:br>
            <a:r>
              <a:rPr lang="en-US" dirty="0" smtClean="0"/>
              <a:t>from Recessions: </a:t>
            </a:r>
            <a:r>
              <a:rPr lang="en-US" i="1" dirty="0" smtClean="0"/>
              <a:t>Keynesian View</a:t>
            </a:r>
          </a:p>
        </p:txBody>
      </p:sp>
    </p:spTree>
    <p:extLst>
      <p:ext uri="{BB962C8B-B14F-4D97-AF65-F5344CB8AC3E}">
        <p14:creationId xmlns:p14="http://schemas.microsoft.com/office/powerpoint/2010/main" val="3756487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5153"/>
            <a:ext cx="8904855" cy="1056115"/>
          </a:xfrm>
        </p:spPr>
        <p:txBody>
          <a:bodyPr/>
          <a:lstStyle/>
          <a:p>
            <a:pPr>
              <a:lnSpc>
                <a:spcPts val="3500"/>
              </a:lnSpc>
            </a:pPr>
            <a:r>
              <a:rPr lang="en-US" dirty="0"/>
              <a:t>Fiscal Policy and Recovery </a:t>
            </a:r>
            <a:br>
              <a:rPr lang="en-US" dirty="0"/>
            </a:br>
            <a:r>
              <a:rPr lang="en-US" dirty="0"/>
              <a:t>from Recessions: </a:t>
            </a:r>
            <a:r>
              <a:rPr lang="en-US" i="1" dirty="0" smtClean="0"/>
              <a:t>Non-Keynesian </a:t>
            </a:r>
            <a:r>
              <a:rPr lang="en-US" i="1" dirty="0"/>
              <a:t>View</a:t>
            </a:r>
            <a:endParaRPr lang="en-US" dirty="0" smtClean="0"/>
          </a:p>
        </p:txBody>
      </p:sp>
      <p:sp>
        <p:nvSpPr>
          <p:cNvPr id="3" name="Content Placeholder 2"/>
          <p:cNvSpPr>
            <a:spLocks noGrp="1"/>
          </p:cNvSpPr>
          <p:nvPr>
            <p:ph idx="1"/>
          </p:nvPr>
        </p:nvSpPr>
        <p:spPr>
          <a:xfrm>
            <a:off x="140675" y="1111268"/>
            <a:ext cx="8784494" cy="4669419"/>
          </a:xfrm>
        </p:spPr>
        <p:txBody>
          <a:bodyPr/>
          <a:lstStyle/>
          <a:p>
            <a:pPr marL="231775" indent="-231775"/>
            <a:r>
              <a:rPr lang="en-US" sz="2600" dirty="0" smtClean="0">
                <a:solidFill>
                  <a:srgbClr val="32302A"/>
                </a:solidFill>
              </a:rPr>
              <a:t>Keynesian critics argue that increased government spending financed by debt will retard growth and slow recovery, as:</a:t>
            </a:r>
          </a:p>
          <a:p>
            <a:pPr marL="631825" lvl="1" indent="-231775"/>
            <a:r>
              <a:rPr lang="en-US" dirty="0" smtClean="0">
                <a:solidFill>
                  <a:srgbClr val="32302A"/>
                </a:solidFill>
              </a:rPr>
              <a:t>expansion in government debt will mean higher future interest payments and tax rates that will retard future growth.</a:t>
            </a:r>
          </a:p>
          <a:p>
            <a:pPr marL="631825" lvl="1" indent="-231775"/>
            <a:r>
              <a:rPr lang="en-US" dirty="0" smtClean="0">
                <a:solidFill>
                  <a:srgbClr val="32302A"/>
                </a:solidFill>
              </a:rPr>
              <a:t>government spending is driven by political considerations; it does not have anything like profit and loss that will consistently direct resources toward productive and away from unproductive projects.</a:t>
            </a:r>
          </a:p>
          <a:p>
            <a:pPr marL="631825" lvl="1" indent="-231775"/>
            <a:r>
              <a:rPr lang="en-US" dirty="0" smtClean="0">
                <a:solidFill>
                  <a:srgbClr val="32302A"/>
                </a:solidFill>
              </a:rPr>
              <a:t>Political allocation leads to favoritism and more rent seeking; ironically, most of this rent-seeking will be counted in GDP.</a:t>
            </a:r>
          </a:p>
        </p:txBody>
      </p:sp>
    </p:spTree>
    <p:extLst>
      <p:ext uri="{BB962C8B-B14F-4D97-AF65-F5344CB8AC3E}">
        <p14:creationId xmlns:p14="http://schemas.microsoft.com/office/powerpoint/2010/main" val="131487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055"/>
            <a:ext cx="8904855" cy="628676"/>
          </a:xfrm>
        </p:spPr>
        <p:txBody>
          <a:bodyPr/>
          <a:lstStyle/>
          <a:p>
            <a:r>
              <a:rPr lang="en-US" dirty="0"/>
              <a:t>Alternative Views of Fiscal Policy</a:t>
            </a:r>
          </a:p>
        </p:txBody>
      </p:sp>
      <p:sp>
        <p:nvSpPr>
          <p:cNvPr id="3" name="Content Placeholder 2"/>
          <p:cNvSpPr>
            <a:spLocks noGrp="1"/>
          </p:cNvSpPr>
          <p:nvPr>
            <p:ph idx="1"/>
          </p:nvPr>
        </p:nvSpPr>
        <p:spPr>
          <a:xfrm>
            <a:off x="705173" y="1746789"/>
            <a:ext cx="7632915" cy="3947648"/>
          </a:xfrm>
        </p:spPr>
        <p:txBody>
          <a:bodyPr/>
          <a:lstStyle/>
          <a:p>
            <a:pPr marL="0" indent="0">
              <a:buNone/>
            </a:pPr>
            <a:r>
              <a:rPr lang="en-US" i="1" dirty="0">
                <a:solidFill>
                  <a:srgbClr val="32302A"/>
                </a:solidFill>
              </a:rPr>
              <a:t>The main difference between Keynes and modern economics is the focus on incentives. </a:t>
            </a:r>
            <a:r>
              <a:rPr lang="en-US" i="1" dirty="0" smtClean="0">
                <a:solidFill>
                  <a:srgbClr val="32302A"/>
                </a:solidFill>
              </a:rPr>
              <a:t>Keynes </a:t>
            </a:r>
            <a:r>
              <a:rPr lang="en-US" i="1" dirty="0">
                <a:solidFill>
                  <a:srgbClr val="32302A"/>
                </a:solidFill>
              </a:rPr>
              <a:t>studied the relation between macroeconomic aggregates, without any consideration for the underlying incentives that lead to the formation of these aggregates. </a:t>
            </a:r>
            <a:r>
              <a:rPr lang="en-US" i="1" dirty="0" smtClean="0">
                <a:solidFill>
                  <a:srgbClr val="32302A"/>
                </a:solidFill>
              </a:rPr>
              <a:t>By </a:t>
            </a:r>
            <a:r>
              <a:rPr lang="en-US" i="1" dirty="0">
                <a:solidFill>
                  <a:srgbClr val="32302A"/>
                </a:solidFill>
              </a:rPr>
              <a:t>contrast, modern economists base all their analysis on incentives. </a:t>
            </a:r>
          </a:p>
          <a:p>
            <a:pPr marL="0" indent="0">
              <a:buNone/>
            </a:pPr>
            <a:r>
              <a:rPr lang="en-US" sz="2600" i="1" dirty="0" smtClean="0">
                <a:solidFill>
                  <a:srgbClr val="32302A"/>
                </a:solidFill>
              </a:rPr>
              <a:t>                                                                –</a:t>
            </a:r>
            <a:r>
              <a:rPr lang="en-US" sz="2600" i="1" dirty="0">
                <a:solidFill>
                  <a:srgbClr val="32302A"/>
                </a:solidFill>
              </a:rPr>
              <a:t>Luigi </a:t>
            </a:r>
            <a:r>
              <a:rPr lang="en-US" sz="2600" i="1" dirty="0" err="1">
                <a:solidFill>
                  <a:srgbClr val="32302A"/>
                </a:solidFill>
              </a:rPr>
              <a:t>Zingales</a:t>
            </a:r>
            <a:endParaRPr lang="en-US" sz="2600" i="1" dirty="0">
              <a:solidFill>
                <a:srgbClr val="32302A"/>
              </a:solidFill>
            </a:endParaRPr>
          </a:p>
        </p:txBody>
      </p:sp>
    </p:spTree>
    <p:extLst>
      <p:ext uri="{BB962C8B-B14F-4D97-AF65-F5344CB8AC3E}">
        <p14:creationId xmlns:p14="http://schemas.microsoft.com/office/powerpoint/2010/main" val="413157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7022"/>
            <a:ext cx="8883750" cy="3269594"/>
          </a:xfrm>
        </p:spPr>
        <p:txBody>
          <a:bodyPr/>
          <a:lstStyle/>
          <a:p>
            <a:pPr marL="231775" indent="-231775"/>
            <a:r>
              <a:rPr lang="en-US" dirty="0" smtClean="0">
                <a:solidFill>
                  <a:srgbClr val="32302A"/>
                </a:solidFill>
              </a:rPr>
              <a:t>Some argue that increases in government spending will expand GDP by more than tax reductions, because 100% of an increase in government purchases will be pumped into the economy, whereas part of the tax reduction will be saved or spent abroad.</a:t>
            </a:r>
          </a:p>
          <a:p>
            <a:pPr marL="231775" indent="-231775"/>
            <a:r>
              <a:rPr lang="en-US" dirty="0" smtClean="0">
                <a:solidFill>
                  <a:srgbClr val="32302A"/>
                </a:solidFill>
              </a:rPr>
              <a:t>However, the issue is more complex than this simple multiplier analysis implies.</a:t>
            </a:r>
          </a:p>
        </p:txBody>
      </p:sp>
      <p:sp>
        <p:nvSpPr>
          <p:cNvPr id="6" name="Title 1"/>
          <p:cNvSpPr>
            <a:spLocks noGrp="1"/>
          </p:cNvSpPr>
          <p:nvPr>
            <p:ph type="title"/>
          </p:nvPr>
        </p:nvSpPr>
        <p:spPr>
          <a:xfrm>
            <a:off x="119569" y="380542"/>
            <a:ext cx="8904855" cy="738691"/>
          </a:xfrm>
        </p:spPr>
        <p:txBody>
          <a:bodyPr/>
          <a:lstStyle/>
          <a:p>
            <a:r>
              <a:rPr lang="en-US" dirty="0" smtClean="0"/>
              <a:t>Tax Cuts vs. Spending Increases</a:t>
            </a:r>
          </a:p>
        </p:txBody>
      </p:sp>
    </p:spTree>
    <p:extLst>
      <p:ext uri="{BB962C8B-B14F-4D97-AF65-F5344CB8AC3E}">
        <p14:creationId xmlns:p14="http://schemas.microsoft.com/office/powerpoint/2010/main" val="93219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3142"/>
            <a:ext cx="8904855" cy="738691"/>
          </a:xfrm>
        </p:spPr>
        <p:txBody>
          <a:bodyPr/>
          <a:lstStyle/>
          <a:p>
            <a:r>
              <a:rPr lang="en-US" dirty="0" smtClean="0"/>
              <a:t>Tax Cuts vs. Spending Increases</a:t>
            </a:r>
          </a:p>
        </p:txBody>
      </p:sp>
      <p:sp>
        <p:nvSpPr>
          <p:cNvPr id="3" name="Content Placeholder 2"/>
          <p:cNvSpPr>
            <a:spLocks noGrp="1"/>
          </p:cNvSpPr>
          <p:nvPr>
            <p:ph idx="1"/>
          </p:nvPr>
        </p:nvSpPr>
        <p:spPr>
          <a:xfrm>
            <a:off x="140675" y="1111268"/>
            <a:ext cx="8768863" cy="4669419"/>
          </a:xfrm>
        </p:spPr>
        <p:txBody>
          <a:bodyPr/>
          <a:lstStyle/>
          <a:p>
            <a:pPr marL="231775" indent="-231775"/>
            <a:r>
              <a:rPr lang="en-US" sz="2700" dirty="0" smtClean="0">
                <a:solidFill>
                  <a:srgbClr val="32302A"/>
                </a:solidFill>
              </a:rPr>
              <a:t>There are several reasons why a permanent tax cut will promote recovery more effectively than either a temporary tax cut or a spending increase.</a:t>
            </a:r>
          </a:p>
          <a:p>
            <a:pPr marL="631825" lvl="1" indent="-231775"/>
            <a:r>
              <a:rPr lang="en-US" sz="2700" dirty="0" smtClean="0">
                <a:solidFill>
                  <a:srgbClr val="32302A"/>
                </a:solidFill>
              </a:rPr>
              <a:t>A tax cut will stimulate </a:t>
            </a:r>
            <a:r>
              <a:rPr lang="en-US" sz="2700" b="1" i="1" dirty="0" smtClean="0">
                <a:solidFill>
                  <a:schemeClr val="accent5">
                    <a:lumMod val="75000"/>
                  </a:schemeClr>
                </a:solidFill>
              </a:rPr>
              <a:t>AD </a:t>
            </a:r>
            <a:r>
              <a:rPr lang="en-US" sz="2700" dirty="0" smtClean="0">
                <a:solidFill>
                  <a:srgbClr val="32302A"/>
                </a:solidFill>
              </a:rPr>
              <a:t>more rapidly.</a:t>
            </a:r>
          </a:p>
          <a:p>
            <a:pPr marL="631825" lvl="1" indent="-231775"/>
            <a:r>
              <a:rPr lang="en-US" sz="2700" dirty="0" smtClean="0">
                <a:solidFill>
                  <a:srgbClr val="32302A"/>
                </a:solidFill>
              </a:rPr>
              <a:t>Compared to an increase in government spending, a tax cut is less likely to increase structural unemployment </a:t>
            </a:r>
            <a:br>
              <a:rPr lang="en-US" sz="2700" dirty="0" smtClean="0">
                <a:solidFill>
                  <a:srgbClr val="32302A"/>
                </a:solidFill>
              </a:rPr>
            </a:br>
            <a:r>
              <a:rPr lang="en-US" sz="2700" dirty="0" smtClean="0">
                <a:solidFill>
                  <a:srgbClr val="32302A"/>
                </a:solidFill>
              </a:rPr>
              <a:t>and reduce the productivity of resources.</a:t>
            </a:r>
          </a:p>
          <a:p>
            <a:pPr marL="631825" lvl="1" indent="-231775"/>
            <a:r>
              <a:rPr lang="en-US" sz="2700" dirty="0" smtClean="0">
                <a:solidFill>
                  <a:srgbClr val="32302A"/>
                </a:solidFill>
              </a:rPr>
              <a:t>A permanent tax rate reduction will increase the incentive to earn, invest, &amp; employ others. </a:t>
            </a:r>
          </a:p>
          <a:p>
            <a:pPr marL="1031875" lvl="2" indent="-231775"/>
            <a:r>
              <a:rPr lang="en-US" sz="2700" dirty="0" smtClean="0">
                <a:solidFill>
                  <a:srgbClr val="32302A"/>
                </a:solidFill>
              </a:rPr>
              <a:t>In contrast, a temporary tax cut generates uncertainty and creates only a windfall increase in income.</a:t>
            </a:r>
          </a:p>
        </p:txBody>
      </p:sp>
    </p:spTree>
    <p:extLst>
      <p:ext uri="{BB962C8B-B14F-4D97-AF65-F5344CB8AC3E}">
        <p14:creationId xmlns:p14="http://schemas.microsoft.com/office/powerpoint/2010/main" val="55229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8176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Why do Keynesians believe that discretionary fiscal policy will help promote recovery from a severe recession?  Why do the Keynesian critics disagree?</a:t>
            </a:r>
          </a:p>
          <a:p>
            <a:pPr marL="341313" indent="-341313">
              <a:buAutoNum type="arabicPeriod"/>
            </a:pPr>
            <a:r>
              <a:rPr lang="en-US" dirty="0" smtClean="0">
                <a:solidFill>
                  <a:srgbClr val="32302A"/>
                </a:solidFill>
              </a:rPr>
              <a:t>Will spending increases be more effective than tax reductions as a stabilization tool? Why or why not?</a:t>
            </a:r>
          </a:p>
          <a:p>
            <a:pPr marL="346075" indent="-346075">
              <a:buNone/>
            </a:pPr>
            <a:r>
              <a:rPr lang="en-US" dirty="0" smtClean="0">
                <a:solidFill>
                  <a:srgbClr val="32302A"/>
                </a:solidFill>
              </a:rPr>
              <a:t>3. How does the supply-side view of fiscal policy differ from the demand-side view? Is supply-side economics a strategy for the control of economic fluctuations?</a:t>
            </a:r>
          </a:p>
        </p:txBody>
      </p:sp>
    </p:spTree>
    <p:extLst>
      <p:ext uri="{BB962C8B-B14F-4D97-AF65-F5344CB8AC3E}">
        <p14:creationId xmlns:p14="http://schemas.microsoft.com/office/powerpoint/2010/main" val="3689336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23849"/>
            <a:ext cx="7772400" cy="742188"/>
          </a:xfrm>
        </p:spPr>
        <p:txBody>
          <a:bodyPr anchor="ctr"/>
          <a:lstStyle/>
          <a:p>
            <a:pPr>
              <a:lnSpc>
                <a:spcPts val="4000"/>
              </a:lnSpc>
            </a:pPr>
            <a:r>
              <a:rPr lang="en-US" dirty="0" smtClean="0"/>
              <a:t>U.S. Fiscal Policy: 1990-2015</a:t>
            </a:r>
          </a:p>
        </p:txBody>
      </p:sp>
    </p:spTree>
    <p:extLst>
      <p:ext uri="{BB962C8B-B14F-4D97-AF65-F5344CB8AC3E}">
        <p14:creationId xmlns:p14="http://schemas.microsoft.com/office/powerpoint/2010/main" val="2169498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45896"/>
            <a:ext cx="8883750" cy="5371958"/>
          </a:xfrm>
        </p:spPr>
        <p:txBody>
          <a:bodyPr/>
          <a:lstStyle/>
          <a:p>
            <a:pPr marL="231775" indent="-231775">
              <a:lnSpc>
                <a:spcPts val="3000"/>
              </a:lnSpc>
            </a:pPr>
            <a:r>
              <a:rPr lang="en-US" dirty="0" smtClean="0">
                <a:solidFill>
                  <a:srgbClr val="32302A"/>
                </a:solidFill>
              </a:rPr>
              <a:t>Changes </a:t>
            </a:r>
            <a:r>
              <a:rPr lang="en-US" dirty="0">
                <a:solidFill>
                  <a:srgbClr val="32302A"/>
                </a:solidFill>
              </a:rPr>
              <a:t>in government expenditures and the budget deficit (or </a:t>
            </a:r>
            <a:r>
              <a:rPr lang="en-US" dirty="0" smtClean="0">
                <a:solidFill>
                  <a:srgbClr val="32302A"/>
                </a:solidFill>
              </a:rPr>
              <a:t>surplus) </a:t>
            </a:r>
            <a:r>
              <a:rPr lang="en-US" dirty="0">
                <a:solidFill>
                  <a:srgbClr val="32302A"/>
                </a:solidFill>
              </a:rPr>
              <a:t>provide evidence on the direction of fiscal policy. </a:t>
            </a:r>
          </a:p>
          <a:p>
            <a:pPr marL="231775" indent="-231775">
              <a:lnSpc>
                <a:spcPts val="3000"/>
              </a:lnSpc>
            </a:pPr>
            <a:r>
              <a:rPr lang="en-US" dirty="0" smtClean="0">
                <a:solidFill>
                  <a:srgbClr val="32302A"/>
                </a:solidFill>
              </a:rPr>
              <a:t>Both </a:t>
            </a:r>
            <a:r>
              <a:rPr lang="en-US" dirty="0">
                <a:solidFill>
                  <a:srgbClr val="32302A"/>
                </a:solidFill>
              </a:rPr>
              <a:t>real government spending and federal spending as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share of GDP grew far more rapidly during 2000–2010 than during the 1990s. </a:t>
            </a:r>
          </a:p>
          <a:p>
            <a:pPr marL="231775" indent="-231775">
              <a:lnSpc>
                <a:spcPts val="3000"/>
              </a:lnSpc>
            </a:pPr>
            <a:r>
              <a:rPr lang="en-US" dirty="0" smtClean="0">
                <a:solidFill>
                  <a:srgbClr val="32302A"/>
                </a:solidFill>
              </a:rPr>
              <a:t>The </a:t>
            </a:r>
            <a:r>
              <a:rPr lang="en-US" dirty="0">
                <a:solidFill>
                  <a:srgbClr val="32302A"/>
                </a:solidFill>
              </a:rPr>
              <a:t>federal budget moved from deficit to surplus during the 1990s, but it shifted in the opposite direction during 2000–2010.</a:t>
            </a:r>
          </a:p>
          <a:p>
            <a:pPr marL="231775" indent="-231775">
              <a:lnSpc>
                <a:spcPts val="3000"/>
              </a:lnSpc>
            </a:pPr>
            <a:r>
              <a:rPr lang="en-US" dirty="0" smtClean="0">
                <a:solidFill>
                  <a:srgbClr val="32302A"/>
                </a:solidFill>
              </a:rPr>
              <a:t>Thus</a:t>
            </a:r>
            <a:r>
              <a:rPr lang="en-US" dirty="0">
                <a:solidFill>
                  <a:srgbClr val="32302A"/>
                </a:solidFill>
              </a:rPr>
              <a:t>, both government spending and the federal budget indicate that fiscal policy moved toward restriction during the 1990s and expansion during the years following 2000.</a:t>
            </a:r>
          </a:p>
        </p:txBody>
      </p:sp>
      <p:sp>
        <p:nvSpPr>
          <p:cNvPr id="2" name="Title 1"/>
          <p:cNvSpPr>
            <a:spLocks noGrp="1"/>
          </p:cNvSpPr>
          <p:nvPr>
            <p:ph type="title"/>
          </p:nvPr>
        </p:nvSpPr>
        <p:spPr>
          <a:xfrm>
            <a:off x="119569" y="48632"/>
            <a:ext cx="8904855" cy="1156458"/>
          </a:xfrm>
        </p:spPr>
        <p:txBody>
          <a:bodyPr/>
          <a:lstStyle/>
          <a:p>
            <a:pPr>
              <a:lnSpc>
                <a:spcPts val="3500"/>
              </a:lnSpc>
            </a:pPr>
            <a:r>
              <a:rPr lang="en-US" dirty="0" smtClean="0"/>
              <a:t>Fiscal Policy Indicators:  </a:t>
            </a:r>
            <a:br>
              <a:rPr lang="en-US" dirty="0" smtClean="0"/>
            </a:br>
            <a:r>
              <a:rPr lang="en-US" dirty="0" smtClean="0"/>
              <a:t>1990-2000 versus 2000-2010</a:t>
            </a:r>
            <a:endParaRPr lang="en-US" dirty="0"/>
          </a:p>
        </p:txBody>
      </p:sp>
    </p:spTree>
    <p:extLst>
      <p:ext uri="{BB962C8B-B14F-4D97-AF65-F5344CB8AC3E}">
        <p14:creationId xmlns:p14="http://schemas.microsoft.com/office/powerpoint/2010/main" val="806749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ontent Placeholder 2"/>
          <p:cNvSpPr>
            <a:spLocks noGrp="1"/>
          </p:cNvSpPr>
          <p:nvPr>
            <p:ph idx="1"/>
          </p:nvPr>
        </p:nvSpPr>
        <p:spPr>
          <a:xfrm>
            <a:off x="63184" y="1070489"/>
            <a:ext cx="3013464" cy="5520596"/>
          </a:xfrm>
        </p:spPr>
        <p:txBody>
          <a:bodyPr/>
          <a:lstStyle/>
          <a:p>
            <a:pPr marL="169863" indent="-169863">
              <a:lnSpc>
                <a:spcPct val="90000"/>
              </a:lnSpc>
            </a:pPr>
            <a:r>
              <a:rPr lang="en-US" sz="2000" dirty="0" smtClean="0">
                <a:solidFill>
                  <a:srgbClr val="32302A"/>
                </a:solidFill>
                <a:ea typeface="ＭＳ Ｐゴシック" pitchFamily="-107" charset="-128"/>
                <a:cs typeface="ＭＳ Ｐゴシック" pitchFamily="-107" charset="-128"/>
              </a:rPr>
              <a:t>Real federal spending </a:t>
            </a:r>
            <a:r>
              <a:rPr lang="en-US" sz="2000" i="1" dirty="0" smtClean="0">
                <a:solidFill>
                  <a:srgbClr val="32302A"/>
                </a:solidFill>
                <a:ea typeface="ＭＳ Ｐゴシック" pitchFamily="-107" charset="-128"/>
                <a:cs typeface="ＭＳ Ｐゴシック" pitchFamily="-107" charset="-128"/>
              </a:rPr>
              <a:t>(top frame)</a:t>
            </a:r>
            <a:r>
              <a:rPr lang="en-US" sz="2000" dirty="0" smtClean="0">
                <a:solidFill>
                  <a:srgbClr val="32302A"/>
                </a:solidFill>
                <a:ea typeface="ＭＳ Ｐゴシック" pitchFamily="-107" charset="-128"/>
                <a:cs typeface="ＭＳ Ｐゴシック" pitchFamily="-107" charset="-128"/>
              </a:rPr>
              <a:t> was relatively constant during the 1990s, rose steadily from 2000 to 2007, and grew rapidly during 2008-2010.</a:t>
            </a:r>
          </a:p>
          <a:p>
            <a:pPr marL="169863" indent="-169863">
              <a:lnSpc>
                <a:spcPct val="90000"/>
              </a:lnSpc>
            </a:pPr>
            <a:r>
              <a:rPr lang="en-US" sz="2000" dirty="0" smtClean="0">
                <a:solidFill>
                  <a:srgbClr val="32302A"/>
                </a:solidFill>
                <a:ea typeface="ＭＳ Ｐゴシック" pitchFamily="-107" charset="-128"/>
                <a:cs typeface="ＭＳ Ｐゴシック" pitchFamily="-107" charset="-128"/>
              </a:rPr>
              <a:t>Federal spending as a share of GDP </a:t>
            </a:r>
            <a:r>
              <a:rPr lang="en-US" sz="2000" i="1" dirty="0" smtClean="0">
                <a:solidFill>
                  <a:srgbClr val="32302A"/>
                </a:solidFill>
                <a:ea typeface="ＭＳ Ｐゴシック" pitchFamily="-107" charset="-128"/>
                <a:cs typeface="ＭＳ Ｐゴシック" pitchFamily="-107" charset="-128"/>
              </a:rPr>
              <a:t>(bottom frame)</a:t>
            </a:r>
            <a:r>
              <a:rPr lang="en-US" sz="2000" dirty="0" smtClean="0">
                <a:solidFill>
                  <a:srgbClr val="32302A"/>
                </a:solidFill>
                <a:ea typeface="ＭＳ Ｐゴシック" pitchFamily="-107" charset="-128"/>
                <a:cs typeface="ＭＳ Ｐゴシック" pitchFamily="-107" charset="-128"/>
              </a:rPr>
              <a:t> fell modestly during the 1990s, was relatively constant during 2000-2007, and increased rapidly during 2008-2010.</a:t>
            </a:r>
          </a:p>
          <a:p>
            <a:pPr marL="169863" indent="-169863">
              <a:lnSpc>
                <a:spcPct val="90000"/>
              </a:lnSpc>
            </a:pPr>
            <a:r>
              <a:rPr lang="en-US" sz="2000" dirty="0" smtClean="0">
                <a:solidFill>
                  <a:srgbClr val="32302A"/>
                </a:solidFill>
                <a:ea typeface="ＭＳ Ｐゴシック" pitchFamily="-107" charset="-128"/>
                <a:cs typeface="ＭＳ Ｐゴシック" pitchFamily="-107" charset="-128"/>
              </a:rPr>
              <a:t>In 2015, federal spending was 23% of GDP, about 3% higher than the average of the past two decades.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93" t="1509" r="3714"/>
          <a:stretch/>
        </p:blipFill>
        <p:spPr>
          <a:xfrm>
            <a:off x="3076647" y="1095541"/>
            <a:ext cx="5946193" cy="5495544"/>
          </a:xfrm>
          <a:prstGeom prst="roundRect">
            <a:avLst>
              <a:gd name="adj" fmla="val 3738"/>
            </a:avLst>
          </a:prstGeom>
          <a:ln>
            <a:solidFill>
              <a:schemeClr val="tx1"/>
            </a:solidFill>
          </a:ln>
          <a:effectLst>
            <a:outerShdw blurRad="50800" dist="76200" dir="2700000" algn="tl" rotWithShape="0">
              <a:prstClr val="black">
                <a:alpha val="40000"/>
              </a:prstClr>
            </a:outerShdw>
          </a:effectLst>
        </p:spPr>
      </p:pic>
      <p:sp>
        <p:nvSpPr>
          <p:cNvPr id="4" name="Title 3"/>
          <p:cNvSpPr>
            <a:spLocks noGrp="1"/>
          </p:cNvSpPr>
          <p:nvPr>
            <p:ph type="title"/>
          </p:nvPr>
        </p:nvSpPr>
        <p:spPr/>
        <p:txBody>
          <a:bodyPr/>
          <a:lstStyle/>
          <a:p>
            <a:r>
              <a:rPr lang="en-US" dirty="0"/>
              <a:t>Federal Spending, 1990-2015</a:t>
            </a:r>
          </a:p>
        </p:txBody>
      </p:sp>
    </p:spTree>
    <p:extLst>
      <p:ext uri="{BB962C8B-B14F-4D97-AF65-F5344CB8AC3E}">
        <p14:creationId xmlns:p14="http://schemas.microsoft.com/office/powerpoint/2010/main" val="930608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00475"/>
            <a:ext cx="8904855" cy="535375"/>
          </a:xfrm>
        </p:spPr>
        <p:txBody>
          <a:bodyPr/>
          <a:lstStyle/>
          <a:p>
            <a:pPr>
              <a:lnSpc>
                <a:spcPts val="3500"/>
              </a:lnSpc>
            </a:pPr>
            <a:r>
              <a:rPr lang="en-US" dirty="0" smtClean="0"/>
              <a:t>Federal Deficit (Surplus) 1990-2015</a:t>
            </a:r>
            <a:endParaRPr lang="en-US" dirty="0"/>
          </a:p>
        </p:txBody>
      </p:sp>
      <p:sp>
        <p:nvSpPr>
          <p:cNvPr id="196" name="Content Placeholder 2"/>
          <p:cNvSpPr>
            <a:spLocks noGrp="1"/>
          </p:cNvSpPr>
          <p:nvPr>
            <p:ph idx="1"/>
          </p:nvPr>
        </p:nvSpPr>
        <p:spPr>
          <a:xfrm>
            <a:off x="251073" y="1210255"/>
            <a:ext cx="8629880" cy="1512528"/>
          </a:xfrm>
        </p:spPr>
        <p:txBody>
          <a:bodyPr/>
          <a:lstStyle/>
          <a:p>
            <a:pPr marL="169863" indent="-169863">
              <a:lnSpc>
                <a:spcPct val="90000"/>
              </a:lnSpc>
            </a:pPr>
            <a:r>
              <a:rPr lang="en-US" sz="2400" dirty="0" smtClean="0">
                <a:solidFill>
                  <a:srgbClr val="32302A"/>
                </a:solidFill>
                <a:ea typeface="ＭＳ Ｐゴシック" pitchFamily="-107" charset="-128"/>
                <a:cs typeface="ＭＳ Ｐゴシック" pitchFamily="-107" charset="-128"/>
              </a:rPr>
              <a:t>During the 1990s, the federal budget shifted from deficit to surplus. But it shifted back to deficit during 2002-2007.</a:t>
            </a:r>
          </a:p>
          <a:p>
            <a:pPr marL="169863" indent="-169863">
              <a:lnSpc>
                <a:spcPct val="90000"/>
              </a:lnSpc>
            </a:pPr>
            <a:r>
              <a:rPr lang="en-US" sz="2400" dirty="0" smtClean="0">
                <a:solidFill>
                  <a:srgbClr val="32302A"/>
                </a:solidFill>
                <a:ea typeface="ＭＳ Ｐゴシック" pitchFamily="-107" charset="-128"/>
                <a:cs typeface="ＭＳ Ｐゴシック" pitchFamily="-107" charset="-128"/>
              </a:rPr>
              <a:t>There was a substantial increase in the deficit during and following the 2008-2009 recession.</a:t>
            </a:r>
          </a:p>
        </p:txBody>
      </p:sp>
      <p:sp>
        <p:nvSpPr>
          <p:cNvPr id="4" name="TextBox 3"/>
          <p:cNvSpPr txBox="1"/>
          <p:nvPr/>
        </p:nvSpPr>
        <p:spPr>
          <a:xfrm>
            <a:off x="951977" y="6388274"/>
            <a:ext cx="4775666" cy="246221"/>
          </a:xfrm>
          <a:prstGeom prst="rect">
            <a:avLst/>
          </a:prstGeom>
          <a:noFill/>
        </p:spPr>
        <p:txBody>
          <a:bodyPr wrap="none" rtlCol="0">
            <a:spAutoFit/>
          </a:bodyPr>
          <a:lstStyle/>
          <a:p>
            <a:r>
              <a:rPr lang="en-US" sz="1000" dirty="0"/>
              <a:t>Source: http://</a:t>
            </a:r>
            <a:r>
              <a:rPr lang="en-US" sz="1000" dirty="0" err="1"/>
              <a:t>www.economagic.com</a:t>
            </a:r>
            <a:r>
              <a:rPr lang="en-US" sz="1000" dirty="0"/>
              <a:t> and http://</a:t>
            </a:r>
            <a:r>
              <a:rPr lang="en-US" sz="1000" dirty="0" err="1"/>
              <a:t>www.cbo.gov</a:t>
            </a:r>
            <a:r>
              <a:rPr lang="en-US" sz="1000" dirty="0"/>
              <a:t> (see tables e-2 and 1–1).</a:t>
            </a:r>
          </a:p>
        </p:txBody>
      </p:sp>
      <p:grpSp>
        <p:nvGrpSpPr>
          <p:cNvPr id="6" name="Group 5"/>
          <p:cNvGrpSpPr/>
          <p:nvPr/>
        </p:nvGrpSpPr>
        <p:grpSpPr>
          <a:xfrm>
            <a:off x="1017107" y="2726728"/>
            <a:ext cx="7097811" cy="3657600"/>
            <a:chOff x="1017107" y="2726728"/>
            <a:chExt cx="7097811" cy="36576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28" t="3402" r="3375"/>
            <a:stretch/>
          </p:blipFill>
          <p:spPr>
            <a:xfrm>
              <a:off x="1017107" y="2726728"/>
              <a:ext cx="7097811" cy="3657600"/>
            </a:xfrm>
            <a:prstGeom prst="roundRect">
              <a:avLst>
                <a:gd name="adj" fmla="val 3217"/>
              </a:avLst>
            </a:prstGeom>
            <a:ln>
              <a:solidFill>
                <a:schemeClr val="tx1"/>
              </a:solidFill>
            </a:ln>
            <a:effectLst>
              <a:outerShdw blurRad="50800" dist="76200" dir="2700000" algn="t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316" y="5831273"/>
              <a:ext cx="5943600" cy="391801"/>
            </a:xfrm>
            <a:prstGeom prst="rect">
              <a:avLst/>
            </a:prstGeom>
          </p:spPr>
        </p:pic>
      </p:grpSp>
    </p:spTree>
    <p:extLst>
      <p:ext uri="{BB962C8B-B14F-4D97-AF65-F5344CB8AC3E}">
        <p14:creationId xmlns:p14="http://schemas.microsoft.com/office/powerpoint/2010/main" val="513115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7021"/>
            <a:ext cx="8883750" cy="5022093"/>
          </a:xfrm>
        </p:spPr>
        <p:txBody>
          <a:bodyPr/>
          <a:lstStyle/>
          <a:p>
            <a:pPr marL="231775" indent="-231775"/>
            <a:r>
              <a:rPr lang="en-US" dirty="0" smtClean="0">
                <a:solidFill>
                  <a:srgbClr val="32302A"/>
                </a:solidFill>
              </a:rPr>
              <a:t>As </a:t>
            </a:r>
            <a:r>
              <a:rPr lang="en-US" dirty="0">
                <a:solidFill>
                  <a:srgbClr val="32302A"/>
                </a:solidFill>
              </a:rPr>
              <a:t>the economy dipped into the recession of 2008-2009, both the Bush and Obama </a:t>
            </a:r>
            <a:r>
              <a:rPr lang="en-US" dirty="0" smtClean="0">
                <a:solidFill>
                  <a:srgbClr val="32302A"/>
                </a:solidFill>
              </a:rPr>
              <a:t>administrations </a:t>
            </a:r>
            <a:r>
              <a:rPr lang="en-US" dirty="0">
                <a:solidFill>
                  <a:srgbClr val="32302A"/>
                </a:solidFill>
              </a:rPr>
              <a:t>moved to increase federal spending and enlarge the deficit just as Keynesian analysis proscribes. </a:t>
            </a:r>
          </a:p>
          <a:p>
            <a:pPr marL="231775" indent="-231775"/>
            <a:r>
              <a:rPr lang="en-US" dirty="0" smtClean="0">
                <a:solidFill>
                  <a:srgbClr val="32302A"/>
                </a:solidFill>
              </a:rPr>
              <a:t>Was </a:t>
            </a:r>
            <a:r>
              <a:rPr lang="en-US" dirty="0">
                <a:solidFill>
                  <a:srgbClr val="32302A"/>
                </a:solidFill>
              </a:rPr>
              <a:t>the expansionary fiscal policy </a:t>
            </a:r>
            <a:r>
              <a:rPr lang="en-US" dirty="0" smtClean="0">
                <a:solidFill>
                  <a:srgbClr val="32302A"/>
                </a:solidFill>
              </a:rPr>
              <a:t>effective?</a:t>
            </a:r>
            <a:endParaRPr lang="en-US" dirty="0">
              <a:solidFill>
                <a:srgbClr val="32302A"/>
              </a:solidFill>
            </a:endParaRPr>
          </a:p>
          <a:p>
            <a:pPr marL="631825" lvl="1" indent="-231775"/>
            <a:r>
              <a:rPr lang="en-US" sz="2800" dirty="0" smtClean="0">
                <a:solidFill>
                  <a:srgbClr val="32302A"/>
                </a:solidFill>
              </a:rPr>
              <a:t>Keynesians answer </a:t>
            </a:r>
            <a:r>
              <a:rPr lang="en-US" sz="2800" dirty="0">
                <a:solidFill>
                  <a:srgbClr val="32302A"/>
                </a:solidFill>
              </a:rPr>
              <a:t>“Yes.” They believe the recession would have been much worse in the absence of the expansionary fiscal policy.</a:t>
            </a:r>
          </a:p>
          <a:p>
            <a:pPr marL="631825" lvl="1" indent="-231775"/>
            <a:r>
              <a:rPr lang="en-US" sz="2800" dirty="0" smtClean="0">
                <a:solidFill>
                  <a:srgbClr val="32302A"/>
                </a:solidFill>
              </a:rPr>
              <a:t>Critics respond </a:t>
            </a:r>
            <a:r>
              <a:rPr lang="en-US" sz="2800" dirty="0">
                <a:solidFill>
                  <a:srgbClr val="32302A"/>
                </a:solidFill>
              </a:rPr>
              <a:t>“No.” </a:t>
            </a:r>
            <a:r>
              <a:rPr lang="en-US" sz="2800" dirty="0" smtClean="0">
                <a:solidFill>
                  <a:srgbClr val="32302A"/>
                </a:solidFill>
              </a:rPr>
              <a:t>The </a:t>
            </a:r>
            <a:r>
              <a:rPr lang="en-US" sz="2800" dirty="0">
                <a:solidFill>
                  <a:srgbClr val="32302A"/>
                </a:solidFill>
              </a:rPr>
              <a:t>recovery was the weakest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of </a:t>
            </a:r>
            <a:r>
              <a:rPr lang="en-US" sz="2800" dirty="0">
                <a:solidFill>
                  <a:srgbClr val="32302A"/>
                </a:solidFill>
              </a:rPr>
              <a:t>the post WWII era.</a:t>
            </a:r>
          </a:p>
        </p:txBody>
      </p:sp>
      <p:sp>
        <p:nvSpPr>
          <p:cNvPr id="6" name="Title 1"/>
          <p:cNvSpPr>
            <a:spLocks noGrp="1"/>
          </p:cNvSpPr>
          <p:nvPr>
            <p:ph type="title"/>
          </p:nvPr>
        </p:nvSpPr>
        <p:spPr>
          <a:xfrm>
            <a:off x="119569" y="45492"/>
            <a:ext cx="8904855" cy="992501"/>
          </a:xfrm>
        </p:spPr>
        <p:txBody>
          <a:bodyPr/>
          <a:lstStyle/>
          <a:p>
            <a:pPr>
              <a:lnSpc>
                <a:spcPts val="3500"/>
              </a:lnSpc>
            </a:pPr>
            <a:r>
              <a:rPr lang="en-US" dirty="0" smtClean="0"/>
              <a:t>Fiscal Policy During</a:t>
            </a:r>
            <a:br>
              <a:rPr lang="en-US" dirty="0" smtClean="0"/>
            </a:br>
            <a:r>
              <a:rPr lang="en-US" dirty="0" smtClean="0"/>
              <a:t>the Recession of 2008-2009</a:t>
            </a:r>
          </a:p>
        </p:txBody>
      </p:sp>
    </p:spTree>
    <p:extLst>
      <p:ext uri="{BB962C8B-B14F-4D97-AF65-F5344CB8AC3E}">
        <p14:creationId xmlns:p14="http://schemas.microsoft.com/office/powerpoint/2010/main" val="806749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7022"/>
            <a:ext cx="8749982" cy="5384916"/>
          </a:xfrm>
        </p:spPr>
        <p:txBody>
          <a:bodyPr/>
          <a:lstStyle/>
          <a:p>
            <a:pPr marL="231775" indent="-231775"/>
            <a:r>
              <a:rPr lang="en-US" dirty="0" smtClean="0">
                <a:solidFill>
                  <a:srgbClr val="32302A"/>
                </a:solidFill>
              </a:rPr>
              <a:t>Total </a:t>
            </a:r>
            <a:r>
              <a:rPr lang="en-US" dirty="0">
                <a:solidFill>
                  <a:srgbClr val="32302A"/>
                </a:solidFill>
              </a:rPr>
              <a:t>federal debt </a:t>
            </a:r>
            <a:r>
              <a:rPr lang="en-US" dirty="0" smtClean="0">
                <a:solidFill>
                  <a:srgbClr val="32302A"/>
                </a:solidFill>
              </a:rPr>
              <a:t>as a share of GDP rose </a:t>
            </a:r>
            <a:r>
              <a:rPr lang="en-US" dirty="0">
                <a:solidFill>
                  <a:srgbClr val="32302A"/>
                </a:solidFill>
              </a:rPr>
              <a:t>to more than </a:t>
            </a:r>
            <a:r>
              <a:rPr lang="en-US" dirty="0" smtClean="0">
                <a:solidFill>
                  <a:srgbClr val="32302A"/>
                </a:solidFill>
              </a:rPr>
              <a:t>100% </a:t>
            </a:r>
            <a:r>
              <a:rPr lang="en-US" dirty="0">
                <a:solidFill>
                  <a:srgbClr val="32302A"/>
                </a:solidFill>
              </a:rPr>
              <a:t>in 2012, </a:t>
            </a:r>
            <a:r>
              <a:rPr lang="en-US" dirty="0" smtClean="0">
                <a:solidFill>
                  <a:srgbClr val="32302A"/>
                </a:solidFill>
              </a:rPr>
              <a:t>its </a:t>
            </a:r>
            <a:r>
              <a:rPr lang="en-US" dirty="0">
                <a:solidFill>
                  <a:srgbClr val="32302A"/>
                </a:solidFill>
              </a:rPr>
              <a:t>highest level since </a:t>
            </a:r>
            <a:r>
              <a:rPr lang="en-US" dirty="0" smtClean="0">
                <a:solidFill>
                  <a:srgbClr val="32302A"/>
                </a:solidFill>
              </a:rPr>
              <a:t>World </a:t>
            </a:r>
            <a:r>
              <a:rPr lang="en-US" dirty="0">
                <a:solidFill>
                  <a:srgbClr val="32302A"/>
                </a:solidFill>
              </a:rPr>
              <a:t>War II. </a:t>
            </a:r>
          </a:p>
          <a:p>
            <a:pPr marL="231775" indent="-231775"/>
            <a:r>
              <a:rPr lang="en-US" dirty="0" smtClean="0">
                <a:solidFill>
                  <a:srgbClr val="32302A"/>
                </a:solidFill>
              </a:rPr>
              <a:t>Privately </a:t>
            </a:r>
            <a:r>
              <a:rPr lang="en-US" dirty="0">
                <a:solidFill>
                  <a:srgbClr val="32302A"/>
                </a:solidFill>
              </a:rPr>
              <a:t>held </a:t>
            </a:r>
            <a:r>
              <a:rPr lang="en-US" dirty="0" smtClean="0">
                <a:solidFill>
                  <a:srgbClr val="32302A"/>
                </a:solidFill>
              </a:rPr>
              <a:t>debt (net </a:t>
            </a:r>
            <a:r>
              <a:rPr lang="en-US" dirty="0">
                <a:solidFill>
                  <a:srgbClr val="32302A"/>
                </a:solidFill>
              </a:rPr>
              <a:t>federal </a:t>
            </a:r>
            <a:r>
              <a:rPr lang="en-US" dirty="0" smtClean="0">
                <a:solidFill>
                  <a:srgbClr val="32302A"/>
                </a:solidFill>
              </a:rPr>
              <a:t>debt), </a:t>
            </a:r>
            <a:r>
              <a:rPr lang="en-US" dirty="0">
                <a:solidFill>
                  <a:srgbClr val="32302A"/>
                </a:solidFill>
              </a:rPr>
              <a:t>is comprised of funds the federal </a:t>
            </a:r>
            <a:r>
              <a:rPr lang="en-US" dirty="0" smtClean="0">
                <a:solidFill>
                  <a:srgbClr val="32302A"/>
                </a:solidFill>
              </a:rPr>
              <a:t>govt. </a:t>
            </a:r>
            <a:r>
              <a:rPr lang="en-US" dirty="0">
                <a:solidFill>
                  <a:srgbClr val="32302A"/>
                </a:solidFill>
              </a:rPr>
              <a:t>has borrowed from private investors. </a:t>
            </a:r>
            <a:r>
              <a:rPr lang="en-US" dirty="0" smtClean="0">
                <a:solidFill>
                  <a:srgbClr val="32302A"/>
                </a:solidFill>
              </a:rPr>
              <a:t>This </a:t>
            </a:r>
            <a:r>
              <a:rPr lang="en-US" dirty="0">
                <a:solidFill>
                  <a:srgbClr val="32302A"/>
                </a:solidFill>
              </a:rPr>
              <a:t>measure </a:t>
            </a:r>
            <a:r>
              <a:rPr lang="en-US" dirty="0" smtClean="0">
                <a:solidFill>
                  <a:srgbClr val="32302A"/>
                </a:solidFill>
              </a:rPr>
              <a:t>has </a:t>
            </a:r>
            <a:r>
              <a:rPr lang="en-US" dirty="0">
                <a:solidFill>
                  <a:srgbClr val="32302A"/>
                </a:solidFill>
              </a:rPr>
              <a:t>also increased sharply in recent years. </a:t>
            </a:r>
            <a:endParaRPr lang="en-US" dirty="0" smtClean="0">
              <a:solidFill>
                <a:srgbClr val="32302A"/>
              </a:solidFill>
            </a:endParaRPr>
          </a:p>
          <a:p>
            <a:pPr marL="631825" lvl="1" indent="-231775"/>
            <a:r>
              <a:rPr lang="en-US" sz="2800" dirty="0" smtClean="0">
                <a:solidFill>
                  <a:srgbClr val="32302A"/>
                </a:solidFill>
              </a:rPr>
              <a:t>Even </a:t>
            </a:r>
            <a:r>
              <a:rPr lang="en-US" sz="2800" dirty="0">
                <a:solidFill>
                  <a:srgbClr val="32302A"/>
                </a:solidFill>
              </a:rPr>
              <a:t>if it is never paid off, </a:t>
            </a:r>
            <a:r>
              <a:rPr lang="en-US" sz="2800" dirty="0" smtClean="0">
                <a:solidFill>
                  <a:srgbClr val="32302A"/>
                </a:solidFill>
              </a:rPr>
              <a:t>higher </a:t>
            </a:r>
            <a:r>
              <a:rPr lang="en-US" sz="2800" dirty="0">
                <a:solidFill>
                  <a:srgbClr val="32302A"/>
                </a:solidFill>
              </a:rPr>
              <a:t>future taxes will be required to pay the interest on </a:t>
            </a:r>
            <a:r>
              <a:rPr lang="en-US" sz="2800" dirty="0" smtClean="0">
                <a:solidFill>
                  <a:srgbClr val="32302A"/>
                </a:solidFill>
              </a:rPr>
              <a:t>the privately held debt</a:t>
            </a:r>
            <a:r>
              <a:rPr lang="en-US" sz="2800" dirty="0">
                <a:solidFill>
                  <a:srgbClr val="32302A"/>
                </a:solidFill>
              </a:rPr>
              <a:t>. </a:t>
            </a:r>
            <a:endParaRPr lang="en-US" sz="2800" dirty="0" smtClean="0">
              <a:solidFill>
                <a:srgbClr val="32302A"/>
              </a:solidFill>
            </a:endParaRPr>
          </a:p>
          <a:p>
            <a:pPr marL="231775" indent="-231775"/>
            <a:r>
              <a:rPr lang="en-US" dirty="0">
                <a:solidFill>
                  <a:srgbClr val="32302A"/>
                </a:solidFill>
              </a:rPr>
              <a:t>F</a:t>
            </a:r>
            <a:r>
              <a:rPr lang="en-US" dirty="0" smtClean="0">
                <a:solidFill>
                  <a:srgbClr val="32302A"/>
                </a:solidFill>
              </a:rPr>
              <a:t>ederal </a:t>
            </a:r>
            <a:r>
              <a:rPr lang="en-US" dirty="0">
                <a:solidFill>
                  <a:srgbClr val="32302A"/>
                </a:solidFill>
              </a:rPr>
              <a:t>borrowing from foreigners increased </a:t>
            </a:r>
            <a:r>
              <a:rPr lang="en-US" dirty="0" smtClean="0">
                <a:solidFill>
                  <a:srgbClr val="32302A"/>
                </a:solidFill>
              </a:rPr>
              <a:t>from 10% </a:t>
            </a:r>
            <a:r>
              <a:rPr lang="en-US" dirty="0">
                <a:solidFill>
                  <a:srgbClr val="32302A"/>
                </a:solidFill>
              </a:rPr>
              <a:t>of GDP </a:t>
            </a:r>
            <a:r>
              <a:rPr lang="en-US" dirty="0" smtClean="0">
                <a:solidFill>
                  <a:srgbClr val="32302A"/>
                </a:solidFill>
              </a:rPr>
              <a:t>in </a:t>
            </a:r>
            <a:r>
              <a:rPr lang="en-US" dirty="0">
                <a:solidFill>
                  <a:srgbClr val="32302A"/>
                </a:solidFill>
              </a:rPr>
              <a:t>2000 to </a:t>
            </a:r>
            <a:r>
              <a:rPr lang="en-US" dirty="0" smtClean="0">
                <a:solidFill>
                  <a:srgbClr val="32302A"/>
                </a:solidFill>
              </a:rPr>
              <a:t>34% in 2015. </a:t>
            </a:r>
            <a:r>
              <a:rPr lang="en-US" dirty="0">
                <a:solidFill>
                  <a:srgbClr val="32302A"/>
                </a:solidFill>
              </a:rPr>
              <a:t>In contrast </a:t>
            </a:r>
            <a:r>
              <a:rPr lang="en-US" dirty="0" smtClean="0">
                <a:solidFill>
                  <a:srgbClr val="32302A"/>
                </a:solidFill>
              </a:rPr>
              <a:t>with domestically </a:t>
            </a:r>
            <a:r>
              <a:rPr lang="en-US" dirty="0">
                <a:solidFill>
                  <a:srgbClr val="32302A"/>
                </a:solidFill>
              </a:rPr>
              <a:t>held debt, the interest payments on foreign debt will be paid to foreigners.</a:t>
            </a:r>
          </a:p>
        </p:txBody>
      </p:sp>
      <p:sp>
        <p:nvSpPr>
          <p:cNvPr id="6" name="Title 1"/>
          <p:cNvSpPr>
            <a:spLocks noGrp="1"/>
          </p:cNvSpPr>
          <p:nvPr>
            <p:ph type="title"/>
          </p:nvPr>
        </p:nvSpPr>
        <p:spPr>
          <a:xfrm>
            <a:off x="119569" y="492403"/>
            <a:ext cx="8904855" cy="715700"/>
          </a:xfrm>
        </p:spPr>
        <p:txBody>
          <a:bodyPr/>
          <a:lstStyle/>
          <a:p>
            <a:pPr>
              <a:lnSpc>
                <a:spcPts val="3500"/>
              </a:lnSpc>
            </a:pPr>
            <a:r>
              <a:rPr lang="en-US" dirty="0" smtClean="0"/>
              <a:t>Is the U.S. on the Path to a Debt Crisis?</a:t>
            </a:r>
          </a:p>
        </p:txBody>
      </p:sp>
    </p:spTree>
    <p:extLst>
      <p:ext uri="{BB962C8B-B14F-4D97-AF65-F5344CB8AC3E}">
        <p14:creationId xmlns:p14="http://schemas.microsoft.com/office/powerpoint/2010/main" val="806749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5020"/>
            <a:ext cx="8904855" cy="941775"/>
          </a:xfrm>
        </p:spPr>
        <p:txBody>
          <a:bodyPr/>
          <a:lstStyle/>
          <a:p>
            <a:pPr>
              <a:lnSpc>
                <a:spcPts val="3500"/>
              </a:lnSpc>
            </a:pPr>
            <a:r>
              <a:rPr lang="en-US" dirty="0" smtClean="0">
                <a:latin typeface="Calibri"/>
                <a:cs typeface="Calibri"/>
              </a:rPr>
              <a:t>Alternative Measures </a:t>
            </a:r>
            <a:br>
              <a:rPr lang="en-US" dirty="0" smtClean="0">
                <a:latin typeface="Calibri"/>
                <a:cs typeface="Calibri"/>
              </a:rPr>
            </a:br>
            <a:r>
              <a:rPr lang="en-US" dirty="0" smtClean="0">
                <a:latin typeface="Calibri"/>
                <a:cs typeface="Calibri"/>
              </a:rPr>
              <a:t>of Federal Debt: 1990-2015</a:t>
            </a:r>
            <a:endParaRPr lang="en-US" dirty="0">
              <a:latin typeface="Calibri"/>
              <a:cs typeface="Calibri"/>
            </a:endParaRPr>
          </a:p>
        </p:txBody>
      </p:sp>
      <p:sp>
        <p:nvSpPr>
          <p:cNvPr id="196" name="Content Placeholder 2"/>
          <p:cNvSpPr>
            <a:spLocks noGrp="1"/>
          </p:cNvSpPr>
          <p:nvPr>
            <p:ph idx="1"/>
          </p:nvPr>
        </p:nvSpPr>
        <p:spPr>
          <a:xfrm>
            <a:off x="238547" y="1191978"/>
            <a:ext cx="8604828" cy="1870734"/>
          </a:xfrm>
        </p:spPr>
        <p:txBody>
          <a:bodyPr/>
          <a:lstStyle/>
          <a:p>
            <a:pPr marL="169863" indent="-169863">
              <a:lnSpc>
                <a:spcPct val="90000"/>
              </a:lnSpc>
            </a:pPr>
            <a:r>
              <a:rPr lang="en-US" sz="2400" dirty="0" smtClean="0">
                <a:solidFill>
                  <a:srgbClr val="32302A"/>
                </a:solidFill>
                <a:latin typeface="Calibri"/>
                <a:ea typeface="ＭＳ Ｐゴシック" pitchFamily="-107" charset="-128"/>
                <a:cs typeface="Calibri"/>
              </a:rPr>
              <a:t>The total federal debt, publically held federal debt, and debt held by foreigners as a share of GDP are shown here.</a:t>
            </a:r>
          </a:p>
          <a:p>
            <a:pPr marL="169863" indent="-169863">
              <a:lnSpc>
                <a:spcPct val="90000"/>
              </a:lnSpc>
            </a:pPr>
            <a:r>
              <a:rPr lang="en-US" sz="2400" dirty="0" smtClean="0">
                <a:solidFill>
                  <a:srgbClr val="32302A"/>
                </a:solidFill>
                <a:latin typeface="Calibri"/>
                <a:ea typeface="ＭＳ Ｐゴシック" pitchFamily="-107" charset="-128"/>
                <a:cs typeface="Calibri"/>
              </a:rPr>
              <a:t>Note how these measures soared during 2008-2015.</a:t>
            </a:r>
          </a:p>
          <a:p>
            <a:pPr marL="169863" indent="-169863">
              <a:lnSpc>
                <a:spcPct val="90000"/>
              </a:lnSpc>
            </a:pPr>
            <a:r>
              <a:rPr lang="en-US" sz="2400" dirty="0" smtClean="0">
                <a:solidFill>
                  <a:srgbClr val="32302A"/>
                </a:solidFill>
                <a:latin typeface="Calibri"/>
                <a:ea typeface="ＭＳ Ｐゴシック" pitchFamily="-107" charset="-128"/>
                <a:cs typeface="Calibri"/>
              </a:rPr>
              <a:t>The total federal debt and publicly held federal debt as a share of GDP have doubled between 2001 and 2015.</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56" t="5603" r="2988" b="-56"/>
          <a:stretch/>
        </p:blipFill>
        <p:spPr>
          <a:xfrm>
            <a:off x="2221663" y="3407080"/>
            <a:ext cx="6797077" cy="3185466"/>
          </a:xfrm>
          <a:prstGeom prst="roundRect">
            <a:avLst>
              <a:gd name="adj" fmla="val 6736"/>
            </a:avLst>
          </a:prstGeom>
          <a:ln>
            <a:solidFill>
              <a:schemeClr val="tx1"/>
            </a:solidFill>
          </a:ln>
          <a:effectLst>
            <a:outerShdw blurRad="50800" dist="76200" dir="2700000" algn="tl" rotWithShape="0">
              <a:prstClr val="black">
                <a:alpha val="40000"/>
              </a:prstClr>
            </a:outerShdw>
          </a:effectLst>
        </p:spPr>
      </p:pic>
      <p:sp>
        <p:nvSpPr>
          <p:cNvPr id="70" name="Content Placeholder 2"/>
          <p:cNvSpPr txBox="1">
            <a:spLocks/>
          </p:cNvSpPr>
          <p:nvPr/>
        </p:nvSpPr>
        <p:spPr>
          <a:xfrm>
            <a:off x="238548" y="3062712"/>
            <a:ext cx="1983116" cy="356741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indent="-169863">
              <a:lnSpc>
                <a:spcPct val="90000"/>
              </a:lnSpc>
            </a:pPr>
            <a:r>
              <a:rPr lang="en-US" sz="2400" dirty="0">
                <a:solidFill>
                  <a:srgbClr val="32302A"/>
                </a:solidFill>
                <a:latin typeface="Calibri"/>
                <a:ea typeface="ＭＳ Ｐゴシック" pitchFamily="-107" charset="-128"/>
                <a:cs typeface="Calibri"/>
              </a:rPr>
              <a:t>F</a:t>
            </a:r>
            <a:r>
              <a:rPr lang="en-US" sz="2400" dirty="0" smtClean="0">
                <a:solidFill>
                  <a:srgbClr val="32302A"/>
                </a:solidFill>
                <a:latin typeface="Calibri"/>
                <a:ea typeface="ＭＳ Ｐゴシック" pitchFamily="-107" charset="-128"/>
                <a:cs typeface="Calibri"/>
              </a:rPr>
              <a:t>ederal </a:t>
            </a:r>
            <a:r>
              <a:rPr lang="en-US" sz="2400" dirty="0">
                <a:solidFill>
                  <a:srgbClr val="32302A"/>
                </a:solidFill>
                <a:ea typeface="ＭＳ Ｐゴシック" pitchFamily="-107" charset="-128"/>
                <a:cs typeface="Calibri"/>
              </a:rPr>
              <a:t>debt held by foreigners as </a:t>
            </a:r>
            <a:r>
              <a:rPr lang="en-US" sz="2400" dirty="0" smtClean="0">
                <a:solidFill>
                  <a:srgbClr val="32302A"/>
                </a:solidFill>
                <a:latin typeface="Calibri"/>
                <a:ea typeface="ＭＳ Ｐゴシック" pitchFamily="-107" charset="-128"/>
                <a:cs typeface="Calibri"/>
              </a:rPr>
              <a:t>a share of GDP has tripled during this same time span.</a:t>
            </a:r>
          </a:p>
        </p:txBody>
      </p:sp>
      <p:sp>
        <p:nvSpPr>
          <p:cNvPr id="4" name="TextBox 3"/>
          <p:cNvSpPr txBox="1"/>
          <p:nvPr/>
        </p:nvSpPr>
        <p:spPr>
          <a:xfrm>
            <a:off x="3760013" y="3037748"/>
            <a:ext cx="3720377" cy="369332"/>
          </a:xfrm>
          <a:prstGeom prst="rect">
            <a:avLst/>
          </a:prstGeom>
          <a:noFill/>
        </p:spPr>
        <p:txBody>
          <a:bodyPr wrap="none" rtlCol="0">
            <a:spAutoFit/>
          </a:bodyPr>
          <a:lstStyle/>
          <a:p>
            <a:r>
              <a:rPr lang="en-US" dirty="0" smtClean="0"/>
              <a:t>Measures </a:t>
            </a:r>
            <a:r>
              <a:rPr lang="en-US" smtClean="0"/>
              <a:t>of Federal Debt, 1990-2015</a:t>
            </a:r>
            <a:endParaRPr lang="en-US"/>
          </a:p>
        </p:txBody>
      </p:sp>
      <p:sp>
        <p:nvSpPr>
          <p:cNvPr id="5" name="TextBox 4"/>
          <p:cNvSpPr txBox="1"/>
          <p:nvPr/>
        </p:nvSpPr>
        <p:spPr>
          <a:xfrm>
            <a:off x="5708945" y="6284769"/>
            <a:ext cx="498919" cy="307777"/>
          </a:xfrm>
          <a:prstGeom prst="rect">
            <a:avLst/>
          </a:prstGeom>
          <a:noFill/>
        </p:spPr>
        <p:txBody>
          <a:bodyPr wrap="none" rtlCol="0">
            <a:spAutoFit/>
          </a:bodyPr>
          <a:lstStyle/>
          <a:p>
            <a:r>
              <a:rPr lang="en-US" sz="1400" dirty="0" smtClean="0"/>
              <a:t>Year</a:t>
            </a:r>
            <a:endParaRPr lang="en-US" sz="1400" dirty="0"/>
          </a:p>
        </p:txBody>
      </p:sp>
    </p:spTree>
    <p:extLst>
      <p:ext uri="{BB962C8B-B14F-4D97-AF65-F5344CB8AC3E}">
        <p14:creationId xmlns:p14="http://schemas.microsoft.com/office/powerpoint/2010/main" val="105207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78055"/>
            <a:ext cx="8904855" cy="605230"/>
          </a:xfrm>
        </p:spPr>
        <p:txBody>
          <a:bodyPr/>
          <a:lstStyle/>
          <a:p>
            <a:r>
              <a:rPr lang="en-US" dirty="0"/>
              <a:t>Alternative Views of Fiscal Policy</a:t>
            </a:r>
          </a:p>
        </p:txBody>
      </p:sp>
      <p:sp>
        <p:nvSpPr>
          <p:cNvPr id="3" name="Content Placeholder 2"/>
          <p:cNvSpPr>
            <a:spLocks noGrp="1"/>
          </p:cNvSpPr>
          <p:nvPr>
            <p:ph idx="1"/>
          </p:nvPr>
        </p:nvSpPr>
        <p:spPr>
          <a:xfrm>
            <a:off x="140675" y="1108466"/>
            <a:ext cx="8800125" cy="4583071"/>
          </a:xfrm>
        </p:spPr>
        <p:txBody>
          <a:bodyPr/>
          <a:lstStyle/>
          <a:p>
            <a:pPr marL="231775" indent="-231775"/>
            <a:r>
              <a:rPr lang="en-US" dirty="0">
                <a:solidFill>
                  <a:srgbClr val="32302A"/>
                </a:solidFill>
              </a:rPr>
              <a:t>Keynesians stress the potency of fiscal policy and its use to maintain </a:t>
            </a:r>
            <a:r>
              <a:rPr lang="en-US" b="1" i="1" dirty="0">
                <a:solidFill>
                  <a:schemeClr val="accent5">
                    <a:lumMod val="75000"/>
                  </a:schemeClr>
                </a:solidFill>
              </a:rPr>
              <a:t>AD </a:t>
            </a:r>
            <a:r>
              <a:rPr lang="en-US" dirty="0">
                <a:solidFill>
                  <a:srgbClr val="32302A"/>
                </a:solidFill>
              </a:rPr>
              <a:t>at a level consistent with full employment.</a:t>
            </a:r>
          </a:p>
          <a:p>
            <a:pPr marL="231775" indent="-231775"/>
            <a:r>
              <a:rPr lang="en-US" dirty="0">
                <a:solidFill>
                  <a:srgbClr val="32302A"/>
                </a:solidFill>
              </a:rPr>
              <a:t>Others argue there are </a:t>
            </a:r>
            <a:r>
              <a:rPr lang="en-US" b="1" i="1" dirty="0">
                <a:solidFill>
                  <a:srgbClr val="32302A"/>
                </a:solidFill>
              </a:rPr>
              <a:t>secondary effects </a:t>
            </a:r>
            <a:r>
              <a:rPr lang="en-US" dirty="0">
                <a:solidFill>
                  <a:srgbClr val="32302A"/>
                </a:solidFill>
              </a:rPr>
              <a:t>of fiscal policy which undermine its effectiveness.</a:t>
            </a:r>
          </a:p>
          <a:p>
            <a:pPr marL="231775" indent="-231775"/>
            <a:r>
              <a:rPr lang="en-US" dirty="0">
                <a:solidFill>
                  <a:srgbClr val="32302A"/>
                </a:solidFill>
              </a:rPr>
              <a:t>Critics also argue that Keynesian analysis ignores important incentive effects of fiscal changes, including both changes in the composition of government spending and the supply-side effects of marginal tax rates.</a:t>
            </a:r>
          </a:p>
          <a:p>
            <a:pPr marL="231775" indent="-231775"/>
            <a:r>
              <a:rPr lang="en-US" dirty="0">
                <a:solidFill>
                  <a:srgbClr val="32302A"/>
                </a:solidFill>
              </a:rPr>
              <a:t>This chapter will consider these views.</a:t>
            </a:r>
          </a:p>
        </p:txBody>
      </p:sp>
    </p:spTree>
    <p:extLst>
      <p:ext uri="{BB962C8B-B14F-4D97-AF65-F5344CB8AC3E}">
        <p14:creationId xmlns:p14="http://schemas.microsoft.com/office/powerpoint/2010/main" val="1981554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2938"/>
            <a:ext cx="8883750" cy="5333084"/>
          </a:xfrm>
        </p:spPr>
        <p:txBody>
          <a:bodyPr/>
          <a:lstStyle/>
          <a:p>
            <a:pPr marL="231775" indent="-231775"/>
            <a:r>
              <a:rPr lang="en-US" dirty="0" smtClean="0">
                <a:solidFill>
                  <a:srgbClr val="32302A"/>
                </a:solidFill>
              </a:rPr>
              <a:t>When </a:t>
            </a:r>
            <a:r>
              <a:rPr lang="en-US" dirty="0">
                <a:solidFill>
                  <a:srgbClr val="32302A"/>
                </a:solidFill>
              </a:rPr>
              <a:t>thinking about this </a:t>
            </a:r>
            <a:r>
              <a:rPr lang="en-US" dirty="0" smtClean="0">
                <a:solidFill>
                  <a:srgbClr val="32302A"/>
                </a:solidFill>
              </a:rPr>
              <a:t>question, consider:</a:t>
            </a:r>
            <a:endParaRPr lang="en-US" dirty="0">
              <a:solidFill>
                <a:srgbClr val="32302A"/>
              </a:solidFill>
            </a:endParaRPr>
          </a:p>
          <a:p>
            <a:pPr marL="631825" lvl="1" indent="-231775"/>
            <a:r>
              <a:rPr lang="en-US" sz="2800" dirty="0" smtClean="0">
                <a:solidFill>
                  <a:srgbClr val="32302A"/>
                </a:solidFill>
              </a:rPr>
              <a:t>The </a:t>
            </a:r>
            <a:r>
              <a:rPr lang="en-US" sz="2800" dirty="0">
                <a:solidFill>
                  <a:srgbClr val="32302A"/>
                </a:solidFill>
              </a:rPr>
              <a:t>short-sightedness effect indicates that debt financing is attractive to elected </a:t>
            </a:r>
            <a:r>
              <a:rPr lang="en-US" sz="2800" dirty="0" smtClean="0">
                <a:solidFill>
                  <a:srgbClr val="32302A"/>
                </a:solidFill>
              </a:rPr>
              <a:t>political </a:t>
            </a:r>
            <a:r>
              <a:rPr lang="en-US" sz="2800" dirty="0">
                <a:solidFill>
                  <a:srgbClr val="32302A"/>
                </a:solidFill>
              </a:rPr>
              <a:t>officials.</a:t>
            </a:r>
          </a:p>
          <a:p>
            <a:pPr marL="631825" lvl="1" indent="-231775"/>
            <a:r>
              <a:rPr lang="en-US" sz="2800" dirty="0" smtClean="0">
                <a:solidFill>
                  <a:srgbClr val="32302A"/>
                </a:solidFill>
              </a:rPr>
              <a:t>Unfunded </a:t>
            </a:r>
            <a:r>
              <a:rPr lang="en-US" sz="2800" dirty="0">
                <a:solidFill>
                  <a:srgbClr val="32302A"/>
                </a:solidFill>
              </a:rPr>
              <a:t>promises are another form of debt </a:t>
            </a:r>
            <a:r>
              <a:rPr lang="en-US" sz="2800" dirty="0" smtClean="0">
                <a:solidFill>
                  <a:srgbClr val="32302A"/>
                </a:solidFill>
              </a:rPr>
              <a:t>finance</a:t>
            </a:r>
          </a:p>
          <a:p>
            <a:pPr marL="1031875" lvl="2" indent="-231775"/>
            <a:r>
              <a:rPr lang="en-US" sz="2800" dirty="0" smtClean="0">
                <a:solidFill>
                  <a:srgbClr val="32302A"/>
                </a:solidFill>
              </a:rPr>
              <a:t>The tax </a:t>
            </a:r>
            <a:r>
              <a:rPr lang="en-US" sz="2800" dirty="0">
                <a:solidFill>
                  <a:srgbClr val="32302A"/>
                </a:solidFill>
              </a:rPr>
              <a:t>burden of </a:t>
            </a:r>
            <a:r>
              <a:rPr lang="en-US" sz="2800" dirty="0" smtClean="0">
                <a:solidFill>
                  <a:srgbClr val="32302A"/>
                </a:solidFill>
              </a:rPr>
              <a:t>Social Security &amp; </a:t>
            </a:r>
            <a:r>
              <a:rPr lang="en-US" sz="2800" dirty="0">
                <a:solidFill>
                  <a:srgbClr val="32302A"/>
                </a:solidFill>
              </a:rPr>
              <a:t>Medicare will increase </a:t>
            </a:r>
            <a:r>
              <a:rPr lang="en-US" sz="2800" dirty="0" smtClean="0">
                <a:solidFill>
                  <a:srgbClr val="32302A"/>
                </a:solidFill>
              </a:rPr>
              <a:t>as </a:t>
            </a:r>
            <a:r>
              <a:rPr lang="en-US" sz="2800" dirty="0">
                <a:solidFill>
                  <a:srgbClr val="32302A"/>
                </a:solidFill>
              </a:rPr>
              <a:t>the large baby-boom </a:t>
            </a:r>
            <a:r>
              <a:rPr lang="en-US" sz="2800" dirty="0" smtClean="0">
                <a:solidFill>
                  <a:srgbClr val="32302A"/>
                </a:solidFill>
              </a:rPr>
              <a:t>generation </a:t>
            </a:r>
            <a:r>
              <a:rPr lang="en-US" sz="2800" dirty="0">
                <a:solidFill>
                  <a:srgbClr val="32302A"/>
                </a:solidFill>
              </a:rPr>
              <a:t>moves into retirement in the </a:t>
            </a:r>
            <a:r>
              <a:rPr lang="en-US" sz="2800" dirty="0" smtClean="0">
                <a:solidFill>
                  <a:srgbClr val="32302A"/>
                </a:solidFill>
              </a:rPr>
              <a:t>future. </a:t>
            </a:r>
            <a:endParaRPr lang="en-US" sz="2800" dirty="0">
              <a:solidFill>
                <a:srgbClr val="32302A"/>
              </a:solidFill>
            </a:endParaRPr>
          </a:p>
          <a:p>
            <a:pPr marL="631825" lvl="1" indent="-231775"/>
            <a:r>
              <a:rPr lang="en-US" sz="2800" dirty="0" smtClean="0">
                <a:solidFill>
                  <a:srgbClr val="32302A"/>
                </a:solidFill>
              </a:rPr>
              <a:t>Political incentives explain </a:t>
            </a:r>
            <a:r>
              <a:rPr lang="en-US" sz="2800" dirty="0">
                <a:solidFill>
                  <a:srgbClr val="32302A"/>
                </a:solidFill>
              </a:rPr>
              <a:t>how countries can get caught in a vicious circle of debt financing, higher taxes, </a:t>
            </a:r>
            <a:r>
              <a:rPr lang="en-US" sz="2800" dirty="0" smtClean="0">
                <a:solidFill>
                  <a:srgbClr val="32302A"/>
                </a:solidFill>
              </a:rPr>
              <a:t>and </a:t>
            </a:r>
            <a:r>
              <a:rPr lang="en-US" sz="2800" dirty="0">
                <a:solidFill>
                  <a:srgbClr val="32302A"/>
                </a:solidFill>
              </a:rPr>
              <a:t>sluggish growth. </a:t>
            </a:r>
            <a:r>
              <a:rPr lang="en-US" sz="2800" dirty="0" smtClean="0">
                <a:solidFill>
                  <a:srgbClr val="32302A"/>
                </a:solidFill>
              </a:rPr>
              <a:t>Greece </a:t>
            </a:r>
            <a:r>
              <a:rPr lang="en-US" sz="2800" dirty="0">
                <a:solidFill>
                  <a:srgbClr val="32302A"/>
                </a:solidFill>
              </a:rPr>
              <a:t>provides an example. Other </a:t>
            </a:r>
            <a:r>
              <a:rPr lang="en-US" sz="2800" dirty="0" smtClean="0">
                <a:solidFill>
                  <a:srgbClr val="32302A"/>
                </a:solidFill>
              </a:rPr>
              <a:t>high-debt countries could </a:t>
            </a:r>
            <a:r>
              <a:rPr lang="en-US" sz="2800" dirty="0">
                <a:solidFill>
                  <a:srgbClr val="32302A"/>
                </a:solidFill>
              </a:rPr>
              <a:t>fall </a:t>
            </a:r>
            <a:r>
              <a:rPr lang="en-US" sz="2800" dirty="0" smtClean="0">
                <a:solidFill>
                  <a:srgbClr val="32302A"/>
                </a:solidFill>
              </a:rPr>
              <a:t>into </a:t>
            </a:r>
            <a:r>
              <a:rPr lang="en-US" sz="2800" dirty="0">
                <a:solidFill>
                  <a:srgbClr val="32302A"/>
                </a:solidFill>
              </a:rPr>
              <a:t>a similar trap. </a:t>
            </a:r>
          </a:p>
        </p:txBody>
      </p:sp>
      <p:sp>
        <p:nvSpPr>
          <p:cNvPr id="6" name="Title 1"/>
          <p:cNvSpPr>
            <a:spLocks noGrp="1"/>
          </p:cNvSpPr>
          <p:nvPr>
            <p:ph type="title"/>
          </p:nvPr>
        </p:nvSpPr>
        <p:spPr>
          <a:xfrm>
            <a:off x="119569" y="45492"/>
            <a:ext cx="8904855" cy="992501"/>
          </a:xfrm>
        </p:spPr>
        <p:txBody>
          <a:bodyPr/>
          <a:lstStyle/>
          <a:p>
            <a:pPr>
              <a:lnSpc>
                <a:spcPts val="3500"/>
              </a:lnSpc>
            </a:pPr>
            <a:r>
              <a:rPr lang="en-US" dirty="0"/>
              <a:t>Are the </a:t>
            </a:r>
            <a:r>
              <a:rPr lang="en-US" dirty="0" smtClean="0"/>
              <a:t>Current High Levels </a:t>
            </a:r>
            <a:br>
              <a:rPr lang="en-US" dirty="0" smtClean="0"/>
            </a:br>
            <a:r>
              <a:rPr lang="en-US" dirty="0" smtClean="0"/>
              <a:t>of Government Debt Dangerous</a:t>
            </a:r>
            <a:r>
              <a:rPr lang="en-US" dirty="0"/>
              <a:t>? </a:t>
            </a:r>
            <a:endParaRPr lang="en-US" dirty="0" smtClean="0"/>
          </a:p>
        </p:txBody>
      </p:sp>
    </p:spTree>
    <p:extLst>
      <p:ext uri="{BB962C8B-B14F-4D97-AF65-F5344CB8AC3E}">
        <p14:creationId xmlns:p14="http://schemas.microsoft.com/office/powerpoint/2010/main" val="806749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32938"/>
            <a:ext cx="8883750" cy="5725062"/>
          </a:xfrm>
        </p:spPr>
        <p:txBody>
          <a:bodyPr/>
          <a:lstStyle/>
          <a:p>
            <a:pPr marL="231775" indent="-231775"/>
            <a:r>
              <a:rPr lang="en-US" dirty="0" smtClean="0">
                <a:solidFill>
                  <a:srgbClr val="32302A"/>
                </a:solidFill>
              </a:rPr>
              <a:t>Can countries escape from the ‘debt trap?’</a:t>
            </a:r>
          </a:p>
          <a:p>
            <a:pPr marL="631825" lvl="1" indent="-231775"/>
            <a:r>
              <a:rPr lang="en-US" sz="2800" dirty="0" smtClean="0">
                <a:solidFill>
                  <a:srgbClr val="32302A"/>
                </a:solidFill>
              </a:rPr>
              <a:t>The answer is clearly ‘yes,’ but control in the growth </a:t>
            </a:r>
            <a:br>
              <a:rPr lang="en-US" sz="2800" dirty="0" smtClean="0">
                <a:solidFill>
                  <a:srgbClr val="32302A"/>
                </a:solidFill>
              </a:rPr>
            </a:br>
            <a:r>
              <a:rPr lang="en-US" sz="2800" dirty="0" smtClean="0">
                <a:solidFill>
                  <a:srgbClr val="32302A"/>
                </a:solidFill>
              </a:rPr>
              <a:t>of spending and debt will be required.</a:t>
            </a:r>
          </a:p>
          <a:p>
            <a:pPr marL="631825" lvl="1" indent="-231775"/>
            <a:r>
              <a:rPr lang="en-US" sz="2800" dirty="0" smtClean="0">
                <a:solidFill>
                  <a:srgbClr val="32302A"/>
                </a:solidFill>
              </a:rPr>
              <a:t>The experiences of both Ireland in the late 1980s </a:t>
            </a:r>
            <a:br>
              <a:rPr lang="en-US" sz="2800" dirty="0" smtClean="0">
                <a:solidFill>
                  <a:srgbClr val="32302A"/>
                </a:solidFill>
              </a:rPr>
            </a:br>
            <a:r>
              <a:rPr lang="en-US" sz="2800" dirty="0" smtClean="0">
                <a:solidFill>
                  <a:srgbClr val="32302A"/>
                </a:solidFill>
              </a:rPr>
              <a:t>and Canada in the latter half of the 1990s illustrate </a:t>
            </a:r>
            <a:br>
              <a:rPr lang="en-US" sz="2800" dirty="0" smtClean="0">
                <a:solidFill>
                  <a:srgbClr val="32302A"/>
                </a:solidFill>
              </a:rPr>
            </a:br>
            <a:r>
              <a:rPr lang="en-US" sz="2800" dirty="0" smtClean="0">
                <a:solidFill>
                  <a:srgbClr val="32302A"/>
                </a:solidFill>
              </a:rPr>
              <a:t>this point.</a:t>
            </a:r>
          </a:p>
        </p:txBody>
      </p:sp>
      <p:sp>
        <p:nvSpPr>
          <p:cNvPr id="6" name="Title 1"/>
          <p:cNvSpPr>
            <a:spLocks noGrp="1"/>
          </p:cNvSpPr>
          <p:nvPr>
            <p:ph type="title"/>
          </p:nvPr>
        </p:nvSpPr>
        <p:spPr>
          <a:xfrm>
            <a:off x="119569" y="86022"/>
            <a:ext cx="8904855" cy="992501"/>
          </a:xfrm>
        </p:spPr>
        <p:txBody>
          <a:bodyPr/>
          <a:lstStyle/>
          <a:p>
            <a:pPr>
              <a:lnSpc>
                <a:spcPts val="3500"/>
              </a:lnSpc>
            </a:pPr>
            <a:r>
              <a:rPr lang="en-US" dirty="0"/>
              <a:t>Are the </a:t>
            </a:r>
            <a:r>
              <a:rPr lang="en-US" dirty="0" smtClean="0"/>
              <a:t>Current High Levels </a:t>
            </a:r>
            <a:br>
              <a:rPr lang="en-US" dirty="0" smtClean="0"/>
            </a:br>
            <a:r>
              <a:rPr lang="en-US" dirty="0" smtClean="0"/>
              <a:t>of Government Debt Dangerous</a:t>
            </a:r>
            <a:r>
              <a:rPr lang="en-US" dirty="0"/>
              <a:t>? </a:t>
            </a:r>
            <a:endParaRPr lang="en-US" dirty="0" smtClean="0"/>
          </a:p>
        </p:txBody>
      </p:sp>
    </p:spTree>
    <p:extLst>
      <p:ext uri="{BB962C8B-B14F-4D97-AF65-F5344CB8AC3E}">
        <p14:creationId xmlns:p14="http://schemas.microsoft.com/office/powerpoint/2010/main" val="4157556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878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452909"/>
          </a:xfrm>
        </p:spPr>
        <p:txBody>
          <a:bodyPr/>
          <a:lstStyle/>
          <a:p>
            <a:pPr marL="341313" indent="-341313">
              <a:buAutoNum type="arabicPeriod"/>
            </a:pPr>
            <a:r>
              <a:rPr lang="en-US" dirty="0" smtClean="0">
                <a:solidFill>
                  <a:srgbClr val="32302A"/>
                </a:solidFill>
              </a:rPr>
              <a:t>Why do the Keynesians believe that the fiscal stimulus during and following the 2008-2009 recession was effective? Why do the Keynesian critics believe it was ineffective?</a:t>
            </a:r>
          </a:p>
          <a:p>
            <a:pPr marL="341313" indent="-341313">
              <a:buAutoNum type="arabicPeriod"/>
            </a:pPr>
            <a:r>
              <a:rPr lang="en-US" dirty="0">
                <a:solidFill>
                  <a:srgbClr val="32302A"/>
                </a:solidFill>
              </a:rPr>
              <a:t>What </a:t>
            </a:r>
            <a:r>
              <a:rPr lang="en-US" dirty="0" smtClean="0">
                <a:solidFill>
                  <a:srgbClr val="32302A"/>
                </a:solidFill>
              </a:rPr>
              <a:t>do the large deficits during and following the great recession reveal </a:t>
            </a:r>
            <a:r>
              <a:rPr lang="en-US" dirty="0">
                <a:solidFill>
                  <a:srgbClr val="32302A"/>
                </a:solidFill>
              </a:rPr>
              <a:t>about the validity of the </a:t>
            </a:r>
            <a:r>
              <a:rPr lang="en-US" dirty="0" smtClean="0">
                <a:solidFill>
                  <a:srgbClr val="32302A"/>
                </a:solidFill>
              </a:rPr>
              <a:t>Keynesian, Crowding Out, and New Classical theories of fiscal policy?</a:t>
            </a:r>
          </a:p>
          <a:p>
            <a:pPr marL="341313" indent="-341313">
              <a:buAutoNum type="arabicPeriod"/>
            </a:pPr>
            <a:r>
              <a:rPr lang="en-US" dirty="0" smtClean="0">
                <a:solidFill>
                  <a:srgbClr val="32302A"/>
                </a:solidFill>
              </a:rPr>
              <a:t>Has the federal debt of the U.S. grown to a dangerously high level? Why or why not?</a:t>
            </a:r>
          </a:p>
        </p:txBody>
      </p:sp>
    </p:spTree>
    <p:extLst>
      <p:ext uri="{BB962C8B-B14F-4D97-AF65-F5344CB8AC3E}">
        <p14:creationId xmlns:p14="http://schemas.microsoft.com/office/powerpoint/2010/main" val="2805717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35918"/>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12</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63828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29848"/>
            <a:ext cx="8229600" cy="126816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042" y="692589"/>
            <a:ext cx="7772400" cy="742188"/>
          </a:xfrm>
        </p:spPr>
        <p:txBody>
          <a:bodyPr anchor="ctr"/>
          <a:lstStyle/>
          <a:p>
            <a:pPr>
              <a:lnSpc>
                <a:spcPts val="4000"/>
              </a:lnSpc>
            </a:pPr>
            <a:r>
              <a:rPr lang="en-US" dirty="0"/>
              <a:t>Fiscal Policy, Borrowing, </a:t>
            </a:r>
            <a:br>
              <a:rPr lang="en-US" dirty="0"/>
            </a:br>
            <a:r>
              <a:rPr lang="en-US" dirty="0"/>
              <a:t>and the Crowding-Out Effect</a:t>
            </a:r>
          </a:p>
        </p:txBody>
      </p:sp>
    </p:spTree>
    <p:extLst>
      <p:ext uri="{BB962C8B-B14F-4D97-AF65-F5344CB8AC3E}">
        <p14:creationId xmlns:p14="http://schemas.microsoft.com/office/powerpoint/2010/main" val="374108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1989"/>
            <a:ext cx="8904855" cy="929899"/>
          </a:xfrm>
        </p:spPr>
        <p:txBody>
          <a:bodyPr/>
          <a:lstStyle/>
          <a:p>
            <a:r>
              <a:rPr lang="en-US" dirty="0"/>
              <a:t>The Crowding-out Effect</a:t>
            </a:r>
          </a:p>
        </p:txBody>
      </p:sp>
      <p:sp>
        <p:nvSpPr>
          <p:cNvPr id="3" name="Content Placeholder 2"/>
          <p:cNvSpPr>
            <a:spLocks noGrp="1"/>
          </p:cNvSpPr>
          <p:nvPr>
            <p:ph idx="1"/>
          </p:nvPr>
        </p:nvSpPr>
        <p:spPr>
          <a:xfrm>
            <a:off x="140675" y="1110170"/>
            <a:ext cx="8823571" cy="5308163"/>
          </a:xfrm>
        </p:spPr>
        <p:txBody>
          <a:bodyPr/>
          <a:lstStyle/>
          <a:p>
            <a:pPr marL="231775" indent="-231775"/>
            <a:r>
              <a:rPr lang="en-US" sz="2600" dirty="0">
                <a:solidFill>
                  <a:srgbClr val="32302A"/>
                </a:solidFill>
              </a:rPr>
              <a:t>The </a:t>
            </a:r>
            <a:r>
              <a:rPr lang="en-US" sz="2600" b="1" i="1" dirty="0">
                <a:solidFill>
                  <a:srgbClr val="32302A"/>
                </a:solidFill>
              </a:rPr>
              <a:t>Crowding-out effect</a:t>
            </a:r>
            <a:r>
              <a:rPr lang="en-US" sz="2600" dirty="0">
                <a:solidFill>
                  <a:srgbClr val="32302A"/>
                </a:solidFill>
              </a:rPr>
              <a:t>:</a:t>
            </a:r>
            <a:br>
              <a:rPr lang="en-US" sz="2600" dirty="0">
                <a:solidFill>
                  <a:srgbClr val="32302A"/>
                </a:solidFill>
              </a:rPr>
            </a:br>
            <a:r>
              <a:rPr lang="en-US" sz="2600" dirty="0" smtClean="0">
                <a:solidFill>
                  <a:srgbClr val="32302A"/>
                </a:solidFill>
              </a:rPr>
              <a:t>Theory </a:t>
            </a:r>
            <a:r>
              <a:rPr lang="en-US" sz="2600" dirty="0">
                <a:solidFill>
                  <a:srgbClr val="32302A"/>
                </a:solidFill>
              </a:rPr>
              <a:t>that an increase in borrowing </a:t>
            </a:r>
            <a:r>
              <a:rPr lang="en-US" sz="2600" dirty="0" smtClean="0">
                <a:solidFill>
                  <a:srgbClr val="32302A"/>
                </a:solidFill>
              </a:rPr>
              <a:t>to finance </a:t>
            </a:r>
            <a:r>
              <a:rPr lang="en-US" sz="2600" dirty="0">
                <a:solidFill>
                  <a:srgbClr val="32302A"/>
                </a:solidFill>
              </a:rPr>
              <a:t>a budget deficit </a:t>
            </a:r>
            <a:r>
              <a:rPr lang="en-US" sz="2600" dirty="0" smtClean="0">
                <a:solidFill>
                  <a:srgbClr val="32302A"/>
                </a:solidFill>
              </a:rPr>
              <a:t>will </a:t>
            </a:r>
            <a:r>
              <a:rPr lang="en-US" sz="2600" dirty="0">
                <a:solidFill>
                  <a:srgbClr val="32302A"/>
                </a:solidFill>
              </a:rPr>
              <a:t>push real </a:t>
            </a:r>
            <a:r>
              <a:rPr lang="en-US" sz="2600" dirty="0" smtClean="0">
                <a:solidFill>
                  <a:srgbClr val="32302A"/>
                </a:solidFill>
              </a:rPr>
              <a:t>interest rates </a:t>
            </a:r>
            <a:r>
              <a:rPr lang="en-US" sz="2600" dirty="0">
                <a:solidFill>
                  <a:srgbClr val="32302A"/>
                </a:solidFill>
              </a:rPr>
              <a:t>up and thereby retard </a:t>
            </a:r>
            <a:r>
              <a:rPr lang="en-US" sz="2600" dirty="0" smtClean="0">
                <a:solidFill>
                  <a:srgbClr val="32302A"/>
                </a:solidFill>
              </a:rPr>
              <a:t>private spending, reducing </a:t>
            </a:r>
            <a:r>
              <a:rPr lang="en-US" sz="2600" dirty="0">
                <a:solidFill>
                  <a:srgbClr val="32302A"/>
                </a:solidFill>
              </a:rPr>
              <a:t>the stimulus effect of </a:t>
            </a:r>
            <a:r>
              <a:rPr lang="en-US" sz="2600" dirty="0" smtClean="0">
                <a:solidFill>
                  <a:srgbClr val="32302A"/>
                </a:solidFill>
              </a:rPr>
              <a:t>expansionary fiscal </a:t>
            </a:r>
            <a:r>
              <a:rPr lang="en-US" sz="2600" dirty="0">
                <a:solidFill>
                  <a:srgbClr val="32302A"/>
                </a:solidFill>
              </a:rPr>
              <a:t>policy</a:t>
            </a:r>
          </a:p>
          <a:p>
            <a:pPr marL="231775" indent="-231775"/>
            <a:r>
              <a:rPr lang="en-US" sz="2600" dirty="0">
                <a:solidFill>
                  <a:srgbClr val="32302A"/>
                </a:solidFill>
              </a:rPr>
              <a:t>The implications of the crowding-out analysis are symmetrical. </a:t>
            </a:r>
          </a:p>
          <a:p>
            <a:pPr marL="631825" lvl="1" indent="-231775"/>
            <a:r>
              <a:rPr lang="en-US" dirty="0">
                <a:solidFill>
                  <a:srgbClr val="32302A"/>
                </a:solidFill>
              </a:rPr>
              <a:t>Restrictive fiscal policy will reduce real interest rates and "crowd-in" private spending. </a:t>
            </a:r>
          </a:p>
          <a:p>
            <a:pPr marL="231775" indent="-231775"/>
            <a:r>
              <a:rPr lang="en-US" sz="2600" dirty="0">
                <a:solidFill>
                  <a:srgbClr val="32302A"/>
                </a:solidFill>
              </a:rPr>
              <a:t>Crowding-out effect in an open economy: </a:t>
            </a:r>
            <a:br>
              <a:rPr lang="en-US" sz="2600" dirty="0">
                <a:solidFill>
                  <a:srgbClr val="32302A"/>
                </a:solidFill>
              </a:rPr>
            </a:br>
            <a:r>
              <a:rPr lang="en-US" sz="2600" dirty="0">
                <a:solidFill>
                  <a:srgbClr val="32302A"/>
                </a:solidFill>
              </a:rPr>
              <a:t>Larger budget deficits and higher real interest rates lead to an inflow of capital, appreciation </a:t>
            </a:r>
            <a:r>
              <a:rPr lang="en-US" sz="2600" dirty="0" smtClean="0">
                <a:solidFill>
                  <a:srgbClr val="32302A"/>
                </a:solidFill>
              </a:rPr>
              <a:t>in </a:t>
            </a:r>
            <a:r>
              <a:rPr lang="en-US" sz="2600" dirty="0">
                <a:solidFill>
                  <a:srgbClr val="32302A"/>
                </a:solidFill>
              </a:rPr>
              <a:t>the dollar, and a decline in net exports. </a:t>
            </a:r>
          </a:p>
        </p:txBody>
      </p:sp>
    </p:spTree>
    <p:extLst>
      <p:ext uri="{BB962C8B-B14F-4D97-AF65-F5344CB8AC3E}">
        <p14:creationId xmlns:p14="http://schemas.microsoft.com/office/powerpoint/2010/main" val="255612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24838" y="1591545"/>
            <a:ext cx="4698518" cy="439516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58027"/>
            <a:ext cx="8904855" cy="1115877"/>
          </a:xfrm>
        </p:spPr>
        <p:txBody>
          <a:bodyPr/>
          <a:lstStyle/>
          <a:p>
            <a:pPr>
              <a:lnSpc>
                <a:spcPts val="3500"/>
              </a:lnSpc>
            </a:pPr>
            <a:r>
              <a:rPr lang="en-US" dirty="0"/>
              <a:t>Deficits and Interest Rates:</a:t>
            </a:r>
            <a:br>
              <a:rPr lang="en-US" dirty="0"/>
            </a:br>
            <a:r>
              <a:rPr lang="en-US" dirty="0"/>
              <a:t>The Crowding-out View</a:t>
            </a:r>
          </a:p>
        </p:txBody>
      </p:sp>
      <p:sp>
        <p:nvSpPr>
          <p:cNvPr id="61" name="Text Box 10"/>
          <p:cNvSpPr txBox="1">
            <a:spLocks noChangeArrowheads="1"/>
          </p:cNvSpPr>
          <p:nvPr/>
        </p:nvSpPr>
        <p:spPr bwMode="auto">
          <a:xfrm>
            <a:off x="73111" y="2033027"/>
            <a:ext cx="4067571" cy="361893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Other things constant, if the government borrows an additional $100 billion to finance its budget deficit, this borrowing will increase the demand for loanable funds (</a:t>
            </a:r>
            <a:r>
              <a:rPr lang="en-US" sz="2200" dirty="0" smtClean="0">
                <a:latin typeface="+mj-lt"/>
                <a:cs typeface="Times New Roman" pitchFamily="18" charset="0"/>
              </a:rPr>
              <a:t>shifting the demand for loanable fund </a:t>
            </a:r>
            <a:r>
              <a:rPr lang="en-US" sz="2200" dirty="0">
                <a:latin typeface="+mj-lt"/>
                <a:cs typeface="Times New Roman" pitchFamily="18" charset="0"/>
              </a:rPr>
              <a:t>from </a:t>
            </a:r>
            <a:r>
              <a:rPr lang="en-US" sz="2200" b="1" i="1" dirty="0">
                <a:latin typeface="+mj-lt"/>
                <a:cs typeface="Times New Roman" pitchFamily="18" charset="0"/>
              </a:rPr>
              <a:t>D</a:t>
            </a:r>
            <a:r>
              <a:rPr lang="en-US" sz="2200" b="1" i="1" baseline="-25000" dirty="0">
                <a:latin typeface="+mj-lt"/>
                <a:cs typeface="Times New Roman" pitchFamily="18" charset="0"/>
              </a:rPr>
              <a:t>1</a:t>
            </a:r>
            <a:r>
              <a:rPr lang="en-US" sz="2200" dirty="0">
                <a:latin typeface="+mj-lt"/>
                <a:cs typeface="Times New Roman" pitchFamily="18" charset="0"/>
              </a:rPr>
              <a:t> to </a:t>
            </a:r>
            <a:r>
              <a:rPr lang="en-US" sz="2200" b="1" i="1" dirty="0" smtClean="0">
                <a:latin typeface="+mj-lt"/>
                <a:cs typeface="Times New Roman" pitchFamily="18" charset="0"/>
              </a:rPr>
              <a:t>D</a:t>
            </a:r>
            <a:r>
              <a:rPr lang="en-US" sz="2200" b="1" i="1" baseline="-25000" dirty="0" smtClean="0">
                <a:latin typeface="+mj-lt"/>
                <a:cs typeface="Times New Roman" pitchFamily="18" charset="0"/>
              </a:rPr>
              <a:t>2</a:t>
            </a:r>
            <a:r>
              <a:rPr lang="en-US" sz="2200" dirty="0" smtClean="0">
                <a:latin typeface="+mj-lt"/>
                <a:cs typeface="Times New Roman" pitchFamily="18" charset="0"/>
              </a:rPr>
              <a:t>) </a:t>
            </a:r>
            <a:r>
              <a:rPr lang="en-US" sz="2200" dirty="0">
                <a:latin typeface="+mj-lt"/>
                <a:cs typeface="Times New Roman" pitchFamily="18" charset="0"/>
              </a:rPr>
              <a:t>and lead to higher interest rates.</a:t>
            </a:r>
          </a:p>
          <a:p>
            <a:pPr marL="115888" indent="-115888">
              <a:lnSpc>
                <a:spcPct val="90000"/>
              </a:lnSpc>
              <a:spcBef>
                <a:spcPct val="50000"/>
              </a:spcBef>
              <a:buFontTx/>
              <a:buChar char="•"/>
            </a:pPr>
            <a:r>
              <a:rPr lang="en-US" sz="2200" dirty="0">
                <a:latin typeface="+mj-lt"/>
                <a:cs typeface="Times New Roman" pitchFamily="18" charset="0"/>
              </a:rPr>
              <a:t>How will higher interest </a:t>
            </a:r>
            <a:r>
              <a:rPr lang="en-US" sz="2200" dirty="0" smtClean="0">
                <a:latin typeface="+mj-lt"/>
                <a:cs typeface="Times New Roman" pitchFamily="18" charset="0"/>
              </a:rPr>
              <a:t>rates influence </a:t>
            </a:r>
            <a:r>
              <a:rPr lang="en-US" sz="2200" b="1" i="1" dirty="0">
                <a:solidFill>
                  <a:schemeClr val="accent5">
                    <a:lumMod val="75000"/>
                  </a:schemeClr>
                </a:solidFill>
                <a:latin typeface="+mj-lt"/>
                <a:cs typeface="Times New Roman" pitchFamily="18" charset="0"/>
              </a:rPr>
              <a:t>aggregate demand</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806541" y="5483443"/>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659011" y="5400819"/>
            <a:ext cx="1078821"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b="1" dirty="0" smtClean="0">
                <a:solidFill>
                  <a:srgbClr val="000000"/>
                </a:solidFill>
                <a:latin typeface="+mj-lt"/>
                <a:cs typeface="Times New Roman" pitchFamily="18" charset="0"/>
              </a:rPr>
              <a:t>Q</a:t>
            </a:r>
            <a:r>
              <a:rPr kumimoji="0" lang="en-US" sz="1400" b="0" dirty="0" smtClean="0">
                <a:solidFill>
                  <a:srgbClr val="000000"/>
                </a:solidFill>
                <a:latin typeface="+mj-lt"/>
                <a:cs typeface="Times New Roman" pitchFamily="18" charset="0"/>
              </a:rPr>
              <a:t>uantity of</a:t>
            </a:r>
            <a:br>
              <a:rPr kumimoji="0" lang="en-US" sz="1400" b="0" dirty="0" smtClean="0">
                <a:solidFill>
                  <a:srgbClr val="000000"/>
                </a:solidFill>
                <a:latin typeface="+mj-lt"/>
                <a:cs typeface="Times New Roman" pitchFamily="18" charset="0"/>
              </a:rPr>
            </a:br>
            <a:r>
              <a:rPr kumimoji="0" lang="en-US" sz="1400" b="0" dirty="0" smtClean="0">
                <a:solidFill>
                  <a:srgbClr val="000000"/>
                </a:solidFill>
                <a:latin typeface="+mj-lt"/>
                <a:cs typeface="Times New Roman" pitchFamily="18" charset="0"/>
              </a:rPr>
              <a:t>loanable funds</a:t>
            </a:r>
            <a:endParaRPr kumimoji="0" lang="en-US" i="1" dirty="0">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320766" y="2061046"/>
            <a:ext cx="747384" cy="544765"/>
          </a:xfrm>
          <a:prstGeom prst="rect">
            <a:avLst/>
          </a:prstGeom>
          <a:noFill/>
          <a:ln w="9525">
            <a:noFill/>
            <a:miter lim="800000"/>
            <a:headEnd/>
            <a:tailEnd/>
          </a:ln>
        </p:spPr>
        <p:txBody>
          <a:bodyPr wrap="none">
            <a:prstTxWarp prst="textNoShape">
              <a:avLst/>
            </a:prstTxWarp>
            <a:spAutoFit/>
          </a:bodyPr>
          <a:lstStyle/>
          <a:p>
            <a:pPr>
              <a:lnSpc>
                <a:spcPct val="70000"/>
              </a:lnSpc>
            </a:pPr>
            <a:r>
              <a:rPr lang="en-US" sz="1400" dirty="0">
                <a:solidFill>
                  <a:srgbClr val="000000"/>
                </a:solidFill>
                <a:latin typeface="+mj-lt"/>
                <a:cs typeface="Times New Roman" pitchFamily="18" charset="0"/>
              </a:rPr>
              <a:t>Real </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interest</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rate</a:t>
            </a:r>
          </a:p>
        </p:txBody>
      </p:sp>
      <p:sp>
        <p:nvSpPr>
          <p:cNvPr id="50" name="Line 8"/>
          <p:cNvSpPr>
            <a:spLocks noChangeAspect="1" noChangeShapeType="1"/>
          </p:cNvSpPr>
          <p:nvPr/>
        </p:nvSpPr>
        <p:spPr bwMode="auto">
          <a:xfrm>
            <a:off x="4806541" y="2453536"/>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24" name="Rectangle 24"/>
          <p:cNvSpPr>
            <a:spLocks noChangeArrowheads="1"/>
          </p:cNvSpPr>
          <p:nvPr/>
        </p:nvSpPr>
        <p:spPr bwMode="auto">
          <a:xfrm>
            <a:off x="7257583" y="1710732"/>
            <a:ext cx="1513170" cy="437043"/>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r>
              <a:rPr kumimoji="0" lang="en-US" sz="1600" b="1" i="1" dirty="0" err="1">
                <a:solidFill>
                  <a:srgbClr val="000000"/>
                </a:solidFill>
                <a:latin typeface="+mj-lt"/>
                <a:cs typeface="Times New Roman" pitchFamily="18" charset="0"/>
              </a:rPr>
              <a:t>Loanable</a:t>
            </a:r>
            <a:r>
              <a:rPr kumimoji="0" lang="en-US" sz="1600" b="1" i="1" dirty="0">
                <a:solidFill>
                  <a:srgbClr val="000000"/>
                </a:solidFill>
                <a:latin typeface="+mj-lt"/>
                <a:cs typeface="Times New Roman" pitchFamily="18" charset="0"/>
              </a:rPr>
              <a:t> Funds</a:t>
            </a:r>
            <a:br>
              <a:rPr kumimoji="0" lang="en-US" sz="1600" b="1" i="1" dirty="0">
                <a:solidFill>
                  <a:srgbClr val="000000"/>
                </a:solidFill>
                <a:latin typeface="+mj-lt"/>
                <a:cs typeface="Times New Roman" pitchFamily="18" charset="0"/>
              </a:rPr>
            </a:br>
            <a:r>
              <a:rPr kumimoji="0" lang="en-US" sz="1600" b="1" i="1" dirty="0">
                <a:solidFill>
                  <a:srgbClr val="000000"/>
                </a:solidFill>
                <a:latin typeface="+mj-lt"/>
                <a:cs typeface="Times New Roman" pitchFamily="18" charset="0"/>
              </a:rPr>
              <a:t>Market</a:t>
            </a:r>
          </a:p>
        </p:txBody>
      </p:sp>
      <p:sp>
        <p:nvSpPr>
          <p:cNvPr id="26" name="Rectangle 7"/>
          <p:cNvSpPr>
            <a:spLocks noChangeArrowheads="1"/>
          </p:cNvSpPr>
          <p:nvPr/>
        </p:nvSpPr>
        <p:spPr bwMode="auto">
          <a:xfrm>
            <a:off x="5959906" y="5500723"/>
            <a:ext cx="21640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mj-lt"/>
                <a:cs typeface="Times New Roman" pitchFamily="18" charset="0"/>
              </a:rPr>
              <a:t>Q</a:t>
            </a:r>
            <a:r>
              <a:rPr kumimoji="0" lang="en-US" sz="1600" b="1" i="1" baseline="-25000" dirty="0">
                <a:latin typeface="+mj-lt"/>
                <a:cs typeface="Times New Roman" pitchFamily="18" charset="0"/>
              </a:rPr>
              <a:t>1</a:t>
            </a:r>
            <a:endParaRPr kumimoji="0" lang="en-US" sz="1600" b="1" baseline="-25000" dirty="0">
              <a:latin typeface="+mj-lt"/>
              <a:cs typeface="Times New Roman" pitchFamily="18" charset="0"/>
            </a:endParaRPr>
          </a:p>
        </p:txBody>
      </p:sp>
      <p:sp>
        <p:nvSpPr>
          <p:cNvPr id="27" name="Line 12"/>
          <p:cNvSpPr>
            <a:spLocks noChangeAspect="1" noChangeShapeType="1"/>
          </p:cNvSpPr>
          <p:nvPr/>
        </p:nvSpPr>
        <p:spPr bwMode="auto">
          <a:xfrm>
            <a:off x="6066834" y="4171152"/>
            <a:ext cx="0" cy="1300163"/>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pitchFamily="18" charset="0"/>
            </a:endParaRPr>
          </a:p>
        </p:txBody>
      </p:sp>
      <p:sp>
        <p:nvSpPr>
          <p:cNvPr id="28" name="Line 16"/>
          <p:cNvSpPr>
            <a:spLocks noChangeAspect="1" noChangeShapeType="1"/>
          </p:cNvSpPr>
          <p:nvPr/>
        </p:nvSpPr>
        <p:spPr bwMode="auto">
          <a:xfrm>
            <a:off x="6479584" y="3790152"/>
            <a:ext cx="0" cy="1690688"/>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pitchFamily="18" charset="0"/>
            </a:endParaRPr>
          </a:p>
        </p:txBody>
      </p:sp>
      <p:sp>
        <p:nvSpPr>
          <p:cNvPr id="29" name="Line 19"/>
          <p:cNvSpPr>
            <a:spLocks noChangeAspect="1" noChangeShapeType="1"/>
          </p:cNvSpPr>
          <p:nvPr/>
        </p:nvSpPr>
        <p:spPr bwMode="auto">
          <a:xfrm flipH="1">
            <a:off x="4813186" y="3657556"/>
            <a:ext cx="1666398" cy="0"/>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pitchFamily="18" charset="0"/>
            </a:endParaRPr>
          </a:p>
        </p:txBody>
      </p:sp>
      <p:sp>
        <p:nvSpPr>
          <p:cNvPr id="30" name="Rectangle 20"/>
          <p:cNvSpPr>
            <a:spLocks noChangeArrowheads="1"/>
          </p:cNvSpPr>
          <p:nvPr/>
        </p:nvSpPr>
        <p:spPr bwMode="auto">
          <a:xfrm>
            <a:off x="6394881" y="5500723"/>
            <a:ext cx="21640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mj-lt"/>
                <a:cs typeface="Times New Roman" pitchFamily="18" charset="0"/>
              </a:rPr>
              <a:t>Q</a:t>
            </a:r>
            <a:r>
              <a:rPr kumimoji="0" lang="en-US" sz="1600" b="1" i="1" baseline="-25000" dirty="0">
                <a:latin typeface="+mj-lt"/>
                <a:cs typeface="Times New Roman" pitchFamily="18" charset="0"/>
              </a:rPr>
              <a:t>2</a:t>
            </a:r>
            <a:endParaRPr kumimoji="0" lang="en-US" sz="1600" b="1" baseline="-25000" dirty="0">
              <a:latin typeface="+mj-lt"/>
              <a:cs typeface="Times New Roman" pitchFamily="18" charset="0"/>
            </a:endParaRPr>
          </a:p>
        </p:txBody>
      </p:sp>
      <p:sp>
        <p:nvSpPr>
          <p:cNvPr id="45" name="Rectangle 26"/>
          <p:cNvSpPr>
            <a:spLocks noChangeAspect="1" noChangeArrowheads="1"/>
          </p:cNvSpPr>
          <p:nvPr/>
        </p:nvSpPr>
        <p:spPr bwMode="auto">
          <a:xfrm>
            <a:off x="4500746" y="3514572"/>
            <a:ext cx="18755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smtClean="0">
                <a:solidFill>
                  <a:srgbClr val="000000"/>
                </a:solidFill>
                <a:latin typeface="+mj-lt"/>
                <a:cs typeface="Times New Roman" pitchFamily="18" charset="0"/>
              </a:rPr>
              <a:t>r</a:t>
            </a:r>
            <a:r>
              <a:rPr kumimoji="0" lang="en-US" sz="1600" b="1" i="1" baseline="-25000" dirty="0">
                <a:solidFill>
                  <a:srgbClr val="000000"/>
                </a:solidFill>
                <a:latin typeface="+mj-lt"/>
                <a:cs typeface="Times New Roman" pitchFamily="18" charset="0"/>
              </a:rPr>
              <a:t>2</a:t>
            </a:r>
            <a:r>
              <a:rPr kumimoji="0" lang="en-US" sz="1600" b="1" i="1" dirty="0" smtClean="0">
                <a:solidFill>
                  <a:srgbClr val="000000"/>
                </a:solidFill>
                <a:latin typeface="+mj-lt"/>
                <a:cs typeface="Times New Roman" pitchFamily="18" charset="0"/>
              </a:rPr>
              <a:t> </a:t>
            </a:r>
            <a:endParaRPr kumimoji="0" lang="en-US" sz="1600" b="1" dirty="0">
              <a:solidFill>
                <a:schemeClr val="tx1"/>
              </a:solidFill>
              <a:latin typeface="+mj-lt"/>
              <a:cs typeface="Times New Roman" pitchFamily="18" charset="0"/>
            </a:endParaRPr>
          </a:p>
        </p:txBody>
      </p:sp>
      <p:grpSp>
        <p:nvGrpSpPr>
          <p:cNvPr id="46" name="Group 43"/>
          <p:cNvGrpSpPr>
            <a:grpSpLocks/>
          </p:cNvGrpSpPr>
          <p:nvPr/>
        </p:nvGrpSpPr>
        <p:grpSpPr bwMode="auto">
          <a:xfrm>
            <a:off x="5300071" y="2454231"/>
            <a:ext cx="2209799" cy="2316163"/>
            <a:chOff x="2693" y="894"/>
            <a:chExt cx="1392" cy="1459"/>
          </a:xfrm>
        </p:grpSpPr>
        <p:sp>
          <p:nvSpPr>
            <p:cNvPr id="51" name="Rectangle 21"/>
            <p:cNvSpPr>
              <a:spLocks noChangeAspect="1" noChangeArrowheads="1"/>
            </p:cNvSpPr>
            <p:nvPr/>
          </p:nvSpPr>
          <p:spPr bwMode="auto">
            <a:xfrm>
              <a:off x="3968" y="894"/>
              <a:ext cx="117"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smtClean="0">
                  <a:solidFill>
                    <a:schemeClr val="tx1"/>
                  </a:solidFill>
                  <a:latin typeface="+mj-lt"/>
                  <a:cs typeface="Times New Roman" pitchFamily="18" charset="0"/>
                </a:rPr>
                <a:t>S</a:t>
              </a:r>
              <a:r>
                <a:rPr kumimoji="0" lang="en-US" b="1" i="1" baseline="-25000" dirty="0">
                  <a:solidFill>
                    <a:schemeClr val="tx1"/>
                  </a:solidFill>
                  <a:latin typeface="+mj-lt"/>
                  <a:cs typeface="Times New Roman" pitchFamily="18" charset="0"/>
                </a:rPr>
                <a:t>1</a:t>
              </a:r>
              <a:endParaRPr kumimoji="0" lang="en-US" b="1" baseline="-25000" dirty="0">
                <a:solidFill>
                  <a:schemeClr val="tx1"/>
                </a:solidFill>
                <a:latin typeface="+mj-lt"/>
                <a:cs typeface="Times New Roman" pitchFamily="18" charset="0"/>
              </a:endParaRPr>
            </a:p>
          </p:txBody>
        </p:sp>
        <p:sp>
          <p:nvSpPr>
            <p:cNvPr id="52" name="Freeform 22"/>
            <p:cNvSpPr>
              <a:spLocks noChangeAspect="1"/>
            </p:cNvSpPr>
            <p:nvPr/>
          </p:nvSpPr>
          <p:spPr bwMode="auto">
            <a:xfrm>
              <a:off x="2693" y="1031"/>
              <a:ext cx="1234" cy="1322"/>
            </a:xfrm>
            <a:custGeom>
              <a:avLst/>
              <a:gdLst>
                <a:gd name="T0" fmla="*/ 22 w 4625"/>
                <a:gd name="T1" fmla="*/ 1305 h 4959"/>
                <a:gd name="T2" fmla="*/ 55 w 4625"/>
                <a:gd name="T3" fmla="*/ 1280 h 4959"/>
                <a:gd name="T4" fmla="*/ 88 w 4625"/>
                <a:gd name="T5" fmla="*/ 1255 h 4959"/>
                <a:gd name="T6" fmla="*/ 120 w 4625"/>
                <a:gd name="T7" fmla="*/ 1228 h 4959"/>
                <a:gd name="T8" fmla="*/ 153 w 4625"/>
                <a:gd name="T9" fmla="*/ 1201 h 4959"/>
                <a:gd name="T10" fmla="*/ 185 w 4625"/>
                <a:gd name="T11" fmla="*/ 1174 h 4959"/>
                <a:gd name="T12" fmla="*/ 218 w 4625"/>
                <a:gd name="T13" fmla="*/ 1146 h 4959"/>
                <a:gd name="T14" fmla="*/ 250 w 4625"/>
                <a:gd name="T15" fmla="*/ 1117 h 4959"/>
                <a:gd name="T16" fmla="*/ 282 w 4625"/>
                <a:gd name="T17" fmla="*/ 1088 h 4959"/>
                <a:gd name="T18" fmla="*/ 315 w 4625"/>
                <a:gd name="T19" fmla="*/ 1058 h 4959"/>
                <a:gd name="T20" fmla="*/ 346 w 4625"/>
                <a:gd name="T21" fmla="*/ 1028 h 4959"/>
                <a:gd name="T22" fmla="*/ 378 w 4625"/>
                <a:gd name="T23" fmla="*/ 998 h 4959"/>
                <a:gd name="T24" fmla="*/ 409 w 4625"/>
                <a:gd name="T25" fmla="*/ 968 h 4959"/>
                <a:gd name="T26" fmla="*/ 440 w 4625"/>
                <a:gd name="T27" fmla="*/ 937 h 4959"/>
                <a:gd name="T28" fmla="*/ 471 w 4625"/>
                <a:gd name="T29" fmla="*/ 906 h 4959"/>
                <a:gd name="T30" fmla="*/ 502 w 4625"/>
                <a:gd name="T31" fmla="*/ 875 h 4959"/>
                <a:gd name="T32" fmla="*/ 531 w 4625"/>
                <a:gd name="T33" fmla="*/ 844 h 4959"/>
                <a:gd name="T34" fmla="*/ 561 w 4625"/>
                <a:gd name="T35" fmla="*/ 813 h 4959"/>
                <a:gd name="T36" fmla="*/ 591 w 4625"/>
                <a:gd name="T37" fmla="*/ 781 h 4959"/>
                <a:gd name="T38" fmla="*/ 620 w 4625"/>
                <a:gd name="T39" fmla="*/ 750 h 4959"/>
                <a:gd name="T40" fmla="*/ 649 w 4625"/>
                <a:gd name="T41" fmla="*/ 718 h 4959"/>
                <a:gd name="T42" fmla="*/ 678 w 4625"/>
                <a:gd name="T43" fmla="*/ 686 h 4959"/>
                <a:gd name="T44" fmla="*/ 706 w 4625"/>
                <a:gd name="T45" fmla="*/ 655 h 4959"/>
                <a:gd name="T46" fmla="*/ 734 w 4625"/>
                <a:gd name="T47" fmla="*/ 624 h 4959"/>
                <a:gd name="T48" fmla="*/ 761 w 4625"/>
                <a:gd name="T49" fmla="*/ 593 h 4959"/>
                <a:gd name="T50" fmla="*/ 788 w 4625"/>
                <a:gd name="T51" fmla="*/ 562 h 4959"/>
                <a:gd name="T52" fmla="*/ 814 w 4625"/>
                <a:gd name="T53" fmla="*/ 531 h 4959"/>
                <a:gd name="T54" fmla="*/ 840 w 4625"/>
                <a:gd name="T55" fmla="*/ 501 h 4959"/>
                <a:gd name="T56" fmla="*/ 865 w 4625"/>
                <a:gd name="T57" fmla="*/ 471 h 4959"/>
                <a:gd name="T58" fmla="*/ 890 w 4625"/>
                <a:gd name="T59" fmla="*/ 441 h 4959"/>
                <a:gd name="T60" fmla="*/ 914 w 4625"/>
                <a:gd name="T61" fmla="*/ 412 h 4959"/>
                <a:gd name="T62" fmla="*/ 938 w 4625"/>
                <a:gd name="T63" fmla="*/ 383 h 4959"/>
                <a:gd name="T64" fmla="*/ 961 w 4625"/>
                <a:gd name="T65" fmla="*/ 354 h 4959"/>
                <a:gd name="T66" fmla="*/ 983 w 4625"/>
                <a:gd name="T67" fmla="*/ 327 h 4959"/>
                <a:gd name="T68" fmla="*/ 1005 w 4625"/>
                <a:gd name="T69" fmla="*/ 299 h 4959"/>
                <a:gd name="T70" fmla="*/ 1027 w 4625"/>
                <a:gd name="T71" fmla="*/ 272 h 4959"/>
                <a:gd name="T72" fmla="*/ 1047 w 4625"/>
                <a:gd name="T73" fmla="*/ 246 h 4959"/>
                <a:gd name="T74" fmla="*/ 1067 w 4625"/>
                <a:gd name="T75" fmla="*/ 221 h 4959"/>
                <a:gd name="T76" fmla="*/ 1086 w 4625"/>
                <a:gd name="T77" fmla="*/ 196 h 4959"/>
                <a:gd name="T78" fmla="*/ 1105 w 4625"/>
                <a:gd name="T79" fmla="*/ 172 h 4959"/>
                <a:gd name="T80" fmla="*/ 1123 w 4625"/>
                <a:gd name="T81" fmla="*/ 148 h 4959"/>
                <a:gd name="T82" fmla="*/ 1140 w 4625"/>
                <a:gd name="T83" fmla="*/ 126 h 4959"/>
                <a:gd name="T84" fmla="*/ 1156 w 4625"/>
                <a:gd name="T85" fmla="*/ 104 h 4959"/>
                <a:gd name="T86" fmla="*/ 1172 w 4625"/>
                <a:gd name="T87" fmla="*/ 84 h 4959"/>
                <a:gd name="T88" fmla="*/ 1187 w 4625"/>
                <a:gd name="T89" fmla="*/ 64 h 4959"/>
                <a:gd name="T90" fmla="*/ 1201 w 4625"/>
                <a:gd name="T91" fmla="*/ 45 h 4959"/>
                <a:gd name="T92" fmla="*/ 1214 w 4625"/>
                <a:gd name="T93" fmla="*/ 27 h 4959"/>
                <a:gd name="T94" fmla="*/ 1226 w 4625"/>
                <a:gd name="T95" fmla="*/ 1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tx1"/>
              </a:solidFill>
              <a:round/>
              <a:headEnd/>
              <a:tailEnd/>
            </a:ln>
          </p:spPr>
          <p:txBody>
            <a:bodyPr>
              <a:prstTxWarp prst="textNoShape">
                <a:avLst/>
              </a:prstTxWarp>
            </a:bodyPr>
            <a:lstStyle/>
            <a:p>
              <a:endParaRPr lang="en-US" sz="1400">
                <a:latin typeface="+mj-lt"/>
                <a:cs typeface="Times New Roman" pitchFamily="18" charset="0"/>
              </a:endParaRPr>
            </a:p>
          </p:txBody>
        </p:sp>
      </p:grpSp>
      <p:grpSp>
        <p:nvGrpSpPr>
          <p:cNvPr id="53" name="Group 42"/>
          <p:cNvGrpSpPr>
            <a:grpSpLocks/>
          </p:cNvGrpSpPr>
          <p:nvPr/>
        </p:nvGrpSpPr>
        <p:grpSpPr bwMode="auto">
          <a:xfrm rot="119651">
            <a:off x="5444892" y="2665082"/>
            <a:ext cx="2693988" cy="2444617"/>
            <a:chOff x="2535" y="596"/>
            <a:chExt cx="1697" cy="2033"/>
          </a:xfrm>
        </p:grpSpPr>
        <p:sp>
          <p:nvSpPr>
            <p:cNvPr id="54" name="Freeform 8"/>
            <p:cNvSpPr>
              <a:spLocks noChangeAspect="1"/>
            </p:cNvSpPr>
            <p:nvPr/>
          </p:nvSpPr>
          <p:spPr bwMode="auto">
            <a:xfrm>
              <a:off x="2728" y="596"/>
              <a:ext cx="1243" cy="1864"/>
            </a:xfrm>
            <a:custGeom>
              <a:avLst/>
              <a:gdLst>
                <a:gd name="T0" fmla="*/ 6 w 4147"/>
                <a:gd name="T1" fmla="*/ 22 h 6220"/>
                <a:gd name="T2" fmla="*/ 16 w 4147"/>
                <a:gd name="T3" fmla="*/ 55 h 6220"/>
                <a:gd name="T4" fmla="*/ 28 w 4147"/>
                <a:gd name="T5" fmla="*/ 90 h 6220"/>
                <a:gd name="T6" fmla="*/ 42 w 4147"/>
                <a:gd name="T7" fmla="*/ 126 h 6220"/>
                <a:gd name="T8" fmla="*/ 58 w 4147"/>
                <a:gd name="T9" fmla="*/ 164 h 6220"/>
                <a:gd name="T10" fmla="*/ 75 w 4147"/>
                <a:gd name="T11" fmla="*/ 202 h 6220"/>
                <a:gd name="T12" fmla="*/ 94 w 4147"/>
                <a:gd name="T13" fmla="*/ 242 h 6220"/>
                <a:gd name="T14" fmla="*/ 114 w 4147"/>
                <a:gd name="T15" fmla="*/ 283 h 6220"/>
                <a:gd name="T16" fmla="*/ 135 w 4147"/>
                <a:gd name="T17" fmla="*/ 324 h 6220"/>
                <a:gd name="T18" fmla="*/ 159 w 4147"/>
                <a:gd name="T19" fmla="*/ 367 h 6220"/>
                <a:gd name="T20" fmla="*/ 183 w 4147"/>
                <a:gd name="T21" fmla="*/ 410 h 6220"/>
                <a:gd name="T22" fmla="*/ 208 w 4147"/>
                <a:gd name="T23" fmla="*/ 453 h 6220"/>
                <a:gd name="T24" fmla="*/ 234 w 4147"/>
                <a:gd name="T25" fmla="*/ 498 h 6220"/>
                <a:gd name="T26" fmla="*/ 262 w 4147"/>
                <a:gd name="T27" fmla="*/ 543 h 6220"/>
                <a:gd name="T28" fmla="*/ 290 w 4147"/>
                <a:gd name="T29" fmla="*/ 588 h 6220"/>
                <a:gd name="T30" fmla="*/ 319 w 4147"/>
                <a:gd name="T31" fmla="*/ 634 h 6220"/>
                <a:gd name="T32" fmla="*/ 348 w 4147"/>
                <a:gd name="T33" fmla="*/ 680 h 6220"/>
                <a:gd name="T34" fmla="*/ 379 w 4147"/>
                <a:gd name="T35" fmla="*/ 726 h 6220"/>
                <a:gd name="T36" fmla="*/ 410 w 4147"/>
                <a:gd name="T37" fmla="*/ 772 h 6220"/>
                <a:gd name="T38" fmla="*/ 442 w 4147"/>
                <a:gd name="T39" fmla="*/ 819 h 6220"/>
                <a:gd name="T40" fmla="*/ 473 w 4147"/>
                <a:gd name="T41" fmla="*/ 865 h 6220"/>
                <a:gd name="T42" fmla="*/ 506 w 4147"/>
                <a:gd name="T43" fmla="*/ 911 h 6220"/>
                <a:gd name="T44" fmla="*/ 538 w 4147"/>
                <a:gd name="T45" fmla="*/ 957 h 6220"/>
                <a:gd name="T46" fmla="*/ 571 w 4147"/>
                <a:gd name="T47" fmla="*/ 1003 h 6220"/>
                <a:gd name="T48" fmla="*/ 604 w 4147"/>
                <a:gd name="T49" fmla="*/ 1049 h 6220"/>
                <a:gd name="T50" fmla="*/ 637 w 4147"/>
                <a:gd name="T51" fmla="*/ 1094 h 6220"/>
                <a:gd name="T52" fmla="*/ 670 w 4147"/>
                <a:gd name="T53" fmla="*/ 1138 h 6220"/>
                <a:gd name="T54" fmla="*/ 702 w 4147"/>
                <a:gd name="T55" fmla="*/ 1182 h 6220"/>
                <a:gd name="T56" fmla="*/ 735 w 4147"/>
                <a:gd name="T57" fmla="*/ 1225 h 6220"/>
                <a:gd name="T58" fmla="*/ 767 w 4147"/>
                <a:gd name="T59" fmla="*/ 1268 h 6220"/>
                <a:gd name="T60" fmla="*/ 799 w 4147"/>
                <a:gd name="T61" fmla="*/ 1310 h 6220"/>
                <a:gd name="T62" fmla="*/ 830 w 4147"/>
                <a:gd name="T63" fmla="*/ 1351 h 6220"/>
                <a:gd name="T64" fmla="*/ 861 w 4147"/>
                <a:gd name="T65" fmla="*/ 1390 h 6220"/>
                <a:gd name="T66" fmla="*/ 891 w 4147"/>
                <a:gd name="T67" fmla="*/ 1429 h 6220"/>
                <a:gd name="T68" fmla="*/ 920 w 4147"/>
                <a:gd name="T69" fmla="*/ 1467 h 6220"/>
                <a:gd name="T70" fmla="*/ 949 w 4147"/>
                <a:gd name="T71" fmla="*/ 1503 h 6220"/>
                <a:gd name="T72" fmla="*/ 977 w 4147"/>
                <a:gd name="T73" fmla="*/ 1539 h 6220"/>
                <a:gd name="T74" fmla="*/ 1004 w 4147"/>
                <a:gd name="T75" fmla="*/ 1572 h 6220"/>
                <a:gd name="T76" fmla="*/ 1030 w 4147"/>
                <a:gd name="T77" fmla="*/ 1605 h 6220"/>
                <a:gd name="T78" fmla="*/ 1055 w 4147"/>
                <a:gd name="T79" fmla="*/ 1635 h 6220"/>
                <a:gd name="T80" fmla="*/ 1079 w 4147"/>
                <a:gd name="T81" fmla="*/ 1665 h 6220"/>
                <a:gd name="T82" fmla="*/ 1101 w 4147"/>
                <a:gd name="T83" fmla="*/ 1692 h 6220"/>
                <a:gd name="T84" fmla="*/ 1122 w 4147"/>
                <a:gd name="T85" fmla="*/ 1718 h 6220"/>
                <a:gd name="T86" fmla="*/ 1142 w 4147"/>
                <a:gd name="T87" fmla="*/ 1742 h 6220"/>
                <a:gd name="T88" fmla="*/ 1160 w 4147"/>
                <a:gd name="T89" fmla="*/ 1765 h 6220"/>
                <a:gd name="T90" fmla="*/ 1176 w 4147"/>
                <a:gd name="T91" fmla="*/ 1784 h 6220"/>
                <a:gd name="T92" fmla="*/ 1191 w 4147"/>
                <a:gd name="T93" fmla="*/ 1803 h 6220"/>
                <a:gd name="T94" fmla="*/ 1205 w 4147"/>
                <a:gd name="T95" fmla="*/ 1818 h 6220"/>
                <a:gd name="T96" fmla="*/ 1216 w 4147"/>
                <a:gd name="T97" fmla="*/ 1832 h 6220"/>
                <a:gd name="T98" fmla="*/ 1225 w 4147"/>
                <a:gd name="T99" fmla="*/ 1843 h 6220"/>
                <a:gd name="T100" fmla="*/ 1233 w 4147"/>
                <a:gd name="T101" fmla="*/ 1852 h 6220"/>
                <a:gd name="T102" fmla="*/ 1239 w 4147"/>
                <a:gd name="T103" fmla="*/ 1859 h 6220"/>
                <a:gd name="T104" fmla="*/ 1242 w 4147"/>
                <a:gd name="T105" fmla="*/ 1863 h 6220"/>
                <a:gd name="T106" fmla="*/ 1243 w 4147"/>
                <a:gd name="T107" fmla="*/ 1864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A70998"/>
              </a:solidFill>
              <a:round/>
              <a:headEnd/>
              <a:tailEnd/>
            </a:ln>
          </p:spPr>
          <p:txBody>
            <a:bodyPr>
              <a:prstTxWarp prst="textNoShape">
                <a:avLst/>
              </a:prstTxWarp>
            </a:bodyPr>
            <a:lstStyle/>
            <a:p>
              <a:endParaRPr lang="en-US" sz="1400">
                <a:latin typeface="+mj-lt"/>
                <a:cs typeface="Times New Roman" pitchFamily="18" charset="0"/>
              </a:endParaRPr>
            </a:p>
          </p:txBody>
        </p:sp>
        <p:sp>
          <p:nvSpPr>
            <p:cNvPr id="55" name="Rectangle 9"/>
            <p:cNvSpPr>
              <a:spLocks noChangeAspect="1" noChangeArrowheads="1"/>
            </p:cNvSpPr>
            <p:nvPr/>
          </p:nvSpPr>
          <p:spPr bwMode="auto">
            <a:xfrm>
              <a:off x="3957" y="2399"/>
              <a:ext cx="275" cy="230"/>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A70998"/>
                  </a:solidFill>
                  <a:latin typeface="+mj-lt"/>
                  <a:cs typeface="Times New Roman" pitchFamily="18" charset="0"/>
                </a:rPr>
                <a:t> D</a:t>
              </a:r>
              <a:r>
                <a:rPr kumimoji="0" lang="en-US" b="1" i="1" baseline="-25000" dirty="0">
                  <a:solidFill>
                    <a:srgbClr val="A70998"/>
                  </a:solidFill>
                  <a:latin typeface="+mj-lt"/>
                  <a:cs typeface="Times New Roman" pitchFamily="18" charset="0"/>
                </a:rPr>
                <a:t>2</a:t>
              </a:r>
              <a:endParaRPr kumimoji="0" lang="en-US" b="1" baseline="-25000" dirty="0">
                <a:solidFill>
                  <a:srgbClr val="A70998"/>
                </a:solidFill>
                <a:latin typeface="+mj-lt"/>
                <a:cs typeface="Times New Roman" pitchFamily="18" charset="0"/>
              </a:endParaRPr>
            </a:p>
          </p:txBody>
        </p:sp>
        <p:sp>
          <p:nvSpPr>
            <p:cNvPr id="56" name="Line 29"/>
            <p:cNvSpPr>
              <a:spLocks noChangeShapeType="1"/>
            </p:cNvSpPr>
            <p:nvPr/>
          </p:nvSpPr>
          <p:spPr bwMode="auto">
            <a:xfrm flipV="1">
              <a:off x="2535" y="1012"/>
              <a:ext cx="328" cy="1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a:latin typeface="+mj-lt"/>
                <a:cs typeface="Times New Roman" pitchFamily="18" charset="0"/>
              </a:endParaRPr>
            </a:p>
          </p:txBody>
        </p:sp>
      </p:grpSp>
      <p:sp>
        <p:nvSpPr>
          <p:cNvPr id="57" name="Freeform 35"/>
          <p:cNvSpPr>
            <a:spLocks noChangeAspect="1"/>
          </p:cNvSpPr>
          <p:nvPr/>
        </p:nvSpPr>
        <p:spPr bwMode="auto">
          <a:xfrm>
            <a:off x="5241334" y="2832055"/>
            <a:ext cx="1727200" cy="2212975"/>
          </a:xfrm>
          <a:custGeom>
            <a:avLst/>
            <a:gdLst>
              <a:gd name="T0" fmla="*/ 8330 w 4147"/>
              <a:gd name="T1" fmla="*/ 29990 h 6220"/>
              <a:gd name="T2" fmla="*/ 22074 w 4147"/>
              <a:gd name="T3" fmla="*/ 76225 h 6220"/>
              <a:gd name="T4" fmla="*/ 39150 w 4147"/>
              <a:gd name="T5" fmla="*/ 124958 h 6220"/>
              <a:gd name="T6" fmla="*/ 58309 w 4147"/>
              <a:gd name="T7" fmla="*/ 175358 h 6220"/>
              <a:gd name="T8" fmla="*/ 79967 w 4147"/>
              <a:gd name="T9" fmla="*/ 227424 h 6220"/>
              <a:gd name="T10" fmla="*/ 103707 w 4147"/>
              <a:gd name="T11" fmla="*/ 281156 h 6220"/>
              <a:gd name="T12" fmla="*/ 129946 w 4147"/>
              <a:gd name="T13" fmla="*/ 336554 h 6220"/>
              <a:gd name="T14" fmla="*/ 158268 w 4147"/>
              <a:gd name="T15" fmla="*/ 392785 h 6220"/>
              <a:gd name="T16" fmla="*/ 188255 w 4147"/>
              <a:gd name="T17" fmla="*/ 450683 h 6220"/>
              <a:gd name="T18" fmla="*/ 220325 w 4147"/>
              <a:gd name="T19" fmla="*/ 509413 h 6220"/>
              <a:gd name="T20" fmla="*/ 253645 w 4147"/>
              <a:gd name="T21" fmla="*/ 569393 h 6220"/>
              <a:gd name="T22" fmla="*/ 288630 w 4147"/>
              <a:gd name="T23" fmla="*/ 630206 h 6220"/>
              <a:gd name="T24" fmla="*/ 325282 w 4147"/>
              <a:gd name="T25" fmla="*/ 691852 h 6220"/>
              <a:gd name="T26" fmla="*/ 363599 w 4147"/>
              <a:gd name="T27" fmla="*/ 754331 h 6220"/>
              <a:gd name="T28" fmla="*/ 402333 w 4147"/>
              <a:gd name="T29" fmla="*/ 817227 h 6220"/>
              <a:gd name="T30" fmla="*/ 442733 w 4147"/>
              <a:gd name="T31" fmla="*/ 881372 h 6220"/>
              <a:gd name="T32" fmla="*/ 483966 w 4147"/>
              <a:gd name="T33" fmla="*/ 945101 h 6220"/>
              <a:gd name="T34" fmla="*/ 526448 w 4147"/>
              <a:gd name="T35" fmla="*/ 1009246 h 6220"/>
              <a:gd name="T36" fmla="*/ 569764 w 4147"/>
              <a:gd name="T37" fmla="*/ 1073391 h 6220"/>
              <a:gd name="T38" fmla="*/ 613495 w 4147"/>
              <a:gd name="T39" fmla="*/ 1138369 h 6220"/>
              <a:gd name="T40" fmla="*/ 657644 w 4147"/>
              <a:gd name="T41" fmla="*/ 1202514 h 6220"/>
              <a:gd name="T42" fmla="*/ 702625 w 4147"/>
              <a:gd name="T43" fmla="*/ 1266660 h 6220"/>
              <a:gd name="T44" fmla="*/ 748023 w 4147"/>
              <a:gd name="T45" fmla="*/ 1330805 h 6220"/>
              <a:gd name="T46" fmla="*/ 793421 w 4147"/>
              <a:gd name="T47" fmla="*/ 1394534 h 6220"/>
              <a:gd name="T48" fmla="*/ 839235 w 4147"/>
              <a:gd name="T49" fmla="*/ 1457846 h 6220"/>
              <a:gd name="T50" fmla="*/ 885049 w 4147"/>
              <a:gd name="T51" fmla="*/ 1520325 h 6220"/>
              <a:gd name="T52" fmla="*/ 930864 w 4147"/>
              <a:gd name="T53" fmla="*/ 1581971 h 6220"/>
              <a:gd name="T54" fmla="*/ 975845 w 4147"/>
              <a:gd name="T55" fmla="*/ 1642784 h 6220"/>
              <a:gd name="T56" fmla="*/ 1020826 w 4147"/>
              <a:gd name="T57" fmla="*/ 1703180 h 6220"/>
              <a:gd name="T58" fmla="*/ 1065808 w 4147"/>
              <a:gd name="T59" fmla="*/ 1761911 h 6220"/>
              <a:gd name="T60" fmla="*/ 1109956 w 4147"/>
              <a:gd name="T61" fmla="*/ 1820224 h 6220"/>
              <a:gd name="T62" fmla="*/ 1153688 w 4147"/>
              <a:gd name="T63" fmla="*/ 1877289 h 6220"/>
              <a:gd name="T64" fmla="*/ 1196170 w 4147"/>
              <a:gd name="T65" fmla="*/ 1932270 h 6220"/>
              <a:gd name="T66" fmla="*/ 1237820 w 4147"/>
              <a:gd name="T67" fmla="*/ 1986002 h 6220"/>
              <a:gd name="T68" fmla="*/ 1279053 w 4147"/>
              <a:gd name="T69" fmla="*/ 2038485 h 6220"/>
              <a:gd name="T70" fmla="*/ 1319036 w 4147"/>
              <a:gd name="T71" fmla="*/ 2089301 h 6220"/>
              <a:gd name="T72" fmla="*/ 1357770 w 4147"/>
              <a:gd name="T73" fmla="*/ 2138451 h 6220"/>
              <a:gd name="T74" fmla="*/ 1395254 w 4147"/>
              <a:gd name="T75" fmla="*/ 2185519 h 6220"/>
              <a:gd name="T76" fmla="*/ 1431073 w 4147"/>
              <a:gd name="T77" fmla="*/ 2230504 h 6220"/>
              <a:gd name="T78" fmla="*/ 1465642 w 4147"/>
              <a:gd name="T79" fmla="*/ 2272990 h 6220"/>
              <a:gd name="T80" fmla="*/ 1498961 w 4147"/>
              <a:gd name="T81" fmla="*/ 2313809 h 6220"/>
              <a:gd name="T82" fmla="*/ 1529782 w 4147"/>
              <a:gd name="T83" fmla="*/ 2352130 h 6220"/>
              <a:gd name="T84" fmla="*/ 1558936 w 4147"/>
              <a:gd name="T85" fmla="*/ 2387951 h 6220"/>
              <a:gd name="T86" fmla="*/ 1586425 w 4147"/>
              <a:gd name="T87" fmla="*/ 2421690 h 6220"/>
              <a:gd name="T88" fmla="*/ 1611831 w 4147"/>
              <a:gd name="T89" fmla="*/ 2452513 h 6220"/>
              <a:gd name="T90" fmla="*/ 1634738 w 4147"/>
              <a:gd name="T91" fmla="*/ 2480004 h 6220"/>
              <a:gd name="T92" fmla="*/ 1655563 w 4147"/>
              <a:gd name="T93" fmla="*/ 2505412 h 6220"/>
              <a:gd name="T94" fmla="*/ 1673889 w 4147"/>
              <a:gd name="T95" fmla="*/ 2527071 h 6220"/>
              <a:gd name="T96" fmla="*/ 1689716 w 4147"/>
              <a:gd name="T97" fmla="*/ 2546232 h 6220"/>
              <a:gd name="T98" fmla="*/ 1702627 w 4147"/>
              <a:gd name="T99" fmla="*/ 2561643 h 6220"/>
              <a:gd name="T100" fmla="*/ 1713039 w 4147"/>
              <a:gd name="T101" fmla="*/ 2574555 h 6220"/>
              <a:gd name="T102" fmla="*/ 1720953 w 4147"/>
              <a:gd name="T103" fmla="*/ 2583303 h 6220"/>
              <a:gd name="T104" fmla="*/ 1725951 w 4147"/>
              <a:gd name="T105" fmla="*/ 2589134 h 6220"/>
              <a:gd name="T106" fmla="*/ 1727200 w 4147"/>
              <a:gd name="T107" fmla="*/ 25908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A70998"/>
            </a:solidFill>
            <a:round/>
            <a:headEnd/>
            <a:tailEnd/>
          </a:ln>
        </p:spPr>
        <p:txBody>
          <a:bodyPr>
            <a:prstTxWarp prst="textNoShape">
              <a:avLst/>
            </a:prstTxWarp>
          </a:bodyPr>
          <a:lstStyle/>
          <a:p>
            <a:endParaRPr lang="en-US" sz="1400">
              <a:latin typeface="+mj-lt"/>
              <a:cs typeface="Times New Roman" pitchFamily="18" charset="0"/>
            </a:endParaRPr>
          </a:p>
        </p:txBody>
      </p:sp>
      <p:sp>
        <p:nvSpPr>
          <p:cNvPr id="58" name="Rectangle 36"/>
          <p:cNvSpPr>
            <a:spLocks noChangeAspect="1" noChangeArrowheads="1"/>
          </p:cNvSpPr>
          <p:nvPr/>
        </p:nvSpPr>
        <p:spPr bwMode="auto">
          <a:xfrm>
            <a:off x="6936751" y="5064011"/>
            <a:ext cx="337832" cy="276999"/>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A70998"/>
                </a:solidFill>
                <a:latin typeface="+mj-lt"/>
                <a:cs typeface="Times New Roman" pitchFamily="18" charset="0"/>
              </a:rPr>
              <a:t> D</a:t>
            </a:r>
            <a:r>
              <a:rPr kumimoji="0" lang="en-US" b="1" i="1" baseline="-25000" dirty="0">
                <a:solidFill>
                  <a:srgbClr val="A70998"/>
                </a:solidFill>
                <a:latin typeface="+mj-lt"/>
                <a:cs typeface="Times New Roman" pitchFamily="18" charset="0"/>
              </a:rPr>
              <a:t>1</a:t>
            </a:r>
            <a:endParaRPr kumimoji="0" lang="en-US" b="1" baseline="-25000" dirty="0">
              <a:solidFill>
                <a:srgbClr val="A70998"/>
              </a:solidFill>
              <a:latin typeface="+mj-lt"/>
              <a:cs typeface="Times New Roman" pitchFamily="18" charset="0"/>
            </a:endParaRPr>
          </a:p>
        </p:txBody>
      </p:sp>
      <p:sp>
        <p:nvSpPr>
          <p:cNvPr id="62" name="Rectangle 40"/>
          <p:cNvSpPr>
            <a:spLocks noChangeArrowheads="1"/>
          </p:cNvSpPr>
          <p:nvPr/>
        </p:nvSpPr>
        <p:spPr bwMode="auto">
          <a:xfrm>
            <a:off x="6010245" y="3676549"/>
            <a:ext cx="169918"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pitchFamily="18" charset="0"/>
              </a:rPr>
              <a:t>e</a:t>
            </a:r>
            <a:r>
              <a:rPr lang="en-US" sz="1600" b="1" i="1" baseline="-25000" dirty="0">
                <a:latin typeface="+mj-lt"/>
                <a:cs typeface="Times New Roman" pitchFamily="18" charset="0"/>
              </a:rPr>
              <a:t>1</a:t>
            </a:r>
          </a:p>
        </p:txBody>
      </p:sp>
      <p:sp>
        <p:nvSpPr>
          <p:cNvPr id="66" name="Rectangle 26"/>
          <p:cNvSpPr>
            <a:spLocks noChangeAspect="1" noChangeArrowheads="1"/>
          </p:cNvSpPr>
          <p:nvPr/>
        </p:nvSpPr>
        <p:spPr bwMode="auto">
          <a:xfrm>
            <a:off x="4500746" y="3984472"/>
            <a:ext cx="18755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r</a:t>
            </a:r>
            <a:r>
              <a:rPr kumimoji="0" lang="en-US" sz="1600" b="1" i="1" baseline="-25000" dirty="0">
                <a:solidFill>
                  <a:srgbClr val="000000"/>
                </a:solidFill>
                <a:latin typeface="+mj-lt"/>
                <a:cs typeface="Times New Roman" pitchFamily="18" charset="0"/>
              </a:rPr>
              <a:t>1</a:t>
            </a:r>
            <a:r>
              <a:rPr kumimoji="0" lang="en-US" sz="1600" b="1" i="1" dirty="0">
                <a:solidFill>
                  <a:srgbClr val="000000"/>
                </a:solidFill>
                <a:latin typeface="+mj-lt"/>
                <a:cs typeface="Times New Roman" pitchFamily="18" charset="0"/>
              </a:rPr>
              <a:t> </a:t>
            </a:r>
            <a:endParaRPr kumimoji="0" lang="en-US" sz="1600" b="1" dirty="0">
              <a:solidFill>
                <a:schemeClr val="tx1"/>
              </a:solidFill>
              <a:latin typeface="+mj-lt"/>
              <a:cs typeface="Times New Roman" pitchFamily="18" charset="0"/>
            </a:endParaRPr>
          </a:p>
        </p:txBody>
      </p:sp>
      <p:sp>
        <p:nvSpPr>
          <p:cNvPr id="67" name="Line 45"/>
          <p:cNvSpPr>
            <a:spLocks noChangeAspect="1" noChangeShapeType="1"/>
          </p:cNvSpPr>
          <p:nvPr/>
        </p:nvSpPr>
        <p:spPr bwMode="auto">
          <a:xfrm flipH="1">
            <a:off x="4809365" y="4084594"/>
            <a:ext cx="1247150" cy="0"/>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pitchFamily="18" charset="0"/>
            </a:endParaRPr>
          </a:p>
        </p:txBody>
      </p:sp>
      <p:sp>
        <p:nvSpPr>
          <p:cNvPr id="59" name="Freeform 15"/>
          <p:cNvSpPr>
            <a:spLocks/>
          </p:cNvSpPr>
          <p:nvPr/>
        </p:nvSpPr>
        <p:spPr bwMode="auto">
          <a:xfrm>
            <a:off x="5996984" y="4022681"/>
            <a:ext cx="119063" cy="119063"/>
          </a:xfrm>
          <a:custGeom>
            <a:avLst/>
            <a:gdLst>
              <a:gd name="T0" fmla="*/ 0 w 173"/>
              <a:gd name="T1" fmla="*/ 59876 h 173"/>
              <a:gd name="T2" fmla="*/ 8947 w 173"/>
              <a:gd name="T3" fmla="*/ 29594 h 173"/>
              <a:gd name="T4" fmla="*/ 29594 w 173"/>
              <a:gd name="T5" fmla="*/ 8259 h 173"/>
              <a:gd name="T6" fmla="*/ 59876 w 173"/>
              <a:gd name="T7" fmla="*/ 0 h 173"/>
              <a:gd name="T8" fmla="*/ 59876 w 173"/>
              <a:gd name="T9" fmla="*/ 0 h 173"/>
              <a:gd name="T10" fmla="*/ 90158 w 173"/>
              <a:gd name="T11" fmla="*/ 8259 h 173"/>
              <a:gd name="T12" fmla="*/ 111493 w 173"/>
              <a:gd name="T13" fmla="*/ 29594 h 173"/>
              <a:gd name="T14" fmla="*/ 119063 w 173"/>
              <a:gd name="T15" fmla="*/ 59876 h 173"/>
              <a:gd name="T16" fmla="*/ 119063 w 173"/>
              <a:gd name="T17" fmla="*/ 59876 h 173"/>
              <a:gd name="T18" fmla="*/ 111493 w 173"/>
              <a:gd name="T19" fmla="*/ 89469 h 173"/>
              <a:gd name="T20" fmla="*/ 90158 w 173"/>
              <a:gd name="T21" fmla="*/ 110804 h 173"/>
              <a:gd name="T22" fmla="*/ 59876 w 173"/>
              <a:gd name="T23" fmla="*/ 119063 h 173"/>
              <a:gd name="T24" fmla="*/ 59876 w 173"/>
              <a:gd name="T25" fmla="*/ 119063 h 173"/>
              <a:gd name="T26" fmla="*/ 29594 w 173"/>
              <a:gd name="T27" fmla="*/ 110804 h 173"/>
              <a:gd name="T28" fmla="*/ 8947 w 173"/>
              <a:gd name="T29" fmla="*/ 89469 h 173"/>
              <a:gd name="T30" fmla="*/ 0 w 173"/>
              <a:gd name="T31" fmla="*/ 59876 h 173"/>
              <a:gd name="T32" fmla="*/ 0 w 173"/>
              <a:gd name="T33" fmla="*/ 59876 h 173"/>
              <a:gd name="T34" fmla="*/ 0 w 173"/>
              <a:gd name="T35" fmla="*/ 5987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400">
              <a:latin typeface="+mj-lt"/>
              <a:cs typeface="Times New Roman" pitchFamily="18" charset="0"/>
            </a:endParaRPr>
          </a:p>
        </p:txBody>
      </p:sp>
      <p:grpSp>
        <p:nvGrpSpPr>
          <p:cNvPr id="63" name="Group 44"/>
          <p:cNvGrpSpPr>
            <a:grpSpLocks/>
          </p:cNvGrpSpPr>
          <p:nvPr/>
        </p:nvGrpSpPr>
        <p:grpSpPr bwMode="auto">
          <a:xfrm>
            <a:off x="6409750" y="3497086"/>
            <a:ext cx="371476" cy="246063"/>
            <a:chOff x="3392" y="1562"/>
            <a:chExt cx="234" cy="155"/>
          </a:xfrm>
        </p:grpSpPr>
        <p:sp>
          <p:nvSpPr>
            <p:cNvPr id="64" name="Text Box 41"/>
            <p:cNvSpPr txBox="1">
              <a:spLocks noChangeArrowheads="1"/>
            </p:cNvSpPr>
            <p:nvPr/>
          </p:nvSpPr>
          <p:spPr bwMode="auto">
            <a:xfrm>
              <a:off x="3519" y="1562"/>
              <a:ext cx="107"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pitchFamily="18" charset="0"/>
                </a:rPr>
                <a:t>e</a:t>
              </a:r>
              <a:r>
                <a:rPr lang="en-US" sz="1600" b="1" i="1" baseline="-25000" dirty="0">
                  <a:latin typeface="+mj-lt"/>
                  <a:cs typeface="Times New Roman" pitchFamily="18" charset="0"/>
                </a:rPr>
                <a:t>2</a:t>
              </a:r>
              <a:endParaRPr lang="en-US" sz="1600" b="1" dirty="0">
                <a:solidFill>
                  <a:schemeClr val="tx1"/>
                </a:solidFill>
                <a:latin typeface="+mj-lt"/>
                <a:cs typeface="Times New Roman" pitchFamily="18" charset="0"/>
              </a:endParaRPr>
            </a:p>
          </p:txBody>
        </p:sp>
        <p:sp>
          <p:nvSpPr>
            <p:cNvPr id="65" name="Freeform 23"/>
            <p:cNvSpPr>
              <a:spLocks/>
            </p:cNvSpPr>
            <p:nvPr/>
          </p:nvSpPr>
          <p:spPr bwMode="auto">
            <a:xfrm>
              <a:off x="3392" y="1612"/>
              <a:ext cx="75" cy="75"/>
            </a:xfrm>
            <a:custGeom>
              <a:avLst/>
              <a:gdLst>
                <a:gd name="T0" fmla="*/ 0 w 173"/>
                <a:gd name="T1" fmla="*/ 38 h 173"/>
                <a:gd name="T2" fmla="*/ 6 w 173"/>
                <a:gd name="T3" fmla="*/ 19 h 173"/>
                <a:gd name="T4" fmla="*/ 19 w 173"/>
                <a:gd name="T5" fmla="*/ 5 h 173"/>
                <a:gd name="T6" fmla="*/ 38 w 173"/>
                <a:gd name="T7" fmla="*/ 0 h 173"/>
                <a:gd name="T8" fmla="*/ 38 w 173"/>
                <a:gd name="T9" fmla="*/ 0 h 173"/>
                <a:gd name="T10" fmla="*/ 57 w 173"/>
                <a:gd name="T11" fmla="*/ 5 h 173"/>
                <a:gd name="T12" fmla="*/ 70 w 173"/>
                <a:gd name="T13" fmla="*/ 19 h 173"/>
                <a:gd name="T14" fmla="*/ 75 w 173"/>
                <a:gd name="T15" fmla="*/ 38 h 173"/>
                <a:gd name="T16" fmla="*/ 75 w 173"/>
                <a:gd name="T17" fmla="*/ 38 h 173"/>
                <a:gd name="T18" fmla="*/ 70 w 173"/>
                <a:gd name="T19" fmla="*/ 56 h 173"/>
                <a:gd name="T20" fmla="*/ 57 w 173"/>
                <a:gd name="T21" fmla="*/ 70 h 173"/>
                <a:gd name="T22" fmla="*/ 38 w 173"/>
                <a:gd name="T23" fmla="*/ 75 h 173"/>
                <a:gd name="T24" fmla="*/ 38 w 173"/>
                <a:gd name="T25" fmla="*/ 75 h 173"/>
                <a:gd name="T26" fmla="*/ 19 w 173"/>
                <a:gd name="T27" fmla="*/ 70 h 173"/>
                <a:gd name="T28" fmla="*/ 6 w 173"/>
                <a:gd name="T29" fmla="*/ 56 h 173"/>
                <a:gd name="T30" fmla="*/ 0 w 173"/>
                <a:gd name="T31" fmla="*/ 38 h 173"/>
                <a:gd name="T32" fmla="*/ 0 w 173"/>
                <a:gd name="T33" fmla="*/ 38 h 173"/>
                <a:gd name="T34" fmla="*/ 0 w 173"/>
                <a:gd name="T35" fmla="*/ 38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b="1">
                <a:latin typeface="+mj-lt"/>
                <a:cs typeface="Times New Roman" pitchFamily="18" charset="0"/>
              </a:endParaRPr>
            </a:p>
          </p:txBody>
        </p:sp>
      </p:grpSp>
      <p:grpSp>
        <p:nvGrpSpPr>
          <p:cNvPr id="8" name="Group 7"/>
          <p:cNvGrpSpPr/>
          <p:nvPr/>
        </p:nvGrpSpPr>
        <p:grpSpPr>
          <a:xfrm>
            <a:off x="4708463" y="1776179"/>
            <a:ext cx="2036320" cy="789177"/>
            <a:chOff x="4624307" y="1439997"/>
            <a:chExt cx="2036320" cy="789177"/>
          </a:xfrm>
        </p:grpSpPr>
        <p:sp>
          <p:nvSpPr>
            <p:cNvPr id="68" name="Left Brace 67"/>
            <p:cNvSpPr/>
            <p:nvPr/>
          </p:nvSpPr>
          <p:spPr bwMode="auto">
            <a:xfrm rot="5400000">
              <a:off x="5252962" y="1804257"/>
              <a:ext cx="247650" cy="602183"/>
            </a:xfrm>
            <a:prstGeom prst="leftBrace">
              <a:avLst/>
            </a:prstGeom>
            <a:noFill/>
            <a:ln w="38100" cap="flat" cmpd="sng" algn="ctr">
              <a:solidFill>
                <a:schemeClr val="tx1"/>
              </a:solidFill>
              <a:prstDash val="solid"/>
              <a:round/>
              <a:headEnd type="none" w="med" len="med"/>
              <a:tailEnd type="none" w="med" len="med"/>
            </a:ln>
            <a:effectLst>
              <a:outerShdw blurRad="63500" dist="35921" dir="2700000" algn="ctr" rotWithShape="0">
                <a:srgbClr val="808080"/>
              </a:outerShdw>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000" b="1" i="0" u="none" strike="noStrike" cap="none" normalizeH="0" baseline="0">
                <a:ln>
                  <a:noFill/>
                </a:ln>
                <a:solidFill>
                  <a:schemeClr val="bg2"/>
                </a:solidFill>
                <a:effectLst/>
                <a:latin typeface="+mj-lt"/>
                <a:cs typeface="Times New Roman" pitchFamily="18" charset="0"/>
              </a:endParaRPr>
            </a:p>
          </p:txBody>
        </p:sp>
        <p:cxnSp>
          <p:nvCxnSpPr>
            <p:cNvPr id="4" name="Straight Connector 3"/>
            <p:cNvCxnSpPr>
              <a:stCxn id="68" idx="1"/>
              <a:endCxn id="69" idx="2"/>
            </p:cNvCxnSpPr>
            <p:nvPr/>
          </p:nvCxnSpPr>
          <p:spPr>
            <a:xfrm flipV="1">
              <a:off x="5376787" y="1714523"/>
              <a:ext cx="265680" cy="267001"/>
            </a:xfrm>
            <a:prstGeom prst="line">
              <a:avLst/>
            </a:prstGeom>
            <a:ln w="28575">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0" name="Rectangle 38"/>
            <p:cNvSpPr>
              <a:spLocks noChangeArrowheads="1"/>
            </p:cNvSpPr>
            <p:nvPr/>
          </p:nvSpPr>
          <p:spPr bwMode="auto">
            <a:xfrm>
              <a:off x="4678550" y="1439997"/>
              <a:ext cx="1907481" cy="311150"/>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400">
                <a:latin typeface="+mj-lt"/>
                <a:cs typeface="Times New Roman" pitchFamily="18" charset="0"/>
              </a:endParaRPr>
            </a:p>
          </p:txBody>
        </p:sp>
        <p:sp>
          <p:nvSpPr>
            <p:cNvPr id="69" name="Rectangle 39"/>
            <p:cNvSpPr>
              <a:spLocks noChangeArrowheads="1"/>
            </p:cNvSpPr>
            <p:nvPr/>
          </p:nvSpPr>
          <p:spPr bwMode="auto">
            <a:xfrm>
              <a:off x="4624307" y="1492924"/>
              <a:ext cx="2036320" cy="221599"/>
            </a:xfrm>
            <a:prstGeom prst="rect">
              <a:avLst/>
            </a:prstGeom>
            <a:noFill/>
            <a:ln w="9525">
              <a:noFill/>
              <a:miter lim="800000"/>
              <a:headEnd/>
              <a:tailEnd/>
            </a:ln>
          </p:spPr>
          <p:txBody>
            <a:bodyPr wrap="square" lIns="0" tIns="0" rIns="0" bIns="0">
              <a:prstTxWarp prst="textNoShape">
                <a:avLst/>
              </a:prstTxWarp>
              <a:spAutoFit/>
            </a:bodyPr>
            <a:lstStyle/>
            <a:p>
              <a:pPr algn="ctr">
                <a:lnSpc>
                  <a:spcPct val="90000"/>
                </a:lnSpc>
              </a:pPr>
              <a:r>
                <a:rPr kumimoji="0" lang="en-US" sz="1600" b="0" dirty="0" smtClean="0">
                  <a:solidFill>
                    <a:srgbClr val="000000"/>
                  </a:solidFill>
                  <a:latin typeface="+mj-lt"/>
                  <a:cs typeface="Times New Roman" pitchFamily="18" charset="0"/>
                </a:rPr>
                <a:t>Deficit = $100 billion</a:t>
              </a:r>
              <a:endParaRPr kumimoji="0" lang="en-US" sz="1600" b="0" dirty="0">
                <a:solidFill>
                  <a:srgbClr val="000000"/>
                </a:solidFill>
                <a:latin typeface="+mj-lt"/>
                <a:cs typeface="Times New Roman" pitchFamily="18" charset="0"/>
              </a:endParaRPr>
            </a:p>
          </p:txBody>
        </p:sp>
      </p:grpSp>
    </p:spTree>
    <p:extLst>
      <p:ext uri="{BB962C8B-B14F-4D97-AF65-F5344CB8AC3E}">
        <p14:creationId xmlns:p14="http://schemas.microsoft.com/office/powerpoint/2010/main" val="140678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40682" y="1516185"/>
            <a:ext cx="4792304" cy="401710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1" name="Text Box 10"/>
          <p:cNvSpPr txBox="1">
            <a:spLocks noChangeArrowheads="1"/>
          </p:cNvSpPr>
          <p:nvPr/>
        </p:nvSpPr>
        <p:spPr bwMode="auto">
          <a:xfrm>
            <a:off x="73111" y="1242072"/>
            <a:ext cx="4067570" cy="517628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If government borrowing did not affect interest rates, the $100 billion increase in spending would increase aggregate demand to </a:t>
            </a:r>
            <a:r>
              <a:rPr lang="en-US" sz="2200" b="1" i="1" dirty="0" smtClean="0">
                <a:solidFill>
                  <a:schemeClr val="accent5">
                    <a:lumMod val="75000"/>
                  </a:schemeClr>
                </a:solidFill>
                <a:latin typeface="+mj-lt"/>
                <a:cs typeface="Times New Roman" pitchFamily="18" charset="0"/>
              </a:rPr>
              <a:t>AD</a:t>
            </a:r>
            <a:r>
              <a:rPr lang="en-US" sz="2200" b="1" i="1" baseline="-25000" dirty="0" smtClean="0">
                <a:solidFill>
                  <a:schemeClr val="accent5">
                    <a:lumMod val="75000"/>
                  </a:schemeClr>
                </a:solidFill>
                <a:latin typeface="+mj-lt"/>
                <a:cs typeface="Times New Roman" pitchFamily="18" charset="0"/>
              </a:rPr>
              <a:t>2</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However, increased borrowing </a:t>
            </a:r>
            <a:r>
              <a:rPr lang="en-US" sz="2200" b="1" i="1" dirty="0" smtClean="0">
                <a:solidFill>
                  <a:srgbClr val="FF0000"/>
                </a:solidFill>
                <a:latin typeface="+mj-lt"/>
                <a:cs typeface="Times New Roman" pitchFamily="18" charset="0"/>
              </a:rPr>
              <a:t>will </a:t>
            </a:r>
            <a:r>
              <a:rPr lang="en-US" sz="2200" dirty="0" smtClean="0">
                <a:latin typeface="+mj-lt"/>
                <a:cs typeface="Times New Roman" pitchFamily="18" charset="0"/>
              </a:rPr>
              <a:t>push up interest rates, which will crowd out private investment and consumption.</a:t>
            </a:r>
          </a:p>
          <a:p>
            <a:pPr marL="115888" indent="-115888">
              <a:lnSpc>
                <a:spcPct val="90000"/>
              </a:lnSpc>
              <a:spcBef>
                <a:spcPct val="50000"/>
              </a:spcBef>
              <a:buFontTx/>
              <a:buChar char="•"/>
            </a:pPr>
            <a:r>
              <a:rPr lang="en-US" sz="2200" dirty="0" smtClean="0">
                <a:latin typeface="+mj-lt"/>
                <a:cs typeface="Times New Roman" pitchFamily="18" charset="0"/>
              </a:rPr>
              <a:t>As a result aggregate demand will remain unchanged at </a:t>
            </a:r>
            <a:r>
              <a:rPr lang="en-US" sz="2200" b="1" i="1" dirty="0" smtClean="0">
                <a:solidFill>
                  <a:srgbClr val="2962A2"/>
                </a:solidFill>
                <a:latin typeface="+mj-lt"/>
                <a:cs typeface="Times New Roman" pitchFamily="18" charset="0"/>
              </a:rPr>
              <a:t>AD</a:t>
            </a:r>
            <a:r>
              <a:rPr lang="en-US" sz="2200" b="1" i="1" baseline="-25000" dirty="0" smtClean="0">
                <a:solidFill>
                  <a:srgbClr val="2962A2"/>
                </a:solidFill>
                <a:latin typeface="+mj-lt"/>
                <a:cs typeface="Times New Roman" pitchFamily="18" charset="0"/>
              </a:rPr>
              <a:t>1</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The crowding-out effect indicates that expansionary fiscal policy will have little or no impact on aggregate demand.</a:t>
            </a:r>
          </a:p>
        </p:txBody>
      </p:sp>
      <p:sp>
        <p:nvSpPr>
          <p:cNvPr id="47" name="Line 5"/>
          <p:cNvSpPr>
            <a:spLocks noChangeAspect="1" noChangeShapeType="1"/>
          </p:cNvSpPr>
          <p:nvPr/>
        </p:nvSpPr>
        <p:spPr bwMode="auto">
          <a:xfrm>
            <a:off x="4722385" y="5147261"/>
            <a:ext cx="2757816"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80201" y="5064637"/>
            <a:ext cx="1351344" cy="313419"/>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dirty="0" smtClean="0">
                <a:solidFill>
                  <a:srgbClr val="000000"/>
                </a:solidFill>
                <a:latin typeface="+mj-lt"/>
                <a:cs typeface="Times New Roman" pitchFamily="18" charset="0"/>
              </a:rPr>
              <a:t> Goods &amp; Services</a:t>
            </a:r>
            <a:r>
              <a:rPr lang="en-US" sz="1100" dirty="0" smtClean="0">
                <a:solidFill>
                  <a:srgbClr val="000000"/>
                </a:solidFill>
                <a:latin typeface="+mj-lt"/>
                <a:cs typeface="Times New Roman" pitchFamily="18" charset="0"/>
              </a:rPr>
              <a:t/>
            </a:r>
            <a:br>
              <a:rPr lang="en-US" sz="1100" dirty="0" smtClean="0">
                <a:solidFill>
                  <a:srgbClr val="000000"/>
                </a:solidFill>
                <a:latin typeface="+mj-lt"/>
                <a:cs typeface="Times New Roman" pitchFamily="18" charset="0"/>
              </a:rPr>
            </a:br>
            <a:r>
              <a:rPr lang="en-US" sz="1100" i="1" dirty="0" smtClean="0">
                <a:solidFill>
                  <a:srgbClr val="000000"/>
                </a:solidFill>
                <a:latin typeface="+mj-lt"/>
                <a:cs typeface="Times New Roman" pitchFamily="18" charset="0"/>
              </a:rPr>
              <a:t>(real GDP)</a:t>
            </a:r>
            <a:endParaRPr lang="en-US" sz="1400" i="1" dirty="0">
              <a:latin typeface="+mj-lt"/>
              <a:cs typeface="Times New Roman" pitchFamily="18" charset="0"/>
            </a:endParaRPr>
          </a:p>
        </p:txBody>
      </p:sp>
      <p:sp>
        <p:nvSpPr>
          <p:cNvPr id="49" name="Text Box 7"/>
          <p:cNvSpPr txBox="1">
            <a:spLocks noChangeAspect="1" noChangeArrowheads="1"/>
          </p:cNvSpPr>
          <p:nvPr/>
        </p:nvSpPr>
        <p:spPr bwMode="auto">
          <a:xfrm>
            <a:off x="4236610" y="1724864"/>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lang="en-US" sz="1400" dirty="0" smtClean="0">
                <a:solidFill>
                  <a:srgbClr val="000000"/>
                </a:solidFill>
                <a:latin typeface="+mj-lt"/>
                <a:cs typeface="Times New Roman" pitchFamily="18" charset="0"/>
              </a:rPr>
              <a:t>Price</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Level</a:t>
            </a:r>
          </a:p>
        </p:txBody>
      </p:sp>
      <p:sp>
        <p:nvSpPr>
          <p:cNvPr id="50" name="Line 8"/>
          <p:cNvSpPr>
            <a:spLocks noChangeAspect="1" noChangeShapeType="1"/>
          </p:cNvSpPr>
          <p:nvPr/>
        </p:nvSpPr>
        <p:spPr bwMode="auto">
          <a:xfrm>
            <a:off x="4722385" y="211735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38" name="Freeform 6"/>
          <p:cNvSpPr>
            <a:spLocks noChangeAspect="1"/>
          </p:cNvSpPr>
          <p:nvPr/>
        </p:nvSpPr>
        <p:spPr bwMode="auto">
          <a:xfrm>
            <a:off x="5015691" y="2342257"/>
            <a:ext cx="1668463" cy="2501900"/>
          </a:xfrm>
          <a:custGeom>
            <a:avLst/>
            <a:gdLst>
              <a:gd name="T0" fmla="*/ 8047 w 4147"/>
              <a:gd name="T1" fmla="*/ 28961 h 6220"/>
              <a:gd name="T2" fmla="*/ 21323 w 4147"/>
              <a:gd name="T3" fmla="*/ 73609 h 6220"/>
              <a:gd name="T4" fmla="*/ 37819 w 4147"/>
              <a:gd name="T5" fmla="*/ 120670 h 6220"/>
              <a:gd name="T6" fmla="*/ 56326 w 4147"/>
              <a:gd name="T7" fmla="*/ 169341 h 6220"/>
              <a:gd name="T8" fmla="*/ 77247 w 4147"/>
              <a:gd name="T9" fmla="*/ 219620 h 6220"/>
              <a:gd name="T10" fmla="*/ 100180 w 4147"/>
              <a:gd name="T11" fmla="*/ 271508 h 6220"/>
              <a:gd name="T12" fmla="*/ 125527 w 4147"/>
              <a:gd name="T13" fmla="*/ 325006 h 6220"/>
              <a:gd name="T14" fmla="*/ 152885 w 4147"/>
              <a:gd name="T15" fmla="*/ 379307 h 6220"/>
              <a:gd name="T16" fmla="*/ 181853 w 4147"/>
              <a:gd name="T17" fmla="*/ 435218 h 6220"/>
              <a:gd name="T18" fmla="*/ 212833 w 4147"/>
              <a:gd name="T19" fmla="*/ 491933 h 6220"/>
              <a:gd name="T20" fmla="*/ 245019 w 4147"/>
              <a:gd name="T21" fmla="*/ 549855 h 6220"/>
              <a:gd name="T22" fmla="*/ 278815 w 4147"/>
              <a:gd name="T23" fmla="*/ 608581 h 6220"/>
              <a:gd name="T24" fmla="*/ 314220 w 4147"/>
              <a:gd name="T25" fmla="*/ 668112 h 6220"/>
              <a:gd name="T26" fmla="*/ 351234 w 4147"/>
              <a:gd name="T27" fmla="*/ 728447 h 6220"/>
              <a:gd name="T28" fmla="*/ 388651 w 4147"/>
              <a:gd name="T29" fmla="*/ 789185 h 6220"/>
              <a:gd name="T30" fmla="*/ 427677 w 4147"/>
              <a:gd name="T31" fmla="*/ 851129 h 6220"/>
              <a:gd name="T32" fmla="*/ 467508 w 4147"/>
              <a:gd name="T33" fmla="*/ 912671 h 6220"/>
              <a:gd name="T34" fmla="*/ 508545 w 4147"/>
              <a:gd name="T35" fmla="*/ 974615 h 6220"/>
              <a:gd name="T36" fmla="*/ 550388 w 4147"/>
              <a:gd name="T37" fmla="*/ 1036559 h 6220"/>
              <a:gd name="T38" fmla="*/ 592632 w 4147"/>
              <a:gd name="T39" fmla="*/ 1099308 h 6220"/>
              <a:gd name="T40" fmla="*/ 635279 w 4147"/>
              <a:gd name="T41" fmla="*/ 1161252 h 6220"/>
              <a:gd name="T42" fmla="*/ 678731 w 4147"/>
              <a:gd name="T43" fmla="*/ 1223196 h 6220"/>
              <a:gd name="T44" fmla="*/ 722585 w 4147"/>
              <a:gd name="T45" fmla="*/ 1285140 h 6220"/>
              <a:gd name="T46" fmla="*/ 766439 w 4147"/>
              <a:gd name="T47" fmla="*/ 1346682 h 6220"/>
              <a:gd name="T48" fmla="*/ 810695 w 4147"/>
              <a:gd name="T49" fmla="*/ 1407822 h 6220"/>
              <a:gd name="T50" fmla="*/ 854952 w 4147"/>
              <a:gd name="T51" fmla="*/ 1468157 h 6220"/>
              <a:gd name="T52" fmla="*/ 899208 w 4147"/>
              <a:gd name="T53" fmla="*/ 1527687 h 6220"/>
              <a:gd name="T54" fmla="*/ 942659 w 4147"/>
              <a:gd name="T55" fmla="*/ 1586414 h 6220"/>
              <a:gd name="T56" fmla="*/ 986111 w 4147"/>
              <a:gd name="T57" fmla="*/ 1644738 h 6220"/>
              <a:gd name="T58" fmla="*/ 1029563 w 4147"/>
              <a:gd name="T59" fmla="*/ 1701453 h 6220"/>
              <a:gd name="T60" fmla="*/ 1072210 w 4147"/>
              <a:gd name="T61" fmla="*/ 1757766 h 6220"/>
              <a:gd name="T62" fmla="*/ 1114454 w 4147"/>
              <a:gd name="T63" fmla="*/ 1812872 h 6220"/>
              <a:gd name="T64" fmla="*/ 1155492 w 4147"/>
              <a:gd name="T65" fmla="*/ 1865967 h 6220"/>
              <a:gd name="T66" fmla="*/ 1195725 w 4147"/>
              <a:gd name="T67" fmla="*/ 1917855 h 6220"/>
              <a:gd name="T68" fmla="*/ 1235556 w 4147"/>
              <a:gd name="T69" fmla="*/ 1968537 h 6220"/>
              <a:gd name="T70" fmla="*/ 1274179 w 4147"/>
              <a:gd name="T71" fmla="*/ 2017609 h 6220"/>
              <a:gd name="T72" fmla="*/ 1311596 w 4147"/>
              <a:gd name="T73" fmla="*/ 2065073 h 6220"/>
              <a:gd name="T74" fmla="*/ 1347806 w 4147"/>
              <a:gd name="T75" fmla="*/ 2110526 h 6220"/>
              <a:gd name="T76" fmla="*/ 1382406 w 4147"/>
              <a:gd name="T77" fmla="*/ 2153967 h 6220"/>
              <a:gd name="T78" fmla="*/ 1415800 w 4147"/>
              <a:gd name="T79" fmla="*/ 2194995 h 6220"/>
              <a:gd name="T80" fmla="*/ 1447986 w 4147"/>
              <a:gd name="T81" fmla="*/ 2234414 h 6220"/>
              <a:gd name="T82" fmla="*/ 1477759 w 4147"/>
              <a:gd name="T83" fmla="*/ 2271420 h 6220"/>
              <a:gd name="T84" fmla="*/ 1505922 w 4147"/>
              <a:gd name="T85" fmla="*/ 2306012 h 6220"/>
              <a:gd name="T86" fmla="*/ 1532475 w 4147"/>
              <a:gd name="T87" fmla="*/ 2338593 h 6220"/>
              <a:gd name="T88" fmla="*/ 1557018 w 4147"/>
              <a:gd name="T89" fmla="*/ 2368358 h 6220"/>
              <a:gd name="T90" fmla="*/ 1579146 w 4147"/>
              <a:gd name="T91" fmla="*/ 2394906 h 6220"/>
              <a:gd name="T92" fmla="*/ 1599262 w 4147"/>
              <a:gd name="T93" fmla="*/ 2419442 h 6220"/>
              <a:gd name="T94" fmla="*/ 1616965 w 4147"/>
              <a:gd name="T95" fmla="*/ 2440358 h 6220"/>
              <a:gd name="T96" fmla="*/ 1632253 w 4147"/>
              <a:gd name="T97" fmla="*/ 2458861 h 6220"/>
              <a:gd name="T98" fmla="*/ 1644726 w 4147"/>
              <a:gd name="T99" fmla="*/ 2473744 h 6220"/>
              <a:gd name="T100" fmla="*/ 1654784 w 4147"/>
              <a:gd name="T101" fmla="*/ 2486213 h 6220"/>
              <a:gd name="T102" fmla="*/ 1662428 w 4147"/>
              <a:gd name="T103" fmla="*/ 2494660 h 6220"/>
              <a:gd name="T104" fmla="*/ 1667256 w 4147"/>
              <a:gd name="T105" fmla="*/ 2500291 h 6220"/>
              <a:gd name="T106" fmla="*/ 1668463 w 4147"/>
              <a:gd name="T107" fmla="*/ 250190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400">
              <a:latin typeface="+mj-lt"/>
              <a:cs typeface="Times New Roman"/>
            </a:endParaRPr>
          </a:p>
        </p:txBody>
      </p:sp>
      <p:sp>
        <p:nvSpPr>
          <p:cNvPr id="39" name="Rectangle 7"/>
          <p:cNvSpPr>
            <a:spLocks noChangeAspect="1" noChangeArrowheads="1"/>
          </p:cNvSpPr>
          <p:nvPr/>
        </p:nvSpPr>
        <p:spPr bwMode="auto">
          <a:xfrm>
            <a:off x="6674629" y="4748907"/>
            <a:ext cx="623887" cy="276999"/>
          </a:xfrm>
          <a:prstGeom prst="rect">
            <a:avLst/>
          </a:prstGeom>
          <a:noFill/>
          <a:ln w="9525">
            <a:noFill/>
            <a:miter lim="800000"/>
            <a:headEnd/>
            <a:tailEnd/>
          </a:ln>
        </p:spPr>
        <p:txBody>
          <a:bodyPr lIns="0" tIns="0" rIns="0" bIns="0">
            <a:prstTxWarp prst="textNoShape">
              <a:avLst/>
            </a:prstTxWarp>
            <a:spAutoFit/>
          </a:bodyPr>
          <a:lstStyle/>
          <a:p>
            <a:r>
              <a:rPr kumimoji="0" lang="en-US" b="1" i="1" dirty="0">
                <a:solidFill>
                  <a:srgbClr val="053ABF"/>
                </a:solidFill>
                <a:latin typeface="+mj-lt"/>
                <a:cs typeface="Times New Roman"/>
              </a:rPr>
              <a:t>AD</a:t>
            </a:r>
            <a:r>
              <a:rPr kumimoji="0" lang="en-US" b="1" i="1" baseline="-25000" dirty="0">
                <a:solidFill>
                  <a:srgbClr val="053ABF"/>
                </a:solidFill>
                <a:latin typeface="+mj-lt"/>
                <a:cs typeface="Times New Roman"/>
              </a:rPr>
              <a:t>1</a:t>
            </a:r>
            <a:endParaRPr kumimoji="0" lang="en-US" b="1" baseline="-25000" dirty="0">
              <a:solidFill>
                <a:srgbClr val="053ABF"/>
              </a:solidFill>
              <a:latin typeface="+mj-lt"/>
              <a:cs typeface="Times New Roman"/>
            </a:endParaRPr>
          </a:p>
        </p:txBody>
      </p:sp>
      <p:sp>
        <p:nvSpPr>
          <p:cNvPr id="40" name="Freeform 16"/>
          <p:cNvSpPr>
            <a:spLocks noChangeAspect="1"/>
          </p:cNvSpPr>
          <p:nvPr/>
        </p:nvSpPr>
        <p:spPr bwMode="auto">
          <a:xfrm>
            <a:off x="5980891" y="2512120"/>
            <a:ext cx="1708150" cy="1830387"/>
          </a:xfrm>
          <a:custGeom>
            <a:avLst/>
            <a:gdLst>
              <a:gd name="T0" fmla="*/ 30285 w 4625"/>
              <a:gd name="T1" fmla="*/ 1807503 h 4959"/>
              <a:gd name="T2" fmla="*/ 75713 w 4625"/>
              <a:gd name="T3" fmla="*/ 1772807 h 4959"/>
              <a:gd name="T4" fmla="*/ 121140 w 4625"/>
              <a:gd name="T5" fmla="*/ 1737004 h 4959"/>
              <a:gd name="T6" fmla="*/ 166568 w 4625"/>
              <a:gd name="T7" fmla="*/ 1700462 h 4959"/>
              <a:gd name="T8" fmla="*/ 211626 w 4625"/>
              <a:gd name="T9" fmla="*/ 1663183 h 4959"/>
              <a:gd name="T10" fmla="*/ 256684 w 4625"/>
              <a:gd name="T11" fmla="*/ 1625165 h 4959"/>
              <a:gd name="T12" fmla="*/ 301742 w 4625"/>
              <a:gd name="T13" fmla="*/ 1586409 h 4959"/>
              <a:gd name="T14" fmla="*/ 346431 w 4625"/>
              <a:gd name="T15" fmla="*/ 1546546 h 4959"/>
              <a:gd name="T16" fmla="*/ 390751 w 4625"/>
              <a:gd name="T17" fmla="*/ 1506314 h 4959"/>
              <a:gd name="T18" fmla="*/ 435440 w 4625"/>
              <a:gd name="T19" fmla="*/ 1465343 h 4959"/>
              <a:gd name="T20" fmla="*/ 479390 w 4625"/>
              <a:gd name="T21" fmla="*/ 1424003 h 4959"/>
              <a:gd name="T22" fmla="*/ 522971 w 4625"/>
              <a:gd name="T23" fmla="*/ 1382295 h 4959"/>
              <a:gd name="T24" fmla="*/ 566182 w 4625"/>
              <a:gd name="T25" fmla="*/ 1339848 h 4959"/>
              <a:gd name="T26" fmla="*/ 609394 w 4625"/>
              <a:gd name="T27" fmla="*/ 1297401 h 4959"/>
              <a:gd name="T28" fmla="*/ 651867 w 4625"/>
              <a:gd name="T29" fmla="*/ 1254585 h 4959"/>
              <a:gd name="T30" fmla="*/ 694340 w 4625"/>
              <a:gd name="T31" fmla="*/ 1211400 h 4959"/>
              <a:gd name="T32" fmla="*/ 735705 w 4625"/>
              <a:gd name="T33" fmla="*/ 1168583 h 4959"/>
              <a:gd name="T34" fmla="*/ 777070 w 4625"/>
              <a:gd name="T35" fmla="*/ 1125029 h 4959"/>
              <a:gd name="T36" fmla="*/ 818435 w 4625"/>
              <a:gd name="T37" fmla="*/ 1081475 h 4959"/>
              <a:gd name="T38" fmla="*/ 858692 w 4625"/>
              <a:gd name="T39" fmla="*/ 1037921 h 4959"/>
              <a:gd name="T40" fmla="*/ 898949 w 4625"/>
              <a:gd name="T41" fmla="*/ 994366 h 4959"/>
              <a:gd name="T42" fmla="*/ 938098 w 4625"/>
              <a:gd name="T43" fmla="*/ 950443 h 4959"/>
              <a:gd name="T44" fmla="*/ 976877 w 4625"/>
              <a:gd name="T45" fmla="*/ 906889 h 4959"/>
              <a:gd name="T46" fmla="*/ 1015657 w 4625"/>
              <a:gd name="T47" fmla="*/ 863703 h 4959"/>
              <a:gd name="T48" fmla="*/ 1053328 w 4625"/>
              <a:gd name="T49" fmla="*/ 820518 h 4959"/>
              <a:gd name="T50" fmla="*/ 1090261 w 4625"/>
              <a:gd name="T51" fmla="*/ 777702 h 4959"/>
              <a:gd name="T52" fmla="*/ 1126825 w 4625"/>
              <a:gd name="T53" fmla="*/ 735255 h 4959"/>
              <a:gd name="T54" fmla="*/ 1162650 w 4625"/>
              <a:gd name="T55" fmla="*/ 693177 h 4959"/>
              <a:gd name="T56" fmla="*/ 1197367 w 4625"/>
              <a:gd name="T57" fmla="*/ 651469 h 4959"/>
              <a:gd name="T58" fmla="*/ 1232084 w 4625"/>
              <a:gd name="T59" fmla="*/ 610867 h 4959"/>
              <a:gd name="T60" fmla="*/ 1265324 w 4625"/>
              <a:gd name="T61" fmla="*/ 569897 h 4959"/>
              <a:gd name="T62" fmla="*/ 1298563 w 4625"/>
              <a:gd name="T63" fmla="*/ 529664 h 4959"/>
              <a:gd name="T64" fmla="*/ 1330326 w 4625"/>
              <a:gd name="T65" fmla="*/ 490539 h 4959"/>
              <a:gd name="T66" fmla="*/ 1361349 w 4625"/>
              <a:gd name="T67" fmla="*/ 452152 h 4959"/>
              <a:gd name="T68" fmla="*/ 1391634 w 4625"/>
              <a:gd name="T69" fmla="*/ 413766 h 4959"/>
              <a:gd name="T70" fmla="*/ 1421181 w 4625"/>
              <a:gd name="T71" fmla="*/ 376855 h 4959"/>
              <a:gd name="T72" fmla="*/ 1449619 w 4625"/>
              <a:gd name="T73" fmla="*/ 340683 h 4959"/>
              <a:gd name="T74" fmla="*/ 1477319 w 4625"/>
              <a:gd name="T75" fmla="*/ 305618 h 4959"/>
              <a:gd name="T76" fmla="*/ 1503911 w 4625"/>
              <a:gd name="T77" fmla="*/ 271291 h 4959"/>
              <a:gd name="T78" fmla="*/ 1529764 w 4625"/>
              <a:gd name="T79" fmla="*/ 238072 h 4959"/>
              <a:gd name="T80" fmla="*/ 1554509 w 4625"/>
              <a:gd name="T81" fmla="*/ 205591 h 4959"/>
              <a:gd name="T82" fmla="*/ 1578146 w 4625"/>
              <a:gd name="T83" fmla="*/ 174217 h 4959"/>
              <a:gd name="T84" fmla="*/ 1600675 w 4625"/>
              <a:gd name="T85" fmla="*/ 144320 h 4959"/>
              <a:gd name="T86" fmla="*/ 1622096 w 4625"/>
              <a:gd name="T87" fmla="*/ 115899 h 4959"/>
              <a:gd name="T88" fmla="*/ 1642409 w 4625"/>
              <a:gd name="T89" fmla="*/ 88216 h 4959"/>
              <a:gd name="T90" fmla="*/ 1662353 w 4625"/>
              <a:gd name="T91" fmla="*/ 62379 h 4959"/>
              <a:gd name="T92" fmla="*/ 1680450 w 4625"/>
              <a:gd name="T93" fmla="*/ 37649 h 4959"/>
              <a:gd name="T94" fmla="*/ 1697070 w 4625"/>
              <a:gd name="T95" fmla="*/ 14395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400">
              <a:latin typeface="+mj-lt"/>
              <a:cs typeface="Times New Roman"/>
            </a:endParaRPr>
          </a:p>
        </p:txBody>
      </p:sp>
      <p:sp>
        <p:nvSpPr>
          <p:cNvPr id="41" name="Freeform 18"/>
          <p:cNvSpPr>
            <a:spLocks noChangeAspect="1"/>
          </p:cNvSpPr>
          <p:nvPr/>
        </p:nvSpPr>
        <p:spPr bwMode="auto">
          <a:xfrm rot="1259426">
            <a:off x="5572904" y="4245670"/>
            <a:ext cx="373062" cy="401637"/>
          </a:xfrm>
          <a:custGeom>
            <a:avLst/>
            <a:gdLst>
              <a:gd name="T0" fmla="*/ 6614 w 4625"/>
              <a:gd name="T1" fmla="*/ 396616 h 4959"/>
              <a:gd name="T2" fmla="*/ 16536 w 4625"/>
              <a:gd name="T3" fmla="*/ 389002 h 4959"/>
              <a:gd name="T4" fmla="*/ 26457 w 4625"/>
              <a:gd name="T5" fmla="*/ 381146 h 4959"/>
              <a:gd name="T6" fmla="*/ 36379 w 4625"/>
              <a:gd name="T7" fmla="*/ 373128 h 4959"/>
              <a:gd name="T8" fmla="*/ 46219 w 4625"/>
              <a:gd name="T9" fmla="*/ 364948 h 4959"/>
              <a:gd name="T10" fmla="*/ 56060 w 4625"/>
              <a:gd name="T11" fmla="*/ 356606 h 4959"/>
              <a:gd name="T12" fmla="*/ 65901 w 4625"/>
              <a:gd name="T13" fmla="*/ 348102 h 4959"/>
              <a:gd name="T14" fmla="*/ 75661 w 4625"/>
              <a:gd name="T15" fmla="*/ 339355 h 4959"/>
              <a:gd name="T16" fmla="*/ 85340 w 4625"/>
              <a:gd name="T17" fmla="*/ 330526 h 4959"/>
              <a:gd name="T18" fmla="*/ 95101 w 4625"/>
              <a:gd name="T19" fmla="*/ 321536 h 4959"/>
              <a:gd name="T20" fmla="*/ 104699 w 4625"/>
              <a:gd name="T21" fmla="*/ 312465 h 4959"/>
              <a:gd name="T22" fmla="*/ 114217 w 4625"/>
              <a:gd name="T23" fmla="*/ 303313 h 4959"/>
              <a:gd name="T24" fmla="*/ 123655 w 4625"/>
              <a:gd name="T25" fmla="*/ 293999 h 4959"/>
              <a:gd name="T26" fmla="*/ 133092 w 4625"/>
              <a:gd name="T27" fmla="*/ 284685 h 4959"/>
              <a:gd name="T28" fmla="*/ 142369 w 4625"/>
              <a:gd name="T29" fmla="*/ 275290 h 4959"/>
              <a:gd name="T30" fmla="*/ 151645 w 4625"/>
              <a:gd name="T31" fmla="*/ 265814 h 4959"/>
              <a:gd name="T32" fmla="*/ 160679 w 4625"/>
              <a:gd name="T33" fmla="*/ 256419 h 4959"/>
              <a:gd name="T34" fmla="*/ 169713 w 4625"/>
              <a:gd name="T35" fmla="*/ 246862 h 4959"/>
              <a:gd name="T36" fmla="*/ 178747 w 4625"/>
              <a:gd name="T37" fmla="*/ 237305 h 4959"/>
              <a:gd name="T38" fmla="*/ 187539 w 4625"/>
              <a:gd name="T39" fmla="*/ 227748 h 4959"/>
              <a:gd name="T40" fmla="*/ 196331 w 4625"/>
              <a:gd name="T41" fmla="*/ 218191 h 4959"/>
              <a:gd name="T42" fmla="*/ 204882 w 4625"/>
              <a:gd name="T43" fmla="*/ 208553 h 4959"/>
              <a:gd name="T44" fmla="*/ 213351 w 4625"/>
              <a:gd name="T45" fmla="*/ 198996 h 4959"/>
              <a:gd name="T46" fmla="*/ 221821 w 4625"/>
              <a:gd name="T47" fmla="*/ 189520 h 4959"/>
              <a:gd name="T48" fmla="*/ 230048 w 4625"/>
              <a:gd name="T49" fmla="*/ 180044 h 4959"/>
              <a:gd name="T50" fmla="*/ 238114 w 4625"/>
              <a:gd name="T51" fmla="*/ 170649 h 4959"/>
              <a:gd name="T52" fmla="*/ 246100 w 4625"/>
              <a:gd name="T53" fmla="*/ 161335 h 4959"/>
              <a:gd name="T54" fmla="*/ 253924 w 4625"/>
              <a:gd name="T55" fmla="*/ 152102 h 4959"/>
              <a:gd name="T56" fmla="*/ 261506 w 4625"/>
              <a:gd name="T57" fmla="*/ 142950 h 4959"/>
              <a:gd name="T58" fmla="*/ 269089 w 4625"/>
              <a:gd name="T59" fmla="*/ 134041 h 4959"/>
              <a:gd name="T60" fmla="*/ 276348 w 4625"/>
              <a:gd name="T61" fmla="*/ 125051 h 4959"/>
              <a:gd name="T62" fmla="*/ 283608 w 4625"/>
              <a:gd name="T63" fmla="*/ 116223 h 4959"/>
              <a:gd name="T64" fmla="*/ 290545 w 4625"/>
              <a:gd name="T65" fmla="*/ 107638 h 4959"/>
              <a:gd name="T66" fmla="*/ 297320 w 4625"/>
              <a:gd name="T67" fmla="*/ 99215 h 4959"/>
              <a:gd name="T68" fmla="*/ 303935 w 4625"/>
              <a:gd name="T69" fmla="*/ 90792 h 4959"/>
              <a:gd name="T70" fmla="*/ 310388 w 4625"/>
              <a:gd name="T71" fmla="*/ 82692 h 4959"/>
              <a:gd name="T72" fmla="*/ 316599 w 4625"/>
              <a:gd name="T73" fmla="*/ 74755 h 4959"/>
              <a:gd name="T74" fmla="*/ 322648 w 4625"/>
              <a:gd name="T75" fmla="*/ 67061 h 4959"/>
              <a:gd name="T76" fmla="*/ 328456 w 4625"/>
              <a:gd name="T77" fmla="*/ 59529 h 4959"/>
              <a:gd name="T78" fmla="*/ 334102 w 4625"/>
              <a:gd name="T79" fmla="*/ 52240 h 4959"/>
              <a:gd name="T80" fmla="*/ 339507 w 4625"/>
              <a:gd name="T81" fmla="*/ 45112 h 4959"/>
              <a:gd name="T82" fmla="*/ 344669 w 4625"/>
              <a:gd name="T83" fmla="*/ 38228 h 4959"/>
              <a:gd name="T84" fmla="*/ 349589 w 4625"/>
              <a:gd name="T85" fmla="*/ 31668 h 4959"/>
              <a:gd name="T86" fmla="*/ 354268 w 4625"/>
              <a:gd name="T87" fmla="*/ 25431 h 4959"/>
              <a:gd name="T88" fmla="*/ 358704 w 4625"/>
              <a:gd name="T89" fmla="*/ 19357 h 4959"/>
              <a:gd name="T90" fmla="*/ 363060 w 4625"/>
              <a:gd name="T91" fmla="*/ 13688 h 4959"/>
              <a:gd name="T92" fmla="*/ 367012 w 4625"/>
              <a:gd name="T93" fmla="*/ 8261 h 4959"/>
              <a:gd name="T94" fmla="*/ 370642 w 4625"/>
              <a:gd name="T95" fmla="*/ 315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400">
              <a:latin typeface="+mj-lt"/>
              <a:cs typeface="Times New Roman"/>
            </a:endParaRPr>
          </a:p>
        </p:txBody>
      </p:sp>
      <p:sp>
        <p:nvSpPr>
          <p:cNvPr id="42" name="Rectangle 22"/>
          <p:cNvSpPr>
            <a:spLocks noChangeArrowheads="1"/>
          </p:cNvSpPr>
          <p:nvPr/>
        </p:nvSpPr>
        <p:spPr bwMode="auto">
          <a:xfrm>
            <a:off x="6079316" y="5162490"/>
            <a:ext cx="17633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a:rPr>
              <a:t>Y</a:t>
            </a:r>
            <a:r>
              <a:rPr kumimoji="0" lang="en-US" sz="1600" b="1" i="1" baseline="-25000" dirty="0">
                <a:solidFill>
                  <a:srgbClr val="C03838"/>
                </a:solidFill>
                <a:latin typeface="+mj-lt"/>
                <a:cs typeface="Times New Roman"/>
              </a:rPr>
              <a:t>1</a:t>
            </a:r>
            <a:endParaRPr kumimoji="0" lang="en-US" sz="1600" b="1" baseline="-25000" dirty="0">
              <a:solidFill>
                <a:srgbClr val="C03838"/>
              </a:solidFill>
              <a:latin typeface="+mj-lt"/>
              <a:cs typeface="Times New Roman"/>
            </a:endParaRPr>
          </a:p>
        </p:txBody>
      </p:sp>
      <p:sp>
        <p:nvSpPr>
          <p:cNvPr id="43" name="Rectangle 30"/>
          <p:cNvSpPr>
            <a:spLocks noChangeAspect="1" noChangeArrowheads="1"/>
          </p:cNvSpPr>
          <p:nvPr/>
        </p:nvSpPr>
        <p:spPr bwMode="auto">
          <a:xfrm>
            <a:off x="7444791" y="2186741"/>
            <a:ext cx="56265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6600"/>
                </a:solidFill>
                <a:latin typeface="+mj-lt"/>
                <a:cs typeface="Times New Roman"/>
              </a:rPr>
              <a:t>SRAS</a:t>
            </a:r>
            <a:r>
              <a:rPr kumimoji="0" lang="en-US" b="1" i="1" baseline="-25000" dirty="0">
                <a:solidFill>
                  <a:srgbClr val="006600"/>
                </a:solidFill>
                <a:latin typeface="+mj-lt"/>
                <a:cs typeface="Times New Roman"/>
              </a:rPr>
              <a:t>1</a:t>
            </a:r>
            <a:endParaRPr kumimoji="0" lang="en-US" b="1" baseline="-25000" dirty="0">
              <a:solidFill>
                <a:srgbClr val="006600"/>
              </a:solidFill>
              <a:latin typeface="+mj-lt"/>
              <a:cs typeface="Times New Roman"/>
            </a:endParaRPr>
          </a:p>
        </p:txBody>
      </p:sp>
      <p:sp>
        <p:nvSpPr>
          <p:cNvPr id="44" name="Line 37"/>
          <p:cNvSpPr>
            <a:spLocks noChangeAspect="1" noChangeShapeType="1"/>
          </p:cNvSpPr>
          <p:nvPr/>
        </p:nvSpPr>
        <p:spPr bwMode="auto">
          <a:xfrm flipH="1">
            <a:off x="4722385" y="4193282"/>
            <a:ext cx="1442656" cy="0"/>
          </a:xfrm>
          <a:prstGeom prst="line">
            <a:avLst/>
          </a:prstGeom>
          <a:noFill/>
          <a:ln w="31750" cap="rnd">
            <a:solidFill>
              <a:schemeClr val="tx1"/>
            </a:solidFill>
            <a:prstDash val="sysDot"/>
            <a:round/>
            <a:headEnd/>
            <a:tailEnd/>
          </a:ln>
        </p:spPr>
        <p:txBody>
          <a:bodyPr>
            <a:prstTxWarp prst="textNoShape">
              <a:avLst/>
            </a:prstTxWarp>
          </a:bodyPr>
          <a:lstStyle/>
          <a:p>
            <a:endParaRPr lang="en-US" sz="1400">
              <a:latin typeface="+mj-lt"/>
              <a:cs typeface="Times New Roman"/>
            </a:endParaRPr>
          </a:p>
        </p:txBody>
      </p:sp>
      <p:sp>
        <p:nvSpPr>
          <p:cNvPr id="46" name="Rectangle 38"/>
          <p:cNvSpPr>
            <a:spLocks noChangeAspect="1" noChangeArrowheads="1"/>
          </p:cNvSpPr>
          <p:nvPr/>
        </p:nvSpPr>
        <p:spPr bwMode="auto">
          <a:xfrm>
            <a:off x="4413951" y="4042470"/>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P</a:t>
            </a:r>
            <a:r>
              <a:rPr kumimoji="0" lang="en-US" sz="1600" b="1" i="1" baseline="-25000" dirty="0">
                <a:solidFill>
                  <a:srgbClr val="000000"/>
                </a:solidFill>
                <a:latin typeface="+mj-lt"/>
                <a:cs typeface="Times New Roman"/>
              </a:rPr>
              <a:t>1</a:t>
            </a:r>
            <a:endParaRPr kumimoji="0" lang="en-US" sz="2800" b="1" baseline="-25000" dirty="0">
              <a:solidFill>
                <a:schemeClr val="tx1"/>
              </a:solidFill>
              <a:latin typeface="+mj-lt"/>
              <a:cs typeface="Times New Roman"/>
            </a:endParaRPr>
          </a:p>
        </p:txBody>
      </p:sp>
      <p:sp>
        <p:nvSpPr>
          <p:cNvPr id="53" name="Line 53"/>
          <p:cNvSpPr>
            <a:spLocks noChangeShapeType="1"/>
          </p:cNvSpPr>
          <p:nvPr/>
        </p:nvSpPr>
        <p:spPr bwMode="auto">
          <a:xfrm>
            <a:off x="6184091" y="4218682"/>
            <a:ext cx="0" cy="934526"/>
          </a:xfrm>
          <a:prstGeom prst="line">
            <a:avLst/>
          </a:prstGeom>
          <a:noFill/>
          <a:ln w="31750" cap="rnd">
            <a:solidFill>
              <a:schemeClr val="tx1"/>
            </a:solidFill>
            <a:prstDash val="sysDot"/>
            <a:round/>
            <a:headEnd/>
            <a:tailEnd/>
          </a:ln>
        </p:spPr>
        <p:txBody>
          <a:bodyPr wrap="none" anchor="ctr">
            <a:prstTxWarp prst="textNoShape">
              <a:avLst/>
            </a:prstTxWarp>
          </a:bodyPr>
          <a:lstStyle/>
          <a:p>
            <a:endParaRPr lang="en-US" sz="1400">
              <a:latin typeface="+mj-lt"/>
              <a:cs typeface="Times New Roman"/>
            </a:endParaRPr>
          </a:p>
        </p:txBody>
      </p:sp>
      <p:sp>
        <p:nvSpPr>
          <p:cNvPr id="63" name="Freeform 39"/>
          <p:cNvSpPr>
            <a:spLocks/>
          </p:cNvSpPr>
          <p:nvPr/>
        </p:nvSpPr>
        <p:spPr bwMode="auto">
          <a:xfrm>
            <a:off x="6122179" y="4140895"/>
            <a:ext cx="119062" cy="119062"/>
          </a:xfrm>
          <a:custGeom>
            <a:avLst/>
            <a:gdLst>
              <a:gd name="T0" fmla="*/ 0 w 173"/>
              <a:gd name="T1" fmla="*/ 59875 h 173"/>
              <a:gd name="T2" fmla="*/ 8947 w 173"/>
              <a:gd name="T3" fmla="*/ 29593 h 173"/>
              <a:gd name="T4" fmla="*/ 29593 w 173"/>
              <a:gd name="T5" fmla="*/ 8259 h 173"/>
              <a:gd name="T6" fmla="*/ 59875 w 173"/>
              <a:gd name="T7" fmla="*/ 0 h 173"/>
              <a:gd name="T8" fmla="*/ 59875 w 173"/>
              <a:gd name="T9" fmla="*/ 0 h 173"/>
              <a:gd name="T10" fmla="*/ 90157 w 173"/>
              <a:gd name="T11" fmla="*/ 8259 h 173"/>
              <a:gd name="T12" fmla="*/ 111492 w 173"/>
              <a:gd name="T13" fmla="*/ 29593 h 173"/>
              <a:gd name="T14" fmla="*/ 119062 w 173"/>
              <a:gd name="T15" fmla="*/ 59875 h 173"/>
              <a:gd name="T16" fmla="*/ 119062 w 173"/>
              <a:gd name="T17" fmla="*/ 59875 h 173"/>
              <a:gd name="T18" fmla="*/ 111492 w 173"/>
              <a:gd name="T19" fmla="*/ 89469 h 173"/>
              <a:gd name="T20" fmla="*/ 90157 w 173"/>
              <a:gd name="T21" fmla="*/ 110803 h 173"/>
              <a:gd name="T22" fmla="*/ 59875 w 173"/>
              <a:gd name="T23" fmla="*/ 119062 h 173"/>
              <a:gd name="T24" fmla="*/ 59875 w 173"/>
              <a:gd name="T25" fmla="*/ 119062 h 173"/>
              <a:gd name="T26" fmla="*/ 29593 w 173"/>
              <a:gd name="T27" fmla="*/ 110803 h 173"/>
              <a:gd name="T28" fmla="*/ 8947 w 173"/>
              <a:gd name="T29" fmla="*/ 89469 h 173"/>
              <a:gd name="T30" fmla="*/ 0 w 173"/>
              <a:gd name="T31" fmla="*/ 59875 h 173"/>
              <a:gd name="T32" fmla="*/ 0 w 173"/>
              <a:gd name="T33" fmla="*/ 59875 h 173"/>
              <a:gd name="T34" fmla="*/ 0 w 173"/>
              <a:gd name="T35" fmla="*/ 59875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400">
              <a:latin typeface="+mj-lt"/>
              <a:cs typeface="Times New Roman"/>
            </a:endParaRPr>
          </a:p>
        </p:txBody>
      </p:sp>
      <p:grpSp>
        <p:nvGrpSpPr>
          <p:cNvPr id="70" name="Group 57"/>
          <p:cNvGrpSpPr>
            <a:grpSpLocks/>
          </p:cNvGrpSpPr>
          <p:nvPr/>
        </p:nvGrpSpPr>
        <p:grpSpPr bwMode="auto">
          <a:xfrm>
            <a:off x="5228416" y="2070795"/>
            <a:ext cx="2779713" cy="2668840"/>
            <a:chOff x="2484" y="648"/>
            <a:chExt cx="1797" cy="1778"/>
          </a:xfrm>
        </p:grpSpPr>
        <p:sp>
          <p:nvSpPr>
            <p:cNvPr id="71" name="Freeform 5"/>
            <p:cNvSpPr>
              <a:spLocks noChangeAspect="1"/>
            </p:cNvSpPr>
            <p:nvPr/>
          </p:nvSpPr>
          <p:spPr bwMode="auto">
            <a:xfrm>
              <a:off x="2807" y="648"/>
              <a:ext cx="1102" cy="1653"/>
            </a:xfrm>
            <a:custGeom>
              <a:avLst/>
              <a:gdLst>
                <a:gd name="T0" fmla="*/ 5 w 4147"/>
                <a:gd name="T1" fmla="*/ 19 h 6220"/>
                <a:gd name="T2" fmla="*/ 14 w 4147"/>
                <a:gd name="T3" fmla="*/ 49 h 6220"/>
                <a:gd name="T4" fmla="*/ 25 w 4147"/>
                <a:gd name="T5" fmla="*/ 80 h 6220"/>
                <a:gd name="T6" fmla="*/ 37 w 4147"/>
                <a:gd name="T7" fmla="*/ 112 h 6220"/>
                <a:gd name="T8" fmla="*/ 51 w 4147"/>
                <a:gd name="T9" fmla="*/ 145 h 6220"/>
                <a:gd name="T10" fmla="*/ 66 w 4147"/>
                <a:gd name="T11" fmla="*/ 179 h 6220"/>
                <a:gd name="T12" fmla="*/ 83 w 4147"/>
                <a:gd name="T13" fmla="*/ 215 h 6220"/>
                <a:gd name="T14" fmla="*/ 101 w 4147"/>
                <a:gd name="T15" fmla="*/ 251 h 6220"/>
                <a:gd name="T16" fmla="*/ 120 w 4147"/>
                <a:gd name="T17" fmla="*/ 288 h 6220"/>
                <a:gd name="T18" fmla="*/ 141 w 4147"/>
                <a:gd name="T19" fmla="*/ 325 h 6220"/>
                <a:gd name="T20" fmla="*/ 162 w 4147"/>
                <a:gd name="T21" fmla="*/ 363 h 6220"/>
                <a:gd name="T22" fmla="*/ 184 w 4147"/>
                <a:gd name="T23" fmla="*/ 402 h 6220"/>
                <a:gd name="T24" fmla="*/ 208 w 4147"/>
                <a:gd name="T25" fmla="*/ 441 h 6220"/>
                <a:gd name="T26" fmla="*/ 232 w 4147"/>
                <a:gd name="T27" fmla="*/ 481 h 6220"/>
                <a:gd name="T28" fmla="*/ 257 w 4147"/>
                <a:gd name="T29" fmla="*/ 521 h 6220"/>
                <a:gd name="T30" fmla="*/ 282 w 4147"/>
                <a:gd name="T31" fmla="*/ 562 h 6220"/>
                <a:gd name="T32" fmla="*/ 309 w 4147"/>
                <a:gd name="T33" fmla="*/ 603 h 6220"/>
                <a:gd name="T34" fmla="*/ 336 w 4147"/>
                <a:gd name="T35" fmla="*/ 644 h 6220"/>
                <a:gd name="T36" fmla="*/ 364 w 4147"/>
                <a:gd name="T37" fmla="*/ 685 h 6220"/>
                <a:gd name="T38" fmla="*/ 391 w 4147"/>
                <a:gd name="T39" fmla="*/ 726 h 6220"/>
                <a:gd name="T40" fmla="*/ 420 w 4147"/>
                <a:gd name="T41" fmla="*/ 767 h 6220"/>
                <a:gd name="T42" fmla="*/ 448 w 4147"/>
                <a:gd name="T43" fmla="*/ 808 h 6220"/>
                <a:gd name="T44" fmla="*/ 477 w 4147"/>
                <a:gd name="T45" fmla="*/ 849 h 6220"/>
                <a:gd name="T46" fmla="*/ 506 w 4147"/>
                <a:gd name="T47" fmla="*/ 890 h 6220"/>
                <a:gd name="T48" fmla="*/ 535 w 4147"/>
                <a:gd name="T49" fmla="*/ 930 h 6220"/>
                <a:gd name="T50" fmla="*/ 565 w 4147"/>
                <a:gd name="T51" fmla="*/ 970 h 6220"/>
                <a:gd name="T52" fmla="*/ 594 w 4147"/>
                <a:gd name="T53" fmla="*/ 1009 h 6220"/>
                <a:gd name="T54" fmla="*/ 623 w 4147"/>
                <a:gd name="T55" fmla="*/ 1048 h 6220"/>
                <a:gd name="T56" fmla="*/ 651 w 4147"/>
                <a:gd name="T57" fmla="*/ 1087 h 6220"/>
                <a:gd name="T58" fmla="*/ 680 w 4147"/>
                <a:gd name="T59" fmla="*/ 1124 h 6220"/>
                <a:gd name="T60" fmla="*/ 708 w 4147"/>
                <a:gd name="T61" fmla="*/ 1161 h 6220"/>
                <a:gd name="T62" fmla="*/ 736 w 4147"/>
                <a:gd name="T63" fmla="*/ 1198 h 6220"/>
                <a:gd name="T64" fmla="*/ 763 w 4147"/>
                <a:gd name="T65" fmla="*/ 1233 h 6220"/>
                <a:gd name="T66" fmla="*/ 790 w 4147"/>
                <a:gd name="T67" fmla="*/ 1267 h 6220"/>
                <a:gd name="T68" fmla="*/ 816 w 4147"/>
                <a:gd name="T69" fmla="*/ 1301 h 6220"/>
                <a:gd name="T70" fmla="*/ 842 w 4147"/>
                <a:gd name="T71" fmla="*/ 1333 h 6220"/>
                <a:gd name="T72" fmla="*/ 866 w 4147"/>
                <a:gd name="T73" fmla="*/ 1364 h 6220"/>
                <a:gd name="T74" fmla="*/ 890 w 4147"/>
                <a:gd name="T75" fmla="*/ 1394 h 6220"/>
                <a:gd name="T76" fmla="*/ 913 w 4147"/>
                <a:gd name="T77" fmla="*/ 1423 h 6220"/>
                <a:gd name="T78" fmla="*/ 935 w 4147"/>
                <a:gd name="T79" fmla="*/ 1450 h 6220"/>
                <a:gd name="T80" fmla="*/ 956 w 4147"/>
                <a:gd name="T81" fmla="*/ 1476 h 6220"/>
                <a:gd name="T82" fmla="*/ 976 w 4147"/>
                <a:gd name="T83" fmla="*/ 1501 h 6220"/>
                <a:gd name="T84" fmla="*/ 995 w 4147"/>
                <a:gd name="T85" fmla="*/ 1524 h 6220"/>
                <a:gd name="T86" fmla="*/ 1012 w 4147"/>
                <a:gd name="T87" fmla="*/ 1545 h 6220"/>
                <a:gd name="T88" fmla="*/ 1028 w 4147"/>
                <a:gd name="T89" fmla="*/ 1565 h 6220"/>
                <a:gd name="T90" fmla="*/ 1043 w 4147"/>
                <a:gd name="T91" fmla="*/ 1582 h 6220"/>
                <a:gd name="T92" fmla="*/ 1056 w 4147"/>
                <a:gd name="T93" fmla="*/ 1599 h 6220"/>
                <a:gd name="T94" fmla="*/ 1068 w 4147"/>
                <a:gd name="T95" fmla="*/ 1612 h 6220"/>
                <a:gd name="T96" fmla="*/ 1078 w 4147"/>
                <a:gd name="T97" fmla="*/ 1625 h 6220"/>
                <a:gd name="T98" fmla="*/ 1086 w 4147"/>
                <a:gd name="T99" fmla="*/ 1634 h 6220"/>
                <a:gd name="T100" fmla="*/ 1093 w 4147"/>
                <a:gd name="T101" fmla="*/ 1643 h 6220"/>
                <a:gd name="T102" fmla="*/ 1098 w 4147"/>
                <a:gd name="T103" fmla="*/ 1648 h 6220"/>
                <a:gd name="T104" fmla="*/ 1101 w 4147"/>
                <a:gd name="T105" fmla="*/ 1652 h 6220"/>
                <a:gd name="T106" fmla="*/ 1102 w 4147"/>
                <a:gd name="T107" fmla="*/ 1653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cap="rnd">
              <a:solidFill>
                <a:srgbClr val="053ABF"/>
              </a:solidFill>
              <a:prstDash val="sysDot"/>
              <a:round/>
              <a:headEnd/>
              <a:tailEnd/>
            </a:ln>
          </p:spPr>
          <p:txBody>
            <a:bodyPr>
              <a:prstTxWarp prst="textNoShape">
                <a:avLst/>
              </a:prstTxWarp>
            </a:bodyPr>
            <a:lstStyle/>
            <a:p>
              <a:endParaRPr lang="en-US" sz="1400">
                <a:latin typeface="+mj-lt"/>
                <a:cs typeface="Times New Roman"/>
              </a:endParaRPr>
            </a:p>
          </p:txBody>
        </p:sp>
        <p:sp>
          <p:nvSpPr>
            <p:cNvPr id="72" name="Line 25"/>
            <p:cNvSpPr>
              <a:spLocks noChangeShapeType="1"/>
            </p:cNvSpPr>
            <p:nvPr/>
          </p:nvSpPr>
          <p:spPr bwMode="auto">
            <a:xfrm>
              <a:off x="3282" y="2202"/>
              <a:ext cx="472"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a:latin typeface="+mj-lt"/>
                <a:cs typeface="Times New Roman"/>
              </a:endParaRPr>
            </a:p>
          </p:txBody>
        </p:sp>
        <p:sp>
          <p:nvSpPr>
            <p:cNvPr id="73" name="Line 54"/>
            <p:cNvSpPr>
              <a:spLocks noChangeShapeType="1"/>
            </p:cNvSpPr>
            <p:nvPr/>
          </p:nvSpPr>
          <p:spPr bwMode="auto">
            <a:xfrm>
              <a:off x="2484" y="1002"/>
              <a:ext cx="403"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400">
                <a:latin typeface="+mj-lt"/>
                <a:cs typeface="Times New Roman"/>
              </a:endParaRPr>
            </a:p>
          </p:txBody>
        </p:sp>
        <p:sp>
          <p:nvSpPr>
            <p:cNvPr id="74" name="Rectangle 56"/>
            <p:cNvSpPr>
              <a:spLocks noChangeAspect="1" noChangeArrowheads="1"/>
            </p:cNvSpPr>
            <p:nvPr/>
          </p:nvSpPr>
          <p:spPr bwMode="auto">
            <a:xfrm>
              <a:off x="3888" y="2241"/>
              <a:ext cx="393" cy="185"/>
            </a:xfrm>
            <a:prstGeom prst="rect">
              <a:avLst/>
            </a:prstGeom>
            <a:noFill/>
            <a:ln w="9525">
              <a:noFill/>
              <a:miter lim="800000"/>
              <a:headEnd/>
              <a:tailEnd/>
            </a:ln>
          </p:spPr>
          <p:txBody>
            <a:bodyPr lIns="0" tIns="0" rIns="0" bIns="0">
              <a:prstTxWarp prst="textNoShape">
                <a:avLst/>
              </a:prstTxWarp>
              <a:spAutoFit/>
            </a:bodyPr>
            <a:lstStyle/>
            <a:p>
              <a:r>
                <a:rPr kumimoji="0" lang="en-US" b="1" i="1" dirty="0">
                  <a:solidFill>
                    <a:srgbClr val="053ABF"/>
                  </a:solidFill>
                  <a:latin typeface="+mj-lt"/>
                  <a:cs typeface="Times New Roman"/>
                </a:rPr>
                <a:t>AD</a:t>
              </a:r>
              <a:r>
                <a:rPr kumimoji="0" lang="en-US" b="1" i="1" baseline="-25000" dirty="0">
                  <a:solidFill>
                    <a:srgbClr val="053ABF"/>
                  </a:solidFill>
                  <a:latin typeface="+mj-lt"/>
                  <a:cs typeface="Times New Roman"/>
                </a:rPr>
                <a:t>2</a:t>
              </a:r>
              <a:endParaRPr kumimoji="0" lang="en-US" b="1" baseline="-25000" dirty="0">
                <a:solidFill>
                  <a:srgbClr val="053ABF"/>
                </a:solidFill>
                <a:latin typeface="+mj-lt"/>
                <a:cs typeface="Times New Roman"/>
              </a:endParaRPr>
            </a:p>
          </p:txBody>
        </p:sp>
      </p:grpSp>
      <p:sp>
        <p:nvSpPr>
          <p:cNvPr id="76" name="Title 1"/>
          <p:cNvSpPr>
            <a:spLocks noGrp="1"/>
          </p:cNvSpPr>
          <p:nvPr>
            <p:ph type="title"/>
          </p:nvPr>
        </p:nvSpPr>
        <p:spPr>
          <a:xfrm>
            <a:off x="119569" y="52332"/>
            <a:ext cx="8904855" cy="1115877"/>
          </a:xfrm>
        </p:spPr>
        <p:txBody>
          <a:bodyPr/>
          <a:lstStyle/>
          <a:p>
            <a:pPr>
              <a:lnSpc>
                <a:spcPts val="3500"/>
              </a:lnSpc>
            </a:pPr>
            <a:r>
              <a:rPr lang="en-US" dirty="0"/>
              <a:t>Deficits and Interest Rates:</a:t>
            </a:r>
            <a:br>
              <a:rPr lang="en-US" dirty="0"/>
            </a:br>
            <a:r>
              <a:rPr lang="en-US" dirty="0"/>
              <a:t>The Crowding-out View</a:t>
            </a:r>
          </a:p>
        </p:txBody>
      </p:sp>
    </p:spTree>
    <p:extLst>
      <p:ext uri="{BB962C8B-B14F-4D97-AF65-F5344CB8AC3E}">
        <p14:creationId xmlns:p14="http://schemas.microsoft.com/office/powerpoint/2010/main" val="117464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3152"/>
            <a:ext cx="8904855" cy="673615"/>
          </a:xfrm>
        </p:spPr>
        <p:txBody>
          <a:bodyPr/>
          <a:lstStyle/>
          <a:p>
            <a:r>
              <a:rPr lang="en-US" dirty="0" smtClean="0"/>
              <a:t>Crowding-Out in an Open Economy</a:t>
            </a:r>
          </a:p>
        </p:txBody>
      </p:sp>
      <p:sp>
        <p:nvSpPr>
          <p:cNvPr id="3" name="Content Placeholder 2"/>
          <p:cNvSpPr>
            <a:spLocks noGrp="1"/>
          </p:cNvSpPr>
          <p:nvPr>
            <p:ph idx="1"/>
          </p:nvPr>
        </p:nvSpPr>
        <p:spPr>
          <a:xfrm>
            <a:off x="140675" y="1116193"/>
            <a:ext cx="8883750" cy="4067567"/>
          </a:xfrm>
        </p:spPr>
        <p:txBody>
          <a:bodyPr/>
          <a:lstStyle/>
          <a:p>
            <a:pPr marL="231775" indent="-231775">
              <a:lnSpc>
                <a:spcPts val="2500"/>
              </a:lnSpc>
            </a:pPr>
            <a:r>
              <a:rPr lang="en-US" sz="2300" dirty="0" smtClean="0">
                <a:solidFill>
                  <a:srgbClr val="32302A"/>
                </a:solidFill>
              </a:rPr>
              <a:t>An increase in government borrowing to finance an enlarged budget deficit places upward pressure on real interest rates.</a:t>
            </a:r>
          </a:p>
          <a:p>
            <a:pPr marL="231775" indent="-231775">
              <a:lnSpc>
                <a:spcPts val="2500"/>
              </a:lnSpc>
            </a:pPr>
            <a:r>
              <a:rPr lang="en-US" sz="2300" dirty="0" smtClean="0">
                <a:solidFill>
                  <a:srgbClr val="32302A"/>
                </a:solidFill>
              </a:rPr>
              <a:t>This retards private investment and aggregate demand.</a:t>
            </a:r>
          </a:p>
          <a:p>
            <a:pPr marL="231775" indent="-231775">
              <a:lnSpc>
                <a:spcPts val="2500"/>
              </a:lnSpc>
            </a:pPr>
            <a:r>
              <a:rPr lang="en-US" sz="2300" dirty="0" smtClean="0">
                <a:solidFill>
                  <a:srgbClr val="32302A"/>
                </a:solidFill>
              </a:rPr>
              <a:t>In an open economy, high interest rates attract foreign capital.</a:t>
            </a:r>
          </a:p>
          <a:p>
            <a:pPr marL="231775" indent="-231775">
              <a:lnSpc>
                <a:spcPts val="2500"/>
              </a:lnSpc>
            </a:pPr>
            <a:r>
              <a:rPr lang="en-US" sz="2300" dirty="0" smtClean="0">
                <a:solidFill>
                  <a:srgbClr val="32302A"/>
                </a:solidFill>
              </a:rPr>
              <a:t>As foreigners buy more dollars to buy U.S. bonds and other financial assets, the dollar appreciates.</a:t>
            </a:r>
          </a:p>
          <a:p>
            <a:pPr marL="231775" indent="-231775">
              <a:lnSpc>
                <a:spcPts val="2500"/>
              </a:lnSpc>
            </a:pPr>
            <a:r>
              <a:rPr lang="en-US" sz="2300" dirty="0" smtClean="0">
                <a:solidFill>
                  <a:srgbClr val="32302A"/>
                </a:solidFill>
              </a:rPr>
              <a:t>The appreciation of the dollar causes net exports to fall.</a:t>
            </a:r>
          </a:p>
          <a:p>
            <a:pPr marL="231775" indent="-231775">
              <a:lnSpc>
                <a:spcPts val="2500"/>
              </a:lnSpc>
            </a:pPr>
            <a:r>
              <a:rPr lang="en-US" sz="2300" dirty="0" smtClean="0">
                <a:solidFill>
                  <a:srgbClr val="32302A"/>
                </a:solidFill>
              </a:rPr>
              <a:t>Thus, the larger deficits and higher interest rates trigger reductions </a:t>
            </a:r>
            <a:br>
              <a:rPr lang="en-US" sz="2300" dirty="0" smtClean="0">
                <a:solidFill>
                  <a:srgbClr val="32302A"/>
                </a:solidFill>
              </a:rPr>
            </a:br>
            <a:r>
              <a:rPr lang="en-US" sz="2300" dirty="0" smtClean="0">
                <a:solidFill>
                  <a:srgbClr val="32302A"/>
                </a:solidFill>
              </a:rPr>
              <a:t>in both private investment and net exports, which offset the expansionary impact of a budget deficit.</a:t>
            </a:r>
          </a:p>
        </p:txBody>
      </p:sp>
      <p:sp>
        <p:nvSpPr>
          <p:cNvPr id="6" name="Rounded Rectangle 5"/>
          <p:cNvSpPr/>
          <p:nvPr/>
        </p:nvSpPr>
        <p:spPr>
          <a:xfrm>
            <a:off x="492819" y="4851836"/>
            <a:ext cx="8104146" cy="1650564"/>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2" name="Freeform 65"/>
          <p:cNvSpPr>
            <a:spLocks/>
          </p:cNvSpPr>
          <p:nvPr/>
        </p:nvSpPr>
        <p:spPr bwMode="auto">
          <a:xfrm>
            <a:off x="1528509" y="5942075"/>
            <a:ext cx="933176" cy="338137"/>
          </a:xfrm>
          <a:custGeom>
            <a:avLst/>
            <a:gdLst/>
            <a:ahLst/>
            <a:cxnLst>
              <a:cxn ang="0">
                <a:pos x="0" y="13"/>
              </a:cxn>
              <a:cxn ang="0">
                <a:pos x="183" y="177"/>
              </a:cxn>
              <a:cxn ang="0">
                <a:pos x="557" y="184"/>
              </a:cxn>
              <a:cxn ang="0">
                <a:pos x="759" y="0"/>
              </a:cxn>
            </a:cxnLst>
            <a:rect l="0" t="0" r="r" b="b"/>
            <a:pathLst>
              <a:path w="759" h="213">
                <a:moveTo>
                  <a:pt x="0" y="13"/>
                </a:moveTo>
                <a:cubicBezTo>
                  <a:pt x="45" y="81"/>
                  <a:pt x="90" y="149"/>
                  <a:pt x="183" y="177"/>
                </a:cubicBezTo>
                <a:cubicBezTo>
                  <a:pt x="276" y="205"/>
                  <a:pt x="461" y="213"/>
                  <a:pt x="557" y="184"/>
                </a:cubicBezTo>
                <a:cubicBezTo>
                  <a:pt x="653" y="155"/>
                  <a:pt x="706" y="77"/>
                  <a:pt x="759" y="0"/>
                </a:cubicBezTo>
              </a:path>
            </a:pathLst>
          </a:custGeom>
          <a:noFill/>
          <a:ln w="31750" cap="flat" cmpd="sng">
            <a:solidFill>
              <a:schemeClr val="bg1"/>
            </a:solidFill>
            <a:prstDash val="solid"/>
            <a:round/>
            <a:headEnd/>
            <a:tailEnd type="stealth" w="lg" len="lg"/>
          </a:ln>
          <a:effectLst>
            <a:outerShdw blurRad="63500" dist="35921" dir="2700000" algn="ctr" rotWithShape="0">
              <a:srgbClr val="808080"/>
            </a:outerShdw>
          </a:effectLst>
        </p:spPr>
        <p:txBody>
          <a:bodyPr wrap="none" anchor="ctr">
            <a:prstTxWarp prst="textNoShape">
              <a:avLst/>
            </a:prstTxWarp>
          </a:bodyPr>
          <a:lstStyle/>
          <a:p>
            <a:pPr>
              <a:defRPr/>
            </a:pPr>
            <a:endParaRPr lang="en-US">
              <a:latin typeface="+mj-lt"/>
              <a:cs typeface="Times New Roman"/>
            </a:endParaRPr>
          </a:p>
        </p:txBody>
      </p:sp>
      <p:sp>
        <p:nvSpPr>
          <p:cNvPr id="33" name="Freeform 68"/>
          <p:cNvSpPr>
            <a:spLocks/>
          </p:cNvSpPr>
          <p:nvPr/>
        </p:nvSpPr>
        <p:spPr bwMode="auto">
          <a:xfrm>
            <a:off x="5252072" y="5588062"/>
            <a:ext cx="948640" cy="246063"/>
          </a:xfrm>
          <a:custGeom>
            <a:avLst/>
            <a:gdLst/>
            <a:ahLst/>
            <a:cxnLst>
              <a:cxn ang="0">
                <a:pos x="0" y="155"/>
              </a:cxn>
              <a:cxn ang="0">
                <a:pos x="82" y="47"/>
              </a:cxn>
              <a:cxn ang="0">
                <a:pos x="247" y="3"/>
              </a:cxn>
              <a:cxn ang="0">
                <a:pos x="475" y="28"/>
              </a:cxn>
              <a:cxn ang="0">
                <a:pos x="563" y="136"/>
              </a:cxn>
            </a:cxnLst>
            <a:rect l="0" t="0" r="r" b="b"/>
            <a:pathLst>
              <a:path w="563" h="155">
                <a:moveTo>
                  <a:pt x="0" y="155"/>
                </a:moveTo>
                <a:cubicBezTo>
                  <a:pt x="20" y="113"/>
                  <a:pt x="41" y="72"/>
                  <a:pt x="82" y="47"/>
                </a:cubicBezTo>
                <a:cubicBezTo>
                  <a:pt x="123" y="22"/>
                  <a:pt x="182" y="6"/>
                  <a:pt x="247" y="3"/>
                </a:cubicBezTo>
                <a:cubicBezTo>
                  <a:pt x="312" y="0"/>
                  <a:pt x="422" y="6"/>
                  <a:pt x="475" y="28"/>
                </a:cubicBezTo>
                <a:cubicBezTo>
                  <a:pt x="528" y="50"/>
                  <a:pt x="545" y="93"/>
                  <a:pt x="563" y="136"/>
                </a:cubicBezTo>
              </a:path>
            </a:pathLst>
          </a:custGeom>
          <a:noFill/>
          <a:ln w="31750" cap="flat" cmpd="sng">
            <a:solidFill>
              <a:srgbClr val="FFFFFF"/>
            </a:solidFill>
            <a:prstDash val="solid"/>
            <a:round/>
            <a:headEnd/>
            <a:tailEnd type="stealth" w="lg" len="lg"/>
          </a:ln>
          <a:effectLst>
            <a:outerShdw blurRad="63500" dist="35921" dir="2700000" algn="ctr" rotWithShape="0">
              <a:srgbClr val="808080"/>
            </a:outerShdw>
          </a:effectLst>
        </p:spPr>
        <p:txBody>
          <a:bodyPr wrap="none" anchor="ctr">
            <a:prstTxWarp prst="textNoShape">
              <a:avLst/>
            </a:prstTxWarp>
          </a:bodyPr>
          <a:lstStyle/>
          <a:p>
            <a:pPr>
              <a:defRPr/>
            </a:pPr>
            <a:endParaRPr lang="en-US">
              <a:latin typeface="+mj-lt"/>
              <a:cs typeface="Times New Roman"/>
            </a:endParaRPr>
          </a:p>
        </p:txBody>
      </p:sp>
      <p:sp>
        <p:nvSpPr>
          <p:cNvPr id="34" name="Freeform 70"/>
          <p:cNvSpPr>
            <a:spLocks/>
          </p:cNvSpPr>
          <p:nvPr/>
        </p:nvSpPr>
        <p:spPr bwMode="auto">
          <a:xfrm>
            <a:off x="6748058" y="5588062"/>
            <a:ext cx="893762" cy="246063"/>
          </a:xfrm>
          <a:custGeom>
            <a:avLst/>
            <a:gdLst/>
            <a:ahLst/>
            <a:cxnLst>
              <a:cxn ang="0">
                <a:pos x="0" y="155"/>
              </a:cxn>
              <a:cxn ang="0">
                <a:pos x="82" y="47"/>
              </a:cxn>
              <a:cxn ang="0">
                <a:pos x="247" y="3"/>
              </a:cxn>
              <a:cxn ang="0">
                <a:pos x="475" y="28"/>
              </a:cxn>
              <a:cxn ang="0">
                <a:pos x="563" y="136"/>
              </a:cxn>
            </a:cxnLst>
            <a:rect l="0" t="0" r="r" b="b"/>
            <a:pathLst>
              <a:path w="563" h="155">
                <a:moveTo>
                  <a:pt x="0" y="155"/>
                </a:moveTo>
                <a:cubicBezTo>
                  <a:pt x="20" y="113"/>
                  <a:pt x="41" y="72"/>
                  <a:pt x="82" y="47"/>
                </a:cubicBezTo>
                <a:cubicBezTo>
                  <a:pt x="123" y="22"/>
                  <a:pt x="182" y="6"/>
                  <a:pt x="247" y="3"/>
                </a:cubicBezTo>
                <a:cubicBezTo>
                  <a:pt x="312" y="0"/>
                  <a:pt x="422" y="6"/>
                  <a:pt x="475" y="28"/>
                </a:cubicBezTo>
                <a:cubicBezTo>
                  <a:pt x="528" y="50"/>
                  <a:pt x="545" y="93"/>
                  <a:pt x="563" y="136"/>
                </a:cubicBezTo>
              </a:path>
            </a:pathLst>
          </a:custGeom>
          <a:noFill/>
          <a:ln w="31750" cap="flat" cmpd="sng">
            <a:solidFill>
              <a:srgbClr val="FFFFFF"/>
            </a:solidFill>
            <a:prstDash val="solid"/>
            <a:round/>
            <a:headEnd/>
            <a:tailEnd type="stealth" w="lg" len="lg"/>
          </a:ln>
          <a:effectLst>
            <a:outerShdw blurRad="63500" dist="35921" dir="2700000" algn="ctr" rotWithShape="0">
              <a:srgbClr val="808080"/>
            </a:outerShdw>
          </a:effectLst>
        </p:spPr>
        <p:txBody>
          <a:bodyPr wrap="none" anchor="ctr">
            <a:prstTxWarp prst="textNoShape">
              <a:avLst/>
            </a:prstTxWarp>
          </a:bodyPr>
          <a:lstStyle/>
          <a:p>
            <a:pPr>
              <a:defRPr/>
            </a:pPr>
            <a:endParaRPr lang="en-US">
              <a:latin typeface="+mj-lt"/>
              <a:cs typeface="Times New Roman"/>
            </a:endParaRPr>
          </a:p>
        </p:txBody>
      </p:sp>
      <p:sp>
        <p:nvSpPr>
          <p:cNvPr id="35" name="Freeform 73"/>
          <p:cNvSpPr>
            <a:spLocks/>
          </p:cNvSpPr>
          <p:nvPr/>
        </p:nvSpPr>
        <p:spPr bwMode="auto">
          <a:xfrm>
            <a:off x="2902365" y="4970525"/>
            <a:ext cx="673040" cy="307975"/>
          </a:xfrm>
          <a:custGeom>
            <a:avLst/>
            <a:gdLst/>
            <a:ahLst/>
            <a:cxnLst>
              <a:cxn ang="0">
                <a:pos x="6" y="194"/>
              </a:cxn>
              <a:cxn ang="0">
                <a:pos x="38" y="74"/>
              </a:cxn>
              <a:cxn ang="0">
                <a:pos x="234" y="4"/>
              </a:cxn>
              <a:cxn ang="0">
                <a:pos x="462" y="49"/>
              </a:cxn>
            </a:cxnLst>
            <a:rect l="0" t="0" r="r" b="b"/>
            <a:pathLst>
              <a:path w="462" h="194">
                <a:moveTo>
                  <a:pt x="6" y="194"/>
                </a:moveTo>
                <a:cubicBezTo>
                  <a:pt x="3" y="150"/>
                  <a:pt x="0" y="106"/>
                  <a:pt x="38" y="74"/>
                </a:cubicBezTo>
                <a:cubicBezTo>
                  <a:pt x="76" y="42"/>
                  <a:pt x="163" y="8"/>
                  <a:pt x="234" y="4"/>
                </a:cubicBezTo>
                <a:cubicBezTo>
                  <a:pt x="305" y="0"/>
                  <a:pt x="383" y="24"/>
                  <a:pt x="462" y="49"/>
                </a:cubicBezTo>
              </a:path>
            </a:pathLst>
          </a:custGeom>
          <a:noFill/>
          <a:ln w="31750" cap="flat" cmpd="sng">
            <a:solidFill>
              <a:srgbClr val="FFFFFF"/>
            </a:solidFill>
            <a:prstDash val="solid"/>
            <a:round/>
            <a:headEnd/>
            <a:tailEnd type="stealth" w="lg" len="lg"/>
          </a:ln>
          <a:effectLst>
            <a:outerShdw blurRad="63500" dist="35921" dir="2700000" algn="ctr" rotWithShape="0">
              <a:srgbClr val="808080"/>
            </a:outerShdw>
          </a:effectLst>
        </p:spPr>
        <p:txBody>
          <a:bodyPr wrap="none" anchor="ctr">
            <a:prstTxWarp prst="textNoShape">
              <a:avLst/>
            </a:prstTxWarp>
          </a:bodyPr>
          <a:lstStyle/>
          <a:p>
            <a:pPr>
              <a:defRPr/>
            </a:pPr>
            <a:endParaRPr lang="en-US">
              <a:latin typeface="+mj-lt"/>
              <a:cs typeface="Times New Roman"/>
            </a:endParaRPr>
          </a:p>
        </p:txBody>
      </p:sp>
      <p:sp>
        <p:nvSpPr>
          <p:cNvPr id="36" name="Freeform 74"/>
          <p:cNvSpPr>
            <a:spLocks/>
          </p:cNvSpPr>
          <p:nvPr/>
        </p:nvSpPr>
        <p:spPr bwMode="auto">
          <a:xfrm flipV="1">
            <a:off x="2951685" y="5980173"/>
            <a:ext cx="673040" cy="307975"/>
          </a:xfrm>
          <a:custGeom>
            <a:avLst/>
            <a:gdLst/>
            <a:ahLst/>
            <a:cxnLst>
              <a:cxn ang="0">
                <a:pos x="6" y="194"/>
              </a:cxn>
              <a:cxn ang="0">
                <a:pos x="38" y="74"/>
              </a:cxn>
              <a:cxn ang="0">
                <a:pos x="234" y="4"/>
              </a:cxn>
              <a:cxn ang="0">
                <a:pos x="462" y="49"/>
              </a:cxn>
            </a:cxnLst>
            <a:rect l="0" t="0" r="r" b="b"/>
            <a:pathLst>
              <a:path w="462" h="194">
                <a:moveTo>
                  <a:pt x="6" y="194"/>
                </a:moveTo>
                <a:cubicBezTo>
                  <a:pt x="3" y="150"/>
                  <a:pt x="0" y="106"/>
                  <a:pt x="38" y="74"/>
                </a:cubicBezTo>
                <a:cubicBezTo>
                  <a:pt x="76" y="42"/>
                  <a:pt x="163" y="8"/>
                  <a:pt x="234" y="4"/>
                </a:cubicBezTo>
                <a:cubicBezTo>
                  <a:pt x="305" y="0"/>
                  <a:pt x="383" y="24"/>
                  <a:pt x="462" y="49"/>
                </a:cubicBezTo>
              </a:path>
            </a:pathLst>
          </a:custGeom>
          <a:noFill/>
          <a:ln w="31750" cap="flat" cmpd="sng">
            <a:solidFill>
              <a:srgbClr val="FFFFFF"/>
            </a:solidFill>
            <a:prstDash val="solid"/>
            <a:round/>
            <a:headEnd/>
            <a:tailEnd type="stealth" w="lg" len="lg"/>
          </a:ln>
          <a:effectLst>
            <a:outerShdw blurRad="63500" dist="35921" dir="2700000" algn="ctr" rotWithShape="0">
              <a:srgbClr val="808080"/>
            </a:outerShdw>
          </a:effectLst>
        </p:spPr>
        <p:txBody>
          <a:bodyPr wrap="none" anchor="ctr">
            <a:prstTxWarp prst="textNoShape">
              <a:avLst/>
            </a:prstTxWarp>
          </a:bodyPr>
          <a:lstStyle/>
          <a:p>
            <a:pPr>
              <a:defRPr/>
            </a:pPr>
            <a:endParaRPr lang="en-US">
              <a:latin typeface="+mj-lt"/>
              <a:cs typeface="Times New Roman"/>
            </a:endParaRPr>
          </a:p>
        </p:txBody>
      </p:sp>
      <p:grpSp>
        <p:nvGrpSpPr>
          <p:cNvPr id="44" name="Group 43"/>
          <p:cNvGrpSpPr/>
          <p:nvPr/>
        </p:nvGrpSpPr>
        <p:grpSpPr>
          <a:xfrm>
            <a:off x="582597" y="5419415"/>
            <a:ext cx="1466391" cy="498002"/>
            <a:chOff x="1077415" y="5308454"/>
            <a:chExt cx="1466391" cy="498002"/>
          </a:xfrm>
        </p:grpSpPr>
        <p:sp>
          <p:nvSpPr>
            <p:cNvPr id="16" name="Rectangle 4"/>
            <p:cNvSpPr>
              <a:spLocks noChangeArrowheads="1"/>
            </p:cNvSpPr>
            <p:nvPr/>
          </p:nvSpPr>
          <p:spPr bwMode="auto">
            <a:xfrm>
              <a:off x="1165856" y="5333112"/>
              <a:ext cx="1377950" cy="4524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lang="en-US" sz="1800" b="1" i="1" dirty="0">
                  <a:solidFill>
                    <a:schemeClr val="bg1"/>
                  </a:solidFill>
                  <a:latin typeface="+mj-lt"/>
                  <a:cs typeface="Times New Roman"/>
                </a:rPr>
                <a:t>Increase in budget deficit</a:t>
              </a:r>
            </a:p>
          </p:txBody>
        </p:sp>
        <p:sp>
          <p:nvSpPr>
            <p:cNvPr id="38" name="Rounded Rectangle 37"/>
            <p:cNvSpPr/>
            <p:nvPr/>
          </p:nvSpPr>
          <p:spPr>
            <a:xfrm>
              <a:off x="1077415" y="5308454"/>
              <a:ext cx="1441731"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45" name="Group 44"/>
          <p:cNvGrpSpPr/>
          <p:nvPr/>
        </p:nvGrpSpPr>
        <p:grpSpPr>
          <a:xfrm>
            <a:off x="2154205" y="5411538"/>
            <a:ext cx="1463224" cy="498002"/>
            <a:chOff x="2623105" y="5300577"/>
            <a:chExt cx="1463224" cy="498002"/>
          </a:xfrm>
        </p:grpSpPr>
        <p:sp>
          <p:nvSpPr>
            <p:cNvPr id="19" name="Rectangle 8"/>
            <p:cNvSpPr>
              <a:spLocks noChangeArrowheads="1"/>
            </p:cNvSpPr>
            <p:nvPr/>
          </p:nvSpPr>
          <p:spPr bwMode="auto">
            <a:xfrm>
              <a:off x="2708644" y="5340928"/>
              <a:ext cx="1377685" cy="44871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800" b="1" i="1" dirty="0">
                  <a:solidFill>
                    <a:srgbClr val="FFFFFF"/>
                  </a:solidFill>
                  <a:latin typeface="+mj-lt"/>
                  <a:cs typeface="Times New Roman"/>
                </a:rPr>
                <a:t>Higher real</a:t>
              </a:r>
              <a:br>
                <a:rPr lang="en-US" sz="1800" b="1" i="1" dirty="0">
                  <a:solidFill>
                    <a:srgbClr val="FFFFFF"/>
                  </a:solidFill>
                  <a:latin typeface="+mj-lt"/>
                  <a:cs typeface="Times New Roman"/>
                </a:rPr>
              </a:br>
              <a:r>
                <a:rPr lang="en-US" sz="1800" b="1" i="1" dirty="0">
                  <a:solidFill>
                    <a:srgbClr val="FFFFFF"/>
                  </a:solidFill>
                  <a:latin typeface="+mj-lt"/>
                  <a:cs typeface="Times New Roman"/>
                </a:rPr>
                <a:t>interest rates  </a:t>
              </a:r>
            </a:p>
          </p:txBody>
        </p:sp>
        <p:sp>
          <p:nvSpPr>
            <p:cNvPr id="39" name="Rounded Rectangle 38"/>
            <p:cNvSpPr/>
            <p:nvPr/>
          </p:nvSpPr>
          <p:spPr>
            <a:xfrm>
              <a:off x="2623105" y="5300577"/>
              <a:ext cx="1376475"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49" name="Group 48"/>
          <p:cNvGrpSpPr/>
          <p:nvPr/>
        </p:nvGrpSpPr>
        <p:grpSpPr>
          <a:xfrm>
            <a:off x="3661715" y="4925865"/>
            <a:ext cx="1985807" cy="498002"/>
            <a:chOff x="4130615" y="4814904"/>
            <a:chExt cx="1985807" cy="498002"/>
          </a:xfrm>
        </p:grpSpPr>
        <p:sp>
          <p:nvSpPr>
            <p:cNvPr id="25" name="Rectangle 22"/>
            <p:cNvSpPr>
              <a:spLocks noChangeArrowheads="1"/>
            </p:cNvSpPr>
            <p:nvPr/>
          </p:nvSpPr>
          <p:spPr bwMode="auto">
            <a:xfrm>
              <a:off x="4255872" y="4843425"/>
              <a:ext cx="1860550" cy="4524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lang="en-US" sz="1800" b="1" i="1" dirty="0">
                  <a:solidFill>
                    <a:srgbClr val="FFFFFF"/>
                  </a:solidFill>
                  <a:latin typeface="+mj-lt"/>
                  <a:cs typeface="Times New Roman"/>
                </a:rPr>
                <a:t>Decline in</a:t>
              </a:r>
              <a:br>
                <a:rPr lang="en-US" sz="1800" b="1" i="1" dirty="0">
                  <a:solidFill>
                    <a:srgbClr val="FFFFFF"/>
                  </a:solidFill>
                  <a:latin typeface="+mj-lt"/>
                  <a:cs typeface="Times New Roman"/>
                </a:rPr>
              </a:br>
              <a:r>
                <a:rPr lang="en-US" sz="1800" b="1" i="1" dirty="0">
                  <a:solidFill>
                    <a:srgbClr val="FFFFFF"/>
                  </a:solidFill>
                  <a:latin typeface="+mj-lt"/>
                  <a:cs typeface="Times New Roman"/>
                </a:rPr>
                <a:t>private investment  </a:t>
              </a:r>
            </a:p>
          </p:txBody>
        </p:sp>
        <p:sp>
          <p:nvSpPr>
            <p:cNvPr id="40" name="Rounded Rectangle 39"/>
            <p:cNvSpPr/>
            <p:nvPr/>
          </p:nvSpPr>
          <p:spPr>
            <a:xfrm>
              <a:off x="4130615" y="4814904"/>
              <a:ext cx="1961147"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46" name="Group 45"/>
          <p:cNvGrpSpPr/>
          <p:nvPr/>
        </p:nvGrpSpPr>
        <p:grpSpPr>
          <a:xfrm>
            <a:off x="3670750" y="5918530"/>
            <a:ext cx="2146283" cy="498002"/>
            <a:chOff x="4139650" y="5807569"/>
            <a:chExt cx="2146283" cy="498002"/>
          </a:xfrm>
        </p:grpSpPr>
        <p:sp>
          <p:nvSpPr>
            <p:cNvPr id="22" name="Rectangle 15"/>
            <p:cNvSpPr>
              <a:spLocks noChangeArrowheads="1"/>
            </p:cNvSpPr>
            <p:nvPr/>
          </p:nvSpPr>
          <p:spPr bwMode="auto">
            <a:xfrm>
              <a:off x="4207895" y="5838684"/>
              <a:ext cx="2078038" cy="4524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lang="en-US" sz="1800" b="1" i="1" dirty="0">
                  <a:solidFill>
                    <a:srgbClr val="FFFFFF"/>
                  </a:solidFill>
                  <a:latin typeface="+mj-lt"/>
                  <a:cs typeface="Times New Roman"/>
                </a:rPr>
                <a:t>Inflow of financial </a:t>
              </a:r>
              <a:br>
                <a:rPr lang="en-US" sz="1800" b="1" i="1" dirty="0">
                  <a:solidFill>
                    <a:srgbClr val="FFFFFF"/>
                  </a:solidFill>
                  <a:latin typeface="+mj-lt"/>
                  <a:cs typeface="Times New Roman"/>
                </a:rPr>
              </a:br>
              <a:r>
                <a:rPr lang="en-US" sz="1800" b="1" i="1" dirty="0">
                  <a:solidFill>
                    <a:srgbClr val="FFFFFF"/>
                  </a:solidFill>
                  <a:latin typeface="+mj-lt"/>
                  <a:cs typeface="Times New Roman"/>
                </a:rPr>
                <a:t>capital from abroad   </a:t>
              </a:r>
            </a:p>
          </p:txBody>
        </p:sp>
        <p:sp>
          <p:nvSpPr>
            <p:cNvPr id="41" name="Rounded Rectangle 40"/>
            <p:cNvSpPr/>
            <p:nvPr/>
          </p:nvSpPr>
          <p:spPr>
            <a:xfrm>
              <a:off x="4139650" y="5807569"/>
              <a:ext cx="2001432"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47" name="Group 46"/>
          <p:cNvGrpSpPr/>
          <p:nvPr/>
        </p:nvGrpSpPr>
        <p:grpSpPr>
          <a:xfrm>
            <a:off x="5801275" y="5913255"/>
            <a:ext cx="1440431" cy="503215"/>
            <a:chOff x="6244257" y="5802294"/>
            <a:chExt cx="1440431" cy="503215"/>
          </a:xfrm>
        </p:grpSpPr>
        <p:sp>
          <p:nvSpPr>
            <p:cNvPr id="28" name="Rectangle 29"/>
            <p:cNvSpPr>
              <a:spLocks noChangeArrowheads="1"/>
            </p:cNvSpPr>
            <p:nvPr/>
          </p:nvSpPr>
          <p:spPr bwMode="auto">
            <a:xfrm>
              <a:off x="6355227" y="5802294"/>
              <a:ext cx="1329461" cy="503215"/>
            </a:xfrm>
            <a:prstGeom prst="rect">
              <a:avLst/>
            </a:prstGeom>
            <a:noFill/>
            <a:ln w="9525">
              <a:noFill/>
              <a:miter lim="800000"/>
              <a:headEnd/>
              <a:tailEnd/>
            </a:ln>
          </p:spPr>
          <p:txBody>
            <a:bodyPr wrap="none" lIns="0" tIns="0" rIns="0" bIns="0">
              <a:prstTxWarp prst="textNoShape">
                <a:avLst/>
              </a:prstTxWarp>
              <a:spAutoFit/>
            </a:bodyPr>
            <a:lstStyle/>
            <a:p>
              <a:pPr>
                <a:lnSpc>
                  <a:spcPct val="90000"/>
                </a:lnSpc>
              </a:pPr>
              <a:r>
                <a:rPr lang="en-US" sz="1800" b="1" i="1" dirty="0">
                  <a:solidFill>
                    <a:srgbClr val="FFFFFF"/>
                  </a:solidFill>
                  <a:latin typeface="+mj-lt"/>
                  <a:cs typeface="Times New Roman"/>
                </a:rPr>
                <a:t>Appreciation </a:t>
              </a:r>
              <a:br>
                <a:rPr lang="en-US" sz="1800" b="1" i="1" dirty="0">
                  <a:solidFill>
                    <a:srgbClr val="FFFFFF"/>
                  </a:solidFill>
                  <a:latin typeface="+mj-lt"/>
                  <a:cs typeface="Times New Roman"/>
                </a:rPr>
              </a:br>
              <a:r>
                <a:rPr lang="en-US" sz="1800" b="1" i="1" dirty="0">
                  <a:solidFill>
                    <a:srgbClr val="FFFFFF"/>
                  </a:solidFill>
                  <a:latin typeface="+mj-lt"/>
                  <a:cs typeface="Times New Roman"/>
                </a:rPr>
                <a:t>of the dollar </a:t>
              </a:r>
            </a:p>
          </p:txBody>
        </p:sp>
        <p:sp>
          <p:nvSpPr>
            <p:cNvPr id="42" name="Rounded Rectangle 41"/>
            <p:cNvSpPr/>
            <p:nvPr/>
          </p:nvSpPr>
          <p:spPr>
            <a:xfrm>
              <a:off x="6244257" y="5806662"/>
              <a:ext cx="1415771"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48" name="Group 47"/>
          <p:cNvGrpSpPr/>
          <p:nvPr/>
        </p:nvGrpSpPr>
        <p:grpSpPr>
          <a:xfrm>
            <a:off x="7332634" y="5909746"/>
            <a:ext cx="1161288" cy="498002"/>
            <a:chOff x="7801534" y="5798785"/>
            <a:chExt cx="1161288" cy="498002"/>
          </a:xfrm>
        </p:grpSpPr>
        <p:sp>
          <p:nvSpPr>
            <p:cNvPr id="31" name="Rectangle 36"/>
            <p:cNvSpPr>
              <a:spLocks noChangeArrowheads="1"/>
            </p:cNvSpPr>
            <p:nvPr/>
          </p:nvSpPr>
          <p:spPr bwMode="auto">
            <a:xfrm>
              <a:off x="7875515" y="5832334"/>
              <a:ext cx="1078309" cy="44871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800" b="1" i="1" dirty="0">
                  <a:solidFill>
                    <a:srgbClr val="FFFFFF"/>
                  </a:solidFill>
                  <a:latin typeface="+mj-lt"/>
                  <a:cs typeface="Times New Roman"/>
                </a:rPr>
                <a:t>Decline in </a:t>
              </a:r>
              <a:br>
                <a:rPr lang="en-US" sz="1800" b="1" i="1" dirty="0">
                  <a:solidFill>
                    <a:srgbClr val="FFFFFF"/>
                  </a:solidFill>
                  <a:latin typeface="+mj-lt"/>
                  <a:cs typeface="Times New Roman"/>
                </a:rPr>
              </a:br>
              <a:r>
                <a:rPr lang="en-US" sz="1800" b="1" i="1" dirty="0">
                  <a:solidFill>
                    <a:srgbClr val="FFFFFF"/>
                  </a:solidFill>
                  <a:latin typeface="+mj-lt"/>
                  <a:cs typeface="Times New Roman"/>
                </a:rPr>
                <a:t>net exports</a:t>
              </a:r>
            </a:p>
          </p:txBody>
        </p:sp>
        <p:sp>
          <p:nvSpPr>
            <p:cNvPr id="43" name="Rounded Rectangle 42"/>
            <p:cNvSpPr/>
            <p:nvPr/>
          </p:nvSpPr>
          <p:spPr>
            <a:xfrm>
              <a:off x="7801534" y="5798785"/>
              <a:ext cx="1161288" cy="498002"/>
            </a:xfrm>
            <a:prstGeom prst="round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spTree>
    <p:extLst>
      <p:ext uri="{BB962C8B-B14F-4D97-AF65-F5344CB8AC3E}">
        <p14:creationId xmlns:p14="http://schemas.microsoft.com/office/powerpoint/2010/main" val="40802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677</TotalTime>
  <Words>2350</Words>
  <Application>Microsoft Macintosh PowerPoint</Application>
  <PresentationFormat>On-screen Show (4:3)</PresentationFormat>
  <Paragraphs>235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ＭＳ Ｐゴシック</vt:lpstr>
      <vt:lpstr>Times New Roman</vt:lpstr>
      <vt:lpstr>Arial</vt:lpstr>
      <vt:lpstr>15th edition TEMPLATE</vt:lpstr>
      <vt:lpstr>Fiscal Policy, Incentives,  and Secondary Effects</vt:lpstr>
      <vt:lpstr>Alternative Views of Fiscal Policy – An Overview</vt:lpstr>
      <vt:lpstr>Alternative Views of Fiscal Policy</vt:lpstr>
      <vt:lpstr>Alternative Views of Fiscal Policy</vt:lpstr>
      <vt:lpstr>Fiscal Policy, Borrowing,  and the Crowding-Out Effect</vt:lpstr>
      <vt:lpstr>The Crowding-out Effect</vt:lpstr>
      <vt:lpstr>Deficits and Interest Rates: The Crowding-out View</vt:lpstr>
      <vt:lpstr>Deficits and Interest Rates: The Crowding-out View</vt:lpstr>
      <vt:lpstr>Crowding-Out in an Open Economy</vt:lpstr>
      <vt:lpstr>Fiscal Policy, Future Taxes, and the New Classical Model</vt:lpstr>
      <vt:lpstr>The New Classical View  of Fiscal Policy</vt:lpstr>
      <vt:lpstr>The New Classical View  of Fiscal Policy</vt:lpstr>
      <vt:lpstr>Fiscal Policy: New Classical View</vt:lpstr>
      <vt:lpstr>Deficits: The New Classical View</vt:lpstr>
      <vt:lpstr>Questions for Thought: </vt:lpstr>
      <vt:lpstr>Questions for Thought: </vt:lpstr>
      <vt:lpstr> Political Incentives  and the Effective Use of Discretionary Fiscal Policy</vt:lpstr>
      <vt:lpstr>Political Incentives and the  Use of Discretionary Fiscal Policy</vt:lpstr>
      <vt:lpstr>Is Discretionary Fiscal Policy  An Effective Stabilization Tool?</vt:lpstr>
      <vt:lpstr>Fiscal Policy: Countercyclical vs.  Response during a Severe Recession</vt:lpstr>
      <vt:lpstr>Supply-side Effects of Fiscal Policy</vt:lpstr>
      <vt:lpstr>Supply-side Effects of Fiscal Policy</vt:lpstr>
      <vt:lpstr>Supply-side Effects of Fiscal Policy</vt:lpstr>
      <vt:lpstr>Supply Side Economics and Tax Rates</vt:lpstr>
      <vt:lpstr>Share of Taxes Paid  By the Rich, 1960-2013</vt:lpstr>
      <vt:lpstr>Have Supply-siders Found  a Way to “Soak the Rich?”</vt:lpstr>
      <vt:lpstr>Fiscal Policy and  Recovery from Recessions</vt:lpstr>
      <vt:lpstr>Fiscal Policy and Recovery  from Recessions: Keynesian View</vt:lpstr>
      <vt:lpstr>Fiscal Policy and Recovery  from Recessions: Non-Keynesian View</vt:lpstr>
      <vt:lpstr>Tax Cuts vs. Spending Increases</vt:lpstr>
      <vt:lpstr>Tax Cuts vs. Spending Increases</vt:lpstr>
      <vt:lpstr>Questions for Thought: </vt:lpstr>
      <vt:lpstr>U.S. Fiscal Policy: 1990-2015</vt:lpstr>
      <vt:lpstr>Fiscal Policy Indicators:   1990-2000 versus 2000-2010</vt:lpstr>
      <vt:lpstr>Federal Spending, 1990-2015</vt:lpstr>
      <vt:lpstr>Federal Deficit (Surplus) 1990-2015</vt:lpstr>
      <vt:lpstr>Fiscal Policy During the Recession of 2008-2009</vt:lpstr>
      <vt:lpstr>Is the U.S. on the Path to a Debt Crisis?</vt:lpstr>
      <vt:lpstr>Alternative Measures  of Federal Debt: 1990-2015</vt:lpstr>
      <vt:lpstr>Are the Current High Levels  of Government Debt Dangerous? </vt:lpstr>
      <vt:lpstr>Are the Current High Levels  of Government Debt Dangerous?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Incentives, and Secondary Effects (15th ed.)</dc:title>
  <dc:subject>Fiscal Policy, Incentives, and Secondary Effects (15th ed.)</dc:subject>
  <dc:creator>Dr. Chuck Skipton</dc:creator>
  <cp:lastModifiedBy>Joseph Connors</cp:lastModifiedBy>
  <cp:revision>87</cp:revision>
  <dcterms:created xsi:type="dcterms:W3CDTF">2013-12-17T18:08:03Z</dcterms:created>
  <dcterms:modified xsi:type="dcterms:W3CDTF">2016-12-27T22:09:15Z</dcterms:modified>
</cp:coreProperties>
</file>