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5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FFF99"/>
    <a:srgbClr val="F1F1E3"/>
    <a:srgbClr val="F4F6EE"/>
    <a:srgbClr val="E9EDDF"/>
    <a:srgbClr val="EFE5BB"/>
    <a:srgbClr val="E2DEEE"/>
    <a:srgbClr val="32302A"/>
    <a:srgbClr val="515A61"/>
    <a:srgbClr val="44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570" y="-102"/>
      </p:cViewPr>
      <p:guideLst>
        <p:guide orient="horz" pos="593"/>
        <p:guide pos="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1536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9" y="972920"/>
            <a:ext cx="884743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 userDrawn="1"/>
        </p:nvGrpSpPr>
        <p:grpSpPr>
          <a:xfrm>
            <a:off x="2435956" y="55169"/>
            <a:ext cx="4191614" cy="2154873"/>
            <a:chOff x="997268" y="152400"/>
            <a:chExt cx="7392352" cy="3657600"/>
          </a:xfrm>
        </p:grpSpPr>
        <p:sp>
          <p:nvSpPr>
            <p:cNvPr id="35" name="Rectangle 34"/>
            <p:cNvSpPr/>
            <p:nvPr/>
          </p:nvSpPr>
          <p:spPr>
            <a:xfrm>
              <a:off x="997268" y="152400"/>
              <a:ext cx="7392352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228600"/>
              <a:ext cx="71342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799283" y="3242546"/>
              <a:ext cx="5706192" cy="501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GWARTNEY – STROUP – SOBEL – MACPHERSON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945636" y="3230880"/>
              <a:ext cx="56957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Placeholder 1"/>
          <p:cNvSpPr>
            <a:spLocks noGrp="1"/>
          </p:cNvSpPr>
          <p:nvPr userDrawn="1"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28495" y="5638235"/>
            <a:ext cx="7476978" cy="871401"/>
            <a:chOff x="928495" y="5682125"/>
            <a:chExt cx="7476978" cy="871401"/>
          </a:xfrm>
        </p:grpSpPr>
        <p:sp>
          <p:nvSpPr>
            <p:cNvPr id="2" name="Rectangle 1"/>
            <p:cNvSpPr/>
            <p:nvPr userDrawn="1"/>
          </p:nvSpPr>
          <p:spPr>
            <a:xfrm>
              <a:off x="928495" y="5682126"/>
              <a:ext cx="7213309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 Private 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15th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23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59763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authored and animated by: 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&amp; Charles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Skipton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5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631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 smtClean="0">
                <a:latin typeface="Calibri" panose="020F0502020204030204" pitchFamily="34" charset="0"/>
              </a:rPr>
              <a:t>Macro </a:t>
            </a:r>
            <a:r>
              <a:rPr kumimoji="0" lang="en-US" sz="2400" i="1" dirty="0">
                <a:latin typeface="Calibri" panose="020F0502020204030204" pitchFamily="34" charset="0"/>
              </a:rPr>
              <a:t>Only</a:t>
            </a:r>
            <a:r>
              <a:rPr kumimoji="0" lang="en-US" sz="2400" b="0" dirty="0"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26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latin typeface="Calibri" panose="020F0502020204030204" pitchFamily="34" charset="0"/>
              </a:rPr>
              <a:t>: 3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  <p:sp>
        <p:nvSpPr>
          <p:cNvPr id="27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latin typeface="Calibri" panose="020F0502020204030204" pitchFamily="34" charset="0"/>
              </a:rPr>
              <a:t>: 3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  <p:sp>
        <p:nvSpPr>
          <p:cNvPr id="28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latin typeface="Calibri" panose="020F0502020204030204" pitchFamily="34" charset="0"/>
              </a:rPr>
              <a:t>: 11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latin typeface="Calibri" panose="020F0502020204030204" pitchFamily="34" charset="0"/>
              </a:rPr>
              <a:t>Chapter: 11</a:t>
            </a:r>
            <a:endParaRPr kumimoji="0" lang="en-US" sz="24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335"/>
            <a:ext cx="8991600" cy="6524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6405" y="5661151"/>
            <a:ext cx="7393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15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7885" y="5939121"/>
              <a:ext cx="739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15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85" y="5939121"/>
            <a:ext cx="7393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15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2015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3826" y="2063260"/>
            <a:ext cx="8413189" cy="132947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/>
              <a:t>Fiscal Policy: The Keynesian View </a:t>
            </a:r>
            <a:r>
              <a:rPr lang="en-US" sz="3600" dirty="0" smtClean="0"/>
              <a:t>and the </a:t>
            </a:r>
            <a:r>
              <a:rPr lang="en-US" sz="3600" dirty="0"/>
              <a:t>Historical </a:t>
            </a:r>
            <a:r>
              <a:rPr lang="en-US" sz="3600" dirty="0" smtClean="0"/>
              <a:t>Development of Macroeconomics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01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592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Keynesian Concept of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08334"/>
            <a:ext cx="8883751" cy="465944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the Keynesian model, firms will produce the amount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goods and services they believe people plan to buy.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Equilibrium occurs when total spending equals current output.  When this is the case, producers have no reason to expand or contract output.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total spending (demand) is deficient, depressed conditions </a:t>
            </a: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dirty="0">
                <a:solidFill>
                  <a:srgbClr val="32302A"/>
                </a:solidFill>
              </a:rPr>
              <a:t>high levels of unemployment will persist.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This is precisely what Keynes believed happened during </a:t>
            </a:r>
            <a:r>
              <a:rPr lang="en-US" dirty="0" smtClean="0">
                <a:solidFill>
                  <a:srgbClr val="32302A"/>
                </a:solidFill>
              </a:rPr>
              <a:t>the 1930s.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592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Keynesian Concept of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6150"/>
            <a:ext cx="8883751" cy="383140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total spending is less than full employment output, inventories will rise and firms will reduce output and employment.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lower level of output and employment will persist as long as total spending is less than output.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Total spending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) is key to the Keynesian macroeconomic model.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Keynes believed that the cause of the Great Depression was weak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– deficient total spending on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6250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592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Multiplier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6149"/>
            <a:ext cx="8883751" cy="4296359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concept that an independent change in expenditures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(</a:t>
            </a:r>
            <a:r>
              <a:rPr lang="en-US" sz="2600" dirty="0">
                <a:solidFill>
                  <a:srgbClr val="32302A"/>
                </a:solidFill>
              </a:rPr>
              <a:t>such as investment) leads to an even larger change in aggregate output.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multiplier concept builds on the point that one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individual’s </a:t>
            </a:r>
            <a:r>
              <a:rPr lang="en-US" sz="2600" dirty="0">
                <a:solidFill>
                  <a:srgbClr val="32302A"/>
                </a:solidFill>
              </a:rPr>
              <a:t>spending becomes the income of another.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Income recipients will spend a portion of their additional earnings on consumption. </a:t>
            </a:r>
            <a:r>
              <a:rPr lang="en-US" sz="2600" dirty="0" smtClean="0">
                <a:solidFill>
                  <a:srgbClr val="32302A"/>
                </a:solidFill>
              </a:rPr>
              <a:t> </a:t>
            </a:r>
          </a:p>
          <a:p>
            <a:pPr marL="631825" lvl="1" indent="-231775"/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turn, their consumption expenditures will generate additional income for others who also spend a portion of it.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Thus, growth in spending can expand output by a multiple of the original increase.</a:t>
            </a:r>
          </a:p>
        </p:txBody>
      </p:sp>
    </p:spTree>
    <p:extLst>
      <p:ext uri="{BB962C8B-B14F-4D97-AF65-F5344CB8AC3E}">
        <p14:creationId xmlns:p14="http://schemas.microsoft.com/office/powerpoint/2010/main" val="34821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4160" y="1712254"/>
            <a:ext cx="5302966" cy="413364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787"/>
            <a:ext cx="8904855" cy="596684"/>
          </a:xfrm>
        </p:spPr>
        <p:txBody>
          <a:bodyPr/>
          <a:lstStyle/>
          <a:p>
            <a:r>
              <a:rPr lang="en-US" dirty="0"/>
              <a:t>The Multiplier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813849"/>
            <a:ext cx="347507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multiplier</a:t>
            </a:r>
            <a:r>
              <a:rPr lang="en-US" sz="2000" dirty="0">
                <a:latin typeface="+mj-lt"/>
                <a:cs typeface="Times New Roman" pitchFamily="18" charset="0"/>
              </a:rPr>
              <a:t> concept is fundamentally based upon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proportion of additional income that households choose to spend on consumption:  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marginal propensity to consume </a:t>
            </a:r>
            <a:r>
              <a:rPr lang="en-US" sz="2000" dirty="0">
                <a:latin typeface="+mj-lt"/>
                <a:cs typeface="Times New Roman" pitchFamily="18" charset="0"/>
              </a:rPr>
              <a:t>(here assumed to be 75% = 3/4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Here, a $1,000,000 injection is spent, received as payment, saved and spent, received as payment, saved and spent … etc. … until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6776590" y="1940527"/>
            <a:ext cx="97731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Marginal</a:t>
            </a:r>
            <a:b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propensity 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 consume</a:t>
            </a:r>
          </a:p>
        </p:txBody>
      </p:sp>
      <p:grpSp>
        <p:nvGrpSpPr>
          <p:cNvPr id="114" name="Group 41"/>
          <p:cNvGrpSpPr>
            <a:grpSpLocks/>
          </p:cNvGrpSpPr>
          <p:nvPr/>
        </p:nvGrpSpPr>
        <p:grpSpPr bwMode="auto">
          <a:xfrm>
            <a:off x="8164876" y="2737161"/>
            <a:ext cx="395288" cy="2913997"/>
            <a:chOff x="4888" y="816"/>
            <a:chExt cx="249" cy="1397"/>
          </a:xfrm>
        </p:grpSpPr>
        <p:grpSp>
          <p:nvGrpSpPr>
            <p:cNvPr id="115" name="Group 42"/>
            <p:cNvGrpSpPr>
              <a:grpSpLocks/>
            </p:cNvGrpSpPr>
            <p:nvPr/>
          </p:nvGrpSpPr>
          <p:grpSpPr bwMode="auto">
            <a:xfrm>
              <a:off x="4922" y="816"/>
              <a:ext cx="215" cy="1397"/>
              <a:chOff x="4922" y="816"/>
              <a:chExt cx="215" cy="1397"/>
            </a:xfrm>
          </p:grpSpPr>
          <p:sp>
            <p:nvSpPr>
              <p:cNvPr id="117" name="Rectangle 43"/>
              <p:cNvSpPr>
                <a:spLocks noChangeArrowheads="1"/>
              </p:cNvSpPr>
              <p:nvPr/>
            </p:nvSpPr>
            <p:spPr bwMode="auto">
              <a:xfrm>
                <a:off x="4922" y="816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8" name="Rectangle 44"/>
              <p:cNvSpPr>
                <a:spLocks noChangeArrowheads="1"/>
              </p:cNvSpPr>
              <p:nvPr/>
            </p:nvSpPr>
            <p:spPr bwMode="auto">
              <a:xfrm>
                <a:off x="4922" y="1008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9" name="Rectangle 45"/>
              <p:cNvSpPr>
                <a:spLocks noChangeArrowheads="1"/>
              </p:cNvSpPr>
              <p:nvPr/>
            </p:nvSpPr>
            <p:spPr bwMode="auto">
              <a:xfrm>
                <a:off x="4922" y="1229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4922" y="1429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 dirty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1" name="Rectangle 47"/>
              <p:cNvSpPr>
                <a:spLocks noChangeArrowheads="1"/>
              </p:cNvSpPr>
              <p:nvPr/>
            </p:nvSpPr>
            <p:spPr bwMode="auto">
              <a:xfrm>
                <a:off x="4922" y="1637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2" name="Rectangle 48"/>
              <p:cNvSpPr>
                <a:spLocks noChangeArrowheads="1"/>
              </p:cNvSpPr>
              <p:nvPr/>
            </p:nvSpPr>
            <p:spPr bwMode="auto">
              <a:xfrm>
                <a:off x="4927" y="1848"/>
                <a:ext cx="2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3" name="Rectangle 49"/>
              <p:cNvSpPr>
                <a:spLocks noChangeArrowheads="1"/>
              </p:cNvSpPr>
              <p:nvPr/>
            </p:nvSpPr>
            <p:spPr bwMode="auto">
              <a:xfrm>
                <a:off x="4927" y="2095"/>
                <a:ext cx="181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3/4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4888" y="2045"/>
              <a:ext cx="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4" name="Rectangle 6"/>
          <p:cNvSpPr>
            <a:spLocks noChangeArrowheads="1"/>
          </p:cNvSpPr>
          <p:nvPr/>
        </p:nvSpPr>
        <p:spPr bwMode="auto">
          <a:xfrm>
            <a:off x="5083536" y="1946028"/>
            <a:ext cx="88004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Additional</a:t>
            </a:r>
            <a:b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income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(dollars)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25" name="Rectangle 9"/>
          <p:cNvSpPr>
            <a:spLocks noChangeArrowheads="1"/>
          </p:cNvSpPr>
          <p:nvPr/>
        </p:nvSpPr>
        <p:spPr bwMode="auto">
          <a:xfrm>
            <a:off x="7738925" y="1946028"/>
            <a:ext cx="124122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Additional</a:t>
            </a:r>
            <a:b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consumption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(dollars)</a:t>
            </a:r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26" name="Rectangle 11"/>
          <p:cNvSpPr>
            <a:spLocks noChangeArrowheads="1"/>
          </p:cNvSpPr>
          <p:nvPr/>
        </p:nvSpPr>
        <p:spPr bwMode="auto">
          <a:xfrm>
            <a:off x="5045612" y="2738697"/>
            <a:ext cx="8720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1,000,000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7" name="Rectangle 12"/>
          <p:cNvSpPr>
            <a:spLocks noChangeArrowheads="1"/>
          </p:cNvSpPr>
          <p:nvPr/>
        </p:nvSpPr>
        <p:spPr bwMode="auto">
          <a:xfrm>
            <a:off x="5182137" y="3153759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750,000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8" name="Rectangle 13"/>
          <p:cNvSpPr>
            <a:spLocks noChangeArrowheads="1"/>
          </p:cNvSpPr>
          <p:nvPr/>
        </p:nvSpPr>
        <p:spPr bwMode="auto">
          <a:xfrm>
            <a:off x="5182137" y="3580310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562,500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9" name="Rectangle 14"/>
          <p:cNvSpPr>
            <a:spLocks noChangeArrowheads="1"/>
          </p:cNvSpPr>
          <p:nvPr/>
        </p:nvSpPr>
        <p:spPr bwMode="auto">
          <a:xfrm>
            <a:off x="5182137" y="4014045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421,875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0" name="Rectangle 15"/>
          <p:cNvSpPr>
            <a:spLocks noChangeArrowheads="1"/>
          </p:cNvSpPr>
          <p:nvPr/>
        </p:nvSpPr>
        <p:spPr bwMode="auto">
          <a:xfrm>
            <a:off x="5182137" y="4452731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316,406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1" name="Rectangle 16"/>
          <p:cNvSpPr>
            <a:spLocks noChangeArrowheads="1"/>
          </p:cNvSpPr>
          <p:nvPr/>
        </p:nvSpPr>
        <p:spPr bwMode="auto">
          <a:xfrm>
            <a:off x="5191662" y="4903929"/>
            <a:ext cx="6764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949,219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6925280" y="2738697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750,000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6925280" y="3144234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562,500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6925280" y="3580310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421,875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Rectangle 20"/>
          <p:cNvSpPr>
            <a:spLocks noChangeArrowheads="1"/>
          </p:cNvSpPr>
          <p:nvPr/>
        </p:nvSpPr>
        <p:spPr bwMode="auto">
          <a:xfrm>
            <a:off x="6925280" y="4014045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316,406 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Rectangle 21"/>
          <p:cNvSpPr>
            <a:spLocks noChangeArrowheads="1"/>
          </p:cNvSpPr>
          <p:nvPr/>
        </p:nvSpPr>
        <p:spPr bwMode="auto">
          <a:xfrm>
            <a:off x="6925280" y="4452731"/>
            <a:ext cx="718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237,305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Rectangle 22"/>
          <p:cNvSpPr>
            <a:spLocks noChangeArrowheads="1"/>
          </p:cNvSpPr>
          <p:nvPr/>
        </p:nvSpPr>
        <p:spPr bwMode="auto">
          <a:xfrm>
            <a:off x="6942743" y="4903929"/>
            <a:ext cx="7229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711,914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Rectangle 29"/>
          <p:cNvSpPr>
            <a:spLocks noChangeArrowheads="1"/>
          </p:cNvSpPr>
          <p:nvPr/>
        </p:nvSpPr>
        <p:spPr bwMode="auto">
          <a:xfrm>
            <a:off x="5026562" y="5412276"/>
            <a:ext cx="831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4,000,000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9" name="Rectangle 30"/>
          <p:cNvSpPr>
            <a:spLocks noChangeArrowheads="1"/>
          </p:cNvSpPr>
          <p:nvPr/>
        </p:nvSpPr>
        <p:spPr bwMode="auto">
          <a:xfrm>
            <a:off x="6806218" y="5412276"/>
            <a:ext cx="831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3,000,000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Line 31"/>
          <p:cNvSpPr>
            <a:spLocks noChangeShapeType="1"/>
          </p:cNvSpPr>
          <p:nvPr/>
        </p:nvSpPr>
        <p:spPr bwMode="auto">
          <a:xfrm rot="196348" flipH="1">
            <a:off x="6023553" y="4276693"/>
            <a:ext cx="773057" cy="358702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1" name="Line 32"/>
          <p:cNvSpPr>
            <a:spLocks noChangeShapeType="1"/>
          </p:cNvSpPr>
          <p:nvPr/>
        </p:nvSpPr>
        <p:spPr bwMode="auto">
          <a:xfrm rot="196348" flipH="1">
            <a:off x="6023084" y="3801601"/>
            <a:ext cx="802782" cy="343172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2" name="Line 33"/>
          <p:cNvSpPr>
            <a:spLocks noChangeShapeType="1"/>
          </p:cNvSpPr>
          <p:nvPr/>
        </p:nvSpPr>
        <p:spPr bwMode="auto">
          <a:xfrm rot="196348" flipH="1">
            <a:off x="6021954" y="3367865"/>
            <a:ext cx="805040" cy="303696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3" name="Line 34"/>
          <p:cNvSpPr>
            <a:spLocks noChangeShapeType="1"/>
          </p:cNvSpPr>
          <p:nvPr/>
        </p:nvSpPr>
        <p:spPr bwMode="auto">
          <a:xfrm rot="196348" flipH="1">
            <a:off x="6023099" y="2898873"/>
            <a:ext cx="802752" cy="343696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4" name="Line 35"/>
          <p:cNvSpPr>
            <a:spLocks noChangeShapeType="1"/>
          </p:cNvSpPr>
          <p:nvPr/>
        </p:nvSpPr>
        <p:spPr bwMode="auto">
          <a:xfrm>
            <a:off x="6013945" y="4679744"/>
            <a:ext cx="776398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5" name="Line 36"/>
          <p:cNvSpPr>
            <a:spLocks noChangeShapeType="1"/>
          </p:cNvSpPr>
          <p:nvPr/>
        </p:nvSpPr>
        <p:spPr bwMode="auto">
          <a:xfrm>
            <a:off x="6041836" y="4202958"/>
            <a:ext cx="769144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6" name="Line 37"/>
          <p:cNvSpPr>
            <a:spLocks noChangeShapeType="1"/>
          </p:cNvSpPr>
          <p:nvPr/>
        </p:nvSpPr>
        <p:spPr bwMode="auto">
          <a:xfrm>
            <a:off x="6013945" y="3731123"/>
            <a:ext cx="797035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7" name="Line 38"/>
          <p:cNvSpPr>
            <a:spLocks noChangeShapeType="1"/>
          </p:cNvSpPr>
          <p:nvPr/>
        </p:nvSpPr>
        <p:spPr bwMode="auto">
          <a:xfrm>
            <a:off x="6013944" y="3295046"/>
            <a:ext cx="795449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8" name="Line 39"/>
          <p:cNvSpPr>
            <a:spLocks noChangeShapeType="1"/>
          </p:cNvSpPr>
          <p:nvPr/>
        </p:nvSpPr>
        <p:spPr bwMode="auto">
          <a:xfrm>
            <a:off x="6013945" y="2843472"/>
            <a:ext cx="795448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9" name="Line 55"/>
          <p:cNvSpPr>
            <a:spLocks noChangeShapeType="1"/>
          </p:cNvSpPr>
          <p:nvPr/>
        </p:nvSpPr>
        <p:spPr bwMode="auto">
          <a:xfrm rot="196348" flipH="1">
            <a:off x="6022040" y="4749773"/>
            <a:ext cx="804868" cy="306687"/>
          </a:xfrm>
          <a:prstGeom prst="line">
            <a:avLst/>
          </a:prstGeom>
          <a:noFill/>
          <a:ln w="31750">
            <a:solidFill>
              <a:srgbClr val="03257B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6013944" y="5123004"/>
            <a:ext cx="766873" cy="0"/>
          </a:xfrm>
          <a:prstGeom prst="line">
            <a:avLst/>
          </a:prstGeom>
          <a:noFill/>
          <a:ln w="31750">
            <a:solidFill>
              <a:srgbClr val="0042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1" name="Text Box 10"/>
          <p:cNvSpPr txBox="1">
            <a:spLocks noChangeArrowheads="1"/>
          </p:cNvSpPr>
          <p:nvPr/>
        </p:nvSpPr>
        <p:spPr bwMode="auto">
          <a:xfrm>
            <a:off x="171269" y="5254069"/>
            <a:ext cx="3718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                    effectively</a:t>
            </a:r>
            <a:r>
              <a:rPr lang="en-US" sz="2000" dirty="0">
                <a:latin typeface="+mj-lt"/>
                <a:cs typeface="Times New Roman" pitchFamily="18" charset="0"/>
              </a:rPr>
              <a:t>, $4 million is spent in the economy.</a:t>
            </a:r>
          </a:p>
        </p:txBody>
      </p:sp>
      <p:sp>
        <p:nvSpPr>
          <p:cNvPr id="152" name="Rectangle 5"/>
          <p:cNvSpPr>
            <a:spLocks noChangeArrowheads="1"/>
          </p:cNvSpPr>
          <p:nvPr/>
        </p:nvSpPr>
        <p:spPr bwMode="auto">
          <a:xfrm>
            <a:off x="3904636" y="2136616"/>
            <a:ext cx="1056379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Expenditure </a:t>
            </a:r>
          </a:p>
          <a:p>
            <a:pPr algn="ctr">
              <a:lnSpc>
                <a:spcPct val="80000"/>
              </a:lnSpc>
            </a:pPr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stage  </a:t>
            </a:r>
          </a:p>
        </p:txBody>
      </p:sp>
      <p:sp>
        <p:nvSpPr>
          <p:cNvPr id="153" name="Rectangle 23"/>
          <p:cNvSpPr>
            <a:spLocks noChangeArrowheads="1"/>
          </p:cNvSpPr>
          <p:nvPr/>
        </p:nvSpPr>
        <p:spPr bwMode="auto">
          <a:xfrm>
            <a:off x="4064526" y="2733784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1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4" name="Rectangle 24"/>
          <p:cNvSpPr>
            <a:spLocks noChangeArrowheads="1"/>
          </p:cNvSpPr>
          <p:nvPr/>
        </p:nvSpPr>
        <p:spPr bwMode="auto">
          <a:xfrm>
            <a:off x="4064526" y="3155196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2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5" name="Rectangle 25"/>
          <p:cNvSpPr>
            <a:spLocks noChangeArrowheads="1"/>
          </p:cNvSpPr>
          <p:nvPr/>
        </p:nvSpPr>
        <p:spPr bwMode="auto">
          <a:xfrm>
            <a:off x="4064526" y="3578572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3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6" name="Rectangle 26"/>
          <p:cNvSpPr>
            <a:spLocks noChangeArrowheads="1"/>
          </p:cNvSpPr>
          <p:nvPr/>
        </p:nvSpPr>
        <p:spPr bwMode="auto">
          <a:xfrm>
            <a:off x="4064526" y="4021832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4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7" name="Rectangle 27"/>
          <p:cNvSpPr>
            <a:spLocks noChangeArrowheads="1"/>
          </p:cNvSpPr>
          <p:nvPr/>
        </p:nvSpPr>
        <p:spPr bwMode="auto">
          <a:xfrm>
            <a:off x="4064526" y="4458931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Round 5 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8" name="Rectangle 28"/>
          <p:cNvSpPr>
            <a:spLocks noChangeArrowheads="1"/>
          </p:cNvSpPr>
          <p:nvPr/>
        </p:nvSpPr>
        <p:spPr bwMode="auto">
          <a:xfrm>
            <a:off x="4321701" y="5407363"/>
            <a:ext cx="4155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Total</a:t>
            </a:r>
            <a:endParaRPr lang="en-US" sz="160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9" name="Rectangle 40"/>
          <p:cNvSpPr>
            <a:spLocks noChangeArrowheads="1"/>
          </p:cNvSpPr>
          <p:nvPr/>
        </p:nvSpPr>
        <p:spPr bwMode="auto">
          <a:xfrm>
            <a:off x="3960396" y="4910128"/>
            <a:ext cx="8576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All others </a:t>
            </a:r>
            <a:endParaRPr lang="en-US" sz="1600" b="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9397" y="2567955"/>
            <a:ext cx="4988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32720" y="5300727"/>
            <a:ext cx="433989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126" grpId="0" autoUpdateAnimBg="0"/>
      <p:bldP spid="127" grpId="0" autoUpdateAnimBg="0"/>
      <p:bldP spid="128" grpId="0" autoUpdateAnimBg="0"/>
      <p:bldP spid="129" grpId="0" autoUpdateAnimBg="0"/>
      <p:bldP spid="130" grpId="0" autoUpdateAnimBg="0"/>
      <p:bldP spid="131" grpId="0" autoUpdateAnimBg="0"/>
      <p:bldP spid="132" grpId="0" autoUpdateAnimBg="0"/>
      <p:bldP spid="133" grpId="0" autoUpdateAnimBg="0"/>
      <p:bldP spid="134" grpId="0" autoUpdateAnimBg="0"/>
      <p:bldP spid="135" grpId="0" autoUpdateAnimBg="0"/>
      <p:bldP spid="136" grpId="0" autoUpdateAnimBg="0"/>
      <p:bldP spid="137" grpId="0" autoUpdateAnimBg="0"/>
      <p:bldP spid="138" grpId="0"/>
      <p:bldP spid="139" grpId="0"/>
      <p:bldP spid="151" grpId="0" build="p"/>
      <p:bldP spid="153" grpId="0"/>
      <p:bldP spid="154" grpId="0"/>
      <p:bldP spid="155" grpId="0"/>
      <p:bldP spid="156" grpId="0"/>
      <p:bldP spid="157" grpId="0"/>
      <p:bldP spid="158" grpId="0"/>
      <p:bldP spid="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5335"/>
            <a:ext cx="8904855" cy="875655"/>
          </a:xfrm>
        </p:spPr>
        <p:txBody>
          <a:bodyPr/>
          <a:lstStyle/>
          <a:p>
            <a:r>
              <a:rPr lang="en-US" dirty="0"/>
              <a:t>The Multiplier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342"/>
            <a:ext cx="8860503" cy="3746687"/>
          </a:xfrm>
        </p:spPr>
        <p:txBody>
          <a:bodyPr/>
          <a:lstStyle/>
          <a:p>
            <a:r>
              <a:rPr lang="en-US" sz="2500" dirty="0">
                <a:solidFill>
                  <a:srgbClr val="32302A"/>
                </a:solidFill>
              </a:rPr>
              <a:t>The term </a:t>
            </a:r>
            <a:r>
              <a:rPr lang="en-US" sz="2500" b="1" i="1" dirty="0">
                <a:solidFill>
                  <a:srgbClr val="32302A"/>
                </a:solidFill>
              </a:rPr>
              <a:t>multiplier </a:t>
            </a:r>
            <a:r>
              <a:rPr lang="en-US" sz="2500" dirty="0">
                <a:solidFill>
                  <a:srgbClr val="32302A"/>
                </a:solidFill>
              </a:rPr>
              <a:t>is also used to indicate the number by which the initial change in spending is multiplied to obtain the total increase in output.</a:t>
            </a:r>
          </a:p>
          <a:p>
            <a:pPr lvl="1"/>
            <a:r>
              <a:rPr lang="en-US" sz="2500" dirty="0">
                <a:solidFill>
                  <a:srgbClr val="32302A"/>
                </a:solidFill>
              </a:rPr>
              <a:t>In the previous example, a $1 million initial increase </a:t>
            </a:r>
            <a:r>
              <a:rPr lang="en-US" sz="2500" dirty="0" smtClean="0">
                <a:solidFill>
                  <a:srgbClr val="32302A"/>
                </a:solidFill>
              </a:rPr>
              <a:t>in spending </a:t>
            </a:r>
            <a:r>
              <a:rPr lang="en-US" sz="2500" dirty="0">
                <a:solidFill>
                  <a:srgbClr val="32302A"/>
                </a:solidFill>
              </a:rPr>
              <a:t>expanded output by a total of $4 million.  </a:t>
            </a:r>
            <a:endParaRPr lang="en-US" sz="2500" dirty="0" smtClean="0">
              <a:solidFill>
                <a:srgbClr val="32302A"/>
              </a:solidFill>
            </a:endParaRPr>
          </a:p>
          <a:p>
            <a:pPr lvl="2"/>
            <a:r>
              <a:rPr lang="en-US" sz="2500" dirty="0" smtClean="0">
                <a:solidFill>
                  <a:srgbClr val="32302A"/>
                </a:solidFill>
              </a:rPr>
              <a:t>Thus </a:t>
            </a:r>
            <a:r>
              <a:rPr lang="en-US" sz="2500" dirty="0">
                <a:solidFill>
                  <a:srgbClr val="32302A"/>
                </a:solidFill>
              </a:rPr>
              <a:t>the multiplier was 4.</a:t>
            </a:r>
          </a:p>
          <a:p>
            <a:pPr lvl="1"/>
            <a:r>
              <a:rPr lang="en-US" sz="2500" dirty="0">
                <a:solidFill>
                  <a:srgbClr val="32302A"/>
                </a:solidFill>
              </a:rPr>
              <a:t>The size of the multiplier increases with the </a:t>
            </a:r>
            <a:r>
              <a:rPr lang="en-US" sz="2500" i="1" dirty="0" smtClean="0">
                <a:solidFill>
                  <a:srgbClr val="32302A"/>
                </a:solidFill>
              </a:rPr>
              <a:t>marginal </a:t>
            </a:r>
            <a:r>
              <a:rPr lang="en-US" sz="2500" i="1" dirty="0">
                <a:solidFill>
                  <a:srgbClr val="32302A"/>
                </a:solidFill>
              </a:rPr>
              <a:t>propensity to consume </a:t>
            </a:r>
            <a:r>
              <a:rPr lang="en-US" sz="2500" dirty="0">
                <a:solidFill>
                  <a:srgbClr val="32302A"/>
                </a:solidFill>
              </a:rPr>
              <a:t>(MPC).</a:t>
            </a:r>
          </a:p>
          <a:p>
            <a:pPr lvl="1"/>
            <a:r>
              <a:rPr lang="en-US" sz="2500" dirty="0">
                <a:solidFill>
                  <a:srgbClr val="32302A"/>
                </a:solidFill>
              </a:rPr>
              <a:t>Specifically the relationship between the MPC and the multiplier follows this equation</a:t>
            </a:r>
            <a:r>
              <a:rPr lang="en-US" sz="2500" dirty="0" smtClean="0">
                <a:solidFill>
                  <a:srgbClr val="32302A"/>
                </a:solidFill>
              </a:rPr>
              <a:t>:</a:t>
            </a:r>
            <a:endParaRPr lang="en-US" sz="2500" dirty="0">
              <a:solidFill>
                <a:srgbClr val="32302A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60127" y="5316610"/>
            <a:ext cx="6019800" cy="3381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98904" y="5320479"/>
            <a:ext cx="3223648" cy="1173199"/>
            <a:chOff x="2564970" y="4837145"/>
            <a:chExt cx="3223648" cy="1173199"/>
          </a:xfrm>
        </p:grpSpPr>
        <p:sp>
          <p:nvSpPr>
            <p:cNvPr id="4" name="Rounded Rectangle 3"/>
            <p:cNvSpPr/>
            <p:nvPr/>
          </p:nvSpPr>
          <p:spPr>
            <a:xfrm>
              <a:off x="2564970" y="4837145"/>
              <a:ext cx="3223648" cy="1173199"/>
            </a:xfrm>
            <a:prstGeom prst="roundRect">
              <a:avLst/>
            </a:prstGeom>
            <a:solidFill>
              <a:srgbClr val="59595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698277" y="5219772"/>
              <a:ext cx="525463" cy="485776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341215" y="5137222"/>
              <a:ext cx="415925" cy="58420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522552" y="3752187"/>
            <a:ext cx="3209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10617" y="5454642"/>
            <a:ext cx="1692034" cy="1022353"/>
            <a:chOff x="3876683" y="4971308"/>
            <a:chExt cx="1692034" cy="102235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991723" y="5450790"/>
              <a:ext cx="1471613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4014554" y="4971308"/>
              <a:ext cx="1554163" cy="1022353"/>
              <a:chOff x="2809" y="781"/>
              <a:chExt cx="979" cy="644"/>
            </a:xfrm>
            <a:noFill/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3126" y="1143"/>
                <a:ext cx="662" cy="282"/>
              </a:xfrm>
              <a:prstGeom prst="rect">
                <a:avLst/>
              </a:prstGeom>
              <a:grp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sz="3200" b="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MPC</a:t>
                </a:r>
                <a:endParaRPr lang="en-US" b="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2809" y="1080"/>
                <a:ext cx="927" cy="21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 type="none" w="lg" len="lg"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endParaRPr 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0"/>
              <p:cNvGrpSpPr>
                <a:grpSpLocks/>
              </p:cNvGrpSpPr>
              <p:nvPr/>
            </p:nvGrpSpPr>
            <p:grpSpPr bwMode="auto">
              <a:xfrm>
                <a:off x="2944" y="781"/>
                <a:ext cx="399" cy="605"/>
                <a:chOff x="2800" y="1603"/>
                <a:chExt cx="399" cy="605"/>
              </a:xfrm>
              <a:grpFill/>
            </p:grpSpPr>
            <p:sp>
              <p:nvSpPr>
                <p:cNvPr id="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53" y="1603"/>
                  <a:ext cx="246" cy="282"/>
                </a:xfrm>
                <a:prstGeom prst="rect">
                  <a:avLst/>
                </a:prstGeom>
                <a:grpFill/>
                <a:ln w="19050" cap="rnd">
                  <a:noFill/>
                  <a:prstDash val="sysDot"/>
                  <a:miter lim="800000"/>
                  <a:headEnd/>
                  <a:tailEnd type="none" w="lg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kumimoji="0" lang="en-US" sz="3200" b="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en-US" b="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800" y="1878"/>
                  <a:ext cx="192" cy="330"/>
                </a:xfrm>
                <a:prstGeom prst="rect">
                  <a:avLst/>
                </a:prstGeom>
                <a:grpFill/>
                <a:ln w="19050" cap="rnd">
                  <a:noFill/>
                  <a:prstDash val="sysDot"/>
                  <a:miter lim="800000"/>
                  <a:headEnd/>
                  <a:tailEnd type="none" w="lg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en-US" sz="3200" b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76683" y="5537475"/>
              <a:ext cx="390525" cy="447675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kumimoji="0" lang="en-US" sz="3200" b="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4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4" y="34116"/>
            <a:ext cx="8904855" cy="91440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Multiplier and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Economic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08334"/>
            <a:ext cx="8883751" cy="429635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multiplier concept also works in reverse – reductions in spending will also be magnified and generate even larger reductions in income.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Even a minor disturbance may be amplified into a major disruption because of the multiplier.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Keynesians argue that the multiplier concept indicates that market economies have a tendency to fluctuate back and forth between excessive demand that generates an economic boom and deficient demand that leads to recession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" y="375928"/>
            <a:ext cx="8904855" cy="914402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Adding Realism to the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5066"/>
            <a:ext cx="8883751" cy="5017016"/>
          </a:xfrm>
        </p:spPr>
        <p:txBody>
          <a:bodyPr/>
          <a:lstStyle/>
          <a:p>
            <a:pPr marL="231775" indent="-231775">
              <a:lnSpc>
                <a:spcPts val="3200"/>
              </a:lnSpc>
            </a:pPr>
            <a:r>
              <a:rPr lang="en-US" dirty="0">
                <a:solidFill>
                  <a:srgbClr val="32302A"/>
                </a:solidFill>
              </a:rPr>
              <a:t>In evaluating the importance of the multiplier, </a:t>
            </a:r>
            <a:r>
              <a:rPr lang="en-US" dirty="0" smtClean="0">
                <a:solidFill>
                  <a:srgbClr val="32302A"/>
                </a:solidFill>
              </a:rPr>
              <a:t>remember</a:t>
            </a:r>
            <a:r>
              <a:rPr lang="en-US" dirty="0">
                <a:solidFill>
                  <a:srgbClr val="32302A"/>
                </a:solidFill>
              </a:rPr>
              <a:t>:</a:t>
            </a:r>
          </a:p>
          <a:p>
            <a:pPr marL="631825" lvl="1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An increase in government spending will require either higher taxes or additional government borrowing.</a:t>
            </a:r>
          </a:p>
          <a:p>
            <a:pPr marL="1031875" lvl="2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This will often generate secondary effects, reducing spending in other areas.</a:t>
            </a:r>
          </a:p>
          <a:p>
            <a:pPr marL="631825" lvl="1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It takes time for the multiplier to work.</a:t>
            </a:r>
          </a:p>
          <a:p>
            <a:pPr marL="631825" lvl="1" indent="-231775">
              <a:lnSpc>
                <a:spcPts val="3200"/>
              </a:lnSpc>
            </a:pPr>
            <a:r>
              <a:rPr lang="en-US" sz="2800" dirty="0">
                <a:solidFill>
                  <a:srgbClr val="32302A"/>
                </a:solidFill>
              </a:rPr>
              <a:t>The multiplier effect implies </a:t>
            </a: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additional spending brings idle resources into production without price changes -- </a:t>
            </a:r>
            <a:r>
              <a:rPr lang="en-US" sz="2800" dirty="0" smtClean="0">
                <a:solidFill>
                  <a:srgbClr val="32302A"/>
                </a:solidFill>
              </a:rPr>
              <a:t>unlikely </a:t>
            </a:r>
            <a:r>
              <a:rPr lang="en-US" sz="2800" dirty="0">
                <a:solidFill>
                  <a:srgbClr val="32302A"/>
                </a:solidFill>
              </a:rPr>
              <a:t>to be the case during normal times.</a:t>
            </a:r>
          </a:p>
          <a:p>
            <a:pPr marL="231775" indent="-231775">
              <a:lnSpc>
                <a:spcPts val="3200"/>
              </a:lnSpc>
            </a:pPr>
            <a:r>
              <a:rPr lang="en-US" dirty="0">
                <a:solidFill>
                  <a:srgbClr val="32302A"/>
                </a:solidFill>
              </a:rPr>
              <a:t>During normal times, the demand stimulus </a:t>
            </a:r>
            <a:r>
              <a:rPr lang="en-US" dirty="0" smtClean="0">
                <a:solidFill>
                  <a:srgbClr val="32302A"/>
                </a:solidFill>
              </a:rPr>
              <a:t>effect of </a:t>
            </a:r>
            <a:r>
              <a:rPr lang="en-US" dirty="0">
                <a:solidFill>
                  <a:srgbClr val="32302A"/>
                </a:solidFill>
              </a:rPr>
              <a:t>additional spending is substantially weaker than the multiplier suggests.</a:t>
            </a:r>
          </a:p>
        </p:txBody>
      </p:sp>
    </p:spTree>
    <p:extLst>
      <p:ext uri="{BB962C8B-B14F-4D97-AF65-F5344CB8AC3E}">
        <p14:creationId xmlns:p14="http://schemas.microsoft.com/office/powerpoint/2010/main" val="16621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" y="34188"/>
            <a:ext cx="8904855" cy="91440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 and Economic Instability: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1666"/>
            <a:ext cx="8883751" cy="411480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According to the Keynesian view, fluctuations in total spending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) are the major source of economic instability.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Keynesians believe that market economies have a tendency to fluctuate between economic booms driven by excessive demand and recessions resulting from insufficient demand.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multiplier principle explains why these fluctuations are magnified.</a:t>
            </a:r>
          </a:p>
        </p:txBody>
      </p:sp>
    </p:spTree>
    <p:extLst>
      <p:ext uri="{BB962C8B-B14F-4D97-AF65-F5344CB8AC3E}">
        <p14:creationId xmlns:p14="http://schemas.microsoft.com/office/powerpoint/2010/main" val="15560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9258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Keynesian View</a:t>
            </a:r>
            <a:br>
              <a:rPr lang="en-US" dirty="0"/>
            </a:br>
            <a:r>
              <a:rPr lang="en-US" dirty="0"/>
              <a:t>of Fiscal Policy</a:t>
            </a:r>
          </a:p>
        </p:txBody>
      </p:sp>
    </p:spTree>
    <p:extLst>
      <p:ext uri="{BB962C8B-B14F-4D97-AF65-F5344CB8AC3E}">
        <p14:creationId xmlns:p14="http://schemas.microsoft.com/office/powerpoint/2010/main" val="19344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8215"/>
            <a:ext cx="8904855" cy="720110"/>
          </a:xfrm>
        </p:spPr>
        <p:txBody>
          <a:bodyPr/>
          <a:lstStyle/>
          <a:p>
            <a:r>
              <a:rPr lang="en-US" dirty="0"/>
              <a:t>Budget Deficits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48"/>
            <a:ext cx="8883750" cy="3959816"/>
          </a:xfrm>
        </p:spPr>
        <p:txBody>
          <a:bodyPr/>
          <a:lstStyle/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A </a:t>
            </a:r>
            <a:r>
              <a:rPr lang="en-US" b="1" i="1" dirty="0" smtClean="0">
                <a:solidFill>
                  <a:srgbClr val="32302A"/>
                </a:solidFill>
              </a:rPr>
              <a:t>budget deficit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is present </a:t>
            </a:r>
            <a:r>
              <a:rPr lang="en-US" dirty="0">
                <a:solidFill>
                  <a:srgbClr val="32302A"/>
                </a:solidFill>
              </a:rPr>
              <a:t>when total government spending exceeds total revenue from all sources.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When the money supply is constant, deficits must be covered with borrowing.  The U.S. Treasury borrows by issuing bonds.</a:t>
            </a:r>
          </a:p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A </a:t>
            </a:r>
            <a:r>
              <a:rPr lang="en-US" b="1" i="1" dirty="0" smtClean="0">
                <a:solidFill>
                  <a:srgbClr val="32302A"/>
                </a:solidFill>
              </a:rPr>
              <a:t>budget surplus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is present </a:t>
            </a:r>
            <a:r>
              <a:rPr lang="en-US" dirty="0">
                <a:solidFill>
                  <a:srgbClr val="32302A"/>
                </a:solidFill>
              </a:rPr>
              <a:t>when total government spending </a:t>
            </a: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greater than total revenue.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Surpluses reduce the magnitude of the government’s outstanding debt.</a:t>
            </a:r>
          </a:p>
        </p:txBody>
      </p:sp>
    </p:spTree>
    <p:extLst>
      <p:ext uri="{BB962C8B-B14F-4D97-AF65-F5344CB8AC3E}">
        <p14:creationId xmlns:p14="http://schemas.microsoft.com/office/powerpoint/2010/main" val="10697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18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3924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The Historical Evolution </a:t>
            </a:r>
            <a:br>
              <a:rPr lang="en-US" dirty="0" smtClean="0"/>
            </a:br>
            <a:r>
              <a:rPr lang="en-US" dirty="0" smtClean="0"/>
              <a:t>of Macroeconomics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616"/>
            <a:ext cx="8904855" cy="720110"/>
          </a:xfrm>
        </p:spPr>
        <p:txBody>
          <a:bodyPr/>
          <a:lstStyle/>
          <a:p>
            <a:r>
              <a:rPr lang="en-US" dirty="0"/>
              <a:t>Budget Deficits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236"/>
            <a:ext cx="8883750" cy="518895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Changes in the size of the federal deficit or surplus are often </a:t>
            </a:r>
            <a:r>
              <a:rPr lang="en-US" dirty="0" smtClean="0">
                <a:solidFill>
                  <a:srgbClr val="32302A"/>
                </a:solidFill>
              </a:rPr>
              <a:t>used </a:t>
            </a:r>
            <a:r>
              <a:rPr lang="en-US" dirty="0">
                <a:solidFill>
                  <a:srgbClr val="32302A"/>
                </a:solidFill>
              </a:rPr>
              <a:t>to gauge whether fiscal policy is stimulating or restraining demand.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Changes in the size of the budget deficit or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surplus may arise from either: 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change in cyclical economic conditions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change in discretionary fiscal policy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federal budget is the primary tool of fiscal policy.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Discretionary changes </a:t>
            </a:r>
            <a:r>
              <a:rPr lang="en-US" dirty="0">
                <a:solidFill>
                  <a:srgbClr val="32302A"/>
                </a:solidFill>
              </a:rPr>
              <a:t>in fiscal policy: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deliberate </a:t>
            </a:r>
            <a:r>
              <a:rPr lang="en-US" dirty="0">
                <a:solidFill>
                  <a:srgbClr val="32302A"/>
                </a:solidFill>
              </a:rPr>
              <a:t>changes in government spending and/or taxes designed to affect the size of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budget deficit or surplus.</a:t>
            </a:r>
          </a:p>
        </p:txBody>
      </p:sp>
    </p:spTree>
    <p:extLst>
      <p:ext uri="{BB962C8B-B14F-4D97-AF65-F5344CB8AC3E}">
        <p14:creationId xmlns:p14="http://schemas.microsoft.com/office/powerpoint/2010/main" val="2763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14218"/>
            <a:ext cx="8229600" cy="118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5205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Fiscal Policy and the Good News of Keynesian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546"/>
            <a:ext cx="8904855" cy="104822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Fiscal Policy and the Good News </a:t>
            </a:r>
            <a:br>
              <a:rPr lang="en-US" dirty="0"/>
            </a:br>
            <a:r>
              <a:rPr lang="en-US" dirty="0"/>
              <a:t>of Keynesian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883750" cy="4486758"/>
          </a:xfrm>
        </p:spPr>
        <p:txBody>
          <a:bodyPr/>
          <a:lstStyle/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Keynesian theory highlights the potential of fiscal policy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as a tool capable of reducing fluctuations in 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Prior </a:t>
            </a:r>
            <a:r>
              <a:rPr lang="en-US" sz="2700" dirty="0">
                <a:solidFill>
                  <a:srgbClr val="32302A"/>
                </a:solidFill>
              </a:rPr>
              <a:t>to the Great Depression, </a:t>
            </a:r>
            <a:r>
              <a:rPr lang="en-US" sz="2700" dirty="0" smtClean="0">
                <a:solidFill>
                  <a:srgbClr val="32302A"/>
                </a:solidFill>
              </a:rPr>
              <a:t>most believed </a:t>
            </a:r>
            <a:r>
              <a:rPr lang="en-US" sz="2700" dirty="0">
                <a:solidFill>
                  <a:srgbClr val="32302A"/>
                </a:solidFill>
              </a:rPr>
              <a:t>that </a:t>
            </a:r>
            <a:r>
              <a:rPr lang="en-US" sz="2700" dirty="0" smtClean="0">
                <a:solidFill>
                  <a:srgbClr val="32302A"/>
                </a:solidFill>
              </a:rPr>
              <a:t>the government </a:t>
            </a:r>
            <a:r>
              <a:rPr lang="en-US" sz="2700" dirty="0">
                <a:solidFill>
                  <a:srgbClr val="32302A"/>
                </a:solidFill>
              </a:rPr>
              <a:t>should balance its budget.  Keynesians challenged this view.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Rather than balancing the budget annually, Keynesians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argue </a:t>
            </a:r>
            <a:r>
              <a:rPr lang="en-US" sz="2700" dirty="0">
                <a:solidFill>
                  <a:srgbClr val="32302A"/>
                </a:solidFill>
              </a:rPr>
              <a:t>that </a:t>
            </a:r>
            <a:r>
              <a:rPr lang="en-US" sz="2700" b="1" i="1" dirty="0">
                <a:solidFill>
                  <a:srgbClr val="32302A"/>
                </a:solidFill>
              </a:rPr>
              <a:t>counter-cyclical policy </a:t>
            </a:r>
            <a:r>
              <a:rPr lang="en-US" sz="2700" dirty="0">
                <a:solidFill>
                  <a:srgbClr val="32302A"/>
                </a:solidFill>
              </a:rPr>
              <a:t>should be used to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offset </a:t>
            </a:r>
            <a:r>
              <a:rPr lang="en-US" sz="2700" dirty="0" smtClean="0">
                <a:solidFill>
                  <a:srgbClr val="32302A"/>
                </a:solidFill>
              </a:rPr>
              <a:t>fluctuations </a:t>
            </a:r>
            <a:r>
              <a:rPr lang="en-US" sz="2700" dirty="0">
                <a:solidFill>
                  <a:srgbClr val="32302A"/>
                </a:solidFill>
              </a:rPr>
              <a:t>in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This implies that the government </a:t>
            </a:r>
            <a:r>
              <a:rPr lang="en-US" sz="2700" dirty="0" smtClean="0">
                <a:solidFill>
                  <a:srgbClr val="32302A"/>
                </a:solidFill>
              </a:rPr>
              <a:t>should plan </a:t>
            </a:r>
            <a:r>
              <a:rPr lang="en-US" sz="2700" dirty="0">
                <a:solidFill>
                  <a:srgbClr val="32302A"/>
                </a:solidFill>
              </a:rPr>
              <a:t>budget deficits when the economy is weak and budget surpluses when strong demand threatens to cause inflation.</a:t>
            </a:r>
          </a:p>
        </p:txBody>
      </p:sp>
    </p:spTree>
    <p:extLst>
      <p:ext uri="{BB962C8B-B14F-4D97-AF65-F5344CB8AC3E}">
        <p14:creationId xmlns:p14="http://schemas.microsoft.com/office/powerpoint/2010/main" val="31186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397"/>
            <a:ext cx="8904855" cy="891152"/>
          </a:xfrm>
        </p:spPr>
        <p:txBody>
          <a:bodyPr/>
          <a:lstStyle/>
          <a:p>
            <a:r>
              <a:rPr lang="en-US" dirty="0"/>
              <a:t>Keynesian Policy </a:t>
            </a:r>
            <a:r>
              <a:rPr lang="en-US" dirty="0" smtClean="0"/>
              <a:t>to </a:t>
            </a:r>
            <a:r>
              <a:rPr lang="en-US" dirty="0"/>
              <a:t>Combat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883750" cy="2513962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an economy is operating below its potential output, the Keynesian </a:t>
            </a:r>
            <a:r>
              <a:rPr lang="en-US" dirty="0" smtClean="0">
                <a:solidFill>
                  <a:srgbClr val="32302A"/>
                </a:solidFill>
              </a:rPr>
              <a:t>economic model </a:t>
            </a:r>
            <a:r>
              <a:rPr lang="en-US" dirty="0">
                <a:solidFill>
                  <a:srgbClr val="32302A"/>
                </a:solidFill>
              </a:rPr>
              <a:t>suggests that fiscal policy should be more expansionary.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increase in government purchases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goods &amp; services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or reduction in taxes</a:t>
            </a:r>
          </a:p>
        </p:txBody>
      </p:sp>
    </p:spTree>
    <p:extLst>
      <p:ext uri="{BB962C8B-B14F-4D97-AF65-F5344CB8AC3E}">
        <p14:creationId xmlns:p14="http://schemas.microsoft.com/office/powerpoint/2010/main" val="13552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03755" y="1601523"/>
            <a:ext cx="4833370" cy="389372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787"/>
            <a:ext cx="8904855" cy="596684"/>
          </a:xfrm>
        </p:spPr>
        <p:txBody>
          <a:bodyPr/>
          <a:lstStyle/>
          <a:p>
            <a:r>
              <a:rPr lang="en-US" dirty="0"/>
              <a:t>Expansionary Fiscal Policy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474904"/>
            <a:ext cx="4080183" cy="14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At </a:t>
            </a:r>
            <a:r>
              <a:rPr lang="en-US" sz="2200" b="1" i="1" dirty="0">
                <a:latin typeface="+mj-lt"/>
                <a:cs typeface="Times New Roman" pitchFamily="18" charset="0"/>
              </a:rPr>
              <a:t>e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), the economy is below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its </a:t>
            </a:r>
            <a:r>
              <a:rPr lang="en-US" sz="2200" dirty="0">
                <a:latin typeface="+mj-lt"/>
                <a:cs typeface="Times New Roman" pitchFamily="18" charset="0"/>
              </a:rPr>
              <a:t>potential capacity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200" dirty="0">
                <a:latin typeface="+mj-lt"/>
                <a:cs typeface="Times New Roman" pitchFamily="18" charset="0"/>
              </a:rPr>
              <a:t> . 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There </a:t>
            </a:r>
            <a:r>
              <a:rPr lang="en-US" sz="2200" dirty="0">
                <a:latin typeface="+mj-lt"/>
                <a:cs typeface="Times New Roman" pitchFamily="18" charset="0"/>
              </a:rPr>
              <a:t>are 2 routes to long-run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full-employment </a:t>
            </a:r>
            <a:r>
              <a:rPr lang="en-US" sz="2200" dirty="0">
                <a:latin typeface="+mj-lt"/>
                <a:cs typeface="Times New Roman" pitchFamily="18" charset="0"/>
              </a:rPr>
              <a:t>equilibrium</a:t>
            </a:r>
            <a:r>
              <a:rPr lang="en-US" sz="2200" dirty="0" smtClean="0"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59865" y="5147261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70938" y="5072386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74090" y="1724864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59865" y="2117354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8758" y="2897937"/>
            <a:ext cx="3879315" cy="27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Rely on lower resource prices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reduce costs and increase supply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, restoring equilibrium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>
                <a:latin typeface="+mj-lt"/>
                <a:cs typeface="Times New Roman" pitchFamily="18" charset="0"/>
              </a:rPr>
              <a:t>(</a:t>
            </a:r>
            <a:r>
              <a:rPr lang="en-US" sz="2200" b="1" i="1" dirty="0">
                <a:latin typeface="+mj-lt"/>
                <a:cs typeface="Times New Roman" pitchFamily="18" charset="0"/>
              </a:rPr>
              <a:t>E3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Alternatively, expansionary fiscal policy could stimulate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(shift to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 and direct the economy back to 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(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E2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 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6229577" y="2124061"/>
            <a:ext cx="1588" cy="3017838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1" name="Line 16"/>
          <p:cNvSpPr>
            <a:spLocks noChangeAspect="1" noChangeShapeType="1"/>
          </p:cNvSpPr>
          <p:nvPr/>
        </p:nvSpPr>
        <p:spPr bwMode="auto">
          <a:xfrm>
            <a:off x="6229577" y="3305161"/>
            <a:ext cx="0" cy="1830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4"/>
          <p:cNvSpPr>
            <a:spLocks noChangeAspect="1"/>
          </p:cNvSpPr>
          <p:nvPr/>
        </p:nvSpPr>
        <p:spPr bwMode="auto">
          <a:xfrm>
            <a:off x="5061177" y="2276461"/>
            <a:ext cx="1668463" cy="2501900"/>
          </a:xfrm>
          <a:custGeom>
            <a:avLst/>
            <a:gdLst>
              <a:gd name="T0" fmla="*/ 20 w 4147"/>
              <a:gd name="T1" fmla="*/ 72 h 6220"/>
              <a:gd name="T2" fmla="*/ 53 w 4147"/>
              <a:gd name="T3" fmla="*/ 183 h 6220"/>
              <a:gd name="T4" fmla="*/ 94 w 4147"/>
              <a:gd name="T5" fmla="*/ 300 h 6220"/>
              <a:gd name="T6" fmla="*/ 140 w 4147"/>
              <a:gd name="T7" fmla="*/ 421 h 6220"/>
              <a:gd name="T8" fmla="*/ 192 w 4147"/>
              <a:gd name="T9" fmla="*/ 546 h 6220"/>
              <a:gd name="T10" fmla="*/ 249 w 4147"/>
              <a:gd name="T11" fmla="*/ 675 h 6220"/>
              <a:gd name="T12" fmla="*/ 312 w 4147"/>
              <a:gd name="T13" fmla="*/ 808 h 6220"/>
              <a:gd name="T14" fmla="*/ 380 w 4147"/>
              <a:gd name="T15" fmla="*/ 943 h 6220"/>
              <a:gd name="T16" fmla="*/ 452 w 4147"/>
              <a:gd name="T17" fmla="*/ 1082 h 6220"/>
              <a:gd name="T18" fmla="*/ 529 w 4147"/>
              <a:gd name="T19" fmla="*/ 1223 h 6220"/>
              <a:gd name="T20" fmla="*/ 609 w 4147"/>
              <a:gd name="T21" fmla="*/ 1367 h 6220"/>
              <a:gd name="T22" fmla="*/ 693 w 4147"/>
              <a:gd name="T23" fmla="*/ 1513 h 6220"/>
              <a:gd name="T24" fmla="*/ 781 w 4147"/>
              <a:gd name="T25" fmla="*/ 1661 h 6220"/>
              <a:gd name="T26" fmla="*/ 873 w 4147"/>
              <a:gd name="T27" fmla="*/ 1811 h 6220"/>
              <a:gd name="T28" fmla="*/ 966 w 4147"/>
              <a:gd name="T29" fmla="*/ 1962 h 6220"/>
              <a:gd name="T30" fmla="*/ 1063 w 4147"/>
              <a:gd name="T31" fmla="*/ 2116 h 6220"/>
              <a:gd name="T32" fmla="*/ 1162 w 4147"/>
              <a:gd name="T33" fmla="*/ 2269 h 6220"/>
              <a:gd name="T34" fmla="*/ 1264 w 4147"/>
              <a:gd name="T35" fmla="*/ 2423 h 6220"/>
              <a:gd name="T36" fmla="*/ 1368 w 4147"/>
              <a:gd name="T37" fmla="*/ 2577 h 6220"/>
              <a:gd name="T38" fmla="*/ 1473 w 4147"/>
              <a:gd name="T39" fmla="*/ 2733 h 6220"/>
              <a:gd name="T40" fmla="*/ 1579 w 4147"/>
              <a:gd name="T41" fmla="*/ 2887 h 6220"/>
              <a:gd name="T42" fmla="*/ 1687 w 4147"/>
              <a:gd name="T43" fmla="*/ 3041 h 6220"/>
              <a:gd name="T44" fmla="*/ 1796 w 4147"/>
              <a:gd name="T45" fmla="*/ 3195 h 6220"/>
              <a:gd name="T46" fmla="*/ 1905 w 4147"/>
              <a:gd name="T47" fmla="*/ 3348 h 6220"/>
              <a:gd name="T48" fmla="*/ 2015 w 4147"/>
              <a:gd name="T49" fmla="*/ 3500 h 6220"/>
              <a:gd name="T50" fmla="*/ 2125 w 4147"/>
              <a:gd name="T51" fmla="*/ 3650 h 6220"/>
              <a:gd name="T52" fmla="*/ 2235 w 4147"/>
              <a:gd name="T53" fmla="*/ 3798 h 6220"/>
              <a:gd name="T54" fmla="*/ 2343 w 4147"/>
              <a:gd name="T55" fmla="*/ 3944 h 6220"/>
              <a:gd name="T56" fmla="*/ 2451 w 4147"/>
              <a:gd name="T57" fmla="*/ 4089 h 6220"/>
              <a:gd name="T58" fmla="*/ 2559 w 4147"/>
              <a:gd name="T59" fmla="*/ 4230 h 6220"/>
              <a:gd name="T60" fmla="*/ 2665 w 4147"/>
              <a:gd name="T61" fmla="*/ 4370 h 6220"/>
              <a:gd name="T62" fmla="*/ 2770 w 4147"/>
              <a:gd name="T63" fmla="*/ 4507 h 6220"/>
              <a:gd name="T64" fmla="*/ 2872 w 4147"/>
              <a:gd name="T65" fmla="*/ 4639 h 6220"/>
              <a:gd name="T66" fmla="*/ 2972 w 4147"/>
              <a:gd name="T67" fmla="*/ 4768 h 6220"/>
              <a:gd name="T68" fmla="*/ 3071 w 4147"/>
              <a:gd name="T69" fmla="*/ 4894 h 6220"/>
              <a:gd name="T70" fmla="*/ 3167 w 4147"/>
              <a:gd name="T71" fmla="*/ 5016 h 6220"/>
              <a:gd name="T72" fmla="*/ 3260 w 4147"/>
              <a:gd name="T73" fmla="*/ 5134 h 6220"/>
              <a:gd name="T74" fmla="*/ 3350 w 4147"/>
              <a:gd name="T75" fmla="*/ 5247 h 6220"/>
              <a:gd name="T76" fmla="*/ 3436 w 4147"/>
              <a:gd name="T77" fmla="*/ 5355 h 6220"/>
              <a:gd name="T78" fmla="*/ 3519 w 4147"/>
              <a:gd name="T79" fmla="*/ 5457 h 6220"/>
              <a:gd name="T80" fmla="*/ 3599 w 4147"/>
              <a:gd name="T81" fmla="*/ 5555 h 6220"/>
              <a:gd name="T82" fmla="*/ 3673 w 4147"/>
              <a:gd name="T83" fmla="*/ 5647 h 6220"/>
              <a:gd name="T84" fmla="*/ 3743 w 4147"/>
              <a:gd name="T85" fmla="*/ 5733 h 6220"/>
              <a:gd name="T86" fmla="*/ 3809 w 4147"/>
              <a:gd name="T87" fmla="*/ 5814 h 6220"/>
              <a:gd name="T88" fmla="*/ 3870 w 4147"/>
              <a:gd name="T89" fmla="*/ 5888 h 6220"/>
              <a:gd name="T90" fmla="*/ 3925 w 4147"/>
              <a:gd name="T91" fmla="*/ 5954 h 6220"/>
              <a:gd name="T92" fmla="*/ 3975 w 4147"/>
              <a:gd name="T93" fmla="*/ 6015 h 6220"/>
              <a:gd name="T94" fmla="*/ 4019 w 4147"/>
              <a:gd name="T95" fmla="*/ 6067 h 6220"/>
              <a:gd name="T96" fmla="*/ 4057 w 4147"/>
              <a:gd name="T97" fmla="*/ 6113 h 6220"/>
              <a:gd name="T98" fmla="*/ 4088 w 4147"/>
              <a:gd name="T99" fmla="*/ 6150 h 6220"/>
              <a:gd name="T100" fmla="*/ 4113 w 4147"/>
              <a:gd name="T101" fmla="*/ 6181 h 6220"/>
              <a:gd name="T102" fmla="*/ 4132 w 4147"/>
              <a:gd name="T103" fmla="*/ 6202 h 6220"/>
              <a:gd name="T104" fmla="*/ 4144 w 4147"/>
              <a:gd name="T105" fmla="*/ 6216 h 6220"/>
              <a:gd name="T106" fmla="*/ 4147 w 4147"/>
              <a:gd name="T107" fmla="*/ 6220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Rectangle 5"/>
          <p:cNvSpPr>
            <a:spLocks noChangeAspect="1" noChangeArrowheads="1"/>
          </p:cNvSpPr>
          <p:nvPr/>
        </p:nvSpPr>
        <p:spPr bwMode="auto">
          <a:xfrm>
            <a:off x="6738562" y="4716189"/>
            <a:ext cx="364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8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5" name="Rectangle 9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5989650" y="1860855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Line 14"/>
          <p:cNvSpPr>
            <a:spLocks noChangeAspect="1" noChangeShapeType="1"/>
          </p:cNvSpPr>
          <p:nvPr/>
        </p:nvSpPr>
        <p:spPr bwMode="auto">
          <a:xfrm flipH="1">
            <a:off x="4664302" y="3311511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Freeform 15"/>
          <p:cNvSpPr>
            <a:spLocks noChangeAspect="1"/>
          </p:cNvSpPr>
          <p:nvPr/>
        </p:nvSpPr>
        <p:spPr bwMode="auto">
          <a:xfrm>
            <a:off x="5502502" y="2120886"/>
            <a:ext cx="1709738" cy="1831975"/>
          </a:xfrm>
          <a:custGeom>
            <a:avLst/>
            <a:gdLst>
              <a:gd name="T0" fmla="*/ 82 w 4625"/>
              <a:gd name="T1" fmla="*/ 4897 h 4959"/>
              <a:gd name="T2" fmla="*/ 205 w 4625"/>
              <a:gd name="T3" fmla="*/ 4803 h 4959"/>
              <a:gd name="T4" fmla="*/ 328 w 4625"/>
              <a:gd name="T5" fmla="*/ 4706 h 4959"/>
              <a:gd name="T6" fmla="*/ 451 w 4625"/>
              <a:gd name="T7" fmla="*/ 4607 h 4959"/>
              <a:gd name="T8" fmla="*/ 573 w 4625"/>
              <a:gd name="T9" fmla="*/ 4506 h 4959"/>
              <a:gd name="T10" fmla="*/ 695 w 4625"/>
              <a:gd name="T11" fmla="*/ 4403 h 4959"/>
              <a:gd name="T12" fmla="*/ 817 w 4625"/>
              <a:gd name="T13" fmla="*/ 4298 h 4959"/>
              <a:gd name="T14" fmla="*/ 938 w 4625"/>
              <a:gd name="T15" fmla="*/ 4190 h 4959"/>
              <a:gd name="T16" fmla="*/ 1058 w 4625"/>
              <a:gd name="T17" fmla="*/ 4081 h 4959"/>
              <a:gd name="T18" fmla="*/ 1179 w 4625"/>
              <a:gd name="T19" fmla="*/ 3970 h 4959"/>
              <a:gd name="T20" fmla="*/ 1298 w 4625"/>
              <a:gd name="T21" fmla="*/ 3858 h 4959"/>
              <a:gd name="T22" fmla="*/ 1416 w 4625"/>
              <a:gd name="T23" fmla="*/ 3745 h 4959"/>
              <a:gd name="T24" fmla="*/ 1533 w 4625"/>
              <a:gd name="T25" fmla="*/ 3630 h 4959"/>
              <a:gd name="T26" fmla="*/ 1650 w 4625"/>
              <a:gd name="T27" fmla="*/ 3515 h 4959"/>
              <a:gd name="T28" fmla="*/ 1765 w 4625"/>
              <a:gd name="T29" fmla="*/ 3399 h 4959"/>
              <a:gd name="T30" fmla="*/ 1880 w 4625"/>
              <a:gd name="T31" fmla="*/ 3282 h 4959"/>
              <a:gd name="T32" fmla="*/ 1992 w 4625"/>
              <a:gd name="T33" fmla="*/ 3166 h 4959"/>
              <a:gd name="T34" fmla="*/ 2104 w 4625"/>
              <a:gd name="T35" fmla="*/ 3048 h 4959"/>
              <a:gd name="T36" fmla="*/ 2216 w 4625"/>
              <a:gd name="T37" fmla="*/ 2930 h 4959"/>
              <a:gd name="T38" fmla="*/ 2325 w 4625"/>
              <a:gd name="T39" fmla="*/ 2812 h 4959"/>
              <a:gd name="T40" fmla="*/ 2434 w 4625"/>
              <a:gd name="T41" fmla="*/ 2694 h 4959"/>
              <a:gd name="T42" fmla="*/ 2540 w 4625"/>
              <a:gd name="T43" fmla="*/ 2575 h 4959"/>
              <a:gd name="T44" fmla="*/ 2645 w 4625"/>
              <a:gd name="T45" fmla="*/ 2457 h 4959"/>
              <a:gd name="T46" fmla="*/ 2750 w 4625"/>
              <a:gd name="T47" fmla="*/ 2340 h 4959"/>
              <a:gd name="T48" fmla="*/ 2852 w 4625"/>
              <a:gd name="T49" fmla="*/ 2223 h 4959"/>
              <a:gd name="T50" fmla="*/ 2952 w 4625"/>
              <a:gd name="T51" fmla="*/ 2107 h 4959"/>
              <a:gd name="T52" fmla="*/ 3051 w 4625"/>
              <a:gd name="T53" fmla="*/ 1992 h 4959"/>
              <a:gd name="T54" fmla="*/ 3148 w 4625"/>
              <a:gd name="T55" fmla="*/ 1878 h 4959"/>
              <a:gd name="T56" fmla="*/ 3242 w 4625"/>
              <a:gd name="T57" fmla="*/ 1765 h 4959"/>
              <a:gd name="T58" fmla="*/ 3336 w 4625"/>
              <a:gd name="T59" fmla="*/ 1655 h 4959"/>
              <a:gd name="T60" fmla="*/ 3426 w 4625"/>
              <a:gd name="T61" fmla="*/ 1544 h 4959"/>
              <a:gd name="T62" fmla="*/ 3516 w 4625"/>
              <a:gd name="T63" fmla="*/ 1435 h 4959"/>
              <a:gd name="T64" fmla="*/ 3602 w 4625"/>
              <a:gd name="T65" fmla="*/ 1329 h 4959"/>
              <a:gd name="T66" fmla="*/ 3686 w 4625"/>
              <a:gd name="T67" fmla="*/ 1225 h 4959"/>
              <a:gd name="T68" fmla="*/ 3768 w 4625"/>
              <a:gd name="T69" fmla="*/ 1121 h 4959"/>
              <a:gd name="T70" fmla="*/ 3848 w 4625"/>
              <a:gd name="T71" fmla="*/ 1021 h 4959"/>
              <a:gd name="T72" fmla="*/ 3925 w 4625"/>
              <a:gd name="T73" fmla="*/ 923 h 4959"/>
              <a:gd name="T74" fmla="*/ 4000 w 4625"/>
              <a:gd name="T75" fmla="*/ 828 h 4959"/>
              <a:gd name="T76" fmla="*/ 4072 w 4625"/>
              <a:gd name="T77" fmla="*/ 735 h 4959"/>
              <a:gd name="T78" fmla="*/ 4142 w 4625"/>
              <a:gd name="T79" fmla="*/ 645 h 4959"/>
              <a:gd name="T80" fmla="*/ 4209 w 4625"/>
              <a:gd name="T81" fmla="*/ 557 h 4959"/>
              <a:gd name="T82" fmla="*/ 4273 w 4625"/>
              <a:gd name="T83" fmla="*/ 472 h 4959"/>
              <a:gd name="T84" fmla="*/ 4334 w 4625"/>
              <a:gd name="T85" fmla="*/ 391 h 4959"/>
              <a:gd name="T86" fmla="*/ 4392 w 4625"/>
              <a:gd name="T87" fmla="*/ 314 h 4959"/>
              <a:gd name="T88" fmla="*/ 4447 w 4625"/>
              <a:gd name="T89" fmla="*/ 239 h 4959"/>
              <a:gd name="T90" fmla="*/ 4501 w 4625"/>
              <a:gd name="T91" fmla="*/ 169 h 4959"/>
              <a:gd name="T92" fmla="*/ 4550 w 4625"/>
              <a:gd name="T93" fmla="*/ 102 h 4959"/>
              <a:gd name="T94" fmla="*/ 4595 w 4625"/>
              <a:gd name="T95" fmla="*/ 39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4" name="Freeform 18"/>
          <p:cNvSpPr>
            <a:spLocks noChangeAspect="1"/>
          </p:cNvSpPr>
          <p:nvPr/>
        </p:nvSpPr>
        <p:spPr bwMode="auto">
          <a:xfrm rot="808441">
            <a:off x="5096102" y="3895711"/>
            <a:ext cx="373063" cy="401638"/>
          </a:xfrm>
          <a:custGeom>
            <a:avLst/>
            <a:gdLst>
              <a:gd name="T0" fmla="*/ 82 w 4625"/>
              <a:gd name="T1" fmla="*/ 4897 h 4959"/>
              <a:gd name="T2" fmla="*/ 205 w 4625"/>
              <a:gd name="T3" fmla="*/ 4803 h 4959"/>
              <a:gd name="T4" fmla="*/ 328 w 4625"/>
              <a:gd name="T5" fmla="*/ 4706 h 4959"/>
              <a:gd name="T6" fmla="*/ 451 w 4625"/>
              <a:gd name="T7" fmla="*/ 4607 h 4959"/>
              <a:gd name="T8" fmla="*/ 573 w 4625"/>
              <a:gd name="T9" fmla="*/ 4506 h 4959"/>
              <a:gd name="T10" fmla="*/ 695 w 4625"/>
              <a:gd name="T11" fmla="*/ 4403 h 4959"/>
              <a:gd name="T12" fmla="*/ 817 w 4625"/>
              <a:gd name="T13" fmla="*/ 4298 h 4959"/>
              <a:gd name="T14" fmla="*/ 938 w 4625"/>
              <a:gd name="T15" fmla="*/ 4190 h 4959"/>
              <a:gd name="T16" fmla="*/ 1058 w 4625"/>
              <a:gd name="T17" fmla="*/ 4081 h 4959"/>
              <a:gd name="T18" fmla="*/ 1179 w 4625"/>
              <a:gd name="T19" fmla="*/ 3970 h 4959"/>
              <a:gd name="T20" fmla="*/ 1298 w 4625"/>
              <a:gd name="T21" fmla="*/ 3858 h 4959"/>
              <a:gd name="T22" fmla="*/ 1416 w 4625"/>
              <a:gd name="T23" fmla="*/ 3745 h 4959"/>
              <a:gd name="T24" fmla="*/ 1533 w 4625"/>
              <a:gd name="T25" fmla="*/ 3630 h 4959"/>
              <a:gd name="T26" fmla="*/ 1650 w 4625"/>
              <a:gd name="T27" fmla="*/ 3515 h 4959"/>
              <a:gd name="T28" fmla="*/ 1765 w 4625"/>
              <a:gd name="T29" fmla="*/ 3399 h 4959"/>
              <a:gd name="T30" fmla="*/ 1880 w 4625"/>
              <a:gd name="T31" fmla="*/ 3282 h 4959"/>
              <a:gd name="T32" fmla="*/ 1992 w 4625"/>
              <a:gd name="T33" fmla="*/ 3166 h 4959"/>
              <a:gd name="T34" fmla="*/ 2104 w 4625"/>
              <a:gd name="T35" fmla="*/ 3048 h 4959"/>
              <a:gd name="T36" fmla="*/ 2216 w 4625"/>
              <a:gd name="T37" fmla="*/ 2930 h 4959"/>
              <a:gd name="T38" fmla="*/ 2325 w 4625"/>
              <a:gd name="T39" fmla="*/ 2812 h 4959"/>
              <a:gd name="T40" fmla="*/ 2434 w 4625"/>
              <a:gd name="T41" fmla="*/ 2694 h 4959"/>
              <a:gd name="T42" fmla="*/ 2540 w 4625"/>
              <a:gd name="T43" fmla="*/ 2575 h 4959"/>
              <a:gd name="T44" fmla="*/ 2645 w 4625"/>
              <a:gd name="T45" fmla="*/ 2457 h 4959"/>
              <a:gd name="T46" fmla="*/ 2750 w 4625"/>
              <a:gd name="T47" fmla="*/ 2340 h 4959"/>
              <a:gd name="T48" fmla="*/ 2852 w 4625"/>
              <a:gd name="T49" fmla="*/ 2223 h 4959"/>
              <a:gd name="T50" fmla="*/ 2952 w 4625"/>
              <a:gd name="T51" fmla="*/ 2107 h 4959"/>
              <a:gd name="T52" fmla="*/ 3051 w 4625"/>
              <a:gd name="T53" fmla="*/ 1992 h 4959"/>
              <a:gd name="T54" fmla="*/ 3148 w 4625"/>
              <a:gd name="T55" fmla="*/ 1878 h 4959"/>
              <a:gd name="T56" fmla="*/ 3242 w 4625"/>
              <a:gd name="T57" fmla="*/ 1765 h 4959"/>
              <a:gd name="T58" fmla="*/ 3336 w 4625"/>
              <a:gd name="T59" fmla="*/ 1655 h 4959"/>
              <a:gd name="T60" fmla="*/ 3426 w 4625"/>
              <a:gd name="T61" fmla="*/ 1544 h 4959"/>
              <a:gd name="T62" fmla="*/ 3516 w 4625"/>
              <a:gd name="T63" fmla="*/ 1435 h 4959"/>
              <a:gd name="T64" fmla="*/ 3602 w 4625"/>
              <a:gd name="T65" fmla="*/ 1329 h 4959"/>
              <a:gd name="T66" fmla="*/ 3686 w 4625"/>
              <a:gd name="T67" fmla="*/ 1225 h 4959"/>
              <a:gd name="T68" fmla="*/ 3768 w 4625"/>
              <a:gd name="T69" fmla="*/ 1121 h 4959"/>
              <a:gd name="T70" fmla="*/ 3848 w 4625"/>
              <a:gd name="T71" fmla="*/ 1021 h 4959"/>
              <a:gd name="T72" fmla="*/ 3925 w 4625"/>
              <a:gd name="T73" fmla="*/ 923 h 4959"/>
              <a:gd name="T74" fmla="*/ 4000 w 4625"/>
              <a:gd name="T75" fmla="*/ 828 h 4959"/>
              <a:gd name="T76" fmla="*/ 4072 w 4625"/>
              <a:gd name="T77" fmla="*/ 735 h 4959"/>
              <a:gd name="T78" fmla="*/ 4142 w 4625"/>
              <a:gd name="T79" fmla="*/ 645 h 4959"/>
              <a:gd name="T80" fmla="*/ 4209 w 4625"/>
              <a:gd name="T81" fmla="*/ 557 h 4959"/>
              <a:gd name="T82" fmla="*/ 4273 w 4625"/>
              <a:gd name="T83" fmla="*/ 472 h 4959"/>
              <a:gd name="T84" fmla="*/ 4334 w 4625"/>
              <a:gd name="T85" fmla="*/ 391 h 4959"/>
              <a:gd name="T86" fmla="*/ 4392 w 4625"/>
              <a:gd name="T87" fmla="*/ 314 h 4959"/>
              <a:gd name="T88" fmla="*/ 4447 w 4625"/>
              <a:gd name="T89" fmla="*/ 239 h 4959"/>
              <a:gd name="T90" fmla="*/ 4501 w 4625"/>
              <a:gd name="T91" fmla="*/ 169 h 4959"/>
              <a:gd name="T92" fmla="*/ 4550 w 4625"/>
              <a:gd name="T93" fmla="*/ 102 h 4959"/>
              <a:gd name="T94" fmla="*/ 4595 w 4625"/>
              <a:gd name="T95" fmla="*/ 39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5" name="Line 19"/>
          <p:cNvSpPr>
            <a:spLocks noChangeAspect="1" noChangeShapeType="1"/>
          </p:cNvSpPr>
          <p:nvPr/>
        </p:nvSpPr>
        <p:spPr bwMode="auto">
          <a:xfrm flipH="1">
            <a:off x="4683352" y="3670286"/>
            <a:ext cx="11557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6" name="Line 20"/>
          <p:cNvSpPr>
            <a:spLocks noChangeAspect="1" noChangeShapeType="1"/>
          </p:cNvSpPr>
          <p:nvPr/>
        </p:nvSpPr>
        <p:spPr bwMode="auto">
          <a:xfrm>
            <a:off x="5867627" y="3686161"/>
            <a:ext cx="0" cy="14811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7" name="Freeform 21"/>
          <p:cNvSpPr>
            <a:spLocks/>
          </p:cNvSpPr>
          <p:nvPr/>
        </p:nvSpPr>
        <p:spPr bwMode="auto">
          <a:xfrm>
            <a:off x="5800952" y="3613136"/>
            <a:ext cx="119063" cy="119063"/>
          </a:xfrm>
          <a:custGeom>
            <a:avLst/>
            <a:gdLst>
              <a:gd name="T0" fmla="*/ 0 w 173"/>
              <a:gd name="T1" fmla="*/ 87 h 173"/>
              <a:gd name="T2" fmla="*/ 13 w 173"/>
              <a:gd name="T3" fmla="*/ 43 h 173"/>
              <a:gd name="T4" fmla="*/ 43 w 173"/>
              <a:gd name="T5" fmla="*/ 12 h 173"/>
              <a:gd name="T6" fmla="*/ 87 w 173"/>
              <a:gd name="T7" fmla="*/ 0 h 173"/>
              <a:gd name="T8" fmla="*/ 87 w 173"/>
              <a:gd name="T9" fmla="*/ 0 h 173"/>
              <a:gd name="T10" fmla="*/ 131 w 173"/>
              <a:gd name="T11" fmla="*/ 12 h 173"/>
              <a:gd name="T12" fmla="*/ 162 w 173"/>
              <a:gd name="T13" fmla="*/ 43 h 173"/>
              <a:gd name="T14" fmla="*/ 173 w 173"/>
              <a:gd name="T15" fmla="*/ 87 h 173"/>
              <a:gd name="T16" fmla="*/ 173 w 173"/>
              <a:gd name="T17" fmla="*/ 87 h 173"/>
              <a:gd name="T18" fmla="*/ 162 w 173"/>
              <a:gd name="T19" fmla="*/ 130 h 173"/>
              <a:gd name="T20" fmla="*/ 131 w 173"/>
              <a:gd name="T21" fmla="*/ 161 h 173"/>
              <a:gd name="T22" fmla="*/ 87 w 173"/>
              <a:gd name="T23" fmla="*/ 173 h 173"/>
              <a:gd name="T24" fmla="*/ 87 w 173"/>
              <a:gd name="T25" fmla="*/ 173 h 173"/>
              <a:gd name="T26" fmla="*/ 43 w 173"/>
              <a:gd name="T27" fmla="*/ 161 h 173"/>
              <a:gd name="T28" fmla="*/ 13 w 173"/>
              <a:gd name="T29" fmla="*/ 130 h 173"/>
              <a:gd name="T30" fmla="*/ 0 w 173"/>
              <a:gd name="T31" fmla="*/ 87 h 173"/>
              <a:gd name="T32" fmla="*/ 0 w 173"/>
              <a:gd name="T33" fmla="*/ 87 h 173"/>
              <a:gd name="T34" fmla="*/ 0 w 173"/>
              <a:gd name="T35" fmla="*/ 8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6105752" y="5145074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5753327" y="5143486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Rectangle 24"/>
          <p:cNvSpPr>
            <a:spLocks noChangeAspect="1" noChangeArrowheads="1"/>
          </p:cNvSpPr>
          <p:nvPr/>
        </p:nvSpPr>
        <p:spPr bwMode="auto">
          <a:xfrm>
            <a:off x="4362677" y="3167049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28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2" name="Group 58"/>
          <p:cNvGrpSpPr>
            <a:grpSpLocks/>
          </p:cNvGrpSpPr>
          <p:nvPr/>
        </p:nvGrpSpPr>
        <p:grpSpPr bwMode="auto">
          <a:xfrm>
            <a:off x="5446941" y="1877999"/>
            <a:ext cx="2330450" cy="3000375"/>
            <a:chOff x="2639" y="709"/>
            <a:chExt cx="1468" cy="1890"/>
          </a:xfrm>
        </p:grpSpPr>
        <p:sp>
          <p:nvSpPr>
            <p:cNvPr id="63" name="Freeform 3"/>
            <p:cNvSpPr>
              <a:spLocks noChangeAspect="1"/>
            </p:cNvSpPr>
            <p:nvPr/>
          </p:nvSpPr>
          <p:spPr bwMode="auto">
            <a:xfrm>
              <a:off x="2639" y="709"/>
              <a:ext cx="1186" cy="1779"/>
            </a:xfrm>
            <a:custGeom>
              <a:avLst/>
              <a:gdLst>
                <a:gd name="T0" fmla="*/ 20 w 4147"/>
                <a:gd name="T1" fmla="*/ 72 h 6220"/>
                <a:gd name="T2" fmla="*/ 53 w 4147"/>
                <a:gd name="T3" fmla="*/ 183 h 6220"/>
                <a:gd name="T4" fmla="*/ 94 w 4147"/>
                <a:gd name="T5" fmla="*/ 300 h 6220"/>
                <a:gd name="T6" fmla="*/ 140 w 4147"/>
                <a:gd name="T7" fmla="*/ 421 h 6220"/>
                <a:gd name="T8" fmla="*/ 192 w 4147"/>
                <a:gd name="T9" fmla="*/ 546 h 6220"/>
                <a:gd name="T10" fmla="*/ 249 w 4147"/>
                <a:gd name="T11" fmla="*/ 675 h 6220"/>
                <a:gd name="T12" fmla="*/ 312 w 4147"/>
                <a:gd name="T13" fmla="*/ 808 h 6220"/>
                <a:gd name="T14" fmla="*/ 380 w 4147"/>
                <a:gd name="T15" fmla="*/ 943 h 6220"/>
                <a:gd name="T16" fmla="*/ 452 w 4147"/>
                <a:gd name="T17" fmla="*/ 1082 h 6220"/>
                <a:gd name="T18" fmla="*/ 529 w 4147"/>
                <a:gd name="T19" fmla="*/ 1223 h 6220"/>
                <a:gd name="T20" fmla="*/ 609 w 4147"/>
                <a:gd name="T21" fmla="*/ 1367 h 6220"/>
                <a:gd name="T22" fmla="*/ 693 w 4147"/>
                <a:gd name="T23" fmla="*/ 1513 h 6220"/>
                <a:gd name="T24" fmla="*/ 781 w 4147"/>
                <a:gd name="T25" fmla="*/ 1661 h 6220"/>
                <a:gd name="T26" fmla="*/ 873 w 4147"/>
                <a:gd name="T27" fmla="*/ 1811 h 6220"/>
                <a:gd name="T28" fmla="*/ 966 w 4147"/>
                <a:gd name="T29" fmla="*/ 1962 h 6220"/>
                <a:gd name="T30" fmla="*/ 1063 w 4147"/>
                <a:gd name="T31" fmla="*/ 2116 h 6220"/>
                <a:gd name="T32" fmla="*/ 1162 w 4147"/>
                <a:gd name="T33" fmla="*/ 2269 h 6220"/>
                <a:gd name="T34" fmla="*/ 1264 w 4147"/>
                <a:gd name="T35" fmla="*/ 2423 h 6220"/>
                <a:gd name="T36" fmla="*/ 1368 w 4147"/>
                <a:gd name="T37" fmla="*/ 2577 h 6220"/>
                <a:gd name="T38" fmla="*/ 1473 w 4147"/>
                <a:gd name="T39" fmla="*/ 2733 h 6220"/>
                <a:gd name="T40" fmla="*/ 1579 w 4147"/>
                <a:gd name="T41" fmla="*/ 2887 h 6220"/>
                <a:gd name="T42" fmla="*/ 1687 w 4147"/>
                <a:gd name="T43" fmla="*/ 3041 h 6220"/>
                <a:gd name="T44" fmla="*/ 1796 w 4147"/>
                <a:gd name="T45" fmla="*/ 3195 h 6220"/>
                <a:gd name="T46" fmla="*/ 1905 w 4147"/>
                <a:gd name="T47" fmla="*/ 3348 h 6220"/>
                <a:gd name="T48" fmla="*/ 2015 w 4147"/>
                <a:gd name="T49" fmla="*/ 3500 h 6220"/>
                <a:gd name="T50" fmla="*/ 2125 w 4147"/>
                <a:gd name="T51" fmla="*/ 3650 h 6220"/>
                <a:gd name="T52" fmla="*/ 2235 w 4147"/>
                <a:gd name="T53" fmla="*/ 3798 h 6220"/>
                <a:gd name="T54" fmla="*/ 2343 w 4147"/>
                <a:gd name="T55" fmla="*/ 3944 h 6220"/>
                <a:gd name="T56" fmla="*/ 2451 w 4147"/>
                <a:gd name="T57" fmla="*/ 4089 h 6220"/>
                <a:gd name="T58" fmla="*/ 2559 w 4147"/>
                <a:gd name="T59" fmla="*/ 4230 h 6220"/>
                <a:gd name="T60" fmla="*/ 2665 w 4147"/>
                <a:gd name="T61" fmla="*/ 4370 h 6220"/>
                <a:gd name="T62" fmla="*/ 2770 w 4147"/>
                <a:gd name="T63" fmla="*/ 4507 h 6220"/>
                <a:gd name="T64" fmla="*/ 2872 w 4147"/>
                <a:gd name="T65" fmla="*/ 4639 h 6220"/>
                <a:gd name="T66" fmla="*/ 2972 w 4147"/>
                <a:gd name="T67" fmla="*/ 4768 h 6220"/>
                <a:gd name="T68" fmla="*/ 3071 w 4147"/>
                <a:gd name="T69" fmla="*/ 4894 h 6220"/>
                <a:gd name="T70" fmla="*/ 3167 w 4147"/>
                <a:gd name="T71" fmla="*/ 5016 h 6220"/>
                <a:gd name="T72" fmla="*/ 3260 w 4147"/>
                <a:gd name="T73" fmla="*/ 5134 h 6220"/>
                <a:gd name="T74" fmla="*/ 3350 w 4147"/>
                <a:gd name="T75" fmla="*/ 5247 h 6220"/>
                <a:gd name="T76" fmla="*/ 3436 w 4147"/>
                <a:gd name="T77" fmla="*/ 5355 h 6220"/>
                <a:gd name="T78" fmla="*/ 3519 w 4147"/>
                <a:gd name="T79" fmla="*/ 5457 h 6220"/>
                <a:gd name="T80" fmla="*/ 3599 w 4147"/>
                <a:gd name="T81" fmla="*/ 5555 h 6220"/>
                <a:gd name="T82" fmla="*/ 3673 w 4147"/>
                <a:gd name="T83" fmla="*/ 5647 h 6220"/>
                <a:gd name="T84" fmla="*/ 3743 w 4147"/>
                <a:gd name="T85" fmla="*/ 5733 h 6220"/>
                <a:gd name="T86" fmla="*/ 3809 w 4147"/>
                <a:gd name="T87" fmla="*/ 5814 h 6220"/>
                <a:gd name="T88" fmla="*/ 3870 w 4147"/>
                <a:gd name="T89" fmla="*/ 5888 h 6220"/>
                <a:gd name="T90" fmla="*/ 3925 w 4147"/>
                <a:gd name="T91" fmla="*/ 5954 h 6220"/>
                <a:gd name="T92" fmla="*/ 3975 w 4147"/>
                <a:gd name="T93" fmla="*/ 6015 h 6220"/>
                <a:gd name="T94" fmla="*/ 4019 w 4147"/>
                <a:gd name="T95" fmla="*/ 6067 h 6220"/>
                <a:gd name="T96" fmla="*/ 4057 w 4147"/>
                <a:gd name="T97" fmla="*/ 6113 h 6220"/>
                <a:gd name="T98" fmla="*/ 4088 w 4147"/>
                <a:gd name="T99" fmla="*/ 6150 h 6220"/>
                <a:gd name="T100" fmla="*/ 4113 w 4147"/>
                <a:gd name="T101" fmla="*/ 6181 h 6220"/>
                <a:gd name="T102" fmla="*/ 4132 w 4147"/>
                <a:gd name="T103" fmla="*/ 6202 h 6220"/>
                <a:gd name="T104" fmla="*/ 4144 w 4147"/>
                <a:gd name="T105" fmla="*/ 6216 h 6220"/>
                <a:gd name="T106" fmla="*/ 4147 w 4147"/>
                <a:gd name="T107" fmla="*/ 622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4" name="Rectangle 6"/>
            <p:cNvSpPr>
              <a:spLocks noChangeAspect="1" noChangeArrowheads="1"/>
            </p:cNvSpPr>
            <p:nvPr/>
          </p:nvSpPr>
          <p:spPr bwMode="auto">
            <a:xfrm>
              <a:off x="3855" y="2444"/>
              <a:ext cx="25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3318" y="229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6" name="Group 54"/>
          <p:cNvGrpSpPr>
            <a:grpSpLocks/>
          </p:cNvGrpSpPr>
          <p:nvPr/>
        </p:nvGrpSpPr>
        <p:grpSpPr bwMode="auto">
          <a:xfrm>
            <a:off x="6223837" y="5596845"/>
            <a:ext cx="2787650" cy="923925"/>
            <a:chOff x="3888" y="1716"/>
            <a:chExt cx="1756" cy="582"/>
          </a:xfrm>
        </p:grpSpPr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4039" y="1716"/>
              <a:ext cx="1481" cy="582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3888" y="1758"/>
              <a:ext cx="1756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Expansionary fiscal policy</a:t>
              </a:r>
              <a:r>
                <a:rPr kumimoji="0" lang="en-US" sz="16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stimulates demand and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directs the economy to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full-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employment.</a:t>
              </a:r>
              <a:endParaRPr kumimoji="0" lang="en-US" sz="1600" i="1" dirty="0">
                <a:solidFill>
                  <a:srgbClr val="226898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9" name="Rectangle 30"/>
          <p:cNvSpPr>
            <a:spLocks noChangeAspect="1" noChangeArrowheads="1"/>
          </p:cNvSpPr>
          <p:nvPr/>
        </p:nvSpPr>
        <p:spPr bwMode="auto">
          <a:xfrm>
            <a:off x="6986075" y="1866650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32"/>
          <p:cNvSpPr>
            <a:spLocks noChangeAspect="1" noChangeArrowheads="1"/>
          </p:cNvSpPr>
          <p:nvPr/>
        </p:nvSpPr>
        <p:spPr bwMode="auto">
          <a:xfrm>
            <a:off x="4365852" y="351947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>
            <a:off x="5753327" y="4991086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2" name="Group 62"/>
          <p:cNvGrpSpPr>
            <a:grpSpLocks/>
          </p:cNvGrpSpPr>
          <p:nvPr/>
        </p:nvGrpSpPr>
        <p:grpSpPr bwMode="auto">
          <a:xfrm>
            <a:off x="5704115" y="2211374"/>
            <a:ext cx="2333625" cy="2303463"/>
            <a:chOff x="2801" y="919"/>
            <a:chExt cx="1470" cy="1451"/>
          </a:xfrm>
        </p:grpSpPr>
        <p:sp>
          <p:nvSpPr>
            <p:cNvPr id="73" name="Rectangle 35"/>
            <p:cNvSpPr>
              <a:spLocks noChangeAspect="1" noChangeArrowheads="1"/>
            </p:cNvSpPr>
            <p:nvPr/>
          </p:nvSpPr>
          <p:spPr bwMode="auto">
            <a:xfrm>
              <a:off x="3867" y="919"/>
              <a:ext cx="4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   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>
              <a:off x="3654" y="1088"/>
              <a:ext cx="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Freeform 36"/>
            <p:cNvSpPr>
              <a:spLocks noChangeAspect="1"/>
            </p:cNvSpPr>
            <p:nvPr/>
          </p:nvSpPr>
          <p:spPr bwMode="auto">
            <a:xfrm>
              <a:off x="2801" y="1074"/>
              <a:ext cx="1273" cy="1296"/>
            </a:xfrm>
            <a:custGeom>
              <a:avLst/>
              <a:gdLst>
                <a:gd name="T0" fmla="*/ 82 w 4625"/>
                <a:gd name="T1" fmla="*/ 4897 h 4959"/>
                <a:gd name="T2" fmla="*/ 205 w 4625"/>
                <a:gd name="T3" fmla="*/ 4803 h 4959"/>
                <a:gd name="T4" fmla="*/ 328 w 4625"/>
                <a:gd name="T5" fmla="*/ 4706 h 4959"/>
                <a:gd name="T6" fmla="*/ 451 w 4625"/>
                <a:gd name="T7" fmla="*/ 4607 h 4959"/>
                <a:gd name="T8" fmla="*/ 573 w 4625"/>
                <a:gd name="T9" fmla="*/ 4506 h 4959"/>
                <a:gd name="T10" fmla="*/ 695 w 4625"/>
                <a:gd name="T11" fmla="*/ 4403 h 4959"/>
                <a:gd name="T12" fmla="*/ 817 w 4625"/>
                <a:gd name="T13" fmla="*/ 4298 h 4959"/>
                <a:gd name="T14" fmla="*/ 938 w 4625"/>
                <a:gd name="T15" fmla="*/ 4190 h 4959"/>
                <a:gd name="T16" fmla="*/ 1058 w 4625"/>
                <a:gd name="T17" fmla="*/ 4081 h 4959"/>
                <a:gd name="T18" fmla="*/ 1179 w 4625"/>
                <a:gd name="T19" fmla="*/ 3970 h 4959"/>
                <a:gd name="T20" fmla="*/ 1298 w 4625"/>
                <a:gd name="T21" fmla="*/ 3858 h 4959"/>
                <a:gd name="T22" fmla="*/ 1416 w 4625"/>
                <a:gd name="T23" fmla="*/ 3745 h 4959"/>
                <a:gd name="T24" fmla="*/ 1533 w 4625"/>
                <a:gd name="T25" fmla="*/ 3630 h 4959"/>
                <a:gd name="T26" fmla="*/ 1650 w 4625"/>
                <a:gd name="T27" fmla="*/ 3515 h 4959"/>
                <a:gd name="T28" fmla="*/ 1765 w 4625"/>
                <a:gd name="T29" fmla="*/ 3399 h 4959"/>
                <a:gd name="T30" fmla="*/ 1880 w 4625"/>
                <a:gd name="T31" fmla="*/ 3282 h 4959"/>
                <a:gd name="T32" fmla="*/ 1992 w 4625"/>
                <a:gd name="T33" fmla="*/ 3166 h 4959"/>
                <a:gd name="T34" fmla="*/ 2104 w 4625"/>
                <a:gd name="T35" fmla="*/ 3048 h 4959"/>
                <a:gd name="T36" fmla="*/ 2216 w 4625"/>
                <a:gd name="T37" fmla="*/ 2930 h 4959"/>
                <a:gd name="T38" fmla="*/ 2325 w 4625"/>
                <a:gd name="T39" fmla="*/ 2812 h 4959"/>
                <a:gd name="T40" fmla="*/ 2434 w 4625"/>
                <a:gd name="T41" fmla="*/ 2694 h 4959"/>
                <a:gd name="T42" fmla="*/ 2540 w 4625"/>
                <a:gd name="T43" fmla="*/ 2575 h 4959"/>
                <a:gd name="T44" fmla="*/ 2645 w 4625"/>
                <a:gd name="T45" fmla="*/ 2457 h 4959"/>
                <a:gd name="T46" fmla="*/ 2750 w 4625"/>
                <a:gd name="T47" fmla="*/ 2340 h 4959"/>
                <a:gd name="T48" fmla="*/ 2852 w 4625"/>
                <a:gd name="T49" fmla="*/ 2223 h 4959"/>
                <a:gd name="T50" fmla="*/ 2952 w 4625"/>
                <a:gd name="T51" fmla="*/ 2107 h 4959"/>
                <a:gd name="T52" fmla="*/ 3051 w 4625"/>
                <a:gd name="T53" fmla="*/ 1992 h 4959"/>
                <a:gd name="T54" fmla="*/ 3148 w 4625"/>
                <a:gd name="T55" fmla="*/ 1878 h 4959"/>
                <a:gd name="T56" fmla="*/ 3242 w 4625"/>
                <a:gd name="T57" fmla="*/ 1765 h 4959"/>
                <a:gd name="T58" fmla="*/ 3336 w 4625"/>
                <a:gd name="T59" fmla="*/ 1655 h 4959"/>
                <a:gd name="T60" fmla="*/ 3426 w 4625"/>
                <a:gd name="T61" fmla="*/ 1544 h 4959"/>
                <a:gd name="T62" fmla="*/ 3516 w 4625"/>
                <a:gd name="T63" fmla="*/ 1435 h 4959"/>
                <a:gd name="T64" fmla="*/ 3602 w 4625"/>
                <a:gd name="T65" fmla="*/ 1329 h 4959"/>
                <a:gd name="T66" fmla="*/ 3686 w 4625"/>
                <a:gd name="T67" fmla="*/ 1225 h 4959"/>
                <a:gd name="T68" fmla="*/ 3768 w 4625"/>
                <a:gd name="T69" fmla="*/ 1121 h 4959"/>
                <a:gd name="T70" fmla="*/ 3848 w 4625"/>
                <a:gd name="T71" fmla="*/ 1021 h 4959"/>
                <a:gd name="T72" fmla="*/ 3925 w 4625"/>
                <a:gd name="T73" fmla="*/ 923 h 4959"/>
                <a:gd name="T74" fmla="*/ 4000 w 4625"/>
                <a:gd name="T75" fmla="*/ 828 h 4959"/>
                <a:gd name="T76" fmla="*/ 4072 w 4625"/>
                <a:gd name="T77" fmla="*/ 735 h 4959"/>
                <a:gd name="T78" fmla="*/ 4142 w 4625"/>
                <a:gd name="T79" fmla="*/ 645 h 4959"/>
                <a:gd name="T80" fmla="*/ 4209 w 4625"/>
                <a:gd name="T81" fmla="*/ 557 h 4959"/>
                <a:gd name="T82" fmla="*/ 4273 w 4625"/>
                <a:gd name="T83" fmla="*/ 472 h 4959"/>
                <a:gd name="T84" fmla="*/ 4334 w 4625"/>
                <a:gd name="T85" fmla="*/ 391 h 4959"/>
                <a:gd name="T86" fmla="*/ 4392 w 4625"/>
                <a:gd name="T87" fmla="*/ 314 h 4959"/>
                <a:gd name="T88" fmla="*/ 4447 w 4625"/>
                <a:gd name="T89" fmla="*/ 239 h 4959"/>
                <a:gd name="T90" fmla="*/ 4501 w 4625"/>
                <a:gd name="T91" fmla="*/ 169 h 4959"/>
                <a:gd name="T92" fmla="*/ 4550 w 4625"/>
                <a:gd name="T93" fmla="*/ 102 h 4959"/>
                <a:gd name="T94" fmla="*/ 4595 w 4625"/>
                <a:gd name="T95" fmla="*/ 39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6" name="Line 37"/>
          <p:cNvSpPr>
            <a:spLocks noChangeAspect="1" noChangeShapeType="1"/>
          </p:cNvSpPr>
          <p:nvPr/>
        </p:nvSpPr>
        <p:spPr bwMode="auto">
          <a:xfrm flipH="1">
            <a:off x="4680177" y="4127486"/>
            <a:ext cx="15303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7" name="Rectangle 38"/>
          <p:cNvSpPr>
            <a:spLocks noChangeAspect="1" noChangeArrowheads="1"/>
          </p:cNvSpPr>
          <p:nvPr/>
        </p:nvSpPr>
        <p:spPr bwMode="auto">
          <a:xfrm>
            <a:off x="4362677" y="397667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8" name="Group 53"/>
          <p:cNvGrpSpPr>
            <a:grpSpLocks/>
          </p:cNvGrpSpPr>
          <p:nvPr/>
        </p:nvGrpSpPr>
        <p:grpSpPr bwMode="auto">
          <a:xfrm>
            <a:off x="3736549" y="5608161"/>
            <a:ext cx="2432051" cy="895350"/>
            <a:chOff x="272" y="797"/>
            <a:chExt cx="1532" cy="564"/>
          </a:xfrm>
        </p:grpSpPr>
        <p:sp>
          <p:nvSpPr>
            <p:cNvPr id="79" name="Rectangle 46"/>
            <p:cNvSpPr>
              <a:spLocks noChangeArrowheads="1"/>
            </p:cNvSpPr>
            <p:nvPr/>
          </p:nvSpPr>
          <p:spPr bwMode="auto">
            <a:xfrm>
              <a:off x="272" y="797"/>
              <a:ext cx="1532" cy="564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47"/>
            <p:cNvSpPr>
              <a:spLocks noChangeArrowheads="1"/>
            </p:cNvSpPr>
            <p:nvPr/>
          </p:nvSpPr>
          <p:spPr bwMode="auto">
            <a:xfrm>
              <a:off x="307" y="828"/>
              <a:ext cx="1462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Keynesians</a:t>
              </a:r>
              <a:r>
                <a:rPr kumimoji="0" lang="en-US" sz="1600" b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believe that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allowing the market to 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self-adjust may be a lengthy</a:t>
              </a:r>
            </a:p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and painful process.</a:t>
              </a:r>
            </a:p>
          </p:txBody>
        </p:sp>
      </p:grpSp>
      <p:sp>
        <p:nvSpPr>
          <p:cNvPr id="111" name="Text Box 48"/>
          <p:cNvSpPr txBox="1">
            <a:spLocks noChangeArrowheads="1"/>
          </p:cNvSpPr>
          <p:nvPr/>
        </p:nvSpPr>
        <p:spPr bwMode="auto">
          <a:xfrm>
            <a:off x="5993040" y="3524236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latin typeface="+mj-lt"/>
                <a:cs typeface="Times New Roman" pitchFamily="18" charset="0"/>
              </a:rPr>
              <a:t>e</a:t>
            </a:r>
            <a:r>
              <a:rPr lang="en-US" sz="1400" b="1" i="1" baseline="-25000" dirty="0">
                <a:latin typeface="+mj-lt"/>
                <a:cs typeface="Times New Roman" pitchFamily="18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12" name="Group 57"/>
          <p:cNvGrpSpPr>
            <a:grpSpLocks/>
          </p:cNvGrpSpPr>
          <p:nvPr/>
        </p:nvGrpSpPr>
        <p:grpSpPr bwMode="auto">
          <a:xfrm>
            <a:off x="6178777" y="3163879"/>
            <a:ext cx="338138" cy="215900"/>
            <a:chOff x="3100" y="1519"/>
            <a:chExt cx="213" cy="136"/>
          </a:xfrm>
        </p:grpSpPr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3100" y="1566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4" name="Text Box 50"/>
            <p:cNvSpPr txBox="1">
              <a:spLocks noChangeArrowheads="1"/>
            </p:cNvSpPr>
            <p:nvPr/>
          </p:nvSpPr>
          <p:spPr bwMode="auto">
            <a:xfrm>
              <a:off x="3219" y="1519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>
                  <a:latin typeface="+mj-lt"/>
                  <a:cs typeface="Times New Roman" pitchFamily="18" charset="0"/>
                </a:rPr>
                <a:t>2</a:t>
              </a:r>
              <a:endParaRPr lang="en-US" sz="1400" b="1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5" name="Line 55"/>
          <p:cNvSpPr>
            <a:spLocks noChangeAspect="1" noChangeShapeType="1"/>
          </p:cNvSpPr>
          <p:nvPr/>
        </p:nvSpPr>
        <p:spPr bwMode="auto">
          <a:xfrm>
            <a:off x="6226402" y="4133836"/>
            <a:ext cx="0" cy="9985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16" name="Group 56"/>
          <p:cNvGrpSpPr>
            <a:grpSpLocks/>
          </p:cNvGrpSpPr>
          <p:nvPr/>
        </p:nvGrpSpPr>
        <p:grpSpPr bwMode="auto">
          <a:xfrm>
            <a:off x="6167665" y="3992555"/>
            <a:ext cx="330200" cy="215900"/>
            <a:chOff x="3093" y="2041"/>
            <a:chExt cx="208" cy="136"/>
          </a:xfrm>
        </p:grpSpPr>
        <p:sp>
          <p:nvSpPr>
            <p:cNvPr id="117" name="Text Box 49"/>
            <p:cNvSpPr txBox="1">
              <a:spLocks noChangeArrowheads="1"/>
            </p:cNvSpPr>
            <p:nvPr/>
          </p:nvSpPr>
          <p:spPr bwMode="auto">
            <a:xfrm>
              <a:off x="3207" y="2041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 smtClean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sz="14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3093" y="2093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9" name="Line 60"/>
          <p:cNvSpPr>
            <a:spLocks noChangeShapeType="1"/>
          </p:cNvSpPr>
          <p:nvPr/>
        </p:nvSpPr>
        <p:spPr bwMode="auto">
          <a:xfrm>
            <a:off x="5750152" y="4987911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5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39" grpId="0" build="p"/>
      <p:bldP spid="41" grpId="0" animBg="1"/>
      <p:bldP spid="52" grpId="0" animBg="1"/>
      <p:bldP spid="58" grpId="0"/>
      <p:bldP spid="58" grpId="1"/>
      <p:bldP spid="60" grpId="0"/>
      <p:bldP spid="76" grpId="0" animBg="1"/>
      <p:bldP spid="77" grpId="0"/>
      <p:bldP spid="1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397"/>
            <a:ext cx="8904855" cy="891152"/>
          </a:xfrm>
        </p:spPr>
        <p:txBody>
          <a:bodyPr/>
          <a:lstStyle/>
          <a:p>
            <a:r>
              <a:rPr lang="en-US" dirty="0"/>
              <a:t>Keynesian </a:t>
            </a:r>
            <a:r>
              <a:rPr lang="en-US" dirty="0" smtClean="0"/>
              <a:t>Policy To </a:t>
            </a:r>
            <a:r>
              <a:rPr lang="en-US" dirty="0"/>
              <a:t>Combat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883750" cy="2193552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inflation is a potential problem, Keynesian analysis suggests fiscal policy should be more </a:t>
            </a:r>
            <a:r>
              <a:rPr lang="en-US" dirty="0" smtClean="0">
                <a:solidFill>
                  <a:srgbClr val="32302A"/>
                </a:solidFill>
              </a:rPr>
              <a:t>restrictive:</a:t>
            </a:r>
            <a:endParaRPr lang="en-US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reduction in government spending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or increase in taxes</a:t>
            </a:r>
          </a:p>
        </p:txBody>
      </p:sp>
    </p:spTree>
    <p:extLst>
      <p:ext uri="{BB962C8B-B14F-4D97-AF65-F5344CB8AC3E}">
        <p14:creationId xmlns:p14="http://schemas.microsoft.com/office/powerpoint/2010/main" val="19796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67328" y="1727192"/>
            <a:ext cx="4871131" cy="397021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7787"/>
            <a:ext cx="8904855" cy="596684"/>
          </a:xfrm>
        </p:spPr>
        <p:txBody>
          <a:bodyPr/>
          <a:lstStyle/>
          <a:p>
            <a:r>
              <a:rPr lang="en-US" dirty="0" smtClean="0"/>
              <a:t>Restrictive Fiscal </a:t>
            </a:r>
            <a:r>
              <a:rPr lang="en-US" dirty="0"/>
              <a:t>Policy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462599"/>
            <a:ext cx="4080183" cy="13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Strong demand such as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will temporarily lead to an output rate beyond the economy’s long-run potential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YF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36420" y="526448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47493" y="5189611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50645" y="1842089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36420" y="223457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8758" y="2728461"/>
            <a:ext cx="3879315" cy="33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If maintained, the strong demand will lead to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long</a:t>
            </a:r>
            <a:r>
              <a:rPr lang="en-US" sz="2200" dirty="0">
                <a:latin typeface="+mj-lt"/>
                <a:cs typeface="Times New Roman" pitchFamily="18" charset="0"/>
              </a:rPr>
              <a:t>-run equilibrium </a:t>
            </a:r>
            <a:r>
              <a:rPr lang="en-US" sz="2200" b="1" i="1" dirty="0">
                <a:latin typeface="+mj-lt"/>
                <a:cs typeface="Times New Roman" pitchFamily="18" charset="0"/>
              </a:rPr>
              <a:t>E3 </a:t>
            </a:r>
            <a:r>
              <a:rPr lang="en-US" sz="2200" dirty="0">
                <a:latin typeface="+mj-lt"/>
                <a:cs typeface="Times New Roman" pitchFamily="18" charset="0"/>
              </a:rPr>
              <a:t>at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higher price level (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shifts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Restrictive fiscal policy could reduce demand to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(or keep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 from shifting to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initially) and lead to equilibrium </a:t>
            </a:r>
            <a:r>
              <a:rPr lang="en-US" sz="2200" b="1" i="1" dirty="0">
                <a:latin typeface="+mj-lt"/>
                <a:cs typeface="Times New Roman" pitchFamily="18" charset="0"/>
              </a:rPr>
              <a:t>E2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4" name="Rectangle 8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5" name="Rectangle 9"/>
          <p:cNvSpPr>
            <a:spLocks noChangeAspect="1" noChangeArrowheads="1"/>
          </p:cNvSpPr>
          <p:nvPr/>
        </p:nvSpPr>
        <p:spPr bwMode="auto">
          <a:xfrm>
            <a:off x="2907547" y="1362061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8" name="Group 53"/>
          <p:cNvGrpSpPr>
            <a:grpSpLocks/>
          </p:cNvGrpSpPr>
          <p:nvPr/>
        </p:nvGrpSpPr>
        <p:grpSpPr bwMode="auto">
          <a:xfrm>
            <a:off x="5319991" y="5803574"/>
            <a:ext cx="2112963" cy="673100"/>
            <a:chOff x="349" y="802"/>
            <a:chExt cx="1331" cy="424"/>
          </a:xfrm>
        </p:grpSpPr>
        <p:sp>
          <p:nvSpPr>
            <p:cNvPr id="79" name="Rectangle 46"/>
            <p:cNvSpPr>
              <a:spLocks noChangeArrowheads="1"/>
            </p:cNvSpPr>
            <p:nvPr/>
          </p:nvSpPr>
          <p:spPr bwMode="auto">
            <a:xfrm>
              <a:off x="349" y="802"/>
              <a:ext cx="1331" cy="424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47"/>
            <p:cNvSpPr>
              <a:spLocks noChangeArrowheads="1"/>
            </p:cNvSpPr>
            <p:nvPr/>
          </p:nvSpPr>
          <p:spPr bwMode="auto">
            <a:xfrm>
              <a:off x="405" y="828"/>
              <a:ext cx="1265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Restrictive fiscal policy </a:t>
              </a:r>
              <a:br>
                <a:rPr lang="en-US" sz="1600" b="1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restrains demand and </a:t>
              </a:r>
              <a:br>
                <a:rPr lang="en-US" sz="160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helps control inflation.</a:t>
              </a:r>
            </a:p>
          </p:txBody>
        </p:sp>
      </p:grpSp>
      <p:sp>
        <p:nvSpPr>
          <p:cNvPr id="81" name="Line 3"/>
          <p:cNvSpPr>
            <a:spLocks noChangeShapeType="1"/>
          </p:cNvSpPr>
          <p:nvPr/>
        </p:nvSpPr>
        <p:spPr bwMode="auto">
          <a:xfrm>
            <a:off x="6210007" y="2226515"/>
            <a:ext cx="1588" cy="3017838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2" name="Line 4"/>
          <p:cNvSpPr>
            <a:spLocks noChangeAspect="1" noChangeShapeType="1"/>
          </p:cNvSpPr>
          <p:nvPr/>
        </p:nvSpPr>
        <p:spPr bwMode="auto">
          <a:xfrm>
            <a:off x="6210007" y="3429840"/>
            <a:ext cx="0" cy="1830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3" name="Freeform 5"/>
          <p:cNvSpPr>
            <a:spLocks noChangeAspect="1"/>
          </p:cNvSpPr>
          <p:nvPr/>
        </p:nvSpPr>
        <p:spPr bwMode="auto">
          <a:xfrm>
            <a:off x="5427370" y="1980453"/>
            <a:ext cx="1882775" cy="2824162"/>
          </a:xfrm>
          <a:custGeom>
            <a:avLst/>
            <a:gdLst>
              <a:gd name="T0" fmla="*/ 20 w 4147"/>
              <a:gd name="T1" fmla="*/ 72 h 6220"/>
              <a:gd name="T2" fmla="*/ 53 w 4147"/>
              <a:gd name="T3" fmla="*/ 183 h 6220"/>
              <a:gd name="T4" fmla="*/ 94 w 4147"/>
              <a:gd name="T5" fmla="*/ 300 h 6220"/>
              <a:gd name="T6" fmla="*/ 140 w 4147"/>
              <a:gd name="T7" fmla="*/ 421 h 6220"/>
              <a:gd name="T8" fmla="*/ 192 w 4147"/>
              <a:gd name="T9" fmla="*/ 546 h 6220"/>
              <a:gd name="T10" fmla="*/ 249 w 4147"/>
              <a:gd name="T11" fmla="*/ 675 h 6220"/>
              <a:gd name="T12" fmla="*/ 312 w 4147"/>
              <a:gd name="T13" fmla="*/ 808 h 6220"/>
              <a:gd name="T14" fmla="*/ 380 w 4147"/>
              <a:gd name="T15" fmla="*/ 943 h 6220"/>
              <a:gd name="T16" fmla="*/ 452 w 4147"/>
              <a:gd name="T17" fmla="*/ 1082 h 6220"/>
              <a:gd name="T18" fmla="*/ 529 w 4147"/>
              <a:gd name="T19" fmla="*/ 1223 h 6220"/>
              <a:gd name="T20" fmla="*/ 609 w 4147"/>
              <a:gd name="T21" fmla="*/ 1367 h 6220"/>
              <a:gd name="T22" fmla="*/ 693 w 4147"/>
              <a:gd name="T23" fmla="*/ 1513 h 6220"/>
              <a:gd name="T24" fmla="*/ 781 w 4147"/>
              <a:gd name="T25" fmla="*/ 1661 h 6220"/>
              <a:gd name="T26" fmla="*/ 873 w 4147"/>
              <a:gd name="T27" fmla="*/ 1811 h 6220"/>
              <a:gd name="T28" fmla="*/ 966 w 4147"/>
              <a:gd name="T29" fmla="*/ 1962 h 6220"/>
              <a:gd name="T30" fmla="*/ 1063 w 4147"/>
              <a:gd name="T31" fmla="*/ 2116 h 6220"/>
              <a:gd name="T32" fmla="*/ 1162 w 4147"/>
              <a:gd name="T33" fmla="*/ 2269 h 6220"/>
              <a:gd name="T34" fmla="*/ 1264 w 4147"/>
              <a:gd name="T35" fmla="*/ 2423 h 6220"/>
              <a:gd name="T36" fmla="*/ 1368 w 4147"/>
              <a:gd name="T37" fmla="*/ 2577 h 6220"/>
              <a:gd name="T38" fmla="*/ 1473 w 4147"/>
              <a:gd name="T39" fmla="*/ 2733 h 6220"/>
              <a:gd name="T40" fmla="*/ 1579 w 4147"/>
              <a:gd name="T41" fmla="*/ 2887 h 6220"/>
              <a:gd name="T42" fmla="*/ 1687 w 4147"/>
              <a:gd name="T43" fmla="*/ 3041 h 6220"/>
              <a:gd name="T44" fmla="*/ 1796 w 4147"/>
              <a:gd name="T45" fmla="*/ 3195 h 6220"/>
              <a:gd name="T46" fmla="*/ 1905 w 4147"/>
              <a:gd name="T47" fmla="*/ 3348 h 6220"/>
              <a:gd name="T48" fmla="*/ 2015 w 4147"/>
              <a:gd name="T49" fmla="*/ 3500 h 6220"/>
              <a:gd name="T50" fmla="*/ 2125 w 4147"/>
              <a:gd name="T51" fmla="*/ 3650 h 6220"/>
              <a:gd name="T52" fmla="*/ 2235 w 4147"/>
              <a:gd name="T53" fmla="*/ 3798 h 6220"/>
              <a:gd name="T54" fmla="*/ 2343 w 4147"/>
              <a:gd name="T55" fmla="*/ 3944 h 6220"/>
              <a:gd name="T56" fmla="*/ 2451 w 4147"/>
              <a:gd name="T57" fmla="*/ 4089 h 6220"/>
              <a:gd name="T58" fmla="*/ 2559 w 4147"/>
              <a:gd name="T59" fmla="*/ 4230 h 6220"/>
              <a:gd name="T60" fmla="*/ 2665 w 4147"/>
              <a:gd name="T61" fmla="*/ 4370 h 6220"/>
              <a:gd name="T62" fmla="*/ 2770 w 4147"/>
              <a:gd name="T63" fmla="*/ 4507 h 6220"/>
              <a:gd name="T64" fmla="*/ 2872 w 4147"/>
              <a:gd name="T65" fmla="*/ 4639 h 6220"/>
              <a:gd name="T66" fmla="*/ 2972 w 4147"/>
              <a:gd name="T67" fmla="*/ 4768 h 6220"/>
              <a:gd name="T68" fmla="*/ 3071 w 4147"/>
              <a:gd name="T69" fmla="*/ 4894 h 6220"/>
              <a:gd name="T70" fmla="*/ 3167 w 4147"/>
              <a:gd name="T71" fmla="*/ 5016 h 6220"/>
              <a:gd name="T72" fmla="*/ 3260 w 4147"/>
              <a:gd name="T73" fmla="*/ 5134 h 6220"/>
              <a:gd name="T74" fmla="*/ 3350 w 4147"/>
              <a:gd name="T75" fmla="*/ 5247 h 6220"/>
              <a:gd name="T76" fmla="*/ 3436 w 4147"/>
              <a:gd name="T77" fmla="*/ 5355 h 6220"/>
              <a:gd name="T78" fmla="*/ 3519 w 4147"/>
              <a:gd name="T79" fmla="*/ 5457 h 6220"/>
              <a:gd name="T80" fmla="*/ 3599 w 4147"/>
              <a:gd name="T81" fmla="*/ 5555 h 6220"/>
              <a:gd name="T82" fmla="*/ 3673 w 4147"/>
              <a:gd name="T83" fmla="*/ 5647 h 6220"/>
              <a:gd name="T84" fmla="*/ 3743 w 4147"/>
              <a:gd name="T85" fmla="*/ 5733 h 6220"/>
              <a:gd name="T86" fmla="*/ 3809 w 4147"/>
              <a:gd name="T87" fmla="*/ 5814 h 6220"/>
              <a:gd name="T88" fmla="*/ 3870 w 4147"/>
              <a:gd name="T89" fmla="*/ 5888 h 6220"/>
              <a:gd name="T90" fmla="*/ 3925 w 4147"/>
              <a:gd name="T91" fmla="*/ 5954 h 6220"/>
              <a:gd name="T92" fmla="*/ 3975 w 4147"/>
              <a:gd name="T93" fmla="*/ 6015 h 6220"/>
              <a:gd name="T94" fmla="*/ 4019 w 4147"/>
              <a:gd name="T95" fmla="*/ 6067 h 6220"/>
              <a:gd name="T96" fmla="*/ 4057 w 4147"/>
              <a:gd name="T97" fmla="*/ 6113 h 6220"/>
              <a:gd name="T98" fmla="*/ 4088 w 4147"/>
              <a:gd name="T99" fmla="*/ 6150 h 6220"/>
              <a:gd name="T100" fmla="*/ 4113 w 4147"/>
              <a:gd name="T101" fmla="*/ 6181 h 6220"/>
              <a:gd name="T102" fmla="*/ 4132 w 4147"/>
              <a:gd name="T103" fmla="*/ 6202 h 6220"/>
              <a:gd name="T104" fmla="*/ 4144 w 4147"/>
              <a:gd name="T105" fmla="*/ 6216 h 6220"/>
              <a:gd name="T106" fmla="*/ 4147 w 4147"/>
              <a:gd name="T107" fmla="*/ 6220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4" name="Rectangle 8"/>
          <p:cNvSpPr>
            <a:spLocks noChangeAspect="1" noChangeArrowheads="1"/>
          </p:cNvSpPr>
          <p:nvPr/>
        </p:nvSpPr>
        <p:spPr bwMode="auto">
          <a:xfrm>
            <a:off x="7324433" y="4741223"/>
            <a:ext cx="3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Rectangle 14"/>
          <p:cNvSpPr>
            <a:spLocks noChangeArrowheads="1"/>
          </p:cNvSpPr>
          <p:nvPr/>
        </p:nvSpPr>
        <p:spPr bwMode="auto">
          <a:xfrm>
            <a:off x="5970905" y="1980294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Line 15"/>
          <p:cNvSpPr>
            <a:spLocks noChangeAspect="1" noChangeShapeType="1"/>
          </p:cNvSpPr>
          <p:nvPr/>
        </p:nvSpPr>
        <p:spPr bwMode="auto">
          <a:xfrm flipH="1">
            <a:off x="4644732" y="3413965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7" name="Line 19"/>
          <p:cNvSpPr>
            <a:spLocks noChangeAspect="1" noChangeShapeType="1"/>
          </p:cNvSpPr>
          <p:nvPr/>
        </p:nvSpPr>
        <p:spPr bwMode="auto">
          <a:xfrm flipH="1">
            <a:off x="4663782" y="3858465"/>
            <a:ext cx="1831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8" name="Line 20"/>
          <p:cNvSpPr>
            <a:spLocks noChangeAspect="1" noChangeShapeType="1"/>
          </p:cNvSpPr>
          <p:nvPr/>
        </p:nvSpPr>
        <p:spPr bwMode="auto">
          <a:xfrm>
            <a:off x="6584657" y="3883865"/>
            <a:ext cx="0" cy="13858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9" name="Rectangle 22"/>
          <p:cNvSpPr>
            <a:spLocks noChangeArrowheads="1"/>
          </p:cNvSpPr>
          <p:nvPr/>
        </p:nvSpPr>
        <p:spPr bwMode="auto">
          <a:xfrm>
            <a:off x="6086182" y="5278524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6470357" y="5292434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24"/>
          <p:cNvSpPr>
            <a:spLocks noChangeAspect="1" noChangeArrowheads="1"/>
          </p:cNvSpPr>
          <p:nvPr/>
        </p:nvSpPr>
        <p:spPr bwMode="auto">
          <a:xfrm>
            <a:off x="4343107" y="329097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kumimoji="0" lang="en-US" sz="28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3" name="Group 58"/>
          <p:cNvGrpSpPr>
            <a:grpSpLocks/>
          </p:cNvGrpSpPr>
          <p:nvPr/>
        </p:nvGrpSpPr>
        <p:grpSpPr bwMode="auto">
          <a:xfrm>
            <a:off x="5041608" y="2378915"/>
            <a:ext cx="2078038" cy="2671763"/>
            <a:chOff x="2396" y="960"/>
            <a:chExt cx="1309" cy="1683"/>
          </a:xfrm>
        </p:grpSpPr>
        <p:sp>
          <p:nvSpPr>
            <p:cNvPr id="94" name="Freeform 6"/>
            <p:cNvSpPr>
              <a:spLocks noChangeAspect="1"/>
            </p:cNvSpPr>
            <p:nvPr/>
          </p:nvSpPr>
          <p:spPr bwMode="auto">
            <a:xfrm>
              <a:off x="2396" y="960"/>
              <a:ext cx="1051" cy="1576"/>
            </a:xfrm>
            <a:custGeom>
              <a:avLst/>
              <a:gdLst>
                <a:gd name="T0" fmla="*/ 20 w 4147"/>
                <a:gd name="T1" fmla="*/ 72 h 6220"/>
                <a:gd name="T2" fmla="*/ 53 w 4147"/>
                <a:gd name="T3" fmla="*/ 183 h 6220"/>
                <a:gd name="T4" fmla="*/ 94 w 4147"/>
                <a:gd name="T5" fmla="*/ 300 h 6220"/>
                <a:gd name="T6" fmla="*/ 140 w 4147"/>
                <a:gd name="T7" fmla="*/ 421 h 6220"/>
                <a:gd name="T8" fmla="*/ 192 w 4147"/>
                <a:gd name="T9" fmla="*/ 546 h 6220"/>
                <a:gd name="T10" fmla="*/ 249 w 4147"/>
                <a:gd name="T11" fmla="*/ 675 h 6220"/>
                <a:gd name="T12" fmla="*/ 312 w 4147"/>
                <a:gd name="T13" fmla="*/ 808 h 6220"/>
                <a:gd name="T14" fmla="*/ 380 w 4147"/>
                <a:gd name="T15" fmla="*/ 943 h 6220"/>
                <a:gd name="T16" fmla="*/ 452 w 4147"/>
                <a:gd name="T17" fmla="*/ 1082 h 6220"/>
                <a:gd name="T18" fmla="*/ 529 w 4147"/>
                <a:gd name="T19" fmla="*/ 1223 h 6220"/>
                <a:gd name="T20" fmla="*/ 609 w 4147"/>
                <a:gd name="T21" fmla="*/ 1367 h 6220"/>
                <a:gd name="T22" fmla="*/ 693 w 4147"/>
                <a:gd name="T23" fmla="*/ 1513 h 6220"/>
                <a:gd name="T24" fmla="*/ 781 w 4147"/>
                <a:gd name="T25" fmla="*/ 1661 h 6220"/>
                <a:gd name="T26" fmla="*/ 873 w 4147"/>
                <a:gd name="T27" fmla="*/ 1811 h 6220"/>
                <a:gd name="T28" fmla="*/ 966 w 4147"/>
                <a:gd name="T29" fmla="*/ 1962 h 6220"/>
                <a:gd name="T30" fmla="*/ 1063 w 4147"/>
                <a:gd name="T31" fmla="*/ 2116 h 6220"/>
                <a:gd name="T32" fmla="*/ 1162 w 4147"/>
                <a:gd name="T33" fmla="*/ 2269 h 6220"/>
                <a:gd name="T34" fmla="*/ 1264 w 4147"/>
                <a:gd name="T35" fmla="*/ 2423 h 6220"/>
                <a:gd name="T36" fmla="*/ 1368 w 4147"/>
                <a:gd name="T37" fmla="*/ 2577 h 6220"/>
                <a:gd name="T38" fmla="*/ 1473 w 4147"/>
                <a:gd name="T39" fmla="*/ 2733 h 6220"/>
                <a:gd name="T40" fmla="*/ 1579 w 4147"/>
                <a:gd name="T41" fmla="*/ 2887 h 6220"/>
                <a:gd name="T42" fmla="*/ 1687 w 4147"/>
                <a:gd name="T43" fmla="*/ 3041 h 6220"/>
                <a:gd name="T44" fmla="*/ 1796 w 4147"/>
                <a:gd name="T45" fmla="*/ 3195 h 6220"/>
                <a:gd name="T46" fmla="*/ 1905 w 4147"/>
                <a:gd name="T47" fmla="*/ 3348 h 6220"/>
                <a:gd name="T48" fmla="*/ 2015 w 4147"/>
                <a:gd name="T49" fmla="*/ 3500 h 6220"/>
                <a:gd name="T50" fmla="*/ 2125 w 4147"/>
                <a:gd name="T51" fmla="*/ 3650 h 6220"/>
                <a:gd name="T52" fmla="*/ 2235 w 4147"/>
                <a:gd name="T53" fmla="*/ 3798 h 6220"/>
                <a:gd name="T54" fmla="*/ 2343 w 4147"/>
                <a:gd name="T55" fmla="*/ 3944 h 6220"/>
                <a:gd name="T56" fmla="*/ 2451 w 4147"/>
                <a:gd name="T57" fmla="*/ 4089 h 6220"/>
                <a:gd name="T58" fmla="*/ 2559 w 4147"/>
                <a:gd name="T59" fmla="*/ 4230 h 6220"/>
                <a:gd name="T60" fmla="*/ 2665 w 4147"/>
                <a:gd name="T61" fmla="*/ 4370 h 6220"/>
                <a:gd name="T62" fmla="*/ 2770 w 4147"/>
                <a:gd name="T63" fmla="*/ 4507 h 6220"/>
                <a:gd name="T64" fmla="*/ 2872 w 4147"/>
                <a:gd name="T65" fmla="*/ 4639 h 6220"/>
                <a:gd name="T66" fmla="*/ 2972 w 4147"/>
                <a:gd name="T67" fmla="*/ 4768 h 6220"/>
                <a:gd name="T68" fmla="*/ 3071 w 4147"/>
                <a:gd name="T69" fmla="*/ 4894 h 6220"/>
                <a:gd name="T70" fmla="*/ 3167 w 4147"/>
                <a:gd name="T71" fmla="*/ 5016 h 6220"/>
                <a:gd name="T72" fmla="*/ 3260 w 4147"/>
                <a:gd name="T73" fmla="*/ 5134 h 6220"/>
                <a:gd name="T74" fmla="*/ 3350 w 4147"/>
                <a:gd name="T75" fmla="*/ 5247 h 6220"/>
                <a:gd name="T76" fmla="*/ 3436 w 4147"/>
                <a:gd name="T77" fmla="*/ 5355 h 6220"/>
                <a:gd name="T78" fmla="*/ 3519 w 4147"/>
                <a:gd name="T79" fmla="*/ 5457 h 6220"/>
                <a:gd name="T80" fmla="*/ 3599 w 4147"/>
                <a:gd name="T81" fmla="*/ 5555 h 6220"/>
                <a:gd name="T82" fmla="*/ 3673 w 4147"/>
                <a:gd name="T83" fmla="*/ 5647 h 6220"/>
                <a:gd name="T84" fmla="*/ 3743 w 4147"/>
                <a:gd name="T85" fmla="*/ 5733 h 6220"/>
                <a:gd name="T86" fmla="*/ 3809 w 4147"/>
                <a:gd name="T87" fmla="*/ 5814 h 6220"/>
                <a:gd name="T88" fmla="*/ 3870 w 4147"/>
                <a:gd name="T89" fmla="*/ 5888 h 6220"/>
                <a:gd name="T90" fmla="*/ 3925 w 4147"/>
                <a:gd name="T91" fmla="*/ 5954 h 6220"/>
                <a:gd name="T92" fmla="*/ 3975 w 4147"/>
                <a:gd name="T93" fmla="*/ 6015 h 6220"/>
                <a:gd name="T94" fmla="*/ 4019 w 4147"/>
                <a:gd name="T95" fmla="*/ 6067 h 6220"/>
                <a:gd name="T96" fmla="*/ 4057 w 4147"/>
                <a:gd name="T97" fmla="*/ 6113 h 6220"/>
                <a:gd name="T98" fmla="*/ 4088 w 4147"/>
                <a:gd name="T99" fmla="*/ 6150 h 6220"/>
                <a:gd name="T100" fmla="*/ 4113 w 4147"/>
                <a:gd name="T101" fmla="*/ 6181 h 6220"/>
                <a:gd name="T102" fmla="*/ 4132 w 4147"/>
                <a:gd name="T103" fmla="*/ 6202 h 6220"/>
                <a:gd name="T104" fmla="*/ 4144 w 4147"/>
                <a:gd name="T105" fmla="*/ 6216 h 6220"/>
                <a:gd name="T106" fmla="*/ 4147 w 4147"/>
                <a:gd name="T107" fmla="*/ 622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7"/>
            <p:cNvSpPr>
              <a:spLocks noChangeAspect="1" noChangeArrowheads="1"/>
            </p:cNvSpPr>
            <p:nvPr/>
          </p:nvSpPr>
          <p:spPr bwMode="auto">
            <a:xfrm>
              <a:off x="3461" y="2488"/>
              <a:ext cx="2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Line 25"/>
            <p:cNvSpPr>
              <a:spLocks noChangeShapeType="1"/>
            </p:cNvSpPr>
            <p:nvPr/>
          </p:nvSpPr>
          <p:spPr bwMode="auto">
            <a:xfrm>
              <a:off x="2532" y="1188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7" name="Group 57"/>
          <p:cNvGrpSpPr>
            <a:grpSpLocks/>
          </p:cNvGrpSpPr>
          <p:nvPr/>
        </p:nvGrpSpPr>
        <p:grpSpPr bwMode="auto">
          <a:xfrm>
            <a:off x="5076533" y="1880443"/>
            <a:ext cx="2451737" cy="2519360"/>
            <a:chOff x="2418" y="505"/>
            <a:chExt cx="1659" cy="1728"/>
          </a:xfrm>
        </p:grpSpPr>
        <p:sp>
          <p:nvSpPr>
            <p:cNvPr id="98" name="Freeform 16"/>
            <p:cNvSpPr>
              <a:spLocks noChangeAspect="1"/>
            </p:cNvSpPr>
            <p:nvPr/>
          </p:nvSpPr>
          <p:spPr bwMode="auto">
            <a:xfrm>
              <a:off x="2674" y="694"/>
              <a:ext cx="1234" cy="1322"/>
            </a:xfrm>
            <a:custGeom>
              <a:avLst/>
              <a:gdLst>
                <a:gd name="T0" fmla="*/ 82 w 4625"/>
                <a:gd name="T1" fmla="*/ 4897 h 4959"/>
                <a:gd name="T2" fmla="*/ 205 w 4625"/>
                <a:gd name="T3" fmla="*/ 4803 h 4959"/>
                <a:gd name="T4" fmla="*/ 328 w 4625"/>
                <a:gd name="T5" fmla="*/ 4706 h 4959"/>
                <a:gd name="T6" fmla="*/ 451 w 4625"/>
                <a:gd name="T7" fmla="*/ 4607 h 4959"/>
                <a:gd name="T8" fmla="*/ 573 w 4625"/>
                <a:gd name="T9" fmla="*/ 4506 h 4959"/>
                <a:gd name="T10" fmla="*/ 695 w 4625"/>
                <a:gd name="T11" fmla="*/ 4403 h 4959"/>
                <a:gd name="T12" fmla="*/ 817 w 4625"/>
                <a:gd name="T13" fmla="*/ 4298 h 4959"/>
                <a:gd name="T14" fmla="*/ 938 w 4625"/>
                <a:gd name="T15" fmla="*/ 4190 h 4959"/>
                <a:gd name="T16" fmla="*/ 1058 w 4625"/>
                <a:gd name="T17" fmla="*/ 4081 h 4959"/>
                <a:gd name="T18" fmla="*/ 1179 w 4625"/>
                <a:gd name="T19" fmla="*/ 3970 h 4959"/>
                <a:gd name="T20" fmla="*/ 1298 w 4625"/>
                <a:gd name="T21" fmla="*/ 3858 h 4959"/>
                <a:gd name="T22" fmla="*/ 1416 w 4625"/>
                <a:gd name="T23" fmla="*/ 3745 h 4959"/>
                <a:gd name="T24" fmla="*/ 1533 w 4625"/>
                <a:gd name="T25" fmla="*/ 3630 h 4959"/>
                <a:gd name="T26" fmla="*/ 1650 w 4625"/>
                <a:gd name="T27" fmla="*/ 3515 h 4959"/>
                <a:gd name="T28" fmla="*/ 1765 w 4625"/>
                <a:gd name="T29" fmla="*/ 3399 h 4959"/>
                <a:gd name="T30" fmla="*/ 1880 w 4625"/>
                <a:gd name="T31" fmla="*/ 3282 h 4959"/>
                <a:gd name="T32" fmla="*/ 1992 w 4625"/>
                <a:gd name="T33" fmla="*/ 3166 h 4959"/>
                <a:gd name="T34" fmla="*/ 2104 w 4625"/>
                <a:gd name="T35" fmla="*/ 3048 h 4959"/>
                <a:gd name="T36" fmla="*/ 2216 w 4625"/>
                <a:gd name="T37" fmla="*/ 2930 h 4959"/>
                <a:gd name="T38" fmla="*/ 2325 w 4625"/>
                <a:gd name="T39" fmla="*/ 2812 h 4959"/>
                <a:gd name="T40" fmla="*/ 2434 w 4625"/>
                <a:gd name="T41" fmla="*/ 2694 h 4959"/>
                <a:gd name="T42" fmla="*/ 2540 w 4625"/>
                <a:gd name="T43" fmla="*/ 2575 h 4959"/>
                <a:gd name="T44" fmla="*/ 2645 w 4625"/>
                <a:gd name="T45" fmla="*/ 2457 h 4959"/>
                <a:gd name="T46" fmla="*/ 2750 w 4625"/>
                <a:gd name="T47" fmla="*/ 2340 h 4959"/>
                <a:gd name="T48" fmla="*/ 2852 w 4625"/>
                <a:gd name="T49" fmla="*/ 2223 h 4959"/>
                <a:gd name="T50" fmla="*/ 2952 w 4625"/>
                <a:gd name="T51" fmla="*/ 2107 h 4959"/>
                <a:gd name="T52" fmla="*/ 3051 w 4625"/>
                <a:gd name="T53" fmla="*/ 1992 h 4959"/>
                <a:gd name="T54" fmla="*/ 3148 w 4625"/>
                <a:gd name="T55" fmla="*/ 1878 h 4959"/>
                <a:gd name="T56" fmla="*/ 3242 w 4625"/>
                <a:gd name="T57" fmla="*/ 1765 h 4959"/>
                <a:gd name="T58" fmla="*/ 3336 w 4625"/>
                <a:gd name="T59" fmla="*/ 1655 h 4959"/>
                <a:gd name="T60" fmla="*/ 3426 w 4625"/>
                <a:gd name="T61" fmla="*/ 1544 h 4959"/>
                <a:gd name="T62" fmla="*/ 3516 w 4625"/>
                <a:gd name="T63" fmla="*/ 1435 h 4959"/>
                <a:gd name="T64" fmla="*/ 3602 w 4625"/>
                <a:gd name="T65" fmla="*/ 1329 h 4959"/>
                <a:gd name="T66" fmla="*/ 3686 w 4625"/>
                <a:gd name="T67" fmla="*/ 1225 h 4959"/>
                <a:gd name="T68" fmla="*/ 3768 w 4625"/>
                <a:gd name="T69" fmla="*/ 1121 h 4959"/>
                <a:gd name="T70" fmla="*/ 3848 w 4625"/>
                <a:gd name="T71" fmla="*/ 1021 h 4959"/>
                <a:gd name="T72" fmla="*/ 3925 w 4625"/>
                <a:gd name="T73" fmla="*/ 923 h 4959"/>
                <a:gd name="T74" fmla="*/ 4000 w 4625"/>
                <a:gd name="T75" fmla="*/ 828 h 4959"/>
                <a:gd name="T76" fmla="*/ 4072 w 4625"/>
                <a:gd name="T77" fmla="*/ 735 h 4959"/>
                <a:gd name="T78" fmla="*/ 4142 w 4625"/>
                <a:gd name="T79" fmla="*/ 645 h 4959"/>
                <a:gd name="T80" fmla="*/ 4209 w 4625"/>
                <a:gd name="T81" fmla="*/ 557 h 4959"/>
                <a:gd name="T82" fmla="*/ 4273 w 4625"/>
                <a:gd name="T83" fmla="*/ 472 h 4959"/>
                <a:gd name="T84" fmla="*/ 4334 w 4625"/>
                <a:gd name="T85" fmla="*/ 391 h 4959"/>
                <a:gd name="T86" fmla="*/ 4392 w 4625"/>
                <a:gd name="T87" fmla="*/ 314 h 4959"/>
                <a:gd name="T88" fmla="*/ 4447 w 4625"/>
                <a:gd name="T89" fmla="*/ 239 h 4959"/>
                <a:gd name="T90" fmla="*/ 4501 w 4625"/>
                <a:gd name="T91" fmla="*/ 169 h 4959"/>
                <a:gd name="T92" fmla="*/ 4550 w 4625"/>
                <a:gd name="T93" fmla="*/ 102 h 4959"/>
                <a:gd name="T94" fmla="*/ 4595 w 4625"/>
                <a:gd name="T95" fmla="*/ 39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99" name="Freeform 18"/>
            <p:cNvSpPr>
              <a:spLocks noChangeAspect="1"/>
            </p:cNvSpPr>
            <p:nvPr/>
          </p:nvSpPr>
          <p:spPr bwMode="auto">
            <a:xfrm rot="808441">
              <a:off x="2418" y="1980"/>
              <a:ext cx="235" cy="253"/>
            </a:xfrm>
            <a:custGeom>
              <a:avLst/>
              <a:gdLst>
                <a:gd name="T0" fmla="*/ 82 w 4625"/>
                <a:gd name="T1" fmla="*/ 4897 h 4959"/>
                <a:gd name="T2" fmla="*/ 205 w 4625"/>
                <a:gd name="T3" fmla="*/ 4803 h 4959"/>
                <a:gd name="T4" fmla="*/ 328 w 4625"/>
                <a:gd name="T5" fmla="*/ 4706 h 4959"/>
                <a:gd name="T6" fmla="*/ 451 w 4625"/>
                <a:gd name="T7" fmla="*/ 4607 h 4959"/>
                <a:gd name="T8" fmla="*/ 573 w 4625"/>
                <a:gd name="T9" fmla="*/ 4506 h 4959"/>
                <a:gd name="T10" fmla="*/ 695 w 4625"/>
                <a:gd name="T11" fmla="*/ 4403 h 4959"/>
                <a:gd name="T12" fmla="*/ 817 w 4625"/>
                <a:gd name="T13" fmla="*/ 4298 h 4959"/>
                <a:gd name="T14" fmla="*/ 938 w 4625"/>
                <a:gd name="T15" fmla="*/ 4190 h 4959"/>
                <a:gd name="T16" fmla="*/ 1058 w 4625"/>
                <a:gd name="T17" fmla="*/ 4081 h 4959"/>
                <a:gd name="T18" fmla="*/ 1179 w 4625"/>
                <a:gd name="T19" fmla="*/ 3970 h 4959"/>
                <a:gd name="T20" fmla="*/ 1298 w 4625"/>
                <a:gd name="T21" fmla="*/ 3858 h 4959"/>
                <a:gd name="T22" fmla="*/ 1416 w 4625"/>
                <a:gd name="T23" fmla="*/ 3745 h 4959"/>
                <a:gd name="T24" fmla="*/ 1533 w 4625"/>
                <a:gd name="T25" fmla="*/ 3630 h 4959"/>
                <a:gd name="T26" fmla="*/ 1650 w 4625"/>
                <a:gd name="T27" fmla="*/ 3515 h 4959"/>
                <a:gd name="T28" fmla="*/ 1765 w 4625"/>
                <a:gd name="T29" fmla="*/ 3399 h 4959"/>
                <a:gd name="T30" fmla="*/ 1880 w 4625"/>
                <a:gd name="T31" fmla="*/ 3282 h 4959"/>
                <a:gd name="T32" fmla="*/ 1992 w 4625"/>
                <a:gd name="T33" fmla="*/ 3166 h 4959"/>
                <a:gd name="T34" fmla="*/ 2104 w 4625"/>
                <a:gd name="T35" fmla="*/ 3048 h 4959"/>
                <a:gd name="T36" fmla="*/ 2216 w 4625"/>
                <a:gd name="T37" fmla="*/ 2930 h 4959"/>
                <a:gd name="T38" fmla="*/ 2325 w 4625"/>
                <a:gd name="T39" fmla="*/ 2812 h 4959"/>
                <a:gd name="T40" fmla="*/ 2434 w 4625"/>
                <a:gd name="T41" fmla="*/ 2694 h 4959"/>
                <a:gd name="T42" fmla="*/ 2540 w 4625"/>
                <a:gd name="T43" fmla="*/ 2575 h 4959"/>
                <a:gd name="T44" fmla="*/ 2645 w 4625"/>
                <a:gd name="T45" fmla="*/ 2457 h 4959"/>
                <a:gd name="T46" fmla="*/ 2750 w 4625"/>
                <a:gd name="T47" fmla="*/ 2340 h 4959"/>
                <a:gd name="T48" fmla="*/ 2852 w 4625"/>
                <a:gd name="T49" fmla="*/ 2223 h 4959"/>
                <a:gd name="T50" fmla="*/ 2952 w 4625"/>
                <a:gd name="T51" fmla="*/ 2107 h 4959"/>
                <a:gd name="T52" fmla="*/ 3051 w 4625"/>
                <a:gd name="T53" fmla="*/ 1992 h 4959"/>
                <a:gd name="T54" fmla="*/ 3148 w 4625"/>
                <a:gd name="T55" fmla="*/ 1878 h 4959"/>
                <a:gd name="T56" fmla="*/ 3242 w 4625"/>
                <a:gd name="T57" fmla="*/ 1765 h 4959"/>
                <a:gd name="T58" fmla="*/ 3336 w 4625"/>
                <a:gd name="T59" fmla="*/ 1655 h 4959"/>
                <a:gd name="T60" fmla="*/ 3426 w 4625"/>
                <a:gd name="T61" fmla="*/ 1544 h 4959"/>
                <a:gd name="T62" fmla="*/ 3516 w 4625"/>
                <a:gd name="T63" fmla="*/ 1435 h 4959"/>
                <a:gd name="T64" fmla="*/ 3602 w 4625"/>
                <a:gd name="T65" fmla="*/ 1329 h 4959"/>
                <a:gd name="T66" fmla="*/ 3686 w 4625"/>
                <a:gd name="T67" fmla="*/ 1225 h 4959"/>
                <a:gd name="T68" fmla="*/ 3768 w 4625"/>
                <a:gd name="T69" fmla="*/ 1121 h 4959"/>
                <a:gd name="T70" fmla="*/ 3848 w 4625"/>
                <a:gd name="T71" fmla="*/ 1021 h 4959"/>
                <a:gd name="T72" fmla="*/ 3925 w 4625"/>
                <a:gd name="T73" fmla="*/ 923 h 4959"/>
                <a:gd name="T74" fmla="*/ 4000 w 4625"/>
                <a:gd name="T75" fmla="*/ 828 h 4959"/>
                <a:gd name="T76" fmla="*/ 4072 w 4625"/>
                <a:gd name="T77" fmla="*/ 735 h 4959"/>
                <a:gd name="T78" fmla="*/ 4142 w 4625"/>
                <a:gd name="T79" fmla="*/ 645 h 4959"/>
                <a:gd name="T80" fmla="*/ 4209 w 4625"/>
                <a:gd name="T81" fmla="*/ 557 h 4959"/>
                <a:gd name="T82" fmla="*/ 4273 w 4625"/>
                <a:gd name="T83" fmla="*/ 472 h 4959"/>
                <a:gd name="T84" fmla="*/ 4334 w 4625"/>
                <a:gd name="T85" fmla="*/ 391 h 4959"/>
                <a:gd name="T86" fmla="*/ 4392 w 4625"/>
                <a:gd name="T87" fmla="*/ 314 h 4959"/>
                <a:gd name="T88" fmla="*/ 4447 w 4625"/>
                <a:gd name="T89" fmla="*/ 239 h 4959"/>
                <a:gd name="T90" fmla="*/ 4501 w 4625"/>
                <a:gd name="T91" fmla="*/ 169 h 4959"/>
                <a:gd name="T92" fmla="*/ 4550 w 4625"/>
                <a:gd name="T93" fmla="*/ 102 h 4959"/>
                <a:gd name="T94" fmla="*/ 4595 w 4625"/>
                <a:gd name="T95" fmla="*/ 39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0" name="Rectangle 30"/>
            <p:cNvSpPr>
              <a:spLocks noChangeAspect="1" noChangeArrowheads="1"/>
            </p:cNvSpPr>
            <p:nvPr/>
          </p:nvSpPr>
          <p:spPr bwMode="auto">
            <a:xfrm>
              <a:off x="3737" y="505"/>
              <a:ext cx="34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>
              <a:off x="3654" y="1088"/>
              <a:ext cx="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2" name="Rectangle 32"/>
          <p:cNvSpPr>
            <a:spLocks noChangeAspect="1" noChangeArrowheads="1"/>
          </p:cNvSpPr>
          <p:nvPr/>
        </p:nvSpPr>
        <p:spPr bwMode="auto">
          <a:xfrm>
            <a:off x="4346282" y="3729124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Line 33"/>
          <p:cNvSpPr>
            <a:spLocks noChangeShapeType="1"/>
          </p:cNvSpPr>
          <p:nvPr/>
        </p:nvSpPr>
        <p:spPr bwMode="auto">
          <a:xfrm>
            <a:off x="6275095" y="5093540"/>
            <a:ext cx="4206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4" name="Rectangle 35"/>
          <p:cNvSpPr>
            <a:spLocks noChangeAspect="1" noChangeArrowheads="1"/>
          </p:cNvSpPr>
          <p:nvPr/>
        </p:nvSpPr>
        <p:spPr bwMode="auto">
          <a:xfrm>
            <a:off x="7381769" y="2285508"/>
            <a:ext cx="6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  </a:t>
            </a:r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5" name="Freeform 36"/>
          <p:cNvSpPr>
            <a:spLocks noChangeAspect="1"/>
          </p:cNvSpPr>
          <p:nvPr/>
        </p:nvSpPr>
        <p:spPr bwMode="auto">
          <a:xfrm>
            <a:off x="5684545" y="2559890"/>
            <a:ext cx="2020887" cy="2057400"/>
          </a:xfrm>
          <a:custGeom>
            <a:avLst/>
            <a:gdLst>
              <a:gd name="T0" fmla="*/ 82 w 4625"/>
              <a:gd name="T1" fmla="*/ 4897 h 4959"/>
              <a:gd name="T2" fmla="*/ 205 w 4625"/>
              <a:gd name="T3" fmla="*/ 4803 h 4959"/>
              <a:gd name="T4" fmla="*/ 328 w 4625"/>
              <a:gd name="T5" fmla="*/ 4706 h 4959"/>
              <a:gd name="T6" fmla="*/ 451 w 4625"/>
              <a:gd name="T7" fmla="*/ 4607 h 4959"/>
              <a:gd name="T8" fmla="*/ 573 w 4625"/>
              <a:gd name="T9" fmla="*/ 4506 h 4959"/>
              <a:gd name="T10" fmla="*/ 695 w 4625"/>
              <a:gd name="T11" fmla="*/ 4403 h 4959"/>
              <a:gd name="T12" fmla="*/ 817 w 4625"/>
              <a:gd name="T13" fmla="*/ 4298 h 4959"/>
              <a:gd name="T14" fmla="*/ 938 w 4625"/>
              <a:gd name="T15" fmla="*/ 4190 h 4959"/>
              <a:gd name="T16" fmla="*/ 1058 w 4625"/>
              <a:gd name="T17" fmla="*/ 4081 h 4959"/>
              <a:gd name="T18" fmla="*/ 1179 w 4625"/>
              <a:gd name="T19" fmla="*/ 3970 h 4959"/>
              <a:gd name="T20" fmla="*/ 1298 w 4625"/>
              <a:gd name="T21" fmla="*/ 3858 h 4959"/>
              <a:gd name="T22" fmla="*/ 1416 w 4625"/>
              <a:gd name="T23" fmla="*/ 3745 h 4959"/>
              <a:gd name="T24" fmla="*/ 1533 w 4625"/>
              <a:gd name="T25" fmla="*/ 3630 h 4959"/>
              <a:gd name="T26" fmla="*/ 1650 w 4625"/>
              <a:gd name="T27" fmla="*/ 3515 h 4959"/>
              <a:gd name="T28" fmla="*/ 1765 w 4625"/>
              <a:gd name="T29" fmla="*/ 3399 h 4959"/>
              <a:gd name="T30" fmla="*/ 1880 w 4625"/>
              <a:gd name="T31" fmla="*/ 3282 h 4959"/>
              <a:gd name="T32" fmla="*/ 1992 w 4625"/>
              <a:gd name="T33" fmla="*/ 3166 h 4959"/>
              <a:gd name="T34" fmla="*/ 2104 w 4625"/>
              <a:gd name="T35" fmla="*/ 3048 h 4959"/>
              <a:gd name="T36" fmla="*/ 2216 w 4625"/>
              <a:gd name="T37" fmla="*/ 2930 h 4959"/>
              <a:gd name="T38" fmla="*/ 2325 w 4625"/>
              <a:gd name="T39" fmla="*/ 2812 h 4959"/>
              <a:gd name="T40" fmla="*/ 2434 w 4625"/>
              <a:gd name="T41" fmla="*/ 2694 h 4959"/>
              <a:gd name="T42" fmla="*/ 2540 w 4625"/>
              <a:gd name="T43" fmla="*/ 2575 h 4959"/>
              <a:gd name="T44" fmla="*/ 2645 w 4625"/>
              <a:gd name="T45" fmla="*/ 2457 h 4959"/>
              <a:gd name="T46" fmla="*/ 2750 w 4625"/>
              <a:gd name="T47" fmla="*/ 2340 h 4959"/>
              <a:gd name="T48" fmla="*/ 2852 w 4625"/>
              <a:gd name="T49" fmla="*/ 2223 h 4959"/>
              <a:gd name="T50" fmla="*/ 2952 w 4625"/>
              <a:gd name="T51" fmla="*/ 2107 h 4959"/>
              <a:gd name="T52" fmla="*/ 3051 w 4625"/>
              <a:gd name="T53" fmla="*/ 1992 h 4959"/>
              <a:gd name="T54" fmla="*/ 3148 w 4625"/>
              <a:gd name="T55" fmla="*/ 1878 h 4959"/>
              <a:gd name="T56" fmla="*/ 3242 w 4625"/>
              <a:gd name="T57" fmla="*/ 1765 h 4959"/>
              <a:gd name="T58" fmla="*/ 3336 w 4625"/>
              <a:gd name="T59" fmla="*/ 1655 h 4959"/>
              <a:gd name="T60" fmla="*/ 3426 w 4625"/>
              <a:gd name="T61" fmla="*/ 1544 h 4959"/>
              <a:gd name="T62" fmla="*/ 3516 w 4625"/>
              <a:gd name="T63" fmla="*/ 1435 h 4959"/>
              <a:gd name="T64" fmla="*/ 3602 w 4625"/>
              <a:gd name="T65" fmla="*/ 1329 h 4959"/>
              <a:gd name="T66" fmla="*/ 3686 w 4625"/>
              <a:gd name="T67" fmla="*/ 1225 h 4959"/>
              <a:gd name="T68" fmla="*/ 3768 w 4625"/>
              <a:gd name="T69" fmla="*/ 1121 h 4959"/>
              <a:gd name="T70" fmla="*/ 3848 w 4625"/>
              <a:gd name="T71" fmla="*/ 1021 h 4959"/>
              <a:gd name="T72" fmla="*/ 3925 w 4625"/>
              <a:gd name="T73" fmla="*/ 923 h 4959"/>
              <a:gd name="T74" fmla="*/ 4000 w 4625"/>
              <a:gd name="T75" fmla="*/ 828 h 4959"/>
              <a:gd name="T76" fmla="*/ 4072 w 4625"/>
              <a:gd name="T77" fmla="*/ 735 h 4959"/>
              <a:gd name="T78" fmla="*/ 4142 w 4625"/>
              <a:gd name="T79" fmla="*/ 645 h 4959"/>
              <a:gd name="T80" fmla="*/ 4209 w 4625"/>
              <a:gd name="T81" fmla="*/ 557 h 4959"/>
              <a:gd name="T82" fmla="*/ 4273 w 4625"/>
              <a:gd name="T83" fmla="*/ 472 h 4959"/>
              <a:gd name="T84" fmla="*/ 4334 w 4625"/>
              <a:gd name="T85" fmla="*/ 391 h 4959"/>
              <a:gd name="T86" fmla="*/ 4392 w 4625"/>
              <a:gd name="T87" fmla="*/ 314 h 4959"/>
              <a:gd name="T88" fmla="*/ 4447 w 4625"/>
              <a:gd name="T89" fmla="*/ 239 h 4959"/>
              <a:gd name="T90" fmla="*/ 4501 w 4625"/>
              <a:gd name="T91" fmla="*/ 169 h 4959"/>
              <a:gd name="T92" fmla="*/ 4550 w 4625"/>
              <a:gd name="T93" fmla="*/ 102 h 4959"/>
              <a:gd name="T94" fmla="*/ 4595 w 4625"/>
              <a:gd name="T95" fmla="*/ 39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6" name="Line 37"/>
          <p:cNvSpPr>
            <a:spLocks noChangeAspect="1" noChangeShapeType="1"/>
          </p:cNvSpPr>
          <p:nvPr/>
        </p:nvSpPr>
        <p:spPr bwMode="auto">
          <a:xfrm flipH="1">
            <a:off x="4660607" y="4229940"/>
            <a:ext cx="15303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7" name="Rectangle 38"/>
          <p:cNvSpPr>
            <a:spLocks noChangeAspect="1" noChangeArrowheads="1"/>
          </p:cNvSpPr>
          <p:nvPr/>
        </p:nvSpPr>
        <p:spPr bwMode="auto">
          <a:xfrm>
            <a:off x="4343107" y="4100599"/>
            <a:ext cx="17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28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8" name="Group 55"/>
          <p:cNvGrpSpPr>
            <a:grpSpLocks/>
          </p:cNvGrpSpPr>
          <p:nvPr/>
        </p:nvGrpSpPr>
        <p:grpSpPr bwMode="auto">
          <a:xfrm>
            <a:off x="6159207" y="3266333"/>
            <a:ext cx="338138" cy="215900"/>
            <a:chOff x="3100" y="1519"/>
            <a:chExt cx="213" cy="136"/>
          </a:xfrm>
        </p:grpSpPr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3100" y="1566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3219" y="1519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>
                  <a:latin typeface="+mj-lt"/>
                  <a:cs typeface="Times New Roman" pitchFamily="18" charset="0"/>
                </a:rPr>
                <a:t>3</a:t>
              </a:r>
              <a:endParaRPr lang="en-US" sz="14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0" name="Freeform 21"/>
          <p:cNvSpPr>
            <a:spLocks/>
          </p:cNvSpPr>
          <p:nvPr/>
        </p:nvSpPr>
        <p:spPr bwMode="auto">
          <a:xfrm>
            <a:off x="6524332" y="3802903"/>
            <a:ext cx="119063" cy="119062"/>
          </a:xfrm>
          <a:custGeom>
            <a:avLst/>
            <a:gdLst>
              <a:gd name="T0" fmla="*/ 0 w 173"/>
              <a:gd name="T1" fmla="*/ 87 h 173"/>
              <a:gd name="T2" fmla="*/ 13 w 173"/>
              <a:gd name="T3" fmla="*/ 43 h 173"/>
              <a:gd name="T4" fmla="*/ 43 w 173"/>
              <a:gd name="T5" fmla="*/ 12 h 173"/>
              <a:gd name="T6" fmla="*/ 87 w 173"/>
              <a:gd name="T7" fmla="*/ 0 h 173"/>
              <a:gd name="T8" fmla="*/ 87 w 173"/>
              <a:gd name="T9" fmla="*/ 0 h 173"/>
              <a:gd name="T10" fmla="*/ 131 w 173"/>
              <a:gd name="T11" fmla="*/ 12 h 173"/>
              <a:gd name="T12" fmla="*/ 162 w 173"/>
              <a:gd name="T13" fmla="*/ 43 h 173"/>
              <a:gd name="T14" fmla="*/ 173 w 173"/>
              <a:gd name="T15" fmla="*/ 87 h 173"/>
              <a:gd name="T16" fmla="*/ 173 w 173"/>
              <a:gd name="T17" fmla="*/ 87 h 173"/>
              <a:gd name="T18" fmla="*/ 162 w 173"/>
              <a:gd name="T19" fmla="*/ 130 h 173"/>
              <a:gd name="T20" fmla="*/ 131 w 173"/>
              <a:gd name="T21" fmla="*/ 161 h 173"/>
              <a:gd name="T22" fmla="*/ 87 w 173"/>
              <a:gd name="T23" fmla="*/ 173 h 173"/>
              <a:gd name="T24" fmla="*/ 87 w 173"/>
              <a:gd name="T25" fmla="*/ 173 h 173"/>
              <a:gd name="T26" fmla="*/ 43 w 173"/>
              <a:gd name="T27" fmla="*/ 161 h 173"/>
              <a:gd name="T28" fmla="*/ 13 w 173"/>
              <a:gd name="T29" fmla="*/ 130 h 173"/>
              <a:gd name="T30" fmla="*/ 0 w 173"/>
              <a:gd name="T31" fmla="*/ 87 h 173"/>
              <a:gd name="T32" fmla="*/ 0 w 173"/>
              <a:gd name="T33" fmla="*/ 87 h 173"/>
              <a:gd name="T34" fmla="*/ 0 w 173"/>
              <a:gd name="T35" fmla="*/ 8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6687845" y="3714003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latin typeface="+mj-lt"/>
                <a:cs typeface="Times New Roman" pitchFamily="18" charset="0"/>
              </a:rPr>
              <a:t>e</a:t>
            </a:r>
            <a:r>
              <a:rPr lang="en-US" sz="1400" b="1" i="1" baseline="-25000" dirty="0">
                <a:latin typeface="+mj-lt"/>
                <a:cs typeface="Times New Roman" pitchFamily="18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2" name="Line 53"/>
          <p:cNvSpPr>
            <a:spLocks noChangeAspect="1" noChangeShapeType="1"/>
          </p:cNvSpPr>
          <p:nvPr/>
        </p:nvSpPr>
        <p:spPr bwMode="auto">
          <a:xfrm>
            <a:off x="6217945" y="4256928"/>
            <a:ext cx="0" cy="9890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23" name="Group 54"/>
          <p:cNvGrpSpPr>
            <a:grpSpLocks/>
          </p:cNvGrpSpPr>
          <p:nvPr/>
        </p:nvGrpSpPr>
        <p:grpSpPr bwMode="auto">
          <a:xfrm>
            <a:off x="6148095" y="4095009"/>
            <a:ext cx="330200" cy="215900"/>
            <a:chOff x="3093" y="2041"/>
            <a:chExt cx="208" cy="136"/>
          </a:xfrm>
        </p:grpSpPr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3207" y="2041"/>
              <a:ext cx="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dirty="0">
                  <a:latin typeface="+mj-lt"/>
                  <a:cs typeface="Times New Roman" pitchFamily="18" charset="0"/>
                </a:rPr>
                <a:t>E</a:t>
              </a:r>
              <a:r>
                <a:rPr lang="en-US" sz="1400" b="1" i="1" baseline="-25000" dirty="0">
                  <a:latin typeface="+mj-lt"/>
                  <a:cs typeface="Times New Roman" pitchFamily="18" charset="0"/>
                </a:rPr>
                <a:t>2</a:t>
              </a:r>
              <a:endParaRPr lang="en-US" sz="14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3093" y="2093"/>
              <a:ext cx="75" cy="75"/>
            </a:xfrm>
            <a:custGeom>
              <a:avLst/>
              <a:gdLst>
                <a:gd name="T0" fmla="*/ 0 w 173"/>
                <a:gd name="T1" fmla="*/ 87 h 173"/>
                <a:gd name="T2" fmla="*/ 13 w 173"/>
                <a:gd name="T3" fmla="*/ 43 h 173"/>
                <a:gd name="T4" fmla="*/ 43 w 173"/>
                <a:gd name="T5" fmla="*/ 12 h 173"/>
                <a:gd name="T6" fmla="*/ 87 w 173"/>
                <a:gd name="T7" fmla="*/ 0 h 173"/>
                <a:gd name="T8" fmla="*/ 87 w 173"/>
                <a:gd name="T9" fmla="*/ 0 h 173"/>
                <a:gd name="T10" fmla="*/ 131 w 173"/>
                <a:gd name="T11" fmla="*/ 12 h 173"/>
                <a:gd name="T12" fmla="*/ 162 w 173"/>
                <a:gd name="T13" fmla="*/ 43 h 173"/>
                <a:gd name="T14" fmla="*/ 173 w 173"/>
                <a:gd name="T15" fmla="*/ 87 h 173"/>
                <a:gd name="T16" fmla="*/ 173 w 173"/>
                <a:gd name="T17" fmla="*/ 87 h 173"/>
                <a:gd name="T18" fmla="*/ 162 w 173"/>
                <a:gd name="T19" fmla="*/ 130 h 173"/>
                <a:gd name="T20" fmla="*/ 131 w 173"/>
                <a:gd name="T21" fmla="*/ 161 h 173"/>
                <a:gd name="T22" fmla="*/ 87 w 173"/>
                <a:gd name="T23" fmla="*/ 173 h 173"/>
                <a:gd name="T24" fmla="*/ 87 w 173"/>
                <a:gd name="T25" fmla="*/ 173 h 173"/>
                <a:gd name="T26" fmla="*/ 43 w 173"/>
                <a:gd name="T27" fmla="*/ 161 h 173"/>
                <a:gd name="T28" fmla="*/ 13 w 173"/>
                <a:gd name="T29" fmla="*/ 130 h 173"/>
                <a:gd name="T30" fmla="*/ 0 w 173"/>
                <a:gd name="T31" fmla="*/ 87 h 173"/>
                <a:gd name="T32" fmla="*/ 0 w 173"/>
                <a:gd name="T33" fmla="*/ 87 h 173"/>
                <a:gd name="T34" fmla="*/ 0 w 173"/>
                <a:gd name="T35" fmla="*/ 87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6271920" y="5090365"/>
            <a:ext cx="4206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39" grpId="0" uiExpand="1" build="p"/>
      <p:bldP spid="82" grpId="0" uiExpand="1" animBg="1"/>
      <p:bldP spid="86" grpId="0" uiExpand="1" animBg="1"/>
      <p:bldP spid="89" grpId="0" uiExpand="1"/>
      <p:bldP spid="89" grpId="1"/>
      <p:bldP spid="91" grpId="0" uiExpand="1"/>
      <p:bldP spid="106" grpId="0" animBg="1"/>
      <p:bldP spid="107" grpId="0"/>
      <p:bldP spid="1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3855"/>
            <a:ext cx="8904855" cy="101765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3600" dirty="0">
                <a:ea typeface="ＭＳ Ｐゴシック" pitchFamily="-107" charset="-128"/>
                <a:cs typeface="ＭＳ Ｐゴシック" pitchFamily="-107" charset="-128"/>
              </a:rPr>
              <a:t>Keynesian View of Fiscal Policy:</a:t>
            </a:r>
            <a:br>
              <a:rPr lang="en-US" sz="3600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600" dirty="0">
                <a:ea typeface="ＭＳ Ｐゴシック" pitchFamily="-107" charset="-128"/>
                <a:cs typeface="ＭＳ Ｐゴシック" pitchFamily="-107" charset="-128"/>
              </a:rPr>
              <a:t>A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376"/>
            <a:ext cx="8792188" cy="448675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federal budget is the primary tool of fiscal policy.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Keynesians stress the importance of </a:t>
            </a:r>
            <a:r>
              <a:rPr lang="en-US" b="1" i="1" dirty="0">
                <a:solidFill>
                  <a:srgbClr val="32302A"/>
                </a:solidFill>
              </a:rPr>
              <a:t>counter-cyclical policy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budget should shift toward deficit when the economy </a:t>
            </a:r>
            <a:r>
              <a:rPr lang="en-US" sz="2800" dirty="0" smtClean="0">
                <a:solidFill>
                  <a:srgbClr val="32302A"/>
                </a:solidFill>
              </a:rPr>
              <a:t>is </a:t>
            </a:r>
            <a:r>
              <a:rPr lang="en-US" sz="2800" dirty="0">
                <a:solidFill>
                  <a:srgbClr val="32302A"/>
                </a:solidFill>
              </a:rPr>
              <a:t>threatened by recession.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budget should shift toward surplus when inflation is </a:t>
            </a:r>
            <a:r>
              <a:rPr lang="en-US" sz="2800" dirty="0" smtClean="0">
                <a:solidFill>
                  <a:srgbClr val="32302A"/>
                </a:solidFill>
              </a:rPr>
              <a:t>a </a:t>
            </a:r>
            <a:r>
              <a:rPr lang="en-US" sz="2800" dirty="0">
                <a:solidFill>
                  <a:srgbClr val="32302A"/>
                </a:solidFill>
              </a:rPr>
              <a:t>threat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6613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What </a:t>
            </a:r>
            <a:r>
              <a:rPr lang="en-US" dirty="0">
                <a:solidFill>
                  <a:srgbClr val="32302A"/>
                </a:solidFill>
              </a:rPr>
              <a:t>is the multiplier principle? </a:t>
            </a:r>
            <a:r>
              <a:rPr lang="en-US" dirty="0" smtClean="0">
                <a:solidFill>
                  <a:srgbClr val="32302A"/>
                </a:solidFill>
              </a:rPr>
              <a:t>Does the </a:t>
            </a:r>
            <a:r>
              <a:rPr lang="en-US" dirty="0">
                <a:solidFill>
                  <a:srgbClr val="32302A"/>
                </a:solidFill>
              </a:rPr>
              <a:t>multiplier principle make it more or less difficult to stabilize the economy? Explain. </a:t>
            </a:r>
            <a:endParaRPr lang="en-US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did John Maynard Keynes think the high level of unemployment persisted during the Great Depression?  What did he think needed </a:t>
            </a:r>
            <a:r>
              <a:rPr lang="en-US" dirty="0" smtClean="0">
                <a:solidFill>
                  <a:srgbClr val="32302A"/>
                </a:solidFill>
              </a:rPr>
              <a:t>to </a:t>
            </a:r>
            <a:r>
              <a:rPr lang="en-US" dirty="0">
                <a:solidFill>
                  <a:srgbClr val="32302A"/>
                </a:solidFill>
              </a:rPr>
              <a:t>be done to avoid the destructive impact of circumstances like those of the 1930s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556015"/>
            <a:ext cx="7772400" cy="9758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Fiscal Policy Changes and Problems of Timing</a:t>
            </a:r>
          </a:p>
        </p:txBody>
      </p:sp>
    </p:spTree>
    <p:extLst>
      <p:ext uri="{BB962C8B-B14F-4D97-AF65-F5344CB8AC3E}">
        <p14:creationId xmlns:p14="http://schemas.microsoft.com/office/powerpoint/2010/main" val="34001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71516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Great Depression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3557319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Great Depression exerted a huge impact </a:t>
            </a:r>
            <a:r>
              <a:rPr lang="en-US" sz="2600" dirty="0" smtClean="0">
                <a:solidFill>
                  <a:srgbClr val="32302A"/>
                </a:solidFill>
              </a:rPr>
              <a:t>on macroeconomics</a:t>
            </a:r>
            <a:r>
              <a:rPr lang="en-US" sz="26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national income accounts that we use to measure GDP were developed during this era.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Several of the basic concepts of macroeconomics and much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of </a:t>
            </a:r>
            <a:r>
              <a:rPr lang="en-US" sz="2600" dirty="0">
                <a:solidFill>
                  <a:srgbClr val="32302A"/>
                </a:solidFill>
              </a:rPr>
              <a:t>the terminology were initially introduced during the 1930s.</a:t>
            </a:r>
          </a:p>
          <a:p>
            <a:pPr marL="231775" indent="-231775"/>
            <a:r>
              <a:rPr lang="en-US" sz="2600" b="1" i="1" dirty="0">
                <a:solidFill>
                  <a:srgbClr val="32302A"/>
                </a:solidFill>
              </a:rPr>
              <a:t>Keynesian economics</a:t>
            </a:r>
            <a:r>
              <a:rPr lang="en-US" sz="2600" dirty="0">
                <a:solidFill>
                  <a:srgbClr val="32302A"/>
                </a:solidFill>
              </a:rPr>
              <a:t> was also an outgrowth of the Great Depression.</a:t>
            </a:r>
          </a:p>
        </p:txBody>
      </p:sp>
    </p:spTree>
    <p:extLst>
      <p:ext uri="{BB962C8B-B14F-4D97-AF65-F5344CB8AC3E}">
        <p14:creationId xmlns:p14="http://schemas.microsoft.com/office/powerpoint/2010/main" val="35122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8281"/>
            <a:ext cx="8904855" cy="774354"/>
          </a:xfrm>
        </p:spPr>
        <p:txBody>
          <a:bodyPr/>
          <a:lstStyle/>
          <a:p>
            <a:r>
              <a:rPr lang="en-US" dirty="0"/>
              <a:t>Problems with Proper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774"/>
            <a:ext cx="8883750" cy="369634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There are three major reasons why it is difficult to time fiscal policy changes in </a:t>
            </a:r>
            <a:r>
              <a:rPr lang="en-US" dirty="0" smtClean="0">
                <a:solidFill>
                  <a:srgbClr val="32302A"/>
                </a:solidFill>
              </a:rPr>
              <a:t>a </a:t>
            </a:r>
            <a:r>
              <a:rPr lang="en-US" dirty="0">
                <a:solidFill>
                  <a:srgbClr val="32302A"/>
                </a:solidFill>
              </a:rPr>
              <a:t>manner that promotes stability: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It takes time to institute a legislative change.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There is a time lag between when a change is instituted </a:t>
            </a: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when it exerts significant impact.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These time lags imply that sound policy requires knowledge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economic conditions </a:t>
            </a:r>
            <a:r>
              <a:rPr lang="en-US" sz="2800" dirty="0" smtClean="0">
                <a:solidFill>
                  <a:srgbClr val="32302A"/>
                </a:solidFill>
              </a:rPr>
              <a:t>9 </a:t>
            </a:r>
            <a:r>
              <a:rPr lang="en-US" sz="2800" dirty="0">
                <a:solidFill>
                  <a:srgbClr val="32302A"/>
                </a:solidFill>
              </a:rPr>
              <a:t>to 18 months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in </a:t>
            </a:r>
            <a:r>
              <a:rPr lang="en-US" sz="2800" dirty="0">
                <a:solidFill>
                  <a:srgbClr val="32302A"/>
                </a:solidFill>
              </a:rPr>
              <a:t>the future.  </a:t>
            </a:r>
            <a:endParaRPr lang="en-US" sz="2800" dirty="0" smtClean="0">
              <a:solidFill>
                <a:srgbClr val="32302A"/>
              </a:solidFill>
            </a:endParaRPr>
          </a:p>
          <a:p>
            <a:pPr marL="1031875" lvl="2" indent="-231775"/>
            <a:r>
              <a:rPr lang="en-US" sz="2800" dirty="0" smtClean="0">
                <a:solidFill>
                  <a:srgbClr val="32302A"/>
                </a:solidFill>
              </a:rPr>
              <a:t>But</a:t>
            </a:r>
            <a:r>
              <a:rPr lang="en-US" sz="2800" dirty="0">
                <a:solidFill>
                  <a:srgbClr val="32302A"/>
                </a:solidFill>
              </a:rPr>
              <a:t>, </a:t>
            </a:r>
            <a:r>
              <a:rPr lang="en-US" sz="2800" dirty="0" smtClean="0">
                <a:solidFill>
                  <a:srgbClr val="32302A"/>
                </a:solidFill>
              </a:rPr>
              <a:t>our </a:t>
            </a:r>
            <a:r>
              <a:rPr lang="en-US" sz="2800" dirty="0">
                <a:solidFill>
                  <a:srgbClr val="32302A"/>
                </a:solidFill>
              </a:rPr>
              <a:t>ability to forecast future conditions is limited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68281"/>
            <a:ext cx="8904855" cy="774354"/>
          </a:xfrm>
        </p:spPr>
        <p:txBody>
          <a:bodyPr/>
          <a:lstStyle/>
          <a:p>
            <a:r>
              <a:rPr lang="en-US" dirty="0"/>
              <a:t>Problems with Proper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774"/>
            <a:ext cx="8883750" cy="369634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Discretionary fiscal policy is like a two-edged </a:t>
            </a:r>
            <a:r>
              <a:rPr lang="en-US" dirty="0" smtClean="0">
                <a:solidFill>
                  <a:srgbClr val="32302A"/>
                </a:solidFill>
              </a:rPr>
              <a:t>sword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– it </a:t>
            </a:r>
            <a:r>
              <a:rPr lang="en-US" dirty="0">
                <a:solidFill>
                  <a:srgbClr val="32302A"/>
                </a:solidFill>
              </a:rPr>
              <a:t>can both harm and help.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If timed correctly, it may reduce economic instability.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If timed incorrectly, however, it may increase economic instability.</a:t>
            </a:r>
          </a:p>
        </p:txBody>
      </p:sp>
    </p:spTree>
    <p:extLst>
      <p:ext uri="{BB962C8B-B14F-4D97-AF65-F5344CB8AC3E}">
        <p14:creationId xmlns:p14="http://schemas.microsoft.com/office/powerpoint/2010/main" val="19724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352"/>
            <a:ext cx="8904855" cy="774354"/>
          </a:xfrm>
        </p:spPr>
        <p:txBody>
          <a:bodyPr/>
          <a:lstStyle/>
          <a:p>
            <a:r>
              <a:rPr lang="en-US" dirty="0"/>
              <a:t>Automatic Stabilizers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69"/>
            <a:ext cx="8883750" cy="5087431"/>
          </a:xfrm>
        </p:spPr>
        <p:txBody>
          <a:bodyPr/>
          <a:lstStyle/>
          <a:p>
            <a:pPr marL="231775" indent="-231775">
              <a:lnSpc>
                <a:spcPts val="3000"/>
              </a:lnSpc>
            </a:pPr>
            <a:r>
              <a:rPr lang="en-US" b="1" i="1" dirty="0" smtClean="0">
                <a:solidFill>
                  <a:srgbClr val="32302A"/>
                </a:solidFill>
              </a:rPr>
              <a:t>Automatic Stabilizers</a:t>
            </a:r>
            <a:r>
              <a:rPr lang="en-US" dirty="0" smtClean="0">
                <a:solidFill>
                  <a:srgbClr val="32302A"/>
                </a:solidFill>
              </a:rPr>
              <a:t>: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Without any new legislative action, these tools will increase the budget deficit (reduce the surplus) during a recession and increase the surplus (reduce the deficit) during an economic boom.</a:t>
            </a:r>
          </a:p>
          <a:p>
            <a:pPr marL="231775" indent="-231775">
              <a:lnSpc>
                <a:spcPts val="3000"/>
              </a:lnSpc>
            </a:pP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major advantage of </a:t>
            </a:r>
            <a:r>
              <a:rPr lang="en-US" i="1" dirty="0">
                <a:solidFill>
                  <a:srgbClr val="32302A"/>
                </a:solidFill>
              </a:rPr>
              <a:t>automatic stabilizers </a:t>
            </a:r>
            <a:r>
              <a:rPr lang="en-US" dirty="0">
                <a:solidFill>
                  <a:srgbClr val="32302A"/>
                </a:solidFill>
              </a:rPr>
              <a:t>is that they institute counter-cyclical fiscal policy without the delays associated with legislative action.</a:t>
            </a:r>
          </a:p>
          <a:p>
            <a:pPr marL="231775" indent="-231775">
              <a:lnSpc>
                <a:spcPts val="3000"/>
              </a:lnSpc>
            </a:pPr>
            <a:r>
              <a:rPr lang="en-US" dirty="0">
                <a:solidFill>
                  <a:srgbClr val="32302A"/>
                </a:solidFill>
              </a:rPr>
              <a:t>Examples of automatic stabilizers: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800" dirty="0">
                <a:solidFill>
                  <a:srgbClr val="32302A"/>
                </a:solidFill>
              </a:rPr>
              <a:t>unemployment compensation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800" dirty="0">
                <a:solidFill>
                  <a:srgbClr val="32302A"/>
                </a:solidFill>
              </a:rPr>
              <a:t>corporate profit tax 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800" dirty="0">
                <a:solidFill>
                  <a:srgbClr val="32302A"/>
                </a:solidFill>
              </a:rPr>
              <a:t>progressive income tax</a:t>
            </a:r>
          </a:p>
        </p:txBody>
      </p:sp>
    </p:spTree>
    <p:extLst>
      <p:ext uri="{BB962C8B-B14F-4D97-AF65-F5344CB8AC3E}">
        <p14:creationId xmlns:p14="http://schemas.microsoft.com/office/powerpoint/2010/main" val="5612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556015"/>
            <a:ext cx="7772400" cy="9758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Savings, Spending, Debt, and </a:t>
            </a:r>
            <a:br>
              <a:rPr lang="en-US" dirty="0" smtClean="0"/>
            </a:br>
            <a:r>
              <a:rPr lang="en-US" dirty="0" smtClean="0"/>
              <a:t>the Impact of Fiscal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352"/>
            <a:ext cx="8904855" cy="774354"/>
          </a:xfrm>
        </p:spPr>
        <p:txBody>
          <a:bodyPr/>
          <a:lstStyle/>
          <a:p>
            <a:r>
              <a:rPr lang="en-US" dirty="0"/>
              <a:t>Paradoxes of Thrift and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69"/>
            <a:ext cx="8883750" cy="5063985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paradox of thrift:</a:t>
            </a:r>
          </a:p>
          <a:p>
            <a:pPr marL="631825" lvl="1" indent="-231775"/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idea that when a large number of households increase </a:t>
            </a:r>
            <a:r>
              <a:rPr lang="en-US" sz="2800" dirty="0" smtClean="0">
                <a:solidFill>
                  <a:srgbClr val="32302A"/>
                </a:solidFill>
              </a:rPr>
              <a:t>their </a:t>
            </a:r>
            <a:r>
              <a:rPr lang="en-US" sz="2800" dirty="0">
                <a:solidFill>
                  <a:srgbClr val="32302A"/>
                </a:solidFill>
              </a:rPr>
              <a:t>saving and reduce consumption, their actions may </a:t>
            </a:r>
            <a:r>
              <a:rPr lang="en-US" sz="2800" dirty="0" smtClean="0">
                <a:solidFill>
                  <a:srgbClr val="32302A"/>
                </a:solidFill>
              </a:rPr>
              <a:t>reduce </a:t>
            </a:r>
            <a:r>
              <a:rPr lang="en-US" sz="2800" dirty="0">
                <a:solidFill>
                  <a:srgbClr val="32302A"/>
                </a:solidFill>
              </a:rPr>
              <a:t>aggregate consumption and throw the economy into </a:t>
            </a:r>
            <a:r>
              <a:rPr lang="en-US" sz="2800" dirty="0" smtClean="0">
                <a:solidFill>
                  <a:srgbClr val="32302A"/>
                </a:solidFill>
              </a:rPr>
              <a:t>a </a:t>
            </a:r>
            <a:r>
              <a:rPr lang="en-US" sz="2800" dirty="0">
                <a:solidFill>
                  <a:srgbClr val="32302A"/>
                </a:solidFill>
              </a:rPr>
              <a:t>recession.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Keynesians often stress the dangers implied by the </a:t>
            </a:r>
            <a:r>
              <a:rPr lang="en-US" sz="2800" i="1" dirty="0">
                <a:solidFill>
                  <a:srgbClr val="32302A"/>
                </a:solidFill>
              </a:rPr>
              <a:t>paradox of thrift</a:t>
            </a:r>
            <a:r>
              <a:rPr lang="en-US" sz="2800" dirty="0">
                <a:solidFill>
                  <a:srgbClr val="32302A"/>
                </a:solidFill>
              </a:rPr>
              <a:t> and excessive saving.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i="1" dirty="0">
                <a:solidFill>
                  <a:srgbClr val="32302A"/>
                </a:solidFill>
              </a:rPr>
              <a:t>paradox of thrift </a:t>
            </a:r>
            <a:r>
              <a:rPr lang="en-US" sz="2800" dirty="0">
                <a:solidFill>
                  <a:srgbClr val="32302A"/>
                </a:solidFill>
              </a:rPr>
              <a:t>indicates that efforts to save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more </a:t>
            </a:r>
            <a:r>
              <a:rPr lang="en-US" sz="2800" dirty="0">
                <a:solidFill>
                  <a:srgbClr val="32302A"/>
                </a:solidFill>
              </a:rPr>
              <a:t>could reduce the overall demand for goods </a:t>
            </a:r>
            <a:r>
              <a:rPr lang="en-US" sz="2800" dirty="0" smtClean="0">
                <a:solidFill>
                  <a:srgbClr val="32302A"/>
                </a:solidFill>
              </a:rPr>
              <a:t>and services</a:t>
            </a:r>
            <a:r>
              <a:rPr lang="en-US" sz="2800" dirty="0">
                <a:solidFill>
                  <a:srgbClr val="32302A"/>
                </a:solidFill>
              </a:rPr>
              <a:t>, causing businesses to reduce output and lay off workers.</a:t>
            </a:r>
          </a:p>
        </p:txBody>
      </p:sp>
    </p:spTree>
    <p:extLst>
      <p:ext uri="{BB962C8B-B14F-4D97-AF65-F5344CB8AC3E}">
        <p14:creationId xmlns:p14="http://schemas.microsoft.com/office/powerpoint/2010/main" val="20008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76162"/>
            <a:ext cx="8904855" cy="774354"/>
          </a:xfrm>
        </p:spPr>
        <p:txBody>
          <a:bodyPr/>
          <a:lstStyle/>
          <a:p>
            <a:r>
              <a:rPr lang="en-US" dirty="0"/>
              <a:t>Paradox of Excessive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2639"/>
            <a:ext cx="8807940" cy="412368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While an increase in consumption might temporarily boost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, households will face financial troubles if they save little and spend most of what they earn and borrow on current consumption.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Even though the incomes of Americans are the highest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history, so too is their financial anxiety.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You cannot have a strong and healthy economy when households are heavily indebted and face persistent financial troubles because their saving rate is low.</a:t>
            </a:r>
          </a:p>
        </p:txBody>
      </p:sp>
    </p:spTree>
    <p:extLst>
      <p:ext uri="{BB962C8B-B14F-4D97-AF65-F5344CB8AC3E}">
        <p14:creationId xmlns:p14="http://schemas.microsoft.com/office/powerpoint/2010/main" val="750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57668" y="2068287"/>
            <a:ext cx="5073657" cy="320970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2573"/>
            <a:ext cx="8904855" cy="110200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Household Debt as a Share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After-Tax Income, </a:t>
            </a:r>
            <a:r>
              <a:rPr lang="en-US" dirty="0" smtClean="0"/>
              <a:t>1960-2012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117712"/>
            <a:ext cx="3756427" cy="30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household debt to income ratio of Americans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has </a:t>
            </a:r>
            <a:r>
              <a:rPr lang="en-US" sz="2200" dirty="0">
                <a:latin typeface="+mj-lt"/>
                <a:cs typeface="Times New Roman" pitchFamily="18" charset="0"/>
              </a:rPr>
              <a:t>increased steadily since the mid-1980s.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debt to disposable income ratio of households soared to 130% in 2007, approximately twice the level of the 1960s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1970s.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378646" y="2122993"/>
            <a:ext cx="4237023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i="1" dirty="0" smtClean="0">
                <a:latin typeface="+mj-lt"/>
                <a:cs typeface="Times New Roman" pitchFamily="18" charset="0"/>
              </a:rPr>
              <a:t>Household Debt as a Share of After-Tax Income</a:t>
            </a:r>
          </a:p>
          <a:p>
            <a:pPr algn="ctr">
              <a:lnSpc>
                <a:spcPts val="1500"/>
              </a:lnSpc>
            </a:pPr>
            <a:r>
              <a:rPr lang="en-US" sz="1600" b="1" i="1" dirty="0" smtClean="0">
                <a:latin typeface="+mj-lt"/>
                <a:cs typeface="Times New Roman" pitchFamily="18" charset="0"/>
              </a:rPr>
              <a:t>1960-2012</a:t>
            </a:r>
            <a:endParaRPr lang="en-US" sz="1600" b="1" i="1" dirty="0">
              <a:latin typeface="+mj-lt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424876" y="2492633"/>
            <a:ext cx="0" cy="2323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6925" y="4825547"/>
            <a:ext cx="4263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9936435">
            <a:off x="4146481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1960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9936435">
            <a:off x="4475747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1964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9936435">
            <a:off x="5134279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1972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06592" y="4361727"/>
            <a:ext cx="4908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latin typeface="+mj-lt"/>
                <a:cs typeface="Times New Roman" pitchFamily="18" charset="0"/>
              </a:rPr>
              <a:t>20%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06592" y="4062083"/>
            <a:ext cx="4908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latin typeface="+mj-lt"/>
                <a:cs typeface="Times New Roman" pitchFamily="18" charset="0"/>
              </a:rPr>
              <a:t>40%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06592" y="3755339"/>
            <a:ext cx="4908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latin typeface="+mj-lt"/>
                <a:cs typeface="Times New Roman" pitchFamily="18" charset="0"/>
              </a:rPr>
              <a:t>60%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06592" y="3453189"/>
            <a:ext cx="4908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latin typeface="+mj-lt"/>
                <a:cs typeface="Times New Roman" pitchFamily="18" charset="0"/>
              </a:rPr>
              <a:t>80%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23235" y="3147770"/>
            <a:ext cx="5741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latin typeface="+mj-lt"/>
                <a:cs typeface="Times New Roman" pitchFamily="18" charset="0"/>
              </a:rPr>
              <a:t>100%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24566" y="2831061"/>
            <a:ext cx="5741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latin typeface="+mj-lt"/>
                <a:cs typeface="Times New Roman" pitchFamily="18" charset="0"/>
              </a:rPr>
              <a:t>120%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25897" y="2538205"/>
            <a:ext cx="5741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latin typeface="+mj-lt"/>
                <a:cs typeface="Times New Roman" pitchFamily="18" charset="0"/>
              </a:rPr>
              <a:t>140%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3696" y="2679952"/>
            <a:ext cx="45720" cy="1823776"/>
            <a:chOff x="4631079" y="2688192"/>
            <a:chExt cx="88487" cy="1823776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631079" y="3297757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631079" y="3596474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631079" y="3905329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631079" y="4214505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631079" y="4511968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632410" y="2981048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633741" y="2688192"/>
              <a:ext cx="858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 rot="19936435">
            <a:off x="4805013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1968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9936435">
            <a:off x="5463545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1976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9936435">
            <a:off x="6122077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1984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rot="19936435">
            <a:off x="5792811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1980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rot="19936435">
            <a:off x="6780609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1992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 rot="19936435">
            <a:off x="7439141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2000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 rot="19936435">
            <a:off x="7109875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1996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 rot="19936435">
            <a:off x="8097673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2008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 rot="19936435">
            <a:off x="7768407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2004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9936435">
            <a:off x="6451343" y="4888195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1988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rot="19936435">
            <a:off x="8426939" y="4892202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  <a:cs typeface="Times New Roman" pitchFamily="18" charset="0"/>
              </a:rPr>
              <a:t>2012</a:t>
            </a:r>
            <a:endParaRPr lang="en-US" sz="1300" dirty="0">
              <a:latin typeface="+mj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26080" y="4818731"/>
            <a:ext cx="4254410" cy="64008"/>
            <a:chOff x="4724723" y="4826971"/>
            <a:chExt cx="4254410" cy="100825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724723" y="4827036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379247" y="4827036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051985" y="4827020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706509" y="4827020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361033" y="4827020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033771" y="4827004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688295" y="4827003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342819" y="4827003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015557" y="4826987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997343" y="4826987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670081" y="4826971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324605" y="4826987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8651867" y="4826987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979133" y="4830994"/>
              <a:ext cx="0" cy="96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 132"/>
          <p:cNvSpPr/>
          <p:nvPr/>
        </p:nvSpPr>
        <p:spPr>
          <a:xfrm>
            <a:off x="4446256" y="2840468"/>
            <a:ext cx="4220308" cy="1137138"/>
          </a:xfrm>
          <a:custGeom>
            <a:avLst/>
            <a:gdLst>
              <a:gd name="connsiteX0" fmla="*/ 0 w 4220308"/>
              <a:gd name="connsiteY0" fmla="*/ 1137138 h 1137138"/>
              <a:gd name="connsiteX1" fmla="*/ 0 w 4220308"/>
              <a:gd name="connsiteY1" fmla="*/ 1137138 h 1137138"/>
              <a:gd name="connsiteX2" fmla="*/ 55685 w 4220308"/>
              <a:gd name="connsiteY2" fmla="*/ 1069730 h 1137138"/>
              <a:gd name="connsiteX3" fmla="*/ 90854 w 4220308"/>
              <a:gd name="connsiteY3" fmla="*/ 1101969 h 1137138"/>
              <a:gd name="connsiteX4" fmla="*/ 117231 w 4220308"/>
              <a:gd name="connsiteY4" fmla="*/ 1072661 h 1137138"/>
              <a:gd name="connsiteX5" fmla="*/ 126023 w 4220308"/>
              <a:gd name="connsiteY5" fmla="*/ 1081454 h 1137138"/>
              <a:gd name="connsiteX6" fmla="*/ 152400 w 4220308"/>
              <a:gd name="connsiteY6" fmla="*/ 1060938 h 1137138"/>
              <a:gd name="connsiteX7" fmla="*/ 155331 w 4220308"/>
              <a:gd name="connsiteY7" fmla="*/ 1078523 h 1137138"/>
              <a:gd name="connsiteX8" fmla="*/ 199293 w 4220308"/>
              <a:gd name="connsiteY8" fmla="*/ 1052146 h 1137138"/>
              <a:gd name="connsiteX9" fmla="*/ 228600 w 4220308"/>
              <a:gd name="connsiteY9" fmla="*/ 1016977 h 1137138"/>
              <a:gd name="connsiteX10" fmla="*/ 243254 w 4220308"/>
              <a:gd name="connsiteY10" fmla="*/ 1037492 h 1137138"/>
              <a:gd name="connsiteX11" fmla="*/ 310662 w 4220308"/>
              <a:gd name="connsiteY11" fmla="*/ 975946 h 1137138"/>
              <a:gd name="connsiteX12" fmla="*/ 319454 w 4220308"/>
              <a:gd name="connsiteY12" fmla="*/ 993530 h 1137138"/>
              <a:gd name="connsiteX13" fmla="*/ 339969 w 4220308"/>
              <a:gd name="connsiteY13" fmla="*/ 996461 h 1137138"/>
              <a:gd name="connsiteX14" fmla="*/ 378069 w 4220308"/>
              <a:gd name="connsiteY14" fmla="*/ 964223 h 1137138"/>
              <a:gd name="connsiteX15" fmla="*/ 404446 w 4220308"/>
              <a:gd name="connsiteY15" fmla="*/ 981807 h 1137138"/>
              <a:gd name="connsiteX16" fmla="*/ 430823 w 4220308"/>
              <a:gd name="connsiteY16" fmla="*/ 958361 h 1137138"/>
              <a:gd name="connsiteX17" fmla="*/ 442546 w 4220308"/>
              <a:gd name="connsiteY17" fmla="*/ 978877 h 1137138"/>
              <a:gd name="connsiteX18" fmla="*/ 460131 w 4220308"/>
              <a:gd name="connsiteY18" fmla="*/ 964223 h 1137138"/>
              <a:gd name="connsiteX19" fmla="*/ 486508 w 4220308"/>
              <a:gd name="connsiteY19" fmla="*/ 981807 h 1137138"/>
              <a:gd name="connsiteX20" fmla="*/ 507023 w 4220308"/>
              <a:gd name="connsiteY20" fmla="*/ 955430 h 1137138"/>
              <a:gd name="connsiteX21" fmla="*/ 512885 w 4220308"/>
              <a:gd name="connsiteY21" fmla="*/ 975946 h 1137138"/>
              <a:gd name="connsiteX22" fmla="*/ 545123 w 4220308"/>
              <a:gd name="connsiteY22" fmla="*/ 964223 h 1137138"/>
              <a:gd name="connsiteX23" fmla="*/ 571500 w 4220308"/>
              <a:gd name="connsiteY23" fmla="*/ 1005254 h 1137138"/>
              <a:gd name="connsiteX24" fmla="*/ 592016 w 4220308"/>
              <a:gd name="connsiteY24" fmla="*/ 975946 h 1137138"/>
              <a:gd name="connsiteX25" fmla="*/ 603739 w 4220308"/>
              <a:gd name="connsiteY25" fmla="*/ 999392 h 1137138"/>
              <a:gd name="connsiteX26" fmla="*/ 624254 w 4220308"/>
              <a:gd name="connsiteY26" fmla="*/ 967154 h 1137138"/>
              <a:gd name="connsiteX27" fmla="*/ 638908 w 4220308"/>
              <a:gd name="connsiteY27" fmla="*/ 1011115 h 1137138"/>
              <a:gd name="connsiteX28" fmla="*/ 665285 w 4220308"/>
              <a:gd name="connsiteY28" fmla="*/ 1008184 h 1137138"/>
              <a:gd name="connsiteX29" fmla="*/ 703385 w 4220308"/>
              <a:gd name="connsiteY29" fmla="*/ 975946 h 1137138"/>
              <a:gd name="connsiteX30" fmla="*/ 718039 w 4220308"/>
              <a:gd name="connsiteY30" fmla="*/ 1005254 h 1137138"/>
              <a:gd name="connsiteX31" fmla="*/ 741485 w 4220308"/>
              <a:gd name="connsiteY31" fmla="*/ 987669 h 1137138"/>
              <a:gd name="connsiteX32" fmla="*/ 759069 w 4220308"/>
              <a:gd name="connsiteY32" fmla="*/ 1014046 h 1137138"/>
              <a:gd name="connsiteX33" fmla="*/ 788377 w 4220308"/>
              <a:gd name="connsiteY33" fmla="*/ 993530 h 1137138"/>
              <a:gd name="connsiteX34" fmla="*/ 803031 w 4220308"/>
              <a:gd name="connsiteY34" fmla="*/ 1049215 h 1137138"/>
              <a:gd name="connsiteX35" fmla="*/ 826477 w 4220308"/>
              <a:gd name="connsiteY35" fmla="*/ 1049215 h 1137138"/>
              <a:gd name="connsiteX36" fmla="*/ 844062 w 4220308"/>
              <a:gd name="connsiteY36" fmla="*/ 1063869 h 1137138"/>
              <a:gd name="connsiteX37" fmla="*/ 870439 w 4220308"/>
              <a:gd name="connsiteY37" fmla="*/ 1034561 h 1137138"/>
              <a:gd name="connsiteX38" fmla="*/ 885093 w 4220308"/>
              <a:gd name="connsiteY38" fmla="*/ 1072661 h 1137138"/>
              <a:gd name="connsiteX39" fmla="*/ 914400 w 4220308"/>
              <a:gd name="connsiteY39" fmla="*/ 1052146 h 1137138"/>
              <a:gd name="connsiteX40" fmla="*/ 949569 w 4220308"/>
              <a:gd name="connsiteY40" fmla="*/ 1025769 h 1137138"/>
              <a:gd name="connsiteX41" fmla="*/ 964223 w 4220308"/>
              <a:gd name="connsiteY41" fmla="*/ 1055077 h 1137138"/>
              <a:gd name="connsiteX42" fmla="*/ 993531 w 4220308"/>
              <a:gd name="connsiteY42" fmla="*/ 1022838 h 1137138"/>
              <a:gd name="connsiteX43" fmla="*/ 1005254 w 4220308"/>
              <a:gd name="connsiteY43" fmla="*/ 1034561 h 1137138"/>
              <a:gd name="connsiteX44" fmla="*/ 1022839 w 4220308"/>
              <a:gd name="connsiteY44" fmla="*/ 1055077 h 1137138"/>
              <a:gd name="connsiteX45" fmla="*/ 1063869 w 4220308"/>
              <a:gd name="connsiteY45" fmla="*/ 1055077 h 1137138"/>
              <a:gd name="connsiteX46" fmla="*/ 1075593 w 4220308"/>
              <a:gd name="connsiteY46" fmla="*/ 1031630 h 1137138"/>
              <a:gd name="connsiteX47" fmla="*/ 1107831 w 4220308"/>
              <a:gd name="connsiteY47" fmla="*/ 1031630 h 1137138"/>
              <a:gd name="connsiteX48" fmla="*/ 1116623 w 4220308"/>
              <a:gd name="connsiteY48" fmla="*/ 1052146 h 1137138"/>
              <a:gd name="connsiteX49" fmla="*/ 1148862 w 4220308"/>
              <a:gd name="connsiteY49" fmla="*/ 1034561 h 1137138"/>
              <a:gd name="connsiteX50" fmla="*/ 1160585 w 4220308"/>
              <a:gd name="connsiteY50" fmla="*/ 1049215 h 1137138"/>
              <a:gd name="connsiteX51" fmla="*/ 1181100 w 4220308"/>
              <a:gd name="connsiteY51" fmla="*/ 1031630 h 1137138"/>
              <a:gd name="connsiteX52" fmla="*/ 1213339 w 4220308"/>
              <a:gd name="connsiteY52" fmla="*/ 1066800 h 1137138"/>
              <a:gd name="connsiteX53" fmla="*/ 1225062 w 4220308"/>
              <a:gd name="connsiteY53" fmla="*/ 1099038 h 1137138"/>
              <a:gd name="connsiteX54" fmla="*/ 1263162 w 4220308"/>
              <a:gd name="connsiteY54" fmla="*/ 1043354 h 1137138"/>
              <a:gd name="connsiteX55" fmla="*/ 1280746 w 4220308"/>
              <a:gd name="connsiteY55" fmla="*/ 1066800 h 1137138"/>
              <a:gd name="connsiteX56" fmla="*/ 1345223 w 4220308"/>
              <a:gd name="connsiteY56" fmla="*/ 1031630 h 1137138"/>
              <a:gd name="connsiteX57" fmla="*/ 1365739 w 4220308"/>
              <a:gd name="connsiteY57" fmla="*/ 1046284 h 1137138"/>
              <a:gd name="connsiteX58" fmla="*/ 1424354 w 4220308"/>
              <a:gd name="connsiteY58" fmla="*/ 999392 h 1137138"/>
              <a:gd name="connsiteX59" fmla="*/ 1447800 w 4220308"/>
              <a:gd name="connsiteY59" fmla="*/ 1019907 h 1137138"/>
              <a:gd name="connsiteX60" fmla="*/ 1503485 w 4220308"/>
              <a:gd name="connsiteY60" fmla="*/ 955430 h 1137138"/>
              <a:gd name="connsiteX61" fmla="*/ 1532793 w 4220308"/>
              <a:gd name="connsiteY61" fmla="*/ 978877 h 1137138"/>
              <a:gd name="connsiteX62" fmla="*/ 1559169 w 4220308"/>
              <a:gd name="connsiteY62" fmla="*/ 943707 h 1137138"/>
              <a:gd name="connsiteX63" fmla="*/ 1588477 w 4220308"/>
              <a:gd name="connsiteY63" fmla="*/ 929054 h 1137138"/>
              <a:gd name="connsiteX64" fmla="*/ 1603131 w 4220308"/>
              <a:gd name="connsiteY64" fmla="*/ 964223 h 1137138"/>
              <a:gd name="connsiteX65" fmla="*/ 1620716 w 4220308"/>
              <a:gd name="connsiteY65" fmla="*/ 934915 h 1137138"/>
              <a:gd name="connsiteX66" fmla="*/ 1667608 w 4220308"/>
              <a:gd name="connsiteY66" fmla="*/ 975946 h 1137138"/>
              <a:gd name="connsiteX67" fmla="*/ 1693985 w 4220308"/>
              <a:gd name="connsiteY67" fmla="*/ 984738 h 1137138"/>
              <a:gd name="connsiteX68" fmla="*/ 1702777 w 4220308"/>
              <a:gd name="connsiteY68" fmla="*/ 967154 h 1137138"/>
              <a:gd name="connsiteX69" fmla="*/ 1714500 w 4220308"/>
              <a:gd name="connsiteY69" fmla="*/ 999392 h 1137138"/>
              <a:gd name="connsiteX70" fmla="*/ 1746739 w 4220308"/>
              <a:gd name="connsiteY70" fmla="*/ 975946 h 1137138"/>
              <a:gd name="connsiteX71" fmla="*/ 1761393 w 4220308"/>
              <a:gd name="connsiteY71" fmla="*/ 996461 h 1137138"/>
              <a:gd name="connsiteX72" fmla="*/ 1776046 w 4220308"/>
              <a:gd name="connsiteY72" fmla="*/ 990600 h 1137138"/>
              <a:gd name="connsiteX73" fmla="*/ 1793631 w 4220308"/>
              <a:gd name="connsiteY73" fmla="*/ 1016977 h 1137138"/>
              <a:gd name="connsiteX74" fmla="*/ 1822939 w 4220308"/>
              <a:gd name="connsiteY74" fmla="*/ 996461 h 1137138"/>
              <a:gd name="connsiteX75" fmla="*/ 1843454 w 4220308"/>
              <a:gd name="connsiteY75" fmla="*/ 1031630 h 1137138"/>
              <a:gd name="connsiteX76" fmla="*/ 1896208 w 4220308"/>
              <a:gd name="connsiteY76" fmla="*/ 990600 h 1137138"/>
              <a:gd name="connsiteX77" fmla="*/ 1934308 w 4220308"/>
              <a:gd name="connsiteY77" fmla="*/ 1022838 h 1137138"/>
              <a:gd name="connsiteX78" fmla="*/ 1957754 w 4220308"/>
              <a:gd name="connsiteY78" fmla="*/ 1005254 h 1137138"/>
              <a:gd name="connsiteX79" fmla="*/ 2004646 w 4220308"/>
              <a:gd name="connsiteY79" fmla="*/ 952500 h 1137138"/>
              <a:gd name="connsiteX80" fmla="*/ 2019300 w 4220308"/>
              <a:gd name="connsiteY80" fmla="*/ 949569 h 1137138"/>
              <a:gd name="connsiteX81" fmla="*/ 2063262 w 4220308"/>
              <a:gd name="connsiteY81" fmla="*/ 867507 h 1137138"/>
              <a:gd name="connsiteX82" fmla="*/ 2086708 w 4220308"/>
              <a:gd name="connsiteY82" fmla="*/ 888023 h 1137138"/>
              <a:gd name="connsiteX83" fmla="*/ 2145323 w 4220308"/>
              <a:gd name="connsiteY83" fmla="*/ 800100 h 1137138"/>
              <a:gd name="connsiteX84" fmla="*/ 2162908 w 4220308"/>
              <a:gd name="connsiteY84" fmla="*/ 832338 h 1137138"/>
              <a:gd name="connsiteX85" fmla="*/ 2189285 w 4220308"/>
              <a:gd name="connsiteY85" fmla="*/ 767861 h 1137138"/>
              <a:gd name="connsiteX86" fmla="*/ 2230316 w 4220308"/>
              <a:gd name="connsiteY86" fmla="*/ 791307 h 1137138"/>
              <a:gd name="connsiteX87" fmla="*/ 2250831 w 4220308"/>
              <a:gd name="connsiteY87" fmla="*/ 805961 h 1137138"/>
              <a:gd name="connsiteX88" fmla="*/ 2312377 w 4220308"/>
              <a:gd name="connsiteY88" fmla="*/ 756138 h 1137138"/>
              <a:gd name="connsiteX89" fmla="*/ 2324100 w 4220308"/>
              <a:gd name="connsiteY89" fmla="*/ 794238 h 1137138"/>
              <a:gd name="connsiteX90" fmla="*/ 2391508 w 4220308"/>
              <a:gd name="connsiteY90" fmla="*/ 720969 h 1137138"/>
              <a:gd name="connsiteX91" fmla="*/ 2414954 w 4220308"/>
              <a:gd name="connsiteY91" fmla="*/ 750277 h 1137138"/>
              <a:gd name="connsiteX92" fmla="*/ 2470639 w 4220308"/>
              <a:gd name="connsiteY92" fmla="*/ 706315 h 1137138"/>
              <a:gd name="connsiteX93" fmla="*/ 2494085 w 4220308"/>
              <a:gd name="connsiteY93" fmla="*/ 729761 h 1137138"/>
              <a:gd name="connsiteX94" fmla="*/ 2540977 w 4220308"/>
              <a:gd name="connsiteY94" fmla="*/ 703384 h 1137138"/>
              <a:gd name="connsiteX95" fmla="*/ 2582008 w 4220308"/>
              <a:gd name="connsiteY95" fmla="*/ 750277 h 1137138"/>
              <a:gd name="connsiteX96" fmla="*/ 2623039 w 4220308"/>
              <a:gd name="connsiteY96" fmla="*/ 735623 h 1137138"/>
              <a:gd name="connsiteX97" fmla="*/ 2631831 w 4220308"/>
              <a:gd name="connsiteY97" fmla="*/ 735623 h 1137138"/>
              <a:gd name="connsiteX98" fmla="*/ 2649416 w 4220308"/>
              <a:gd name="connsiteY98" fmla="*/ 700454 h 1137138"/>
              <a:gd name="connsiteX99" fmla="*/ 2672862 w 4220308"/>
              <a:gd name="connsiteY99" fmla="*/ 723900 h 1137138"/>
              <a:gd name="connsiteX100" fmla="*/ 2690446 w 4220308"/>
              <a:gd name="connsiteY100" fmla="*/ 697523 h 1137138"/>
              <a:gd name="connsiteX101" fmla="*/ 2740269 w 4220308"/>
              <a:gd name="connsiteY101" fmla="*/ 691661 h 1137138"/>
              <a:gd name="connsiteX102" fmla="*/ 2754923 w 4220308"/>
              <a:gd name="connsiteY102" fmla="*/ 703384 h 1137138"/>
              <a:gd name="connsiteX103" fmla="*/ 2793023 w 4220308"/>
              <a:gd name="connsiteY103" fmla="*/ 677007 h 1137138"/>
              <a:gd name="connsiteX104" fmla="*/ 2807677 w 4220308"/>
              <a:gd name="connsiteY104" fmla="*/ 691661 h 1137138"/>
              <a:gd name="connsiteX105" fmla="*/ 2848708 w 4220308"/>
              <a:gd name="connsiteY105" fmla="*/ 647700 h 1137138"/>
              <a:gd name="connsiteX106" fmla="*/ 2875085 w 4220308"/>
              <a:gd name="connsiteY106" fmla="*/ 638907 h 1137138"/>
              <a:gd name="connsiteX107" fmla="*/ 2889739 w 4220308"/>
              <a:gd name="connsiteY107" fmla="*/ 653561 h 1137138"/>
              <a:gd name="connsiteX108" fmla="*/ 2942493 w 4220308"/>
              <a:gd name="connsiteY108" fmla="*/ 627184 h 1137138"/>
              <a:gd name="connsiteX109" fmla="*/ 2965939 w 4220308"/>
              <a:gd name="connsiteY109" fmla="*/ 647700 h 1137138"/>
              <a:gd name="connsiteX110" fmla="*/ 2980593 w 4220308"/>
              <a:gd name="connsiteY110" fmla="*/ 627184 h 1137138"/>
              <a:gd name="connsiteX111" fmla="*/ 3027485 w 4220308"/>
              <a:gd name="connsiteY111" fmla="*/ 618392 h 1137138"/>
              <a:gd name="connsiteX112" fmla="*/ 3062654 w 4220308"/>
              <a:gd name="connsiteY112" fmla="*/ 656492 h 1137138"/>
              <a:gd name="connsiteX113" fmla="*/ 3086100 w 4220308"/>
              <a:gd name="connsiteY113" fmla="*/ 633046 h 1137138"/>
              <a:gd name="connsiteX114" fmla="*/ 3106616 w 4220308"/>
              <a:gd name="connsiteY114" fmla="*/ 603738 h 1137138"/>
              <a:gd name="connsiteX115" fmla="*/ 3127131 w 4220308"/>
              <a:gd name="connsiteY115" fmla="*/ 615461 h 1137138"/>
              <a:gd name="connsiteX116" fmla="*/ 3162300 w 4220308"/>
              <a:gd name="connsiteY116" fmla="*/ 580292 h 1137138"/>
              <a:gd name="connsiteX117" fmla="*/ 3188677 w 4220308"/>
              <a:gd name="connsiteY117" fmla="*/ 574430 h 1137138"/>
              <a:gd name="connsiteX118" fmla="*/ 3217985 w 4220308"/>
              <a:gd name="connsiteY118" fmla="*/ 615461 h 1137138"/>
              <a:gd name="connsiteX119" fmla="*/ 3259016 w 4220308"/>
              <a:gd name="connsiteY119" fmla="*/ 571500 h 1137138"/>
              <a:gd name="connsiteX120" fmla="*/ 3261946 w 4220308"/>
              <a:gd name="connsiteY120" fmla="*/ 539261 h 1137138"/>
              <a:gd name="connsiteX121" fmla="*/ 3288323 w 4220308"/>
              <a:gd name="connsiteY121" fmla="*/ 553915 h 1137138"/>
              <a:gd name="connsiteX122" fmla="*/ 3314700 w 4220308"/>
              <a:gd name="connsiteY122" fmla="*/ 515815 h 1137138"/>
              <a:gd name="connsiteX123" fmla="*/ 3341077 w 4220308"/>
              <a:gd name="connsiteY123" fmla="*/ 524607 h 1137138"/>
              <a:gd name="connsiteX124" fmla="*/ 3358662 w 4220308"/>
              <a:gd name="connsiteY124" fmla="*/ 451338 h 1137138"/>
              <a:gd name="connsiteX125" fmla="*/ 3376246 w 4220308"/>
              <a:gd name="connsiteY125" fmla="*/ 474784 h 1137138"/>
              <a:gd name="connsiteX126" fmla="*/ 3408485 w 4220308"/>
              <a:gd name="connsiteY126" fmla="*/ 422030 h 1137138"/>
              <a:gd name="connsiteX127" fmla="*/ 3431931 w 4220308"/>
              <a:gd name="connsiteY127" fmla="*/ 375138 h 1137138"/>
              <a:gd name="connsiteX128" fmla="*/ 3484685 w 4220308"/>
              <a:gd name="connsiteY128" fmla="*/ 319454 h 1137138"/>
              <a:gd name="connsiteX129" fmla="*/ 3511062 w 4220308"/>
              <a:gd name="connsiteY129" fmla="*/ 278423 h 1137138"/>
              <a:gd name="connsiteX130" fmla="*/ 3543300 w 4220308"/>
              <a:gd name="connsiteY130" fmla="*/ 272561 h 1137138"/>
              <a:gd name="connsiteX131" fmla="*/ 3593123 w 4220308"/>
              <a:gd name="connsiteY131" fmla="*/ 225669 h 1137138"/>
              <a:gd name="connsiteX132" fmla="*/ 3613639 w 4220308"/>
              <a:gd name="connsiteY132" fmla="*/ 167054 h 1137138"/>
              <a:gd name="connsiteX133" fmla="*/ 3651739 w 4220308"/>
              <a:gd name="connsiteY133" fmla="*/ 114300 h 1137138"/>
              <a:gd name="connsiteX134" fmla="*/ 3675185 w 4220308"/>
              <a:gd name="connsiteY134" fmla="*/ 84992 h 1137138"/>
              <a:gd name="connsiteX135" fmla="*/ 3692769 w 4220308"/>
              <a:gd name="connsiteY135" fmla="*/ 99646 h 1137138"/>
              <a:gd name="connsiteX136" fmla="*/ 3733800 w 4220308"/>
              <a:gd name="connsiteY136" fmla="*/ 43961 h 1137138"/>
              <a:gd name="connsiteX137" fmla="*/ 3760177 w 4220308"/>
              <a:gd name="connsiteY137" fmla="*/ 49823 h 1137138"/>
              <a:gd name="connsiteX138" fmla="*/ 3824654 w 4220308"/>
              <a:gd name="connsiteY138" fmla="*/ 0 h 1137138"/>
              <a:gd name="connsiteX139" fmla="*/ 3856893 w 4220308"/>
              <a:gd name="connsiteY139" fmla="*/ 46892 h 1137138"/>
              <a:gd name="connsiteX140" fmla="*/ 3862754 w 4220308"/>
              <a:gd name="connsiteY140" fmla="*/ 120161 h 1137138"/>
              <a:gd name="connsiteX141" fmla="*/ 3936023 w 4220308"/>
              <a:gd name="connsiteY141" fmla="*/ 49823 h 1137138"/>
              <a:gd name="connsiteX142" fmla="*/ 3953608 w 4220308"/>
              <a:gd name="connsiteY142" fmla="*/ 70338 h 1137138"/>
              <a:gd name="connsiteX143" fmla="*/ 3974123 w 4220308"/>
              <a:gd name="connsiteY143" fmla="*/ 52754 h 1137138"/>
              <a:gd name="connsiteX144" fmla="*/ 3997569 w 4220308"/>
              <a:gd name="connsiteY144" fmla="*/ 84992 h 1137138"/>
              <a:gd name="connsiteX145" fmla="*/ 4015154 w 4220308"/>
              <a:gd name="connsiteY145" fmla="*/ 143607 h 1137138"/>
              <a:gd name="connsiteX146" fmla="*/ 4067908 w 4220308"/>
              <a:gd name="connsiteY146" fmla="*/ 193430 h 1137138"/>
              <a:gd name="connsiteX147" fmla="*/ 4091354 w 4220308"/>
              <a:gd name="connsiteY147" fmla="*/ 240323 h 1137138"/>
              <a:gd name="connsiteX148" fmla="*/ 4126523 w 4220308"/>
              <a:gd name="connsiteY148" fmla="*/ 269630 h 1137138"/>
              <a:gd name="connsiteX149" fmla="*/ 4152900 w 4220308"/>
              <a:gd name="connsiteY149" fmla="*/ 272561 h 1137138"/>
              <a:gd name="connsiteX150" fmla="*/ 4176346 w 4220308"/>
              <a:gd name="connsiteY150" fmla="*/ 316523 h 1137138"/>
              <a:gd name="connsiteX151" fmla="*/ 4220308 w 4220308"/>
              <a:gd name="connsiteY151" fmla="*/ 345830 h 113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220308" h="1137138">
                <a:moveTo>
                  <a:pt x="0" y="1137138"/>
                </a:moveTo>
                <a:lnTo>
                  <a:pt x="0" y="1137138"/>
                </a:lnTo>
                <a:lnTo>
                  <a:pt x="55685" y="1069730"/>
                </a:lnTo>
                <a:lnTo>
                  <a:pt x="90854" y="1101969"/>
                </a:lnTo>
                <a:lnTo>
                  <a:pt x="117231" y="1072661"/>
                </a:lnTo>
                <a:lnTo>
                  <a:pt x="126023" y="1081454"/>
                </a:lnTo>
                <a:lnTo>
                  <a:pt x="152400" y="1060938"/>
                </a:lnTo>
                <a:lnTo>
                  <a:pt x="155331" y="1078523"/>
                </a:lnTo>
                <a:lnTo>
                  <a:pt x="199293" y="1052146"/>
                </a:lnTo>
                <a:lnTo>
                  <a:pt x="228600" y="1016977"/>
                </a:lnTo>
                <a:lnTo>
                  <a:pt x="243254" y="1037492"/>
                </a:lnTo>
                <a:lnTo>
                  <a:pt x="310662" y="975946"/>
                </a:lnTo>
                <a:lnTo>
                  <a:pt x="319454" y="993530"/>
                </a:lnTo>
                <a:lnTo>
                  <a:pt x="339969" y="996461"/>
                </a:lnTo>
                <a:lnTo>
                  <a:pt x="378069" y="964223"/>
                </a:lnTo>
                <a:lnTo>
                  <a:pt x="404446" y="981807"/>
                </a:lnTo>
                <a:lnTo>
                  <a:pt x="430823" y="958361"/>
                </a:lnTo>
                <a:lnTo>
                  <a:pt x="442546" y="978877"/>
                </a:lnTo>
                <a:lnTo>
                  <a:pt x="460131" y="964223"/>
                </a:lnTo>
                <a:lnTo>
                  <a:pt x="486508" y="981807"/>
                </a:lnTo>
                <a:lnTo>
                  <a:pt x="507023" y="955430"/>
                </a:lnTo>
                <a:lnTo>
                  <a:pt x="512885" y="975946"/>
                </a:lnTo>
                <a:lnTo>
                  <a:pt x="545123" y="964223"/>
                </a:lnTo>
                <a:lnTo>
                  <a:pt x="571500" y="1005254"/>
                </a:lnTo>
                <a:lnTo>
                  <a:pt x="592016" y="975946"/>
                </a:lnTo>
                <a:lnTo>
                  <a:pt x="603739" y="999392"/>
                </a:lnTo>
                <a:lnTo>
                  <a:pt x="624254" y="967154"/>
                </a:lnTo>
                <a:lnTo>
                  <a:pt x="638908" y="1011115"/>
                </a:lnTo>
                <a:lnTo>
                  <a:pt x="665285" y="1008184"/>
                </a:lnTo>
                <a:lnTo>
                  <a:pt x="703385" y="975946"/>
                </a:lnTo>
                <a:lnTo>
                  <a:pt x="718039" y="1005254"/>
                </a:lnTo>
                <a:lnTo>
                  <a:pt x="741485" y="987669"/>
                </a:lnTo>
                <a:lnTo>
                  <a:pt x="759069" y="1014046"/>
                </a:lnTo>
                <a:lnTo>
                  <a:pt x="788377" y="993530"/>
                </a:lnTo>
                <a:lnTo>
                  <a:pt x="803031" y="1049215"/>
                </a:lnTo>
                <a:lnTo>
                  <a:pt x="826477" y="1049215"/>
                </a:lnTo>
                <a:lnTo>
                  <a:pt x="844062" y="1063869"/>
                </a:lnTo>
                <a:lnTo>
                  <a:pt x="870439" y="1034561"/>
                </a:lnTo>
                <a:lnTo>
                  <a:pt x="885093" y="1072661"/>
                </a:lnTo>
                <a:lnTo>
                  <a:pt x="914400" y="1052146"/>
                </a:lnTo>
                <a:lnTo>
                  <a:pt x="949569" y="1025769"/>
                </a:lnTo>
                <a:lnTo>
                  <a:pt x="964223" y="1055077"/>
                </a:lnTo>
                <a:lnTo>
                  <a:pt x="993531" y="1022838"/>
                </a:lnTo>
                <a:lnTo>
                  <a:pt x="1005254" y="1034561"/>
                </a:lnTo>
                <a:lnTo>
                  <a:pt x="1022839" y="1055077"/>
                </a:lnTo>
                <a:lnTo>
                  <a:pt x="1063869" y="1055077"/>
                </a:lnTo>
                <a:lnTo>
                  <a:pt x="1075593" y="1031630"/>
                </a:lnTo>
                <a:lnTo>
                  <a:pt x="1107831" y="1031630"/>
                </a:lnTo>
                <a:lnTo>
                  <a:pt x="1116623" y="1052146"/>
                </a:lnTo>
                <a:lnTo>
                  <a:pt x="1148862" y="1034561"/>
                </a:lnTo>
                <a:lnTo>
                  <a:pt x="1160585" y="1049215"/>
                </a:lnTo>
                <a:lnTo>
                  <a:pt x="1181100" y="1031630"/>
                </a:lnTo>
                <a:lnTo>
                  <a:pt x="1213339" y="1066800"/>
                </a:lnTo>
                <a:lnTo>
                  <a:pt x="1225062" y="1099038"/>
                </a:lnTo>
                <a:lnTo>
                  <a:pt x="1263162" y="1043354"/>
                </a:lnTo>
                <a:lnTo>
                  <a:pt x="1280746" y="1066800"/>
                </a:lnTo>
                <a:lnTo>
                  <a:pt x="1345223" y="1031630"/>
                </a:lnTo>
                <a:lnTo>
                  <a:pt x="1365739" y="1046284"/>
                </a:lnTo>
                <a:lnTo>
                  <a:pt x="1424354" y="999392"/>
                </a:lnTo>
                <a:lnTo>
                  <a:pt x="1447800" y="1019907"/>
                </a:lnTo>
                <a:lnTo>
                  <a:pt x="1503485" y="955430"/>
                </a:lnTo>
                <a:lnTo>
                  <a:pt x="1532793" y="978877"/>
                </a:lnTo>
                <a:lnTo>
                  <a:pt x="1559169" y="943707"/>
                </a:lnTo>
                <a:lnTo>
                  <a:pt x="1588477" y="929054"/>
                </a:lnTo>
                <a:lnTo>
                  <a:pt x="1603131" y="964223"/>
                </a:lnTo>
                <a:lnTo>
                  <a:pt x="1620716" y="934915"/>
                </a:lnTo>
                <a:lnTo>
                  <a:pt x="1667608" y="975946"/>
                </a:lnTo>
                <a:lnTo>
                  <a:pt x="1693985" y="984738"/>
                </a:lnTo>
                <a:lnTo>
                  <a:pt x="1702777" y="967154"/>
                </a:lnTo>
                <a:lnTo>
                  <a:pt x="1714500" y="999392"/>
                </a:lnTo>
                <a:lnTo>
                  <a:pt x="1746739" y="975946"/>
                </a:lnTo>
                <a:lnTo>
                  <a:pt x="1761393" y="996461"/>
                </a:lnTo>
                <a:lnTo>
                  <a:pt x="1776046" y="990600"/>
                </a:lnTo>
                <a:lnTo>
                  <a:pt x="1793631" y="1016977"/>
                </a:lnTo>
                <a:lnTo>
                  <a:pt x="1822939" y="996461"/>
                </a:lnTo>
                <a:lnTo>
                  <a:pt x="1843454" y="1031630"/>
                </a:lnTo>
                <a:lnTo>
                  <a:pt x="1896208" y="990600"/>
                </a:lnTo>
                <a:lnTo>
                  <a:pt x="1934308" y="1022838"/>
                </a:lnTo>
                <a:lnTo>
                  <a:pt x="1957754" y="1005254"/>
                </a:lnTo>
                <a:lnTo>
                  <a:pt x="2004646" y="952500"/>
                </a:lnTo>
                <a:lnTo>
                  <a:pt x="2019300" y="949569"/>
                </a:lnTo>
                <a:lnTo>
                  <a:pt x="2063262" y="867507"/>
                </a:lnTo>
                <a:lnTo>
                  <a:pt x="2086708" y="888023"/>
                </a:lnTo>
                <a:lnTo>
                  <a:pt x="2145323" y="800100"/>
                </a:lnTo>
                <a:lnTo>
                  <a:pt x="2162908" y="832338"/>
                </a:lnTo>
                <a:lnTo>
                  <a:pt x="2189285" y="767861"/>
                </a:lnTo>
                <a:lnTo>
                  <a:pt x="2230316" y="791307"/>
                </a:lnTo>
                <a:lnTo>
                  <a:pt x="2250831" y="805961"/>
                </a:lnTo>
                <a:lnTo>
                  <a:pt x="2312377" y="756138"/>
                </a:lnTo>
                <a:lnTo>
                  <a:pt x="2324100" y="794238"/>
                </a:lnTo>
                <a:lnTo>
                  <a:pt x="2391508" y="720969"/>
                </a:lnTo>
                <a:lnTo>
                  <a:pt x="2414954" y="750277"/>
                </a:lnTo>
                <a:lnTo>
                  <a:pt x="2470639" y="706315"/>
                </a:lnTo>
                <a:lnTo>
                  <a:pt x="2494085" y="729761"/>
                </a:lnTo>
                <a:lnTo>
                  <a:pt x="2540977" y="703384"/>
                </a:lnTo>
                <a:lnTo>
                  <a:pt x="2582008" y="750277"/>
                </a:lnTo>
                <a:lnTo>
                  <a:pt x="2623039" y="735623"/>
                </a:lnTo>
                <a:lnTo>
                  <a:pt x="2631831" y="735623"/>
                </a:lnTo>
                <a:lnTo>
                  <a:pt x="2649416" y="700454"/>
                </a:lnTo>
                <a:lnTo>
                  <a:pt x="2672862" y="723900"/>
                </a:lnTo>
                <a:lnTo>
                  <a:pt x="2690446" y="697523"/>
                </a:lnTo>
                <a:lnTo>
                  <a:pt x="2740269" y="691661"/>
                </a:lnTo>
                <a:lnTo>
                  <a:pt x="2754923" y="703384"/>
                </a:lnTo>
                <a:lnTo>
                  <a:pt x="2793023" y="677007"/>
                </a:lnTo>
                <a:lnTo>
                  <a:pt x="2807677" y="691661"/>
                </a:lnTo>
                <a:lnTo>
                  <a:pt x="2848708" y="647700"/>
                </a:lnTo>
                <a:lnTo>
                  <a:pt x="2875085" y="638907"/>
                </a:lnTo>
                <a:lnTo>
                  <a:pt x="2889739" y="653561"/>
                </a:lnTo>
                <a:lnTo>
                  <a:pt x="2942493" y="627184"/>
                </a:lnTo>
                <a:lnTo>
                  <a:pt x="2965939" y="647700"/>
                </a:lnTo>
                <a:lnTo>
                  <a:pt x="2980593" y="627184"/>
                </a:lnTo>
                <a:lnTo>
                  <a:pt x="3027485" y="618392"/>
                </a:lnTo>
                <a:lnTo>
                  <a:pt x="3062654" y="656492"/>
                </a:lnTo>
                <a:lnTo>
                  <a:pt x="3086100" y="633046"/>
                </a:lnTo>
                <a:lnTo>
                  <a:pt x="3106616" y="603738"/>
                </a:lnTo>
                <a:lnTo>
                  <a:pt x="3127131" y="615461"/>
                </a:lnTo>
                <a:lnTo>
                  <a:pt x="3162300" y="580292"/>
                </a:lnTo>
                <a:lnTo>
                  <a:pt x="3188677" y="574430"/>
                </a:lnTo>
                <a:lnTo>
                  <a:pt x="3217985" y="615461"/>
                </a:lnTo>
                <a:lnTo>
                  <a:pt x="3259016" y="571500"/>
                </a:lnTo>
                <a:lnTo>
                  <a:pt x="3261946" y="539261"/>
                </a:lnTo>
                <a:lnTo>
                  <a:pt x="3288323" y="553915"/>
                </a:lnTo>
                <a:lnTo>
                  <a:pt x="3314700" y="515815"/>
                </a:lnTo>
                <a:lnTo>
                  <a:pt x="3341077" y="524607"/>
                </a:lnTo>
                <a:lnTo>
                  <a:pt x="3358662" y="451338"/>
                </a:lnTo>
                <a:lnTo>
                  <a:pt x="3376246" y="474784"/>
                </a:lnTo>
                <a:lnTo>
                  <a:pt x="3408485" y="422030"/>
                </a:lnTo>
                <a:lnTo>
                  <a:pt x="3431931" y="375138"/>
                </a:lnTo>
                <a:lnTo>
                  <a:pt x="3484685" y="319454"/>
                </a:lnTo>
                <a:lnTo>
                  <a:pt x="3511062" y="278423"/>
                </a:lnTo>
                <a:lnTo>
                  <a:pt x="3543300" y="272561"/>
                </a:lnTo>
                <a:lnTo>
                  <a:pt x="3593123" y="225669"/>
                </a:lnTo>
                <a:lnTo>
                  <a:pt x="3613639" y="167054"/>
                </a:lnTo>
                <a:lnTo>
                  <a:pt x="3651739" y="114300"/>
                </a:lnTo>
                <a:lnTo>
                  <a:pt x="3675185" y="84992"/>
                </a:lnTo>
                <a:lnTo>
                  <a:pt x="3692769" y="99646"/>
                </a:lnTo>
                <a:lnTo>
                  <a:pt x="3733800" y="43961"/>
                </a:lnTo>
                <a:lnTo>
                  <a:pt x="3760177" y="49823"/>
                </a:lnTo>
                <a:lnTo>
                  <a:pt x="3824654" y="0"/>
                </a:lnTo>
                <a:lnTo>
                  <a:pt x="3856893" y="46892"/>
                </a:lnTo>
                <a:lnTo>
                  <a:pt x="3862754" y="120161"/>
                </a:lnTo>
                <a:lnTo>
                  <a:pt x="3936023" y="49823"/>
                </a:lnTo>
                <a:lnTo>
                  <a:pt x="3953608" y="70338"/>
                </a:lnTo>
                <a:lnTo>
                  <a:pt x="3974123" y="52754"/>
                </a:lnTo>
                <a:lnTo>
                  <a:pt x="3997569" y="84992"/>
                </a:lnTo>
                <a:lnTo>
                  <a:pt x="4015154" y="143607"/>
                </a:lnTo>
                <a:lnTo>
                  <a:pt x="4067908" y="193430"/>
                </a:lnTo>
                <a:lnTo>
                  <a:pt x="4091354" y="240323"/>
                </a:lnTo>
                <a:lnTo>
                  <a:pt x="4126523" y="269630"/>
                </a:lnTo>
                <a:lnTo>
                  <a:pt x="4152900" y="272561"/>
                </a:lnTo>
                <a:lnTo>
                  <a:pt x="4176346" y="316523"/>
                </a:lnTo>
                <a:lnTo>
                  <a:pt x="4220308" y="345830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8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051"/>
            <a:ext cx="8904855" cy="104613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Household Debt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2008-2009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912"/>
            <a:ext cx="8941332" cy="4296333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The historically high level of debt meant households were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in a </a:t>
            </a:r>
            <a:r>
              <a:rPr lang="en-US" sz="2700" dirty="0">
                <a:solidFill>
                  <a:srgbClr val="32302A"/>
                </a:solidFill>
              </a:rPr>
              <a:t>weak position to deal with the recession of 2008-2009.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As a result of the their high debt/income ratio, households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were </a:t>
            </a:r>
            <a:r>
              <a:rPr lang="en-US" sz="2700" dirty="0">
                <a:solidFill>
                  <a:srgbClr val="32302A"/>
                </a:solidFill>
              </a:rPr>
              <a:t>reluctant to spend additional income.  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Thus the Keynesian tax rebates and federal spending increases of the Bush and Obama administrations were </a:t>
            </a:r>
            <a:r>
              <a:rPr lang="en-US" sz="2700" dirty="0" smtClean="0">
                <a:solidFill>
                  <a:srgbClr val="32302A"/>
                </a:solidFill>
              </a:rPr>
              <a:t>largely ineffective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Even with budget deficits of 10% of GDP, output was sluggish and unemployment remained high in </a:t>
            </a:r>
            <a:r>
              <a:rPr lang="en-US" sz="2700" dirty="0" smtClean="0">
                <a:solidFill>
                  <a:srgbClr val="32302A"/>
                </a:solidFill>
              </a:rPr>
              <a:t>2009-2012.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6613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51984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is the proper timing of changes in fiscal policy so important?  Why is it difficult to achieve? </a:t>
            </a:r>
            <a:endParaRPr lang="en-US" dirty="0" smtClean="0">
              <a:solidFill>
                <a:srgbClr val="32302A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Automatic </a:t>
            </a:r>
            <a:r>
              <a:rPr lang="en-US" dirty="0">
                <a:solidFill>
                  <a:srgbClr val="32302A"/>
                </a:solidFill>
              </a:rPr>
              <a:t>stabilizers are government programs that tend </a:t>
            </a:r>
            <a:r>
              <a:rPr lang="en-US" dirty="0" smtClean="0">
                <a:solidFill>
                  <a:srgbClr val="32302A"/>
                </a:solidFill>
              </a:rPr>
              <a:t>to:</a:t>
            </a:r>
          </a:p>
          <a:p>
            <a:pPr marL="287338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  (a) bring </a:t>
            </a:r>
            <a:r>
              <a:rPr lang="en-US" dirty="0">
                <a:solidFill>
                  <a:srgbClr val="32302A"/>
                </a:solidFill>
              </a:rPr>
              <a:t>expenditures and revenues </a:t>
            </a:r>
            <a:r>
              <a:rPr lang="en-US" dirty="0" smtClean="0">
                <a:solidFill>
                  <a:srgbClr val="32302A"/>
                </a:solidFill>
              </a:rPr>
              <a:t>automatically into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 balance without </a:t>
            </a:r>
            <a:r>
              <a:rPr lang="en-US" dirty="0">
                <a:solidFill>
                  <a:srgbClr val="32302A"/>
                </a:solidFill>
              </a:rPr>
              <a:t>legislative action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287338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  (b) shift </a:t>
            </a:r>
            <a:r>
              <a:rPr lang="en-US" dirty="0">
                <a:solidFill>
                  <a:srgbClr val="32302A"/>
                </a:solidFill>
              </a:rPr>
              <a:t>the budget toward a deficit when </a:t>
            </a:r>
            <a:r>
              <a:rPr lang="en-US" dirty="0" smtClean="0">
                <a:solidFill>
                  <a:srgbClr val="32302A"/>
                </a:solidFill>
              </a:rPr>
              <a:t>the economy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 slows but </a:t>
            </a:r>
            <a:r>
              <a:rPr lang="en-US" dirty="0">
                <a:solidFill>
                  <a:srgbClr val="32302A"/>
                </a:solidFill>
              </a:rPr>
              <a:t>shift it towards a </a:t>
            </a:r>
            <a:r>
              <a:rPr lang="en-US" dirty="0" smtClean="0">
                <a:solidFill>
                  <a:srgbClr val="32302A"/>
                </a:solidFill>
              </a:rPr>
              <a:t>surplus during </a:t>
            </a:r>
            <a:r>
              <a:rPr lang="en-US" dirty="0">
                <a:solidFill>
                  <a:srgbClr val="32302A"/>
                </a:solidFill>
              </a:rPr>
              <a:t>an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 expansion.</a:t>
            </a:r>
          </a:p>
          <a:p>
            <a:pPr marL="287338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  (c) increase </a:t>
            </a:r>
            <a:r>
              <a:rPr lang="en-US" dirty="0">
                <a:solidFill>
                  <a:srgbClr val="32302A"/>
                </a:solidFill>
              </a:rPr>
              <a:t>tax collections automatically </a:t>
            </a:r>
            <a:r>
              <a:rPr lang="en-US" dirty="0" smtClean="0">
                <a:solidFill>
                  <a:srgbClr val="32302A"/>
                </a:solidFill>
              </a:rPr>
              <a:t>during a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 recession.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6613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403225" indent="-403225">
              <a:buNone/>
            </a:pPr>
            <a:r>
              <a:rPr lang="en-US" dirty="0" smtClean="0">
                <a:solidFill>
                  <a:srgbClr val="32302A"/>
                </a:solidFill>
              </a:rPr>
              <a:t>3.  When </a:t>
            </a:r>
            <a:r>
              <a:rPr lang="en-US" dirty="0">
                <a:solidFill>
                  <a:srgbClr val="32302A"/>
                </a:solidFill>
              </a:rPr>
              <a:t>households are heavily indebted, what are they likely to do with an unexpected increase in income such as a tax rebate?  How will this impact the effectiveness of expansionary fiscal </a:t>
            </a:r>
            <a:r>
              <a:rPr lang="en-US" dirty="0" smtClean="0">
                <a:solidFill>
                  <a:srgbClr val="32302A"/>
                </a:solidFill>
              </a:rPr>
              <a:t>policy?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Keynesian Economics: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335411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John Maynard Keynes was probably the most influential economist of the 20th Century.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 developed a theory that provided both an explanation for the prolonged unemployment of the 1930s and a recipe for how to generate a recovery.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 analysis indicated that fiscal policy could be used to maintain a high level of output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491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082808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11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Keynesian Economics: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282"/>
            <a:ext cx="8883750" cy="341666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Keynesian view dominated macroeconomics for 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3 </a:t>
            </a:r>
            <a:r>
              <a:rPr lang="en-US" dirty="0">
                <a:solidFill>
                  <a:srgbClr val="32302A"/>
                </a:solidFill>
              </a:rPr>
              <a:t>decades following WWII.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Keynesian economics began to wane during the 1970s because it was unable to explain the simultaneous occurrence of high unemployment and inflation.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But, the severe recession of 2008-2009 generated renewed interest in Keynesian analysis.</a:t>
            </a:r>
          </a:p>
        </p:txBody>
      </p:sp>
    </p:spTree>
    <p:extLst>
      <p:ext uri="{BB962C8B-B14F-4D97-AF65-F5344CB8AC3E}">
        <p14:creationId xmlns:p14="http://schemas.microsoft.com/office/powerpoint/2010/main" val="4969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480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Game Plan for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Analysis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of 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282"/>
            <a:ext cx="8883750" cy="379959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This chapter will present the Keynesian view of fiscal policy and consider how it has evolved through time.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next chapter will focus on alternative theories and consider incentive effects that are largely ignored within the Keynesian framework.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Taken together, these two chapters provide a balanced presentation of current views on the potential and limitations of fiscal policy as a stabilization tool.</a:t>
            </a:r>
          </a:p>
        </p:txBody>
      </p:sp>
    </p:spTree>
    <p:extLst>
      <p:ext uri="{BB962C8B-B14F-4D97-AF65-F5344CB8AC3E}">
        <p14:creationId xmlns:p14="http://schemas.microsoft.com/office/powerpoint/2010/main" val="26956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18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706764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Great Depression </a:t>
            </a:r>
            <a:r>
              <a:rPr lang="en-US" dirty="0" smtClean="0"/>
              <a:t>and </a:t>
            </a:r>
            <a:r>
              <a:rPr lang="en-US" dirty="0"/>
              <a:t>the Macro-adjustment Process</a:t>
            </a:r>
          </a:p>
        </p:txBody>
      </p:sp>
    </p:spTree>
    <p:extLst>
      <p:ext uri="{BB962C8B-B14F-4D97-AF65-F5344CB8AC3E}">
        <p14:creationId xmlns:p14="http://schemas.microsoft.com/office/powerpoint/2010/main" val="4462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5172"/>
            <a:ext cx="8904855" cy="125536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Great Depression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Macro-adjustment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568"/>
            <a:ext cx="8883750" cy="4583071"/>
          </a:xfrm>
        </p:spPr>
        <p:txBody>
          <a:bodyPr/>
          <a:lstStyle/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rgbClr val="32302A"/>
                </a:solidFill>
              </a:rPr>
              <a:t>Prior to the Great Depression, most economists thought market adjustments would direct an economy back to full employment rather quickly.</a:t>
            </a:r>
          </a:p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rgbClr val="32302A"/>
                </a:solidFill>
              </a:rPr>
              <a:t>The </a:t>
            </a:r>
            <a:r>
              <a:rPr lang="en-US" sz="2600" dirty="0" smtClean="0">
                <a:solidFill>
                  <a:srgbClr val="32302A"/>
                </a:solidFill>
              </a:rPr>
              <a:t>Great Depression’s length &amp; </a:t>
            </a:r>
            <a:r>
              <a:rPr lang="en-US" sz="2600" dirty="0">
                <a:solidFill>
                  <a:srgbClr val="32302A"/>
                </a:solidFill>
              </a:rPr>
              <a:t>severity </a:t>
            </a:r>
            <a:r>
              <a:rPr lang="en-US" sz="2600" dirty="0" smtClean="0">
                <a:solidFill>
                  <a:srgbClr val="32302A"/>
                </a:solidFill>
              </a:rPr>
              <a:t>changed </a:t>
            </a:r>
            <a:r>
              <a:rPr lang="en-US" sz="2600" dirty="0">
                <a:solidFill>
                  <a:srgbClr val="32302A"/>
                </a:solidFill>
              </a:rPr>
              <a:t>these views</a:t>
            </a:r>
            <a:r>
              <a:rPr lang="en-US" sz="2600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rgbClr val="32302A"/>
                </a:solidFill>
              </a:rPr>
              <a:t>The depth and length of the economic decline during the 1930s is difficult to comprehend.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rgbClr val="32302A"/>
                </a:solidFill>
              </a:rPr>
              <a:t>Between 1929 and 1933, real GDP fell by more than 30%.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rgbClr val="32302A"/>
                </a:solidFill>
              </a:rPr>
              <a:t>In 1933, nearly 25% of the U.S. labor force was unemployed.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rgbClr val="32302A"/>
                </a:solidFill>
              </a:rPr>
              <a:t>The depressed conditions continued.  In 1939, a decade after the plunge began, the rate of unemployment was still 17% and per-capita income was virtually the same as a decade earlier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4744"/>
            <a:ext cx="8904855" cy="123156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Great Depression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Keynesian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512821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Keynes provided an explanation for the prolonged depressed conditions of the 1930s.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He argued that spending motivated firms to produce output.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If spending fell because of pessimism and other factors, firms would reduce production.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When an economy is in recession, Keynesians do not believe that reductions in either resource prices or interest rates will promote recovery.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As a result, market economies are likely to experience recessions that are both severe and lengthy.</a:t>
            </a:r>
          </a:p>
        </p:txBody>
      </p:sp>
    </p:spTree>
    <p:extLst>
      <p:ext uri="{BB962C8B-B14F-4D97-AF65-F5344CB8AC3E}">
        <p14:creationId xmlns:p14="http://schemas.microsoft.com/office/powerpoint/2010/main" val="3235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260</TotalTime>
  <Words>1716</Words>
  <Application>Microsoft Office PowerPoint</Application>
  <PresentationFormat>On-screen Show (4:3)</PresentationFormat>
  <Paragraphs>263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15th edition TEMPLATE</vt:lpstr>
      <vt:lpstr>Fiscal Policy: The Keynesian View and the Historical Development of Macroeconomics</vt:lpstr>
      <vt:lpstr>The Historical Evolution  of Macroeconomics</vt:lpstr>
      <vt:lpstr>The Great Depression  and Macroeconomics</vt:lpstr>
      <vt:lpstr>Keynesian Economics:  A Historical Overview</vt:lpstr>
      <vt:lpstr>Keynesian Economics:  A Historical Overview</vt:lpstr>
      <vt:lpstr>Game Plan for  Analysis of Fiscal Policy</vt:lpstr>
      <vt:lpstr>The Great Depression and the Macro-adjustment Process</vt:lpstr>
      <vt:lpstr>The Great Depression and  the Macro-adjustment Process</vt:lpstr>
      <vt:lpstr>The Great Depression  and Keynesian Economics</vt:lpstr>
      <vt:lpstr>The Keynesian Concept of Equilibrium</vt:lpstr>
      <vt:lpstr>The Keynesian Concept of Equilibrium</vt:lpstr>
      <vt:lpstr>The Multiplier Principle</vt:lpstr>
      <vt:lpstr>The Multiplier Principle</vt:lpstr>
      <vt:lpstr>The Multiplier Principle</vt:lpstr>
      <vt:lpstr>The Multiplier and  Economic Instability</vt:lpstr>
      <vt:lpstr>Adding Realism to the Multiplier</vt:lpstr>
      <vt:lpstr>Keynes and Economic Instability: A Summary</vt:lpstr>
      <vt:lpstr>The Keynesian View of Fiscal Policy</vt:lpstr>
      <vt:lpstr>Budget Deficits and Surpluses</vt:lpstr>
      <vt:lpstr>Budget Deficits and Surpluses</vt:lpstr>
      <vt:lpstr>Fiscal Policy and the Good News of Keynesian Economics</vt:lpstr>
      <vt:lpstr>Fiscal Policy and the Good News  of Keynesian Economics</vt:lpstr>
      <vt:lpstr>Keynesian Policy to Combat Recession</vt:lpstr>
      <vt:lpstr>Expansionary Fiscal Policy</vt:lpstr>
      <vt:lpstr>Keynesian Policy To Combat Inflation</vt:lpstr>
      <vt:lpstr>Restrictive Fiscal Policy</vt:lpstr>
      <vt:lpstr>Keynesian View of Fiscal Policy: A Summary</vt:lpstr>
      <vt:lpstr>Questions for Thought: </vt:lpstr>
      <vt:lpstr>Fiscal Policy Changes and Problems of Timing</vt:lpstr>
      <vt:lpstr>Problems with Proper Timing</vt:lpstr>
      <vt:lpstr>Problems with Proper Timing</vt:lpstr>
      <vt:lpstr>Automatic Stabilizers</vt:lpstr>
      <vt:lpstr>Savings, Spending, Debt, and  the Impact of Fiscal Policy</vt:lpstr>
      <vt:lpstr>Paradoxes of Thrift and Spending</vt:lpstr>
      <vt:lpstr>Paradox of Excessive Consumption</vt:lpstr>
      <vt:lpstr>Household Debt as a Share  of After-Tax Income, 1960-2012</vt:lpstr>
      <vt:lpstr>Household Debt  and the 2008-2009 Recession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Policy: The Keynesian View and Historical Development of MacroEconomics (15th ed.)</dc:title>
  <dc:subject>Fiscal Policy: The Keynesian View and Historical Development of MacroEconomics (15th ed.)</dc:subject>
  <dc:creator>Dr. Chuck Skipton</dc:creator>
  <cp:lastModifiedBy>Dr. Chuck Skipton</cp:lastModifiedBy>
  <cp:revision>29</cp:revision>
  <dcterms:created xsi:type="dcterms:W3CDTF">2013-12-17T18:08:03Z</dcterms:created>
  <dcterms:modified xsi:type="dcterms:W3CDTF">2014-01-10T00:30:24Z</dcterms:modified>
</cp:coreProperties>
</file>