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FFFF99"/>
    <a:srgbClr val="F2EED6"/>
    <a:srgbClr val="F1F1E3"/>
    <a:srgbClr val="F4F6EE"/>
    <a:srgbClr val="E9EDDF"/>
    <a:srgbClr val="EFE5BB"/>
    <a:srgbClr val="E2DEEE"/>
    <a:srgbClr val="32302A"/>
    <a:srgbClr val="515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194" y="-102"/>
      </p:cViewPr>
      <p:guideLst>
        <p:guide orient="horz" pos="593"/>
        <p:guide pos="51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9" y="972920"/>
            <a:ext cx="884743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 userDrawn="1"/>
        </p:nvGrpSpPr>
        <p:grpSpPr>
          <a:xfrm>
            <a:off x="2435956" y="55169"/>
            <a:ext cx="4191614" cy="2154873"/>
            <a:chOff x="997268" y="152400"/>
            <a:chExt cx="7392352" cy="3657600"/>
          </a:xfrm>
        </p:grpSpPr>
        <p:sp>
          <p:nvSpPr>
            <p:cNvPr id="35" name="Rectangle 34"/>
            <p:cNvSpPr/>
            <p:nvPr/>
          </p:nvSpPr>
          <p:spPr>
            <a:xfrm>
              <a:off x="997268" y="152400"/>
              <a:ext cx="7392352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228600"/>
              <a:ext cx="71342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799283" y="3242546"/>
              <a:ext cx="5706192" cy="501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GWARTNEY – STROUP – SOBEL – MACPHERSON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945636" y="3230880"/>
              <a:ext cx="56957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Placeholder 1"/>
          <p:cNvSpPr>
            <a:spLocks noGrp="1"/>
          </p:cNvSpPr>
          <p:nvPr userDrawn="1"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28495" y="5638235"/>
            <a:ext cx="7476978" cy="871401"/>
            <a:chOff x="928495" y="5682125"/>
            <a:chExt cx="7476978" cy="871401"/>
          </a:xfrm>
        </p:grpSpPr>
        <p:sp>
          <p:nvSpPr>
            <p:cNvPr id="2" name="Rectangle 1"/>
            <p:cNvSpPr/>
            <p:nvPr userDrawn="1"/>
          </p:nvSpPr>
          <p:spPr>
            <a:xfrm>
              <a:off x="928495" y="5682126"/>
              <a:ext cx="7213309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 Private 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15th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23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59763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authored and animated by: 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&amp; Charles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Skipton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5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631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 smtClean="0">
                <a:latin typeface="Calibri" panose="020F0502020204030204" pitchFamily="34" charset="0"/>
              </a:rPr>
              <a:t>Macro </a:t>
            </a:r>
            <a:r>
              <a:rPr kumimoji="0" lang="en-US" sz="2400" i="1" dirty="0">
                <a:latin typeface="Calibri" panose="020F0502020204030204" pitchFamily="34" charset="0"/>
              </a:rPr>
              <a:t>Only</a:t>
            </a:r>
            <a:r>
              <a:rPr kumimoji="0" lang="en-US" sz="2400" b="0" dirty="0"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26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latin typeface="Calibri" panose="020F0502020204030204" pitchFamily="34" charset="0"/>
              </a:rPr>
              <a:t>: 3</a:t>
            </a:r>
            <a:endParaRPr kumimoji="0" lang="en-US" sz="2400" b="0" dirty="0">
              <a:latin typeface="Calibri" panose="020F0502020204030204" pitchFamily="34" charset="0"/>
            </a:endParaRPr>
          </a:p>
        </p:txBody>
      </p:sp>
      <p:sp>
        <p:nvSpPr>
          <p:cNvPr id="27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latin typeface="Calibri" panose="020F0502020204030204" pitchFamily="34" charset="0"/>
              </a:rPr>
              <a:t>: 3</a:t>
            </a:r>
            <a:endParaRPr kumimoji="0" lang="en-US" sz="2400" b="0" dirty="0">
              <a:latin typeface="Calibri" panose="020F0502020204030204" pitchFamily="34" charset="0"/>
            </a:endParaRPr>
          </a:p>
        </p:txBody>
      </p:sp>
      <p:sp>
        <p:nvSpPr>
          <p:cNvPr id="28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latin typeface="Calibri" panose="020F0502020204030204" pitchFamily="34" charset="0"/>
              </a:rPr>
              <a:t>: 10</a:t>
            </a:r>
            <a:endParaRPr kumimoji="0" lang="en-US" sz="2400" b="0" dirty="0">
              <a:latin typeface="Calibri" panose="020F0502020204030204" pitchFamily="34" charset="0"/>
            </a:endParaRPr>
          </a:p>
        </p:txBody>
      </p:sp>
      <p:sp>
        <p:nvSpPr>
          <p:cNvPr id="29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640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latin typeface="Calibri" panose="020F0502020204030204" pitchFamily="34" charset="0"/>
              </a:rPr>
              <a:t>Chapter: 10</a:t>
            </a:r>
            <a:endParaRPr kumimoji="0" lang="en-US" sz="24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335"/>
            <a:ext cx="8991600" cy="6524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6405" y="5661151"/>
            <a:ext cx="7393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15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7885" y="5939121"/>
              <a:ext cx="739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15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85" y="5939121"/>
            <a:ext cx="7393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15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2015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2615" y="1520819"/>
            <a:ext cx="8748258" cy="186408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Dynamic Change, Economic Fluctuations, and the AD-AS Model</a:t>
            </a:r>
          </a:p>
        </p:txBody>
      </p:sp>
    </p:spTree>
    <p:extLst>
      <p:ext uri="{BB962C8B-B14F-4D97-AF65-F5344CB8AC3E}">
        <p14:creationId xmlns:p14="http://schemas.microsoft.com/office/powerpoint/2010/main" val="22306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36429"/>
            <a:ext cx="7772400" cy="742188"/>
          </a:xfrm>
        </p:spPr>
        <p:txBody>
          <a:bodyPr anchor="ctr"/>
          <a:lstStyle/>
          <a:p>
            <a:r>
              <a:rPr lang="en-US" dirty="0"/>
              <a:t>Shifts in Aggregate Supply</a:t>
            </a:r>
          </a:p>
        </p:txBody>
      </p:sp>
    </p:spTree>
    <p:extLst>
      <p:ext uri="{BB962C8B-B14F-4D97-AF65-F5344CB8AC3E}">
        <p14:creationId xmlns:p14="http://schemas.microsoft.com/office/powerpoint/2010/main" val="8795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7014"/>
            <a:ext cx="8904855" cy="720110"/>
          </a:xfrm>
        </p:spPr>
        <p:txBody>
          <a:bodyPr/>
          <a:lstStyle/>
          <a:p>
            <a:r>
              <a:rPr lang="en-US" dirty="0"/>
              <a:t>Long- and Short-Run </a:t>
            </a:r>
            <a:r>
              <a:rPr lang="en-US" dirty="0" smtClean="0"/>
              <a:t>Aggregate </a:t>
            </a:r>
            <a:r>
              <a:rPr lang="en-US" dirty="0"/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05"/>
            <a:ext cx="8883750" cy="5029200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When considering shifts in aggregate supply, it is important </a:t>
            </a:r>
            <a:r>
              <a:rPr lang="en-US" sz="2700" dirty="0" smtClean="0">
                <a:solidFill>
                  <a:srgbClr val="32302A"/>
                </a:solidFill>
              </a:rPr>
              <a:t>to </a:t>
            </a:r>
            <a:r>
              <a:rPr lang="en-US" sz="2700" dirty="0">
                <a:solidFill>
                  <a:srgbClr val="32302A"/>
                </a:solidFill>
              </a:rPr>
              <a:t>distinguish </a:t>
            </a:r>
            <a:r>
              <a:rPr lang="en-US" sz="2700" dirty="0" smtClean="0">
                <a:solidFill>
                  <a:srgbClr val="32302A"/>
                </a:solidFill>
              </a:rPr>
              <a:t>between </a:t>
            </a:r>
            <a:r>
              <a:rPr lang="en-US" sz="2700" dirty="0">
                <a:solidFill>
                  <a:srgbClr val="32302A"/>
                </a:solidFill>
              </a:rPr>
              <a:t>the long run and short run. 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Shifts in </a:t>
            </a:r>
            <a:r>
              <a:rPr lang="en-US" sz="2700" b="1" i="1" dirty="0">
                <a:solidFill>
                  <a:srgbClr val="FF0000"/>
                </a:solidFill>
              </a:rPr>
              <a:t>LRAS</a:t>
            </a:r>
            <a:r>
              <a:rPr lang="en-US" sz="2700" dirty="0">
                <a:solidFill>
                  <a:srgbClr val="32302A"/>
                </a:solidFill>
              </a:rPr>
              <a:t>:  </a:t>
            </a:r>
            <a:br>
              <a:rPr lang="en-US" sz="2700" dirty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 </a:t>
            </a:r>
            <a:r>
              <a:rPr lang="en-US" sz="2700" dirty="0">
                <a:solidFill>
                  <a:srgbClr val="32302A"/>
                </a:solidFill>
              </a:rPr>
              <a:t>long run change in aggregate supply indicates that it will be possible to achieve and sustain a larger rate of output. 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A shift in the </a:t>
            </a:r>
            <a:r>
              <a:rPr lang="en-US" sz="2700" b="1" i="1" dirty="0">
                <a:solidFill>
                  <a:srgbClr val="FF0000"/>
                </a:solidFill>
              </a:rPr>
              <a:t>long run aggregate supply</a:t>
            </a:r>
            <a:r>
              <a:rPr lang="en-US" sz="2700" dirty="0">
                <a:solidFill>
                  <a:srgbClr val="32302A"/>
                </a:solidFill>
              </a:rPr>
              <a:t> curve (</a:t>
            </a:r>
            <a:r>
              <a:rPr lang="en-US" sz="2700" b="1" i="1" dirty="0">
                <a:solidFill>
                  <a:srgbClr val="FF0000"/>
                </a:solidFill>
              </a:rPr>
              <a:t>LRAS</a:t>
            </a:r>
            <a:r>
              <a:rPr lang="en-US" sz="2700" dirty="0">
                <a:solidFill>
                  <a:srgbClr val="32302A"/>
                </a:solidFill>
              </a:rPr>
              <a:t>)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will </a:t>
            </a:r>
            <a:r>
              <a:rPr lang="en-US" sz="2700" dirty="0">
                <a:solidFill>
                  <a:srgbClr val="32302A"/>
                </a:solidFill>
              </a:rPr>
              <a:t>cause the </a:t>
            </a:r>
            <a:r>
              <a:rPr lang="en-US" sz="2700" b="1" i="1" dirty="0">
                <a:solidFill>
                  <a:schemeClr val="accent3">
                    <a:lumMod val="75000"/>
                  </a:schemeClr>
                </a:solidFill>
              </a:rPr>
              <a:t>short run aggregate supply</a:t>
            </a:r>
            <a:r>
              <a:rPr lang="en-US" sz="2700" dirty="0">
                <a:solidFill>
                  <a:srgbClr val="32302A"/>
                </a:solidFill>
              </a:rPr>
              <a:t> (</a:t>
            </a:r>
            <a:r>
              <a:rPr lang="en-US" sz="2700" b="1" i="1" dirty="0">
                <a:solidFill>
                  <a:schemeClr val="accent3">
                    <a:lumMod val="75000"/>
                  </a:schemeClr>
                </a:solidFill>
              </a:rPr>
              <a:t>SRAS</a:t>
            </a:r>
            <a:r>
              <a:rPr lang="en-US" sz="2700" dirty="0">
                <a:solidFill>
                  <a:srgbClr val="32302A"/>
                </a:solidFill>
              </a:rPr>
              <a:t>) curve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to </a:t>
            </a:r>
            <a:r>
              <a:rPr lang="en-US" sz="2700" dirty="0">
                <a:solidFill>
                  <a:srgbClr val="32302A"/>
                </a:solidFill>
              </a:rPr>
              <a:t>shift </a:t>
            </a:r>
            <a:r>
              <a:rPr lang="en-US" sz="2700" dirty="0" smtClean="0">
                <a:solidFill>
                  <a:srgbClr val="32302A"/>
                </a:solidFill>
              </a:rPr>
              <a:t>in </a:t>
            </a:r>
            <a:r>
              <a:rPr lang="en-US" sz="2700" dirty="0">
                <a:solidFill>
                  <a:srgbClr val="32302A"/>
                </a:solidFill>
              </a:rPr>
              <a:t>the same direction. 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Shifts in </a:t>
            </a:r>
            <a:r>
              <a:rPr lang="en-US" sz="2700" b="1" i="1" dirty="0">
                <a:solidFill>
                  <a:srgbClr val="FF0000"/>
                </a:solidFill>
              </a:rPr>
              <a:t>LRAS</a:t>
            </a:r>
            <a:r>
              <a:rPr lang="en-US" sz="2700" dirty="0">
                <a:solidFill>
                  <a:srgbClr val="32302A"/>
                </a:solidFill>
              </a:rPr>
              <a:t> are an alternative way of indicating </a:t>
            </a:r>
            <a:r>
              <a:rPr lang="en-US" sz="2700" dirty="0" smtClean="0">
                <a:solidFill>
                  <a:srgbClr val="32302A"/>
                </a:solidFill>
              </a:rPr>
              <a:t>there </a:t>
            </a:r>
            <a:r>
              <a:rPr lang="en-US" sz="2700" dirty="0">
                <a:solidFill>
                  <a:srgbClr val="32302A"/>
                </a:solidFill>
              </a:rPr>
              <a:t>has been a shift in the economy’s production possibilities curve. </a:t>
            </a:r>
          </a:p>
        </p:txBody>
      </p:sp>
    </p:spTree>
    <p:extLst>
      <p:ext uri="{BB962C8B-B14F-4D97-AF65-F5344CB8AC3E}">
        <p14:creationId xmlns:p14="http://schemas.microsoft.com/office/powerpoint/2010/main" val="10163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1319"/>
            <a:ext cx="8904855" cy="720110"/>
          </a:xfrm>
        </p:spPr>
        <p:txBody>
          <a:bodyPr/>
          <a:lstStyle/>
          <a:p>
            <a:r>
              <a:rPr lang="en-US" dirty="0"/>
              <a:t>Long- and Short-Run </a:t>
            </a:r>
            <a:r>
              <a:rPr lang="en-US" dirty="0" smtClean="0"/>
              <a:t>Aggregate </a:t>
            </a:r>
            <a:r>
              <a:rPr lang="en-US" dirty="0"/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05"/>
            <a:ext cx="8800125" cy="194571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Shifts in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SRAS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Changes that temporarily alter the productive capability of an economy will shift the SRAS curve, but not the LRAS curve. </a:t>
            </a:r>
          </a:p>
        </p:txBody>
      </p:sp>
    </p:spTree>
    <p:extLst>
      <p:ext uri="{BB962C8B-B14F-4D97-AF65-F5344CB8AC3E}">
        <p14:creationId xmlns:p14="http://schemas.microsoft.com/office/powerpoint/2010/main" val="37793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3504"/>
            <a:ext cx="8904855" cy="720110"/>
          </a:xfrm>
        </p:spPr>
        <p:txBody>
          <a:bodyPr/>
          <a:lstStyle/>
          <a:p>
            <a:r>
              <a:rPr lang="en-US" dirty="0"/>
              <a:t>Shifts in Aggregate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04"/>
            <a:ext cx="8941332" cy="5361033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Factors that increase (decrease) </a:t>
            </a:r>
            <a:r>
              <a:rPr lang="en-US" sz="2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LRAS</a:t>
            </a:r>
            <a:r>
              <a:rPr lang="en-US" sz="2600" dirty="0">
                <a:solidFill>
                  <a:srgbClr val="32302A"/>
                </a:solidFill>
              </a:rPr>
              <a:t>: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increase (decrease) in the supply of resources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improvement (deterioration) in technology and productivity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institutional changes that increase (reduce) </a:t>
            </a:r>
            <a:r>
              <a:rPr lang="en-US" dirty="0" smtClean="0">
                <a:solidFill>
                  <a:srgbClr val="32302A"/>
                </a:solidFill>
              </a:rPr>
              <a:t>efficiency </a:t>
            </a:r>
            <a:r>
              <a:rPr lang="en-US" dirty="0">
                <a:solidFill>
                  <a:srgbClr val="32302A"/>
                </a:solidFill>
              </a:rPr>
              <a:t>of resource use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Factors that increase (decrease) </a:t>
            </a:r>
            <a:r>
              <a:rPr lang="en-US" sz="2600" b="1" i="1" dirty="0">
                <a:solidFill>
                  <a:schemeClr val="accent3">
                    <a:lumMod val="75000"/>
                  </a:schemeClr>
                </a:solidFill>
              </a:rPr>
              <a:t>SRAS</a:t>
            </a:r>
            <a:r>
              <a:rPr lang="en-US" sz="2600" dirty="0">
                <a:solidFill>
                  <a:srgbClr val="32302A"/>
                </a:solidFill>
              </a:rPr>
              <a:t>: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a decrease (increase) in resource prices </a:t>
            </a:r>
            <a:r>
              <a:rPr lang="en-US" dirty="0" smtClean="0">
                <a:solidFill>
                  <a:srgbClr val="32302A"/>
                </a:solidFill>
              </a:rPr>
              <a:t>— </a:t>
            </a:r>
            <a:r>
              <a:rPr lang="en-US" dirty="0">
                <a:solidFill>
                  <a:srgbClr val="32302A"/>
                </a:solidFill>
              </a:rPr>
              <a:t>hence, production costs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a reduction (increase) in expected inflation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favorable (unfavorable) supply shocks, such as good (bad) weather or a reduction (increase) in the world price of </a:t>
            </a:r>
            <a:r>
              <a:rPr lang="en-US" dirty="0" smtClean="0">
                <a:solidFill>
                  <a:srgbClr val="32302A"/>
                </a:solidFill>
              </a:rPr>
              <a:t>key </a:t>
            </a:r>
            <a:r>
              <a:rPr lang="en-US" dirty="0">
                <a:solidFill>
                  <a:srgbClr val="32302A"/>
                </a:solidFill>
              </a:rPr>
              <a:t>imported resource</a:t>
            </a:r>
          </a:p>
        </p:txBody>
      </p:sp>
    </p:spTree>
    <p:extLst>
      <p:ext uri="{BB962C8B-B14F-4D97-AF65-F5344CB8AC3E}">
        <p14:creationId xmlns:p14="http://schemas.microsoft.com/office/powerpoint/2010/main" val="15861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994031" y="24205"/>
            <a:ext cx="4120552" cy="6597312"/>
          </a:xfrm>
          <a:prstGeom prst="rect">
            <a:avLst/>
          </a:prstGeom>
          <a:solidFill>
            <a:srgbClr val="FBF7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65983"/>
            <a:ext cx="8904855" cy="60223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Shifts in LRAS &amp; SRAS</a:t>
            </a:r>
            <a:endParaRPr lang="en-US" dirty="0"/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3" y="1790877"/>
            <a:ext cx="5068982" cy="4029082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Such factors as an increase in the stock 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capital or an improvement in technology will expand an economy’s potential output and shift </a:t>
            </a:r>
            <a:r>
              <a:rPr lang="en-US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LRAS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the right (note that when the </a:t>
            </a:r>
            <a:r>
              <a:rPr lang="en-US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LRAS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curve shifts, so too does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SRAS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).</a:t>
            </a:r>
          </a:p>
          <a:p>
            <a:pPr marL="169863" indent="-169863">
              <a:lnSpc>
                <a:spcPct val="90000"/>
              </a:lnSpc>
            </a:pP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Such factors as a reduction in resource prices or favorable weather would shift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SRAS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the right (note that here the </a:t>
            </a:r>
            <a:r>
              <a:rPr lang="en-US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LRAS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curve will remain constant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).</a:t>
            </a:r>
            <a:endParaRPr lang="en-US" sz="22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84923" y="3391701"/>
            <a:ext cx="34233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spect="1" noChangeArrowheads="1"/>
          </p:cNvSpPr>
          <p:nvPr/>
        </p:nvSpPr>
        <p:spPr bwMode="auto">
          <a:xfrm>
            <a:off x="5427676" y="217479"/>
            <a:ext cx="50462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2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2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2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Line 9"/>
          <p:cNvSpPr>
            <a:spLocks noChangeAspect="1" noChangeShapeType="1"/>
          </p:cNvSpPr>
          <p:nvPr/>
        </p:nvSpPr>
        <p:spPr bwMode="auto">
          <a:xfrm>
            <a:off x="5683171" y="3785453"/>
            <a:ext cx="0" cy="24692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8" name="Line 10"/>
          <p:cNvSpPr>
            <a:spLocks noChangeAspect="1" noChangeShapeType="1"/>
          </p:cNvSpPr>
          <p:nvPr/>
        </p:nvSpPr>
        <p:spPr bwMode="auto">
          <a:xfrm>
            <a:off x="5681785" y="531456"/>
            <a:ext cx="0" cy="24692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9" name="Line 11"/>
          <p:cNvSpPr>
            <a:spLocks noChangeAspect="1" noChangeShapeType="1"/>
          </p:cNvSpPr>
          <p:nvPr/>
        </p:nvSpPr>
        <p:spPr bwMode="auto">
          <a:xfrm>
            <a:off x="5677022" y="2992081"/>
            <a:ext cx="18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0" name="Rectangle 12"/>
          <p:cNvSpPr>
            <a:spLocks noChangeAspect="1" noChangeArrowheads="1"/>
          </p:cNvSpPr>
          <p:nvPr/>
        </p:nvSpPr>
        <p:spPr bwMode="auto">
          <a:xfrm>
            <a:off x="7544182" y="2924841"/>
            <a:ext cx="1158972" cy="2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2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05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05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05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sz="16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auto">
          <a:xfrm>
            <a:off x="5960173" y="699059"/>
            <a:ext cx="4921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14"/>
          <p:cNvSpPr>
            <a:spLocks noChangeArrowheads="1"/>
          </p:cNvSpPr>
          <p:nvPr/>
        </p:nvSpPr>
        <p:spPr bwMode="auto">
          <a:xfrm>
            <a:off x="6092948" y="2979381"/>
            <a:ext cx="230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F1</a:t>
            </a:r>
            <a:endParaRPr kumimoji="0" lang="en-US" sz="1600" b="0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Line 19"/>
          <p:cNvSpPr>
            <a:spLocks noChangeShapeType="1"/>
          </p:cNvSpPr>
          <p:nvPr/>
        </p:nvSpPr>
        <p:spPr bwMode="auto">
          <a:xfrm>
            <a:off x="6229473" y="961546"/>
            <a:ext cx="1587" cy="2024063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94" name="Group 37"/>
          <p:cNvGrpSpPr>
            <a:grpSpLocks/>
          </p:cNvGrpSpPr>
          <p:nvPr/>
        </p:nvGrpSpPr>
        <p:grpSpPr bwMode="auto">
          <a:xfrm>
            <a:off x="6310437" y="705301"/>
            <a:ext cx="1006476" cy="2525054"/>
            <a:chOff x="1644" y="793"/>
            <a:chExt cx="634" cy="1767"/>
          </a:xfrm>
        </p:grpSpPr>
        <p:sp>
          <p:nvSpPr>
            <p:cNvPr id="126" name="Line 26"/>
            <p:cNvSpPr>
              <a:spLocks noChangeShapeType="1"/>
            </p:cNvSpPr>
            <p:nvPr/>
          </p:nvSpPr>
          <p:spPr bwMode="auto">
            <a:xfrm>
              <a:off x="1650" y="1068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7" name="Line 27"/>
            <p:cNvSpPr>
              <a:spLocks noChangeShapeType="1"/>
            </p:cNvSpPr>
            <p:nvPr/>
          </p:nvSpPr>
          <p:spPr bwMode="auto">
            <a:xfrm>
              <a:off x="1644" y="2124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28" name="Group 36"/>
            <p:cNvGrpSpPr>
              <a:grpSpLocks/>
            </p:cNvGrpSpPr>
            <p:nvPr/>
          </p:nvGrpSpPr>
          <p:grpSpPr bwMode="auto">
            <a:xfrm>
              <a:off x="1968" y="793"/>
              <a:ext cx="310" cy="1767"/>
              <a:chOff x="1968" y="793"/>
              <a:chExt cx="310" cy="1767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2097" y="973"/>
                <a:ext cx="1" cy="1417"/>
              </a:xfrm>
              <a:prstGeom prst="line">
                <a:avLst/>
              </a:prstGeom>
              <a:noFill/>
              <a:ln w="57150">
                <a:solidFill>
                  <a:srgbClr val="C0383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0" name="Rectangle 21"/>
              <p:cNvSpPr>
                <a:spLocks noChangeArrowheads="1"/>
              </p:cNvSpPr>
              <p:nvPr/>
            </p:nvSpPr>
            <p:spPr bwMode="auto">
              <a:xfrm>
                <a:off x="1968" y="793"/>
                <a:ext cx="31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b="1" i="1" dirty="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LRAS</a:t>
                </a:r>
                <a:r>
                  <a:rPr kumimoji="0" lang="en-US" sz="1600" b="1" i="1" baseline="-25000" dirty="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sz="1600" b="1" baseline="-25000" dirty="0">
                  <a:solidFill>
                    <a:srgbClr val="C03838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1" name="Rectangle 28"/>
              <p:cNvSpPr>
                <a:spLocks noChangeArrowheads="1"/>
              </p:cNvSpPr>
              <p:nvPr/>
            </p:nvSpPr>
            <p:spPr bwMode="auto">
              <a:xfrm>
                <a:off x="2064" y="2388"/>
                <a:ext cx="14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i="1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Y</a:t>
                </a:r>
                <a:r>
                  <a:rPr kumimoji="0" lang="en-US" sz="1600" i="1" baseline="-2500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F2</a:t>
                </a:r>
                <a:endParaRPr kumimoji="0" lang="en-US" sz="1600" b="0" baseline="-25000">
                  <a:solidFill>
                    <a:srgbClr val="C03838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sp>
        <p:nvSpPr>
          <p:cNvPr id="132" name="Text Box 3"/>
          <p:cNvSpPr txBox="1">
            <a:spLocks noChangeAspect="1" noChangeArrowheads="1"/>
          </p:cNvSpPr>
          <p:nvPr/>
        </p:nvSpPr>
        <p:spPr bwMode="auto">
          <a:xfrm>
            <a:off x="5421582" y="3482602"/>
            <a:ext cx="50462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2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2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2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" name="Line 4"/>
          <p:cNvSpPr>
            <a:spLocks noChangeAspect="1" noChangeShapeType="1"/>
          </p:cNvSpPr>
          <p:nvPr/>
        </p:nvSpPr>
        <p:spPr bwMode="auto">
          <a:xfrm>
            <a:off x="5681785" y="6241425"/>
            <a:ext cx="19288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34" name="Rectangle 5"/>
          <p:cNvSpPr>
            <a:spLocks noChangeAspect="1" noChangeArrowheads="1"/>
          </p:cNvSpPr>
          <p:nvPr/>
        </p:nvSpPr>
        <p:spPr bwMode="auto">
          <a:xfrm>
            <a:off x="7610682" y="6174185"/>
            <a:ext cx="1158972" cy="2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2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05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05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05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sz="160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5" name="Rectangle 17"/>
          <p:cNvSpPr>
            <a:spLocks noChangeAspect="1" noChangeArrowheads="1"/>
          </p:cNvSpPr>
          <p:nvPr/>
        </p:nvSpPr>
        <p:spPr bwMode="auto">
          <a:xfrm>
            <a:off x="7273356" y="3699333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chemeClr val="accent3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Freeform 24"/>
          <p:cNvSpPr>
            <a:spLocks noChangeAspect="1"/>
          </p:cNvSpPr>
          <p:nvPr/>
        </p:nvSpPr>
        <p:spPr bwMode="auto">
          <a:xfrm>
            <a:off x="6266912" y="3944313"/>
            <a:ext cx="1244600" cy="2081212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137" name="Group 39"/>
          <p:cNvGrpSpPr>
            <a:grpSpLocks/>
          </p:cNvGrpSpPr>
          <p:nvPr/>
        </p:nvGrpSpPr>
        <p:grpSpPr bwMode="auto">
          <a:xfrm>
            <a:off x="6627273" y="3699838"/>
            <a:ext cx="1978025" cy="2325688"/>
            <a:chOff x="4086" y="803"/>
            <a:chExt cx="1246" cy="1465"/>
          </a:xfrm>
        </p:grpSpPr>
        <p:sp>
          <p:nvSpPr>
            <p:cNvPr id="138" name="Rectangle 22"/>
            <p:cNvSpPr>
              <a:spLocks noChangeAspect="1" noChangeArrowheads="1"/>
            </p:cNvSpPr>
            <p:nvPr/>
          </p:nvSpPr>
          <p:spPr bwMode="auto">
            <a:xfrm>
              <a:off x="5016" y="803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9" name="Freeform 25"/>
            <p:cNvSpPr>
              <a:spLocks noChangeAspect="1"/>
            </p:cNvSpPr>
            <p:nvPr/>
          </p:nvSpPr>
          <p:spPr bwMode="auto">
            <a:xfrm>
              <a:off x="4370" y="957"/>
              <a:ext cx="784" cy="1311"/>
            </a:xfrm>
            <a:custGeom>
              <a:avLst/>
              <a:gdLst>
                <a:gd name="T0" fmla="*/ 0 w 4625"/>
                <a:gd name="T1" fmla="*/ 24 h 4959"/>
                <a:gd name="T2" fmla="*/ 0 w 4625"/>
                <a:gd name="T3" fmla="*/ 24 h 4959"/>
                <a:gd name="T4" fmla="*/ 0 w 4625"/>
                <a:gd name="T5" fmla="*/ 23 h 4959"/>
                <a:gd name="T6" fmla="*/ 0 w 4625"/>
                <a:gd name="T7" fmla="*/ 22 h 4959"/>
                <a:gd name="T8" fmla="*/ 1 w 4625"/>
                <a:gd name="T9" fmla="*/ 22 h 4959"/>
                <a:gd name="T10" fmla="*/ 1 w 4625"/>
                <a:gd name="T11" fmla="*/ 21 h 4959"/>
                <a:gd name="T12" fmla="*/ 1 w 4625"/>
                <a:gd name="T13" fmla="*/ 21 h 4959"/>
                <a:gd name="T14" fmla="*/ 1 w 4625"/>
                <a:gd name="T15" fmla="*/ 20 h 4959"/>
                <a:gd name="T16" fmla="*/ 1 w 4625"/>
                <a:gd name="T17" fmla="*/ 20 h 4959"/>
                <a:gd name="T18" fmla="*/ 1 w 4625"/>
                <a:gd name="T19" fmla="*/ 19 h 4959"/>
                <a:gd name="T20" fmla="*/ 1 w 4625"/>
                <a:gd name="T21" fmla="*/ 19 h 4959"/>
                <a:gd name="T22" fmla="*/ 1 w 4625"/>
                <a:gd name="T23" fmla="*/ 18 h 4959"/>
                <a:gd name="T24" fmla="*/ 1 w 4625"/>
                <a:gd name="T25" fmla="*/ 18 h 4959"/>
                <a:gd name="T26" fmla="*/ 1 w 4625"/>
                <a:gd name="T27" fmla="*/ 17 h 4959"/>
                <a:gd name="T28" fmla="*/ 2 w 4625"/>
                <a:gd name="T29" fmla="*/ 17 h 4959"/>
                <a:gd name="T30" fmla="*/ 2 w 4625"/>
                <a:gd name="T31" fmla="*/ 16 h 4959"/>
                <a:gd name="T32" fmla="*/ 2 w 4625"/>
                <a:gd name="T33" fmla="*/ 15 h 4959"/>
                <a:gd name="T34" fmla="*/ 2 w 4625"/>
                <a:gd name="T35" fmla="*/ 15 h 4959"/>
                <a:gd name="T36" fmla="*/ 2 w 4625"/>
                <a:gd name="T37" fmla="*/ 14 h 4959"/>
                <a:gd name="T38" fmla="*/ 2 w 4625"/>
                <a:gd name="T39" fmla="*/ 14 h 4959"/>
                <a:gd name="T40" fmla="*/ 2 w 4625"/>
                <a:gd name="T41" fmla="*/ 13 h 4959"/>
                <a:gd name="T42" fmla="*/ 2 w 4625"/>
                <a:gd name="T43" fmla="*/ 13 h 4959"/>
                <a:gd name="T44" fmla="*/ 2 w 4625"/>
                <a:gd name="T45" fmla="*/ 12 h 4959"/>
                <a:gd name="T46" fmla="*/ 2 w 4625"/>
                <a:gd name="T47" fmla="*/ 11 h 4959"/>
                <a:gd name="T48" fmla="*/ 2 w 4625"/>
                <a:gd name="T49" fmla="*/ 11 h 4959"/>
                <a:gd name="T50" fmla="*/ 2 w 4625"/>
                <a:gd name="T51" fmla="*/ 10 h 4959"/>
                <a:gd name="T52" fmla="*/ 3 w 4625"/>
                <a:gd name="T53" fmla="*/ 10 h 4959"/>
                <a:gd name="T54" fmla="*/ 3 w 4625"/>
                <a:gd name="T55" fmla="*/ 9 h 4959"/>
                <a:gd name="T56" fmla="*/ 3 w 4625"/>
                <a:gd name="T57" fmla="*/ 9 h 4959"/>
                <a:gd name="T58" fmla="*/ 3 w 4625"/>
                <a:gd name="T59" fmla="*/ 8 h 4959"/>
                <a:gd name="T60" fmla="*/ 3 w 4625"/>
                <a:gd name="T61" fmla="*/ 8 h 4959"/>
                <a:gd name="T62" fmla="*/ 3 w 4625"/>
                <a:gd name="T63" fmla="*/ 7 h 4959"/>
                <a:gd name="T64" fmla="*/ 3 w 4625"/>
                <a:gd name="T65" fmla="*/ 7 h 4959"/>
                <a:gd name="T66" fmla="*/ 3 w 4625"/>
                <a:gd name="T67" fmla="*/ 6 h 4959"/>
                <a:gd name="T68" fmla="*/ 3 w 4625"/>
                <a:gd name="T69" fmla="*/ 6 h 4959"/>
                <a:gd name="T70" fmla="*/ 3 w 4625"/>
                <a:gd name="T71" fmla="*/ 5 h 4959"/>
                <a:gd name="T72" fmla="*/ 3 w 4625"/>
                <a:gd name="T73" fmla="*/ 4 h 4959"/>
                <a:gd name="T74" fmla="*/ 3 w 4625"/>
                <a:gd name="T75" fmla="*/ 4 h 4959"/>
                <a:gd name="T76" fmla="*/ 3 w 4625"/>
                <a:gd name="T77" fmla="*/ 3 h 4959"/>
                <a:gd name="T78" fmla="*/ 3 w 4625"/>
                <a:gd name="T79" fmla="*/ 3 h 4959"/>
                <a:gd name="T80" fmla="*/ 4 w 4625"/>
                <a:gd name="T81" fmla="*/ 3 h 4959"/>
                <a:gd name="T82" fmla="*/ 4 w 4625"/>
                <a:gd name="T83" fmla="*/ 2 h 4959"/>
                <a:gd name="T84" fmla="*/ 4 w 4625"/>
                <a:gd name="T85" fmla="*/ 2 h 4959"/>
                <a:gd name="T86" fmla="*/ 4 w 4625"/>
                <a:gd name="T87" fmla="*/ 2 h 4959"/>
                <a:gd name="T88" fmla="*/ 4 w 4625"/>
                <a:gd name="T89" fmla="*/ 1 h 4959"/>
                <a:gd name="T90" fmla="*/ 4 w 4625"/>
                <a:gd name="T91" fmla="*/ 1 h 4959"/>
                <a:gd name="T92" fmla="*/ 4 w 4625"/>
                <a:gd name="T93" fmla="*/ 1 h 4959"/>
                <a:gd name="T94" fmla="*/ 4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" name="Line 29"/>
            <p:cNvSpPr>
              <a:spLocks noChangeShapeType="1"/>
            </p:cNvSpPr>
            <p:nvPr/>
          </p:nvSpPr>
          <p:spPr bwMode="auto">
            <a:xfrm>
              <a:off x="4650" y="1068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1" name="Line 30"/>
            <p:cNvSpPr>
              <a:spLocks noChangeShapeType="1"/>
            </p:cNvSpPr>
            <p:nvPr/>
          </p:nvSpPr>
          <p:spPr bwMode="auto">
            <a:xfrm>
              <a:off x="4086" y="2058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9914" y="5591352"/>
            <a:ext cx="1061323" cy="926755"/>
            <a:chOff x="14013" y="5924772"/>
            <a:chExt cx="1061323" cy="926755"/>
          </a:xfrm>
        </p:grpSpPr>
        <p:sp>
          <p:nvSpPr>
            <p:cNvPr id="34" name="Rectangle 3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137885" y="5939121"/>
              <a:ext cx="739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15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8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0666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287338" indent="-287338">
              <a:buNone/>
            </a:pPr>
            <a:r>
              <a:rPr lang="en-US" dirty="0">
                <a:solidFill>
                  <a:srgbClr val="32302A"/>
                </a:solidFill>
              </a:rPr>
              <a:t>1</a:t>
            </a:r>
            <a:r>
              <a:rPr lang="en-US" dirty="0" smtClean="0">
                <a:solidFill>
                  <a:srgbClr val="32302A"/>
                </a:solidFill>
              </a:rPr>
              <a:t>. </a:t>
            </a:r>
            <a:r>
              <a:rPr lang="en-US" dirty="0">
                <a:solidFill>
                  <a:srgbClr val="32302A"/>
                </a:solidFill>
              </a:rPr>
              <a:t>Which of the following would be most </a:t>
            </a:r>
            <a:r>
              <a:rPr lang="en-US" dirty="0" smtClean="0">
                <a:solidFill>
                  <a:srgbClr val="32302A"/>
                </a:solidFill>
              </a:rPr>
              <a:t>likely to </a:t>
            </a:r>
            <a:r>
              <a:rPr lang="en-US" dirty="0">
                <a:solidFill>
                  <a:srgbClr val="32302A"/>
                </a:solidFill>
              </a:rPr>
              <a:t>shift the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long-run </a:t>
            </a:r>
            <a:r>
              <a:rPr lang="en-US" dirty="0">
                <a:solidFill>
                  <a:srgbClr val="32302A"/>
                </a:solidFill>
              </a:rPr>
              <a:t>aggregate supply curve (LRAS) to the left? </a:t>
            </a:r>
          </a:p>
          <a:p>
            <a:pPr marL="573088" indent="-285750">
              <a:buNone/>
            </a:pPr>
            <a:r>
              <a:rPr lang="en-US" dirty="0" smtClean="0">
                <a:solidFill>
                  <a:srgbClr val="32302A"/>
                </a:solidFill>
              </a:rPr>
              <a:t>a</a:t>
            </a:r>
            <a:r>
              <a:rPr lang="en-US" dirty="0">
                <a:solidFill>
                  <a:srgbClr val="32302A"/>
                </a:solidFill>
              </a:rPr>
              <a:t>. unfavorable weather conditions that </a:t>
            </a:r>
            <a:r>
              <a:rPr lang="en-US" dirty="0" smtClean="0">
                <a:solidFill>
                  <a:srgbClr val="32302A"/>
                </a:solidFill>
              </a:rPr>
              <a:t>reduced the </a:t>
            </a:r>
            <a:r>
              <a:rPr lang="en-US" dirty="0">
                <a:solidFill>
                  <a:srgbClr val="32302A"/>
                </a:solidFill>
              </a:rPr>
              <a:t>size of this year’s grain harvest</a:t>
            </a:r>
          </a:p>
          <a:p>
            <a:pPr marL="573088" indent="-285750">
              <a:buNone/>
            </a:pPr>
            <a:r>
              <a:rPr lang="en-US" dirty="0" smtClean="0">
                <a:solidFill>
                  <a:srgbClr val="32302A"/>
                </a:solidFill>
              </a:rPr>
              <a:t>b</a:t>
            </a:r>
            <a:r>
              <a:rPr lang="en-US" dirty="0">
                <a:solidFill>
                  <a:srgbClr val="32302A"/>
                </a:solidFill>
              </a:rPr>
              <a:t>. an increase in labor productivity as the </a:t>
            </a:r>
            <a:r>
              <a:rPr lang="en-US" dirty="0" smtClean="0">
                <a:solidFill>
                  <a:srgbClr val="32302A"/>
                </a:solidFill>
              </a:rPr>
              <a:t>result of </a:t>
            </a:r>
            <a:r>
              <a:rPr lang="en-US" dirty="0">
                <a:solidFill>
                  <a:srgbClr val="32302A"/>
                </a:solidFill>
              </a:rPr>
              <a:t>improved computer technology and </a:t>
            </a:r>
            <a:r>
              <a:rPr lang="en-US" dirty="0" smtClean="0">
                <a:solidFill>
                  <a:srgbClr val="32302A"/>
                </a:solidFill>
              </a:rPr>
              <a:t>expansion in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Internet </a:t>
            </a:r>
          </a:p>
          <a:p>
            <a:pPr marL="573088" indent="-285750">
              <a:buNone/>
            </a:pPr>
            <a:r>
              <a:rPr lang="en-US" dirty="0" smtClean="0">
                <a:solidFill>
                  <a:srgbClr val="32302A"/>
                </a:solidFill>
              </a:rPr>
              <a:t>c</a:t>
            </a:r>
            <a:r>
              <a:rPr lang="en-US" dirty="0">
                <a:solidFill>
                  <a:srgbClr val="32302A"/>
                </a:solidFill>
              </a:rPr>
              <a:t>. an increase in the cost of security as the </a:t>
            </a:r>
            <a:r>
              <a:rPr lang="en-US" dirty="0" smtClean="0">
                <a:solidFill>
                  <a:srgbClr val="32302A"/>
                </a:solidFill>
              </a:rPr>
              <a:t>result of </a:t>
            </a:r>
            <a:r>
              <a:rPr lang="en-US" dirty="0">
                <a:solidFill>
                  <a:srgbClr val="32302A"/>
                </a:solidFill>
              </a:rPr>
              <a:t>terrorist </a:t>
            </a:r>
            <a:r>
              <a:rPr lang="en-US" dirty="0" smtClean="0">
                <a:solidFill>
                  <a:srgbClr val="32302A"/>
                </a:solidFill>
              </a:rPr>
              <a:t>activities</a:t>
            </a:r>
            <a:endParaRPr lang="en-US" dirty="0">
              <a:solidFill>
                <a:srgbClr val="32302A"/>
              </a:solidFill>
            </a:endParaRPr>
          </a:p>
          <a:p>
            <a:pPr marL="288925" indent="-288925">
              <a:buNone/>
            </a:pPr>
            <a:r>
              <a:rPr lang="en-US" dirty="0" smtClean="0">
                <a:solidFill>
                  <a:srgbClr val="32302A"/>
                </a:solidFill>
              </a:rPr>
              <a:t>2. How </a:t>
            </a:r>
            <a:r>
              <a:rPr lang="en-US" dirty="0">
                <a:solidFill>
                  <a:srgbClr val="32302A"/>
                </a:solidFill>
              </a:rPr>
              <a:t>would an increase in the economy’s production </a:t>
            </a:r>
            <a:r>
              <a:rPr lang="en-US" dirty="0" smtClean="0">
                <a:solidFill>
                  <a:srgbClr val="32302A"/>
                </a:solidFill>
              </a:rPr>
              <a:t>possibilities influence </a:t>
            </a:r>
            <a:r>
              <a:rPr lang="en-US" dirty="0">
                <a:solidFill>
                  <a:srgbClr val="32302A"/>
                </a:solidFill>
              </a:rPr>
              <a:t>the LRAS? </a:t>
            </a:r>
          </a:p>
        </p:txBody>
      </p:sp>
    </p:spTree>
    <p:extLst>
      <p:ext uri="{BB962C8B-B14F-4D97-AF65-F5344CB8AC3E}">
        <p14:creationId xmlns:p14="http://schemas.microsoft.com/office/powerpoint/2010/main" val="34244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51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357065"/>
            <a:ext cx="7772400" cy="1718322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dirty="0"/>
              <a:t>Steady Economic Growth </a:t>
            </a:r>
            <a:r>
              <a:rPr lang="en-US" dirty="0" smtClean="0"/>
              <a:t>and </a:t>
            </a:r>
            <a:r>
              <a:rPr lang="en-US" dirty="0"/>
              <a:t>Anticipated Changes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Long-Run </a:t>
            </a:r>
            <a:r>
              <a:rPr lang="en-US" dirty="0"/>
              <a:t>Aggregate Supply</a:t>
            </a:r>
          </a:p>
        </p:txBody>
      </p:sp>
    </p:spTree>
    <p:extLst>
      <p:ext uri="{BB962C8B-B14F-4D97-AF65-F5344CB8AC3E}">
        <p14:creationId xmlns:p14="http://schemas.microsoft.com/office/powerpoint/2010/main" val="22111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74146"/>
            <a:ext cx="8904855" cy="118135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Steady Economic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333"/>
            <a:ext cx="8883750" cy="342159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Expansions in the productive capacity </a:t>
            </a: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the economy, like those resulting from capital formation or improvements in technology, </a:t>
            </a:r>
            <a:r>
              <a:rPr lang="en-US" dirty="0" smtClean="0">
                <a:solidFill>
                  <a:srgbClr val="32302A"/>
                </a:solidFill>
              </a:rPr>
              <a:t>shifts an </a:t>
            </a:r>
            <a:r>
              <a:rPr lang="en-US" dirty="0">
                <a:solidFill>
                  <a:srgbClr val="32302A"/>
                </a:solidFill>
              </a:rPr>
              <a:t>economy's </a:t>
            </a:r>
            <a:r>
              <a:rPr lang="en-US" b="1" i="1" dirty="0">
                <a:solidFill>
                  <a:srgbClr val="FF0000"/>
                </a:solidFill>
              </a:rPr>
              <a:t>LRAS </a:t>
            </a:r>
            <a:r>
              <a:rPr lang="en-US" dirty="0">
                <a:solidFill>
                  <a:srgbClr val="32302A"/>
                </a:solidFill>
              </a:rPr>
              <a:t>curve to the right.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When growth of the economy is </a:t>
            </a:r>
            <a:r>
              <a:rPr lang="en-US" dirty="0" smtClean="0">
                <a:solidFill>
                  <a:srgbClr val="32302A"/>
                </a:solidFill>
              </a:rPr>
              <a:t>steady and </a:t>
            </a:r>
            <a:r>
              <a:rPr lang="en-US" dirty="0">
                <a:solidFill>
                  <a:srgbClr val="32302A"/>
                </a:solidFill>
              </a:rPr>
              <a:t>predictable, it will be anticipated by decision makers.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Anticipated increases in output (</a:t>
            </a:r>
            <a:r>
              <a:rPr lang="en-US" b="1" i="1" dirty="0">
                <a:solidFill>
                  <a:srgbClr val="FF0000"/>
                </a:solidFill>
              </a:rPr>
              <a:t>LRAS</a:t>
            </a:r>
            <a:r>
              <a:rPr lang="en-US" dirty="0">
                <a:solidFill>
                  <a:srgbClr val="32302A"/>
                </a:solidFill>
              </a:rPr>
              <a:t>) need not </a:t>
            </a:r>
            <a:r>
              <a:rPr lang="en-US" dirty="0" smtClean="0">
                <a:solidFill>
                  <a:srgbClr val="32302A"/>
                </a:solidFill>
              </a:rPr>
              <a:t>disrupt macroeconomic </a:t>
            </a:r>
            <a:r>
              <a:rPr lang="en-US" dirty="0">
                <a:solidFill>
                  <a:srgbClr val="32302A"/>
                </a:solidFill>
              </a:rPr>
              <a:t>equilibrium. </a:t>
            </a:r>
          </a:p>
        </p:txBody>
      </p:sp>
    </p:spTree>
    <p:extLst>
      <p:ext uri="{BB962C8B-B14F-4D97-AF65-F5344CB8AC3E}">
        <p14:creationId xmlns:p14="http://schemas.microsoft.com/office/powerpoint/2010/main" val="9354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87186" y="1783003"/>
            <a:ext cx="4936979" cy="401710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8317"/>
            <a:ext cx="8904855" cy="596684"/>
          </a:xfrm>
        </p:spPr>
        <p:txBody>
          <a:bodyPr/>
          <a:lstStyle/>
          <a:p>
            <a:r>
              <a:rPr lang="en-US" dirty="0"/>
              <a:t>Shifts in</a:t>
            </a:r>
            <a:r>
              <a:rPr lang="en-US" dirty="0" smtClean="0"/>
              <a:t> Long Run Aggregate Supply</a:t>
            </a:r>
            <a:endParaRPr lang="en-US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133891"/>
            <a:ext cx="4080183" cy="334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Consider the impact of capital formation or a technological advancement on the economy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Both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LRAS</a:t>
            </a:r>
            <a:r>
              <a:rPr lang="en-US" sz="2200" dirty="0">
                <a:latin typeface="+mj-lt"/>
                <a:cs typeface="Times New Roman" pitchFamily="18" charset="0"/>
              </a:rPr>
              <a:t> and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 </a:t>
            </a:r>
            <a:r>
              <a:rPr lang="en-US" sz="2200" dirty="0">
                <a:latin typeface="+mj-lt"/>
                <a:cs typeface="Times New Roman" pitchFamily="18" charset="0"/>
              </a:rPr>
              <a:t>increase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(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LRAS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 and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F</a:t>
            </a:r>
            <a:r>
              <a:rPr lang="en-US" sz="2200" dirty="0" smtClean="0">
                <a:latin typeface="+mj-lt"/>
                <a:cs typeface="Times New Roman" pitchFamily="18" charset="0"/>
              </a:rPr>
              <a:t>ull </a:t>
            </a:r>
            <a:r>
              <a:rPr lang="en-US" sz="2200" dirty="0">
                <a:latin typeface="+mj-lt"/>
                <a:cs typeface="Times New Roman" pitchFamily="18" charset="0"/>
              </a:rPr>
              <a:t>employment output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expands </a:t>
            </a:r>
            <a:r>
              <a:rPr lang="en-US" sz="2200" dirty="0">
                <a:latin typeface="+mj-lt"/>
                <a:cs typeface="Times New Roman" pitchFamily="18" charset="0"/>
              </a:rPr>
              <a:t>from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F1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 sustainable, higher level of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real </a:t>
            </a:r>
            <a:r>
              <a:rPr lang="en-US" sz="2200" dirty="0">
                <a:latin typeface="+mj-lt"/>
                <a:cs typeface="Times New Roman" pitchFamily="18" charset="0"/>
              </a:rPr>
              <a:t>output is the result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22126" y="5453157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33199" y="5378282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36351" y="2030760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22126" y="2423250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>
            <a:off x="6209005" y="2532207"/>
            <a:ext cx="1587" cy="2908300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5490250" y="1944674"/>
            <a:ext cx="4921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Line 10"/>
          <p:cNvSpPr>
            <a:spLocks noChangeAspect="1" noChangeShapeType="1"/>
          </p:cNvSpPr>
          <p:nvPr/>
        </p:nvSpPr>
        <p:spPr bwMode="auto">
          <a:xfrm flipH="1">
            <a:off x="4643730" y="4054620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4" name="Freeform 11"/>
          <p:cNvSpPr>
            <a:spLocks noChangeAspect="1"/>
          </p:cNvSpPr>
          <p:nvPr/>
        </p:nvSpPr>
        <p:spPr bwMode="auto">
          <a:xfrm>
            <a:off x="5481930" y="2597295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5" name="Freeform 12"/>
          <p:cNvSpPr>
            <a:spLocks noChangeAspect="1"/>
          </p:cNvSpPr>
          <p:nvPr/>
        </p:nvSpPr>
        <p:spPr bwMode="auto">
          <a:xfrm>
            <a:off x="5145380" y="2227407"/>
            <a:ext cx="1933575" cy="2900363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6" name="Line 13"/>
          <p:cNvSpPr>
            <a:spLocks noChangeAspect="1" noChangeShapeType="1"/>
          </p:cNvSpPr>
          <p:nvPr/>
        </p:nvSpPr>
        <p:spPr bwMode="auto">
          <a:xfrm>
            <a:off x="6209005" y="4080020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7" name="Freeform 14"/>
          <p:cNvSpPr>
            <a:spLocks/>
          </p:cNvSpPr>
          <p:nvPr/>
        </p:nvSpPr>
        <p:spPr bwMode="auto">
          <a:xfrm>
            <a:off x="6158205" y="3991120"/>
            <a:ext cx="119062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8" name="Freeform 15"/>
          <p:cNvSpPr>
            <a:spLocks noChangeAspect="1"/>
          </p:cNvSpPr>
          <p:nvPr/>
        </p:nvSpPr>
        <p:spPr bwMode="auto">
          <a:xfrm rot="808441">
            <a:off x="5075530" y="4640407"/>
            <a:ext cx="373062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9" name="Line 16"/>
          <p:cNvSpPr>
            <a:spLocks noChangeAspect="1" noChangeShapeType="1"/>
          </p:cNvSpPr>
          <p:nvPr/>
        </p:nvSpPr>
        <p:spPr bwMode="auto">
          <a:xfrm flipH="1">
            <a:off x="4653255" y="4473720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>
            <a:off x="6085180" y="5443682"/>
            <a:ext cx="2388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F1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20"/>
          <p:cNvSpPr>
            <a:spLocks noChangeAspect="1" noChangeArrowheads="1"/>
          </p:cNvSpPr>
          <p:nvPr/>
        </p:nvSpPr>
        <p:spPr bwMode="auto">
          <a:xfrm>
            <a:off x="4226297" y="3941153"/>
            <a:ext cx="3157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25"/>
          <p:cNvSpPr>
            <a:spLocks noChangeAspect="1" noChangeArrowheads="1"/>
          </p:cNvSpPr>
          <p:nvPr/>
        </p:nvSpPr>
        <p:spPr bwMode="auto">
          <a:xfrm>
            <a:off x="7097252" y="5071265"/>
            <a:ext cx="3746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26"/>
          <p:cNvSpPr>
            <a:spLocks noChangeAspect="1" noChangeArrowheads="1"/>
          </p:cNvSpPr>
          <p:nvPr/>
        </p:nvSpPr>
        <p:spPr bwMode="auto">
          <a:xfrm>
            <a:off x="7276909" y="2341588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Rectangle 19"/>
          <p:cNvSpPr>
            <a:spLocks noChangeArrowheads="1"/>
          </p:cNvSpPr>
          <p:nvPr/>
        </p:nvSpPr>
        <p:spPr bwMode="auto">
          <a:xfrm>
            <a:off x="6472530" y="5442095"/>
            <a:ext cx="2388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6" name="Group 49"/>
          <p:cNvGrpSpPr>
            <a:grpSpLocks/>
          </p:cNvGrpSpPr>
          <p:nvPr/>
        </p:nvGrpSpPr>
        <p:grpSpPr bwMode="auto">
          <a:xfrm>
            <a:off x="6085180" y="1962638"/>
            <a:ext cx="1108075" cy="3479457"/>
            <a:chOff x="3054" y="516"/>
            <a:chExt cx="698" cy="2274"/>
          </a:xfrm>
        </p:grpSpPr>
        <p:grpSp>
          <p:nvGrpSpPr>
            <p:cNvPr id="97" name="Group 46"/>
            <p:cNvGrpSpPr>
              <a:grpSpLocks/>
            </p:cNvGrpSpPr>
            <p:nvPr/>
          </p:nvGrpSpPr>
          <p:grpSpPr bwMode="auto">
            <a:xfrm>
              <a:off x="3354" y="516"/>
              <a:ext cx="398" cy="2274"/>
              <a:chOff x="3354" y="516"/>
              <a:chExt cx="398" cy="2274"/>
            </a:xfrm>
          </p:grpSpPr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3354" y="889"/>
                <a:ext cx="1" cy="1901"/>
              </a:xfrm>
              <a:prstGeom prst="line">
                <a:avLst/>
              </a:prstGeom>
              <a:noFill/>
              <a:ln w="57150">
                <a:solidFill>
                  <a:srgbClr val="C0383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00" name="Rectangle 32"/>
              <p:cNvSpPr>
                <a:spLocks noChangeArrowheads="1"/>
              </p:cNvSpPr>
              <p:nvPr/>
            </p:nvSpPr>
            <p:spPr bwMode="auto">
              <a:xfrm>
                <a:off x="3442" y="516"/>
                <a:ext cx="31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b="1" i="1" dirty="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LRAS</a:t>
                </a:r>
                <a:r>
                  <a:rPr kumimoji="0" lang="en-US" sz="1600" b="1" i="1" baseline="-25000" dirty="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sz="1600" b="1" baseline="-25000" dirty="0">
                  <a:solidFill>
                    <a:srgbClr val="C03838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01" name="Line 41"/>
              <p:cNvSpPr>
                <a:spLocks noChangeShapeType="1"/>
              </p:cNvSpPr>
              <p:nvPr/>
            </p:nvSpPr>
            <p:spPr bwMode="auto">
              <a:xfrm flipH="1">
                <a:off x="3408" y="672"/>
                <a:ext cx="192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 b="1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98" name="Line 27"/>
            <p:cNvSpPr>
              <a:spLocks noChangeShapeType="1"/>
            </p:cNvSpPr>
            <p:nvPr/>
          </p:nvSpPr>
          <p:spPr bwMode="auto">
            <a:xfrm>
              <a:off x="3054" y="2694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2" name="Rectangle 28"/>
          <p:cNvSpPr>
            <a:spLocks noChangeAspect="1" noChangeArrowheads="1"/>
          </p:cNvSpPr>
          <p:nvPr/>
        </p:nvSpPr>
        <p:spPr bwMode="auto">
          <a:xfrm>
            <a:off x="4292972" y="4312628"/>
            <a:ext cx="2468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95</a:t>
            </a:r>
            <a:endParaRPr kumimoji="0" lang="en-US" sz="1600" b="1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3" name="Group 45"/>
          <p:cNvGrpSpPr>
            <a:grpSpLocks/>
          </p:cNvGrpSpPr>
          <p:nvPr/>
        </p:nvGrpSpPr>
        <p:grpSpPr bwMode="auto">
          <a:xfrm>
            <a:off x="5370805" y="2843358"/>
            <a:ext cx="2654300" cy="2360613"/>
            <a:chOff x="2604" y="1153"/>
            <a:chExt cx="1672" cy="1487"/>
          </a:xfrm>
        </p:grpSpPr>
        <p:sp>
          <p:nvSpPr>
            <p:cNvPr id="104" name="Line 21"/>
            <p:cNvSpPr>
              <a:spLocks noChangeShapeType="1"/>
            </p:cNvSpPr>
            <p:nvPr/>
          </p:nvSpPr>
          <p:spPr bwMode="auto">
            <a:xfrm>
              <a:off x="2604" y="2436"/>
              <a:ext cx="3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5" name="Line 22"/>
            <p:cNvSpPr>
              <a:spLocks noChangeShapeType="1"/>
            </p:cNvSpPr>
            <p:nvPr/>
          </p:nvSpPr>
          <p:spPr bwMode="auto">
            <a:xfrm>
              <a:off x="3600" y="1488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6" name="Freeform 29"/>
            <p:cNvSpPr>
              <a:spLocks noChangeAspect="1"/>
            </p:cNvSpPr>
            <p:nvPr/>
          </p:nvSpPr>
          <p:spPr bwMode="auto">
            <a:xfrm>
              <a:off x="2832" y="1318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7" name="Rectangle 30"/>
            <p:cNvSpPr>
              <a:spLocks noChangeAspect="1" noChangeArrowheads="1"/>
            </p:cNvSpPr>
            <p:nvPr/>
          </p:nvSpPr>
          <p:spPr bwMode="auto">
            <a:xfrm>
              <a:off x="3960" y="1153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b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8" name="Line 39"/>
          <p:cNvSpPr>
            <a:spLocks noChangeAspect="1" noChangeShapeType="1"/>
          </p:cNvSpPr>
          <p:nvPr/>
        </p:nvSpPr>
        <p:spPr bwMode="auto">
          <a:xfrm>
            <a:off x="6561430" y="4441970"/>
            <a:ext cx="0" cy="10017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109" name="Freeform 40"/>
          <p:cNvSpPr>
            <a:spLocks/>
          </p:cNvSpPr>
          <p:nvPr/>
        </p:nvSpPr>
        <p:spPr bwMode="auto">
          <a:xfrm>
            <a:off x="6496342" y="4408632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110" name="Line 42"/>
          <p:cNvSpPr>
            <a:spLocks noChangeShapeType="1"/>
          </p:cNvSpPr>
          <p:nvPr/>
        </p:nvSpPr>
        <p:spPr bwMode="auto">
          <a:xfrm>
            <a:off x="5837530" y="2190895"/>
            <a:ext cx="3048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 sz="1400" b="1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89" grpId="0" animBg="1"/>
      <p:bldP spid="95" grpId="0"/>
      <p:bldP spid="108" grpId="0" animBg="1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462235"/>
            <a:ext cx="7772400" cy="119469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Unanticipated Changes </a:t>
            </a:r>
            <a:br>
              <a:rPr lang="en-US" dirty="0"/>
            </a:br>
            <a:r>
              <a:rPr lang="en-US" dirty="0"/>
              <a:t>and Market Adjustments</a:t>
            </a:r>
          </a:p>
        </p:txBody>
      </p:sp>
    </p:spTree>
    <p:extLst>
      <p:ext uri="{BB962C8B-B14F-4D97-AF65-F5344CB8AC3E}">
        <p14:creationId xmlns:p14="http://schemas.microsoft.com/office/powerpoint/2010/main" val="16556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700404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Anticipated and</a:t>
            </a:r>
            <a:br>
              <a:rPr lang="en-US" dirty="0"/>
            </a:br>
            <a:r>
              <a:rPr lang="en-US" dirty="0"/>
              <a:t>Unanticipated Changes</a:t>
            </a:r>
          </a:p>
        </p:txBody>
      </p:sp>
    </p:spTree>
    <p:extLst>
      <p:ext uri="{BB962C8B-B14F-4D97-AF65-F5344CB8AC3E}">
        <p14:creationId xmlns:p14="http://schemas.microsoft.com/office/powerpoint/2010/main" val="9670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1302"/>
            <a:ext cx="8904855" cy="109538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Changes </a:t>
            </a:r>
            <a:br>
              <a:rPr lang="en-US" dirty="0"/>
            </a:br>
            <a:r>
              <a:rPr lang="en-US" dirty="0"/>
              <a:t>in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61"/>
            <a:ext cx="8883750" cy="2397247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the short-run, output will deviate from full employment capacity as prices in the goods and services market deviate from the price level that people expected.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Unanticipated changes in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aggregate demand </a:t>
            </a:r>
            <a:r>
              <a:rPr lang="en-US" dirty="0">
                <a:solidFill>
                  <a:srgbClr val="32302A"/>
                </a:solidFill>
              </a:rPr>
              <a:t>often lead to </a:t>
            </a:r>
            <a:r>
              <a:rPr lang="en-US" dirty="0" smtClean="0">
                <a:solidFill>
                  <a:srgbClr val="32302A"/>
                </a:solidFill>
              </a:rPr>
              <a:t>such </a:t>
            </a:r>
            <a:r>
              <a:rPr lang="en-US" dirty="0">
                <a:solidFill>
                  <a:srgbClr val="32302A"/>
                </a:solidFill>
              </a:rPr>
              <a:t>deviations.</a:t>
            </a:r>
          </a:p>
        </p:txBody>
      </p:sp>
    </p:spTree>
    <p:extLst>
      <p:ext uri="{BB962C8B-B14F-4D97-AF65-F5344CB8AC3E}">
        <p14:creationId xmlns:p14="http://schemas.microsoft.com/office/powerpoint/2010/main" val="38107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0906"/>
            <a:ext cx="8904855" cy="102544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Increase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446"/>
            <a:ext cx="8883750" cy="5168678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Impact of unanticipated increase in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>
                <a:solidFill>
                  <a:srgbClr val="32302A"/>
                </a:solidFill>
              </a:rPr>
              <a:t>: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Initially, the strong demand and higher price level in </a:t>
            </a:r>
            <a:r>
              <a:rPr lang="en-US" sz="2700" dirty="0" smtClean="0">
                <a:solidFill>
                  <a:srgbClr val="32302A"/>
                </a:solidFill>
              </a:rPr>
              <a:t>the </a:t>
            </a:r>
            <a:r>
              <a:rPr lang="en-US" sz="2700" dirty="0">
                <a:solidFill>
                  <a:srgbClr val="32302A"/>
                </a:solidFill>
              </a:rPr>
              <a:t>goods </a:t>
            </a:r>
            <a:r>
              <a:rPr lang="en-US" sz="2700" dirty="0" smtClean="0">
                <a:solidFill>
                  <a:srgbClr val="32302A"/>
                </a:solidFill>
              </a:rPr>
              <a:t>&amp; </a:t>
            </a:r>
            <a:r>
              <a:rPr lang="en-US" sz="2700" dirty="0">
                <a:solidFill>
                  <a:srgbClr val="32302A"/>
                </a:solidFill>
              </a:rPr>
              <a:t>services market will temporarily improve </a:t>
            </a:r>
            <a:r>
              <a:rPr lang="en-US" sz="2700" dirty="0" smtClean="0">
                <a:solidFill>
                  <a:srgbClr val="32302A"/>
                </a:solidFill>
              </a:rPr>
              <a:t>profit </a:t>
            </a:r>
            <a:r>
              <a:rPr lang="en-US" sz="2700" dirty="0">
                <a:solidFill>
                  <a:srgbClr val="32302A"/>
                </a:solidFill>
              </a:rPr>
              <a:t>margins.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Output will increase, the rate of unemployment will drop below the natural rate, and output will temporarily exceed the economy's long-run potential.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With time, however, contracts will be modified and resource prices will rise and return to their competitive position relative </a:t>
            </a:r>
            <a:r>
              <a:rPr lang="en-US" sz="2700" dirty="0" smtClean="0">
                <a:solidFill>
                  <a:srgbClr val="32302A"/>
                </a:solidFill>
              </a:rPr>
              <a:t>to </a:t>
            </a:r>
            <a:r>
              <a:rPr lang="en-US" sz="2700" dirty="0">
                <a:solidFill>
                  <a:srgbClr val="32302A"/>
                </a:solidFill>
              </a:rPr>
              <a:t>product prices.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Once this happens, output will recede to </a:t>
            </a:r>
            <a:r>
              <a:rPr lang="en-US" sz="2700" dirty="0" smtClean="0">
                <a:solidFill>
                  <a:srgbClr val="32302A"/>
                </a:solidFill>
              </a:rPr>
              <a:t>the </a:t>
            </a:r>
            <a:r>
              <a:rPr lang="en-US" sz="2700" dirty="0">
                <a:solidFill>
                  <a:srgbClr val="32302A"/>
                </a:solidFill>
              </a:rPr>
              <a:t>economy's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long-run </a:t>
            </a:r>
            <a:r>
              <a:rPr lang="en-US" sz="2700" dirty="0">
                <a:solidFill>
                  <a:srgbClr val="32302A"/>
                </a:solidFill>
              </a:rPr>
              <a:t>potential.</a:t>
            </a:r>
          </a:p>
        </p:txBody>
      </p:sp>
    </p:spTree>
    <p:extLst>
      <p:ext uri="{BB962C8B-B14F-4D97-AF65-F5344CB8AC3E}">
        <p14:creationId xmlns:p14="http://schemas.microsoft.com/office/powerpoint/2010/main" val="11105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91888" y="1467546"/>
            <a:ext cx="4951273" cy="466617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576"/>
            <a:ext cx="8904855" cy="102584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Unanticipated Increase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AD:  Short Run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2624920"/>
            <a:ext cx="3975258" cy="22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response to an unanticipated increase in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 </a:t>
            </a:r>
            <a:r>
              <a:rPr lang="en-US" sz="2200" dirty="0">
                <a:latin typeface="+mj-lt"/>
                <a:cs typeface="Times New Roman" pitchFamily="18" charset="0"/>
              </a:rPr>
              <a:t>for goods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services (</a:t>
            </a:r>
            <a:r>
              <a:rPr lang="en-US" sz="2200" dirty="0" smtClean="0">
                <a:latin typeface="+mj-lt"/>
                <a:cs typeface="Times New Roman" pitchFamily="18" charset="0"/>
              </a:rPr>
              <a:t>shifting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from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), </a:t>
            </a:r>
            <a:r>
              <a:rPr lang="en-US" sz="2200" dirty="0">
                <a:latin typeface="+mj-lt"/>
                <a:cs typeface="Times New Roman" pitchFamily="18" charset="0"/>
              </a:rPr>
              <a:t>prices rise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105</a:t>
            </a:r>
            <a:r>
              <a:rPr lang="en-US" sz="2200" b="1" i="1" dirty="0"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/>
            </a:r>
            <a:br>
              <a:rPr lang="en-US" sz="2200" b="1" i="1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output will increase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dirty="0">
                <a:latin typeface="+mj-lt"/>
                <a:cs typeface="Times New Roman" pitchFamily="18" charset="0"/>
              </a:rPr>
              <a:t>temporarily exceeding </a:t>
            </a:r>
            <a:r>
              <a:rPr lang="en-US" sz="2200" i="1" dirty="0" smtClean="0">
                <a:latin typeface="+mj-lt"/>
                <a:cs typeface="Times New Roman" pitchFamily="18" charset="0"/>
              </a:rPr>
              <a:t>full-employment </a:t>
            </a:r>
            <a:r>
              <a:rPr lang="en-US" sz="2200" i="1" dirty="0">
                <a:latin typeface="+mj-lt"/>
                <a:cs typeface="Times New Roman" pitchFamily="18" charset="0"/>
              </a:rPr>
              <a:t>capacity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595566" y="5359444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06639" y="5284569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09791" y="1937047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595566" y="2329537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56047" y="2339836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00541" y="2074858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590772" y="3971786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28972" y="2514461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092422" y="2144573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56047" y="3997186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05247" y="3908286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22572" y="4557573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1" name="Line 38"/>
          <p:cNvSpPr>
            <a:spLocks noChangeAspect="1" noChangeShapeType="1"/>
          </p:cNvSpPr>
          <p:nvPr/>
        </p:nvSpPr>
        <p:spPr bwMode="auto">
          <a:xfrm flipH="1">
            <a:off x="4600297" y="3571736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2" name="Line 39"/>
          <p:cNvSpPr>
            <a:spLocks noChangeAspect="1" noChangeShapeType="1"/>
          </p:cNvSpPr>
          <p:nvPr/>
        </p:nvSpPr>
        <p:spPr bwMode="auto">
          <a:xfrm>
            <a:off x="6517997" y="3578086"/>
            <a:ext cx="0" cy="18049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32222" y="5391065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64"/>
          <p:cNvSpPr>
            <a:spLocks noChangeArrowheads="1"/>
          </p:cNvSpPr>
          <p:nvPr/>
        </p:nvSpPr>
        <p:spPr bwMode="auto">
          <a:xfrm>
            <a:off x="6419572" y="5391065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151075" y="3838422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56" name="Group 91"/>
          <p:cNvGrpSpPr>
            <a:grpSpLocks/>
          </p:cNvGrpSpPr>
          <p:nvPr/>
        </p:nvGrpSpPr>
        <p:grpSpPr bwMode="auto">
          <a:xfrm>
            <a:off x="5232123" y="1901686"/>
            <a:ext cx="2674938" cy="3016254"/>
            <a:chOff x="2550" y="612"/>
            <a:chExt cx="1685" cy="1900"/>
          </a:xfrm>
        </p:grpSpPr>
        <p:sp>
          <p:nvSpPr>
            <p:cNvPr id="57" name="Freeform 44"/>
            <p:cNvSpPr>
              <a:spLocks noChangeAspect="1"/>
            </p:cNvSpPr>
            <p:nvPr/>
          </p:nvSpPr>
          <p:spPr bwMode="auto">
            <a:xfrm>
              <a:off x="2736" y="612"/>
              <a:ext cx="1192" cy="1788"/>
            </a:xfrm>
            <a:custGeom>
              <a:avLst/>
              <a:gdLst>
                <a:gd name="T0" fmla="*/ 0 w 4147"/>
                <a:gd name="T1" fmla="*/ 1 h 6220"/>
                <a:gd name="T2" fmla="*/ 0 w 4147"/>
                <a:gd name="T3" fmla="*/ 1 h 6220"/>
                <a:gd name="T4" fmla="*/ 1 w 4147"/>
                <a:gd name="T5" fmla="*/ 2 h 6220"/>
                <a:gd name="T6" fmla="*/ 1 w 4147"/>
                <a:gd name="T7" fmla="*/ 3 h 6220"/>
                <a:gd name="T8" fmla="*/ 1 w 4147"/>
                <a:gd name="T9" fmla="*/ 4 h 6220"/>
                <a:gd name="T10" fmla="*/ 2 w 4147"/>
                <a:gd name="T11" fmla="*/ 5 h 6220"/>
                <a:gd name="T12" fmla="*/ 2 w 4147"/>
                <a:gd name="T13" fmla="*/ 5 h 6220"/>
                <a:gd name="T14" fmla="*/ 3 w 4147"/>
                <a:gd name="T15" fmla="*/ 6 h 6220"/>
                <a:gd name="T16" fmla="*/ 3 w 4147"/>
                <a:gd name="T17" fmla="*/ 7 h 6220"/>
                <a:gd name="T18" fmla="*/ 4 w 4147"/>
                <a:gd name="T19" fmla="*/ 8 h 6220"/>
                <a:gd name="T20" fmla="*/ 4 w 4147"/>
                <a:gd name="T21" fmla="*/ 9 h 6220"/>
                <a:gd name="T22" fmla="*/ 5 w 4147"/>
                <a:gd name="T23" fmla="*/ 10 h 6220"/>
                <a:gd name="T24" fmla="*/ 5 w 4147"/>
                <a:gd name="T25" fmla="*/ 11 h 6220"/>
                <a:gd name="T26" fmla="*/ 6 w 4147"/>
                <a:gd name="T27" fmla="*/ 12 h 6220"/>
                <a:gd name="T28" fmla="*/ 7 w 4147"/>
                <a:gd name="T29" fmla="*/ 14 h 6220"/>
                <a:gd name="T30" fmla="*/ 7 w 4147"/>
                <a:gd name="T31" fmla="*/ 14 h 6220"/>
                <a:gd name="T32" fmla="*/ 8 w 4147"/>
                <a:gd name="T33" fmla="*/ 16 h 6220"/>
                <a:gd name="T34" fmla="*/ 9 w 4147"/>
                <a:gd name="T35" fmla="*/ 16 h 6220"/>
                <a:gd name="T36" fmla="*/ 9 w 4147"/>
                <a:gd name="T37" fmla="*/ 18 h 6220"/>
                <a:gd name="T38" fmla="*/ 10 w 4147"/>
                <a:gd name="T39" fmla="*/ 19 h 6220"/>
                <a:gd name="T40" fmla="*/ 11 w 4147"/>
                <a:gd name="T41" fmla="*/ 20 h 6220"/>
                <a:gd name="T42" fmla="*/ 11 w 4147"/>
                <a:gd name="T43" fmla="*/ 21 h 6220"/>
                <a:gd name="T44" fmla="*/ 12 w 4147"/>
                <a:gd name="T45" fmla="*/ 22 h 6220"/>
                <a:gd name="T46" fmla="*/ 13 w 4147"/>
                <a:gd name="T47" fmla="*/ 23 h 6220"/>
                <a:gd name="T48" fmla="*/ 14 w 4147"/>
                <a:gd name="T49" fmla="*/ 24 h 6220"/>
                <a:gd name="T50" fmla="*/ 15 w 4147"/>
                <a:gd name="T51" fmla="*/ 25 h 6220"/>
                <a:gd name="T52" fmla="*/ 15 w 4147"/>
                <a:gd name="T53" fmla="*/ 26 h 6220"/>
                <a:gd name="T54" fmla="*/ 16 w 4147"/>
                <a:gd name="T55" fmla="*/ 27 h 6220"/>
                <a:gd name="T56" fmla="*/ 17 w 4147"/>
                <a:gd name="T57" fmla="*/ 28 h 6220"/>
                <a:gd name="T58" fmla="*/ 18 w 4147"/>
                <a:gd name="T59" fmla="*/ 29 h 6220"/>
                <a:gd name="T60" fmla="*/ 18 w 4147"/>
                <a:gd name="T61" fmla="*/ 30 h 6220"/>
                <a:gd name="T62" fmla="*/ 19 w 4147"/>
                <a:gd name="T63" fmla="*/ 31 h 6220"/>
                <a:gd name="T64" fmla="*/ 20 w 4147"/>
                <a:gd name="T65" fmla="*/ 32 h 6220"/>
                <a:gd name="T66" fmla="*/ 20 w 4147"/>
                <a:gd name="T67" fmla="*/ 32 h 6220"/>
                <a:gd name="T68" fmla="*/ 21 w 4147"/>
                <a:gd name="T69" fmla="*/ 33 h 6220"/>
                <a:gd name="T70" fmla="*/ 22 w 4147"/>
                <a:gd name="T71" fmla="*/ 34 h 6220"/>
                <a:gd name="T72" fmla="*/ 22 w 4147"/>
                <a:gd name="T73" fmla="*/ 35 h 6220"/>
                <a:gd name="T74" fmla="*/ 23 w 4147"/>
                <a:gd name="T75" fmla="*/ 36 h 6220"/>
                <a:gd name="T76" fmla="*/ 24 w 4147"/>
                <a:gd name="T77" fmla="*/ 37 h 6220"/>
                <a:gd name="T78" fmla="*/ 24 w 4147"/>
                <a:gd name="T79" fmla="*/ 37 h 6220"/>
                <a:gd name="T80" fmla="*/ 24 w 4147"/>
                <a:gd name="T81" fmla="*/ 38 h 6220"/>
                <a:gd name="T82" fmla="*/ 25 w 4147"/>
                <a:gd name="T83" fmla="*/ 39 h 6220"/>
                <a:gd name="T84" fmla="*/ 26 w 4147"/>
                <a:gd name="T85" fmla="*/ 39 h 6220"/>
                <a:gd name="T86" fmla="*/ 26 w 4147"/>
                <a:gd name="T87" fmla="*/ 40 h 6220"/>
                <a:gd name="T88" fmla="*/ 26 w 4147"/>
                <a:gd name="T89" fmla="*/ 40 h 6220"/>
                <a:gd name="T90" fmla="*/ 27 w 4147"/>
                <a:gd name="T91" fmla="*/ 41 h 6220"/>
                <a:gd name="T92" fmla="*/ 27 w 4147"/>
                <a:gd name="T93" fmla="*/ 41 h 6220"/>
                <a:gd name="T94" fmla="*/ 27 w 4147"/>
                <a:gd name="T95" fmla="*/ 41 h 6220"/>
                <a:gd name="T96" fmla="*/ 28 w 4147"/>
                <a:gd name="T97" fmla="*/ 42 h 6220"/>
                <a:gd name="T98" fmla="*/ 28 w 4147"/>
                <a:gd name="T99" fmla="*/ 42 h 6220"/>
                <a:gd name="T100" fmla="*/ 28 w 4147"/>
                <a:gd name="T101" fmla="*/ 42 h 6220"/>
                <a:gd name="T102" fmla="*/ 28 w 4147"/>
                <a:gd name="T103" fmla="*/ 42 h 6220"/>
                <a:gd name="T104" fmla="*/ 28 w 4147"/>
                <a:gd name="T105" fmla="*/ 43 h 6220"/>
                <a:gd name="T106" fmla="*/ 28 w 4147"/>
                <a:gd name="T107" fmla="*/ 43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Rectangle 45"/>
            <p:cNvSpPr>
              <a:spLocks noChangeAspect="1" noChangeArrowheads="1"/>
            </p:cNvSpPr>
            <p:nvPr/>
          </p:nvSpPr>
          <p:spPr bwMode="auto">
            <a:xfrm>
              <a:off x="3923" y="2357"/>
              <a:ext cx="3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Line 79"/>
            <p:cNvSpPr>
              <a:spLocks noChangeShapeType="1"/>
            </p:cNvSpPr>
            <p:nvPr/>
          </p:nvSpPr>
          <p:spPr bwMode="auto">
            <a:xfrm>
              <a:off x="2550" y="900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0" name="Line 80"/>
            <p:cNvSpPr>
              <a:spLocks noChangeShapeType="1"/>
            </p:cNvSpPr>
            <p:nvPr/>
          </p:nvSpPr>
          <p:spPr bwMode="auto">
            <a:xfrm>
              <a:off x="3467" y="2256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6986310" y="4908492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3" name="Group 92"/>
          <p:cNvGrpSpPr>
            <a:grpSpLocks/>
          </p:cNvGrpSpPr>
          <p:nvPr/>
        </p:nvGrpSpPr>
        <p:grpSpPr bwMode="auto">
          <a:xfrm>
            <a:off x="7007035" y="3263762"/>
            <a:ext cx="1854200" cy="714375"/>
            <a:chOff x="3638" y="1470"/>
            <a:chExt cx="1168" cy="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3638" y="1470"/>
              <a:ext cx="1168" cy="4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5" name="Rectangle 52"/>
            <p:cNvSpPr>
              <a:spLocks noChangeArrowheads="1"/>
            </p:cNvSpPr>
            <p:nvPr/>
          </p:nvSpPr>
          <p:spPr bwMode="auto">
            <a:xfrm>
              <a:off x="3689" y="1509"/>
              <a:ext cx="105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i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Short-run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effects of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 unanticipated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increase in </a:t>
              </a:r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53103" y="2219321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84"/>
          <p:cNvSpPr>
            <a:spLocks noChangeShapeType="1"/>
          </p:cNvSpPr>
          <p:nvPr/>
        </p:nvSpPr>
        <p:spPr bwMode="auto">
          <a:xfrm>
            <a:off x="6051272" y="5206861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8" name="Rectangle 85"/>
          <p:cNvSpPr>
            <a:spLocks noChangeAspect="1" noChangeArrowheads="1"/>
          </p:cNvSpPr>
          <p:nvPr/>
        </p:nvSpPr>
        <p:spPr bwMode="auto">
          <a:xfrm>
            <a:off x="4154250" y="3390747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105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Freeform 48"/>
          <p:cNvSpPr>
            <a:spLocks/>
          </p:cNvSpPr>
          <p:nvPr/>
        </p:nvSpPr>
        <p:spPr bwMode="auto">
          <a:xfrm>
            <a:off x="6452910" y="3530461"/>
            <a:ext cx="119062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51" grpId="0" animBg="1"/>
      <p:bldP spid="52" grpId="0" animBg="1"/>
      <p:bldP spid="54" grpId="0"/>
      <p:bldP spid="68" grpId="0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>
          <a:xfrm>
            <a:off x="3991888" y="1467546"/>
            <a:ext cx="4951273" cy="466617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79" name="Group 92"/>
          <p:cNvGrpSpPr>
            <a:grpSpLocks/>
          </p:cNvGrpSpPr>
          <p:nvPr/>
        </p:nvGrpSpPr>
        <p:grpSpPr bwMode="auto">
          <a:xfrm>
            <a:off x="7008814" y="3262584"/>
            <a:ext cx="1854200" cy="714375"/>
            <a:chOff x="3638" y="1470"/>
            <a:chExt cx="1168" cy="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3638" y="1470"/>
              <a:ext cx="1168" cy="4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3696" y="1504"/>
              <a:ext cx="103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i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Long-run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effects 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of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 unanticipated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increase in </a:t>
              </a:r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108" name="Line 5"/>
          <p:cNvSpPr>
            <a:spLocks noChangeAspect="1" noChangeShapeType="1"/>
          </p:cNvSpPr>
          <p:nvPr/>
        </p:nvSpPr>
        <p:spPr bwMode="auto">
          <a:xfrm>
            <a:off x="4595566" y="5359444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9" name="Rectangle 6"/>
          <p:cNvSpPr>
            <a:spLocks noChangeAspect="1" noChangeArrowheads="1"/>
          </p:cNvSpPr>
          <p:nvPr/>
        </p:nvSpPr>
        <p:spPr bwMode="auto">
          <a:xfrm>
            <a:off x="7406639" y="5284569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0" name="Text Box 7"/>
          <p:cNvSpPr txBox="1">
            <a:spLocks noChangeAspect="1" noChangeArrowheads="1"/>
          </p:cNvSpPr>
          <p:nvPr/>
        </p:nvSpPr>
        <p:spPr bwMode="auto">
          <a:xfrm>
            <a:off x="4109791" y="1937047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1" name="Line 8"/>
          <p:cNvSpPr>
            <a:spLocks noChangeAspect="1" noChangeShapeType="1"/>
          </p:cNvSpPr>
          <p:nvPr/>
        </p:nvSpPr>
        <p:spPr bwMode="auto">
          <a:xfrm>
            <a:off x="4595566" y="2329537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2" name="Line 13"/>
          <p:cNvSpPr>
            <a:spLocks noChangeShapeType="1"/>
          </p:cNvSpPr>
          <p:nvPr/>
        </p:nvSpPr>
        <p:spPr bwMode="auto">
          <a:xfrm>
            <a:off x="6156047" y="2339836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3" name="Rectangle 14"/>
          <p:cNvSpPr>
            <a:spLocks noChangeArrowheads="1"/>
          </p:cNvSpPr>
          <p:nvPr/>
        </p:nvSpPr>
        <p:spPr bwMode="auto">
          <a:xfrm>
            <a:off x="5900541" y="2074858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4" name="Line 23"/>
          <p:cNvSpPr>
            <a:spLocks noChangeAspect="1" noChangeShapeType="1"/>
          </p:cNvSpPr>
          <p:nvPr/>
        </p:nvSpPr>
        <p:spPr bwMode="auto">
          <a:xfrm flipH="1">
            <a:off x="4590772" y="3971786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5" name="Freeform 25"/>
          <p:cNvSpPr>
            <a:spLocks noChangeAspect="1"/>
          </p:cNvSpPr>
          <p:nvPr/>
        </p:nvSpPr>
        <p:spPr bwMode="auto">
          <a:xfrm>
            <a:off x="5428972" y="2514461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6" name="Freeform 26"/>
          <p:cNvSpPr>
            <a:spLocks noChangeAspect="1"/>
          </p:cNvSpPr>
          <p:nvPr/>
        </p:nvSpPr>
        <p:spPr bwMode="auto">
          <a:xfrm>
            <a:off x="5092422" y="2144573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7" name="Line 28"/>
          <p:cNvSpPr>
            <a:spLocks noChangeAspect="1" noChangeShapeType="1"/>
          </p:cNvSpPr>
          <p:nvPr/>
        </p:nvSpPr>
        <p:spPr bwMode="auto">
          <a:xfrm>
            <a:off x="6156047" y="3997186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9" name="Freeform 30"/>
          <p:cNvSpPr>
            <a:spLocks noChangeAspect="1"/>
          </p:cNvSpPr>
          <p:nvPr/>
        </p:nvSpPr>
        <p:spPr bwMode="auto">
          <a:xfrm rot="808441">
            <a:off x="5022572" y="4557573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20" name="Line 38"/>
          <p:cNvSpPr>
            <a:spLocks noChangeAspect="1" noChangeShapeType="1"/>
          </p:cNvSpPr>
          <p:nvPr/>
        </p:nvSpPr>
        <p:spPr bwMode="auto">
          <a:xfrm flipH="1">
            <a:off x="4600297" y="3571736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21" name="Line 39"/>
          <p:cNvSpPr>
            <a:spLocks noChangeAspect="1" noChangeShapeType="1"/>
          </p:cNvSpPr>
          <p:nvPr/>
        </p:nvSpPr>
        <p:spPr bwMode="auto">
          <a:xfrm>
            <a:off x="6517997" y="3578086"/>
            <a:ext cx="0" cy="18049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22" name="Rectangle 62"/>
          <p:cNvSpPr>
            <a:spLocks noChangeArrowheads="1"/>
          </p:cNvSpPr>
          <p:nvPr/>
        </p:nvSpPr>
        <p:spPr bwMode="auto">
          <a:xfrm>
            <a:off x="6032222" y="5391065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3" name="Rectangle 64"/>
          <p:cNvSpPr>
            <a:spLocks noChangeArrowheads="1"/>
          </p:cNvSpPr>
          <p:nvPr/>
        </p:nvSpPr>
        <p:spPr bwMode="auto">
          <a:xfrm>
            <a:off x="6419572" y="5391065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4" name="Rectangle 78"/>
          <p:cNvSpPr>
            <a:spLocks noChangeAspect="1" noChangeArrowheads="1"/>
          </p:cNvSpPr>
          <p:nvPr/>
        </p:nvSpPr>
        <p:spPr bwMode="auto">
          <a:xfrm>
            <a:off x="4151075" y="3838422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5" name="Group 91"/>
          <p:cNvGrpSpPr>
            <a:grpSpLocks/>
          </p:cNvGrpSpPr>
          <p:nvPr/>
        </p:nvGrpSpPr>
        <p:grpSpPr bwMode="auto">
          <a:xfrm>
            <a:off x="5527398" y="1901686"/>
            <a:ext cx="2379663" cy="3016254"/>
            <a:chOff x="2736" y="612"/>
            <a:chExt cx="1499" cy="1900"/>
          </a:xfrm>
        </p:grpSpPr>
        <p:sp>
          <p:nvSpPr>
            <p:cNvPr id="126" name="Freeform 44"/>
            <p:cNvSpPr>
              <a:spLocks noChangeAspect="1"/>
            </p:cNvSpPr>
            <p:nvPr/>
          </p:nvSpPr>
          <p:spPr bwMode="auto">
            <a:xfrm>
              <a:off x="2736" y="612"/>
              <a:ext cx="1192" cy="1788"/>
            </a:xfrm>
            <a:custGeom>
              <a:avLst/>
              <a:gdLst>
                <a:gd name="T0" fmla="*/ 0 w 4147"/>
                <a:gd name="T1" fmla="*/ 1 h 6220"/>
                <a:gd name="T2" fmla="*/ 0 w 4147"/>
                <a:gd name="T3" fmla="*/ 1 h 6220"/>
                <a:gd name="T4" fmla="*/ 1 w 4147"/>
                <a:gd name="T5" fmla="*/ 2 h 6220"/>
                <a:gd name="T6" fmla="*/ 1 w 4147"/>
                <a:gd name="T7" fmla="*/ 3 h 6220"/>
                <a:gd name="T8" fmla="*/ 1 w 4147"/>
                <a:gd name="T9" fmla="*/ 4 h 6220"/>
                <a:gd name="T10" fmla="*/ 2 w 4147"/>
                <a:gd name="T11" fmla="*/ 5 h 6220"/>
                <a:gd name="T12" fmla="*/ 2 w 4147"/>
                <a:gd name="T13" fmla="*/ 5 h 6220"/>
                <a:gd name="T14" fmla="*/ 3 w 4147"/>
                <a:gd name="T15" fmla="*/ 6 h 6220"/>
                <a:gd name="T16" fmla="*/ 3 w 4147"/>
                <a:gd name="T17" fmla="*/ 7 h 6220"/>
                <a:gd name="T18" fmla="*/ 4 w 4147"/>
                <a:gd name="T19" fmla="*/ 8 h 6220"/>
                <a:gd name="T20" fmla="*/ 4 w 4147"/>
                <a:gd name="T21" fmla="*/ 9 h 6220"/>
                <a:gd name="T22" fmla="*/ 5 w 4147"/>
                <a:gd name="T23" fmla="*/ 10 h 6220"/>
                <a:gd name="T24" fmla="*/ 5 w 4147"/>
                <a:gd name="T25" fmla="*/ 11 h 6220"/>
                <a:gd name="T26" fmla="*/ 6 w 4147"/>
                <a:gd name="T27" fmla="*/ 12 h 6220"/>
                <a:gd name="T28" fmla="*/ 7 w 4147"/>
                <a:gd name="T29" fmla="*/ 14 h 6220"/>
                <a:gd name="T30" fmla="*/ 7 w 4147"/>
                <a:gd name="T31" fmla="*/ 14 h 6220"/>
                <a:gd name="T32" fmla="*/ 8 w 4147"/>
                <a:gd name="T33" fmla="*/ 16 h 6220"/>
                <a:gd name="T34" fmla="*/ 9 w 4147"/>
                <a:gd name="T35" fmla="*/ 16 h 6220"/>
                <a:gd name="T36" fmla="*/ 9 w 4147"/>
                <a:gd name="T37" fmla="*/ 18 h 6220"/>
                <a:gd name="T38" fmla="*/ 10 w 4147"/>
                <a:gd name="T39" fmla="*/ 19 h 6220"/>
                <a:gd name="T40" fmla="*/ 11 w 4147"/>
                <a:gd name="T41" fmla="*/ 20 h 6220"/>
                <a:gd name="T42" fmla="*/ 11 w 4147"/>
                <a:gd name="T43" fmla="*/ 21 h 6220"/>
                <a:gd name="T44" fmla="*/ 12 w 4147"/>
                <a:gd name="T45" fmla="*/ 22 h 6220"/>
                <a:gd name="T46" fmla="*/ 13 w 4147"/>
                <a:gd name="T47" fmla="*/ 23 h 6220"/>
                <a:gd name="T48" fmla="*/ 14 w 4147"/>
                <a:gd name="T49" fmla="*/ 24 h 6220"/>
                <a:gd name="T50" fmla="*/ 15 w 4147"/>
                <a:gd name="T51" fmla="*/ 25 h 6220"/>
                <a:gd name="T52" fmla="*/ 15 w 4147"/>
                <a:gd name="T53" fmla="*/ 26 h 6220"/>
                <a:gd name="T54" fmla="*/ 16 w 4147"/>
                <a:gd name="T55" fmla="*/ 27 h 6220"/>
                <a:gd name="T56" fmla="*/ 17 w 4147"/>
                <a:gd name="T57" fmla="*/ 28 h 6220"/>
                <a:gd name="T58" fmla="*/ 18 w 4147"/>
                <a:gd name="T59" fmla="*/ 29 h 6220"/>
                <a:gd name="T60" fmla="*/ 18 w 4147"/>
                <a:gd name="T61" fmla="*/ 30 h 6220"/>
                <a:gd name="T62" fmla="*/ 19 w 4147"/>
                <a:gd name="T63" fmla="*/ 31 h 6220"/>
                <a:gd name="T64" fmla="*/ 20 w 4147"/>
                <a:gd name="T65" fmla="*/ 32 h 6220"/>
                <a:gd name="T66" fmla="*/ 20 w 4147"/>
                <a:gd name="T67" fmla="*/ 32 h 6220"/>
                <a:gd name="T68" fmla="*/ 21 w 4147"/>
                <a:gd name="T69" fmla="*/ 33 h 6220"/>
                <a:gd name="T70" fmla="*/ 22 w 4147"/>
                <a:gd name="T71" fmla="*/ 34 h 6220"/>
                <a:gd name="T72" fmla="*/ 22 w 4147"/>
                <a:gd name="T73" fmla="*/ 35 h 6220"/>
                <a:gd name="T74" fmla="*/ 23 w 4147"/>
                <a:gd name="T75" fmla="*/ 36 h 6220"/>
                <a:gd name="T76" fmla="*/ 24 w 4147"/>
                <a:gd name="T77" fmla="*/ 37 h 6220"/>
                <a:gd name="T78" fmla="*/ 24 w 4147"/>
                <a:gd name="T79" fmla="*/ 37 h 6220"/>
                <a:gd name="T80" fmla="*/ 24 w 4147"/>
                <a:gd name="T81" fmla="*/ 38 h 6220"/>
                <a:gd name="T82" fmla="*/ 25 w 4147"/>
                <a:gd name="T83" fmla="*/ 39 h 6220"/>
                <a:gd name="T84" fmla="*/ 26 w 4147"/>
                <a:gd name="T85" fmla="*/ 39 h 6220"/>
                <a:gd name="T86" fmla="*/ 26 w 4147"/>
                <a:gd name="T87" fmla="*/ 40 h 6220"/>
                <a:gd name="T88" fmla="*/ 26 w 4147"/>
                <a:gd name="T89" fmla="*/ 40 h 6220"/>
                <a:gd name="T90" fmla="*/ 27 w 4147"/>
                <a:gd name="T91" fmla="*/ 41 h 6220"/>
                <a:gd name="T92" fmla="*/ 27 w 4147"/>
                <a:gd name="T93" fmla="*/ 41 h 6220"/>
                <a:gd name="T94" fmla="*/ 27 w 4147"/>
                <a:gd name="T95" fmla="*/ 41 h 6220"/>
                <a:gd name="T96" fmla="*/ 28 w 4147"/>
                <a:gd name="T97" fmla="*/ 42 h 6220"/>
                <a:gd name="T98" fmla="*/ 28 w 4147"/>
                <a:gd name="T99" fmla="*/ 42 h 6220"/>
                <a:gd name="T100" fmla="*/ 28 w 4147"/>
                <a:gd name="T101" fmla="*/ 42 h 6220"/>
                <a:gd name="T102" fmla="*/ 28 w 4147"/>
                <a:gd name="T103" fmla="*/ 42 h 6220"/>
                <a:gd name="T104" fmla="*/ 28 w 4147"/>
                <a:gd name="T105" fmla="*/ 43 h 6220"/>
                <a:gd name="T106" fmla="*/ 28 w 4147"/>
                <a:gd name="T107" fmla="*/ 43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7" name="Rectangle 45"/>
            <p:cNvSpPr>
              <a:spLocks noChangeAspect="1" noChangeArrowheads="1"/>
            </p:cNvSpPr>
            <p:nvPr/>
          </p:nvSpPr>
          <p:spPr bwMode="auto">
            <a:xfrm>
              <a:off x="3923" y="2357"/>
              <a:ext cx="3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30" name="Rectangle 27"/>
          <p:cNvSpPr>
            <a:spLocks noChangeAspect="1" noChangeArrowheads="1"/>
          </p:cNvSpPr>
          <p:nvPr/>
        </p:nvSpPr>
        <p:spPr bwMode="auto">
          <a:xfrm>
            <a:off x="6986310" y="4908492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4" name="Rectangle 83"/>
          <p:cNvSpPr>
            <a:spLocks noChangeAspect="1" noChangeArrowheads="1"/>
          </p:cNvSpPr>
          <p:nvPr/>
        </p:nvSpPr>
        <p:spPr bwMode="auto">
          <a:xfrm>
            <a:off x="7353103" y="2219321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Rectangle 85"/>
          <p:cNvSpPr>
            <a:spLocks noChangeAspect="1" noChangeArrowheads="1"/>
          </p:cNvSpPr>
          <p:nvPr/>
        </p:nvSpPr>
        <p:spPr bwMode="auto">
          <a:xfrm>
            <a:off x="4154250" y="3390747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105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Freeform 48"/>
          <p:cNvSpPr>
            <a:spLocks/>
          </p:cNvSpPr>
          <p:nvPr/>
        </p:nvSpPr>
        <p:spPr bwMode="auto">
          <a:xfrm>
            <a:off x="6452910" y="3530461"/>
            <a:ext cx="119062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577"/>
            <a:ext cx="8904855" cy="101191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Increase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AD:  </a:t>
            </a:r>
            <a:r>
              <a:rPr lang="en-US" dirty="0" smtClean="0"/>
              <a:t>Long </a:t>
            </a:r>
            <a:r>
              <a:rPr lang="en-US" dirty="0"/>
              <a:t>Run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849731"/>
            <a:ext cx="4036680" cy="37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With time, resource market prices, including labor, rise due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dirty="0">
                <a:latin typeface="+mj-lt"/>
                <a:cs typeface="Times New Roman" pitchFamily="18" charset="0"/>
              </a:rPr>
              <a:t>the strong demand. Higher costs reduce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the long-run, a new equilibrium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2200" dirty="0">
                <a:latin typeface="+mj-lt"/>
                <a:cs typeface="Times New Roman" pitchFamily="18" charset="0"/>
              </a:rPr>
              <a:t>a higher price level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 smtClean="0">
                <a:latin typeface="+mj-lt"/>
                <a:cs typeface="Times New Roman" pitchFamily="18" charset="0"/>
              </a:rPr>
              <a:t>110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dirty="0">
                <a:latin typeface="+mj-lt"/>
                <a:cs typeface="Times New Roman" pitchFamily="18" charset="0"/>
              </a:rPr>
              <a:t>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output consistent </a:t>
            </a:r>
            <a:r>
              <a:rPr lang="en-US" sz="2200" dirty="0">
                <a:latin typeface="+mj-lt"/>
                <a:cs typeface="Times New Roman" pitchFamily="18" charset="0"/>
              </a:rPr>
              <a:t>with long-run potential will occur.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So, the increase in demand only temporarily expands output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597345" y="5358266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597345" y="232835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57826" y="2338658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02320" y="2073680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34001" y="5389887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64"/>
          <p:cNvSpPr>
            <a:spLocks noChangeArrowheads="1"/>
          </p:cNvSpPr>
          <p:nvPr/>
        </p:nvSpPr>
        <p:spPr bwMode="auto">
          <a:xfrm>
            <a:off x="6421351" y="5389887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54882" y="2218143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6" name="Group 59"/>
          <p:cNvGrpSpPr>
            <a:grpSpLocks/>
          </p:cNvGrpSpPr>
          <p:nvPr/>
        </p:nvGrpSpPr>
        <p:grpSpPr bwMode="auto">
          <a:xfrm>
            <a:off x="4998594" y="1860999"/>
            <a:ext cx="2279650" cy="2363788"/>
            <a:chOff x="2400" y="575"/>
            <a:chExt cx="1436" cy="1489"/>
          </a:xfrm>
        </p:grpSpPr>
        <p:sp>
          <p:nvSpPr>
            <p:cNvPr id="37" name="Rectangle 37"/>
            <p:cNvSpPr>
              <a:spLocks noChangeAspect="1" noChangeArrowheads="1"/>
            </p:cNvSpPr>
            <p:nvPr/>
          </p:nvSpPr>
          <p:spPr bwMode="auto">
            <a:xfrm>
              <a:off x="3520" y="575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2400" y="742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3420" y="1092"/>
              <a:ext cx="3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2" name="Line 43"/>
            <p:cNvSpPr>
              <a:spLocks noChangeShapeType="1"/>
            </p:cNvSpPr>
            <p:nvPr/>
          </p:nvSpPr>
          <p:spPr bwMode="auto">
            <a:xfrm>
              <a:off x="2562" y="2016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3" name="Line 44"/>
          <p:cNvSpPr>
            <a:spLocks noChangeShapeType="1"/>
          </p:cNvSpPr>
          <p:nvPr/>
        </p:nvSpPr>
        <p:spPr bwMode="auto">
          <a:xfrm>
            <a:off x="6225733" y="5234436"/>
            <a:ext cx="4206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4" name="Rectangle 45"/>
          <p:cNvSpPr>
            <a:spLocks noChangeAspect="1" noChangeArrowheads="1"/>
          </p:cNvSpPr>
          <p:nvPr/>
        </p:nvSpPr>
        <p:spPr bwMode="auto">
          <a:xfrm>
            <a:off x="4169920" y="2940499"/>
            <a:ext cx="278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4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110</a:t>
            </a:r>
            <a:endParaRPr kumimoji="0" lang="en-US" sz="24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Line 46"/>
          <p:cNvSpPr>
            <a:spLocks noChangeAspect="1" noChangeShapeType="1"/>
          </p:cNvSpPr>
          <p:nvPr/>
        </p:nvSpPr>
        <p:spPr bwMode="auto">
          <a:xfrm flipH="1">
            <a:off x="4592195" y="3102424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6" name="Rectangle 60"/>
          <p:cNvSpPr>
            <a:spLocks noChangeArrowheads="1"/>
          </p:cNvSpPr>
          <p:nvPr/>
        </p:nvSpPr>
        <p:spPr bwMode="auto">
          <a:xfrm>
            <a:off x="6052709" y="5399577"/>
            <a:ext cx="147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4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4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Line 62"/>
          <p:cNvSpPr>
            <a:spLocks noChangeAspect="1" noChangeShapeType="1"/>
          </p:cNvSpPr>
          <p:nvPr/>
        </p:nvSpPr>
        <p:spPr bwMode="auto">
          <a:xfrm>
            <a:off x="6163820" y="3104011"/>
            <a:ext cx="0" cy="227171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8" name="Freeform 41"/>
          <p:cNvSpPr>
            <a:spLocks/>
          </p:cNvSpPr>
          <p:nvPr/>
        </p:nvSpPr>
        <p:spPr bwMode="auto">
          <a:xfrm>
            <a:off x="6106670" y="3040511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8" name="Freeform 29"/>
          <p:cNvSpPr>
            <a:spLocks/>
          </p:cNvSpPr>
          <p:nvPr/>
        </p:nvSpPr>
        <p:spPr bwMode="auto">
          <a:xfrm>
            <a:off x="6105247" y="3908286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74" grpId="0"/>
      <p:bldP spid="75" grpId="0" animBg="1"/>
      <p:bldP spid="76" grpId="0"/>
      <p:bldP spid="77" grpId="0" animBg="1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1302"/>
            <a:ext cx="8904855" cy="77435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Decrease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51"/>
            <a:ext cx="8883750" cy="4293029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Impact of </a:t>
            </a:r>
            <a:r>
              <a:rPr lang="en-US" sz="2600" i="1" dirty="0">
                <a:solidFill>
                  <a:srgbClr val="32302A"/>
                </a:solidFill>
              </a:rPr>
              <a:t>unanticipated reduction </a:t>
            </a:r>
            <a:r>
              <a:rPr lang="en-US" sz="2600" dirty="0">
                <a:solidFill>
                  <a:srgbClr val="32302A"/>
                </a:solidFill>
              </a:rPr>
              <a:t>in </a:t>
            </a:r>
            <a:r>
              <a:rPr lang="en-US" sz="26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600" dirty="0">
                <a:solidFill>
                  <a:srgbClr val="32302A"/>
                </a:solidFill>
              </a:rPr>
              <a:t>: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Weak demand and lower prices in the goods &amp; services market will reduce profit margins. Many firms will incur losses.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Firms will reduce output, the unemployment rate will rise above the natural rate, and output will temporarily fall short of the economy's long-run potential.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With time, long-term contracts will be modified.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Eventually, lower resource prices and lower real interest rates will direct the economy back to long-run equilibrium, but this may be a lengthy and painful process.</a:t>
            </a:r>
          </a:p>
        </p:txBody>
      </p:sp>
    </p:spTree>
    <p:extLst>
      <p:ext uri="{BB962C8B-B14F-4D97-AF65-F5344CB8AC3E}">
        <p14:creationId xmlns:p14="http://schemas.microsoft.com/office/powerpoint/2010/main" val="18398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23329" y="1774090"/>
            <a:ext cx="5021611" cy="407181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577"/>
            <a:ext cx="8904855" cy="94162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Decrease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AD:  </a:t>
            </a:r>
            <a:r>
              <a:rPr lang="en-US" dirty="0" smtClean="0"/>
              <a:t>Short </a:t>
            </a:r>
            <a:r>
              <a:rPr lang="en-US" dirty="0"/>
              <a:t>Run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2317841"/>
            <a:ext cx="3850218" cy="30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short-run impact of an </a:t>
            </a:r>
            <a:r>
              <a:rPr lang="en-US" sz="2200" i="1" dirty="0">
                <a:latin typeface="+mj-lt"/>
                <a:cs typeface="Times New Roman" pitchFamily="18" charset="0"/>
              </a:rPr>
              <a:t>unanticipated reduction</a:t>
            </a:r>
            <a:r>
              <a:rPr lang="en-US" sz="2200" dirty="0">
                <a:latin typeface="+mj-lt"/>
                <a:cs typeface="Times New Roman" pitchFamily="18" charset="0"/>
              </a:rPr>
              <a:t> in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(a shift </a:t>
            </a:r>
            <a:r>
              <a:rPr lang="en-US" sz="2200" dirty="0">
                <a:latin typeface="+mj-lt"/>
                <a:cs typeface="Times New Roman" pitchFamily="18" charset="0"/>
              </a:rPr>
              <a:t>from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200" dirty="0">
                <a:latin typeface="+mj-lt"/>
                <a:cs typeface="Times New Roman" pitchFamily="18" charset="0"/>
              </a:rPr>
              <a:t>will be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200" dirty="0">
                <a:latin typeface="+mj-lt"/>
                <a:cs typeface="Times New Roman" pitchFamily="18" charset="0"/>
              </a:rPr>
              <a:t>decline in output (to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), 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200" dirty="0">
                <a:latin typeface="+mj-lt"/>
                <a:cs typeface="Times New Roman" pitchFamily="18" charset="0"/>
              </a:rPr>
              <a:t>lower price level (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95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Temporarily, profit margins decline, output falls, and unemployment rises above its natural rate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597345" y="5397341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08418" y="5322466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11570" y="1974944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597345" y="2367434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57826" y="2377733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02320" y="2112755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592551" y="4009683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30751" y="2552358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094201" y="2182470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57826" y="4035083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24351" y="4595470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34001" y="5428962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152854" y="3876319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6988089" y="4946389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54882" y="2257218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07026" y="3946183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79" name="Group 92"/>
          <p:cNvGrpSpPr>
            <a:grpSpLocks/>
          </p:cNvGrpSpPr>
          <p:nvPr/>
        </p:nvGrpSpPr>
        <p:grpSpPr bwMode="auto">
          <a:xfrm>
            <a:off x="7008814" y="3301659"/>
            <a:ext cx="1854200" cy="714375"/>
            <a:chOff x="3638" y="1470"/>
            <a:chExt cx="1168" cy="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3638" y="1470"/>
              <a:ext cx="1168" cy="4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3688" y="1504"/>
              <a:ext cx="105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i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Short-run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effects 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of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 unanticipated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reduction in </a:t>
              </a:r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59" name="Line 18"/>
          <p:cNvSpPr>
            <a:spLocks noChangeAspect="1" noChangeShapeType="1"/>
          </p:cNvSpPr>
          <p:nvPr/>
        </p:nvSpPr>
        <p:spPr bwMode="auto">
          <a:xfrm>
            <a:off x="5790065" y="4357131"/>
            <a:ext cx="0" cy="1068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5675765" y="5409455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3" name="Group 46"/>
          <p:cNvGrpSpPr>
            <a:grpSpLocks/>
          </p:cNvGrpSpPr>
          <p:nvPr/>
        </p:nvGrpSpPr>
        <p:grpSpPr bwMode="auto">
          <a:xfrm>
            <a:off x="4702628" y="2608728"/>
            <a:ext cx="2085975" cy="2679701"/>
            <a:chOff x="2219" y="1016"/>
            <a:chExt cx="1314" cy="1688"/>
          </a:xfrm>
        </p:grpSpPr>
        <p:sp>
          <p:nvSpPr>
            <p:cNvPr id="64" name="Freeform 19"/>
            <p:cNvSpPr>
              <a:spLocks noChangeAspect="1"/>
            </p:cNvSpPr>
            <p:nvPr/>
          </p:nvSpPr>
          <p:spPr bwMode="auto">
            <a:xfrm>
              <a:off x="2219" y="1016"/>
              <a:ext cx="1051" cy="1576"/>
            </a:xfrm>
            <a:custGeom>
              <a:avLst/>
              <a:gdLst>
                <a:gd name="T0" fmla="*/ 0 w 4147"/>
                <a:gd name="T1" fmla="*/ 0 h 6220"/>
                <a:gd name="T2" fmla="*/ 0 w 4147"/>
                <a:gd name="T3" fmla="*/ 1 h 6220"/>
                <a:gd name="T4" fmla="*/ 1 w 4147"/>
                <a:gd name="T5" fmla="*/ 1 h 6220"/>
                <a:gd name="T6" fmla="*/ 1 w 4147"/>
                <a:gd name="T7" fmla="*/ 2 h 6220"/>
                <a:gd name="T8" fmla="*/ 1 w 4147"/>
                <a:gd name="T9" fmla="*/ 2 h 6220"/>
                <a:gd name="T10" fmla="*/ 1 w 4147"/>
                <a:gd name="T11" fmla="*/ 3 h 6220"/>
                <a:gd name="T12" fmla="*/ 1 w 4147"/>
                <a:gd name="T13" fmla="*/ 3 h 6220"/>
                <a:gd name="T14" fmla="*/ 2 w 4147"/>
                <a:gd name="T15" fmla="*/ 4 h 6220"/>
                <a:gd name="T16" fmla="*/ 2 w 4147"/>
                <a:gd name="T17" fmla="*/ 4 h 6220"/>
                <a:gd name="T18" fmla="*/ 2 w 4147"/>
                <a:gd name="T19" fmla="*/ 5 h 6220"/>
                <a:gd name="T20" fmla="*/ 3 w 4147"/>
                <a:gd name="T21" fmla="*/ 6 h 6220"/>
                <a:gd name="T22" fmla="*/ 3 w 4147"/>
                <a:gd name="T23" fmla="*/ 6 h 6220"/>
                <a:gd name="T24" fmla="*/ 3 w 4147"/>
                <a:gd name="T25" fmla="*/ 7 h 6220"/>
                <a:gd name="T26" fmla="*/ 4 w 4147"/>
                <a:gd name="T27" fmla="*/ 7 h 6220"/>
                <a:gd name="T28" fmla="*/ 4 w 4147"/>
                <a:gd name="T29" fmla="*/ 8 h 6220"/>
                <a:gd name="T30" fmla="*/ 4 w 4147"/>
                <a:gd name="T31" fmla="*/ 9 h 6220"/>
                <a:gd name="T32" fmla="*/ 5 w 4147"/>
                <a:gd name="T33" fmla="*/ 9 h 6220"/>
                <a:gd name="T34" fmla="*/ 5 w 4147"/>
                <a:gd name="T35" fmla="*/ 10 h 6220"/>
                <a:gd name="T36" fmla="*/ 6 w 4147"/>
                <a:gd name="T37" fmla="*/ 11 h 6220"/>
                <a:gd name="T38" fmla="*/ 6 w 4147"/>
                <a:gd name="T39" fmla="*/ 11 h 6220"/>
                <a:gd name="T40" fmla="*/ 7 w 4147"/>
                <a:gd name="T41" fmla="*/ 12 h 6220"/>
                <a:gd name="T42" fmla="*/ 7 w 4147"/>
                <a:gd name="T43" fmla="*/ 12 h 6220"/>
                <a:gd name="T44" fmla="*/ 7 w 4147"/>
                <a:gd name="T45" fmla="*/ 13 h 6220"/>
                <a:gd name="T46" fmla="*/ 8 w 4147"/>
                <a:gd name="T47" fmla="*/ 14 h 6220"/>
                <a:gd name="T48" fmla="*/ 8 w 4147"/>
                <a:gd name="T49" fmla="*/ 14 h 6220"/>
                <a:gd name="T50" fmla="*/ 9 w 4147"/>
                <a:gd name="T51" fmla="*/ 15 h 6220"/>
                <a:gd name="T52" fmla="*/ 9 w 4147"/>
                <a:gd name="T53" fmla="*/ 16 h 6220"/>
                <a:gd name="T54" fmla="*/ 10 w 4147"/>
                <a:gd name="T55" fmla="*/ 16 h 6220"/>
                <a:gd name="T56" fmla="*/ 10 w 4147"/>
                <a:gd name="T57" fmla="*/ 17 h 6220"/>
                <a:gd name="T58" fmla="*/ 11 w 4147"/>
                <a:gd name="T59" fmla="*/ 17 h 6220"/>
                <a:gd name="T60" fmla="*/ 11 w 4147"/>
                <a:gd name="T61" fmla="*/ 18 h 6220"/>
                <a:gd name="T62" fmla="*/ 11 w 4147"/>
                <a:gd name="T63" fmla="*/ 18 h 6220"/>
                <a:gd name="T64" fmla="*/ 12 w 4147"/>
                <a:gd name="T65" fmla="*/ 19 h 6220"/>
                <a:gd name="T66" fmla="*/ 12 w 4147"/>
                <a:gd name="T67" fmla="*/ 20 h 6220"/>
                <a:gd name="T68" fmla="*/ 13 w 4147"/>
                <a:gd name="T69" fmla="*/ 20 h 6220"/>
                <a:gd name="T70" fmla="*/ 13 w 4147"/>
                <a:gd name="T71" fmla="*/ 21 h 6220"/>
                <a:gd name="T72" fmla="*/ 13 w 4147"/>
                <a:gd name="T73" fmla="*/ 21 h 6220"/>
                <a:gd name="T74" fmla="*/ 14 w 4147"/>
                <a:gd name="T75" fmla="*/ 22 h 6220"/>
                <a:gd name="T76" fmla="*/ 14 w 4147"/>
                <a:gd name="T77" fmla="*/ 22 h 6220"/>
                <a:gd name="T78" fmla="*/ 14 w 4147"/>
                <a:gd name="T79" fmla="*/ 23 h 6220"/>
                <a:gd name="T80" fmla="*/ 15 w 4147"/>
                <a:gd name="T81" fmla="*/ 23 h 6220"/>
                <a:gd name="T82" fmla="*/ 15 w 4147"/>
                <a:gd name="T83" fmla="*/ 23 h 6220"/>
                <a:gd name="T84" fmla="*/ 15 w 4147"/>
                <a:gd name="T85" fmla="*/ 24 h 6220"/>
                <a:gd name="T86" fmla="*/ 16 w 4147"/>
                <a:gd name="T87" fmla="*/ 24 h 6220"/>
                <a:gd name="T88" fmla="*/ 16 w 4147"/>
                <a:gd name="T89" fmla="*/ 24 h 6220"/>
                <a:gd name="T90" fmla="*/ 16 w 4147"/>
                <a:gd name="T91" fmla="*/ 25 h 6220"/>
                <a:gd name="T92" fmla="*/ 16 w 4147"/>
                <a:gd name="T93" fmla="*/ 25 h 6220"/>
                <a:gd name="T94" fmla="*/ 16 w 4147"/>
                <a:gd name="T95" fmla="*/ 25 h 6220"/>
                <a:gd name="T96" fmla="*/ 17 w 4147"/>
                <a:gd name="T97" fmla="*/ 25 h 6220"/>
                <a:gd name="T98" fmla="*/ 17 w 4147"/>
                <a:gd name="T99" fmla="*/ 25 h 6220"/>
                <a:gd name="T100" fmla="*/ 17 w 4147"/>
                <a:gd name="T101" fmla="*/ 26 h 6220"/>
                <a:gd name="T102" fmla="*/ 17 w 4147"/>
                <a:gd name="T103" fmla="*/ 26 h 6220"/>
                <a:gd name="T104" fmla="*/ 17 w 4147"/>
                <a:gd name="T105" fmla="*/ 26 h 6220"/>
                <a:gd name="T106" fmla="*/ 17 w 4147"/>
                <a:gd name="T107" fmla="*/ 26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5" name="Rectangle 20"/>
            <p:cNvSpPr>
              <a:spLocks noChangeAspect="1" noChangeArrowheads="1"/>
            </p:cNvSpPr>
            <p:nvPr/>
          </p:nvSpPr>
          <p:spPr bwMode="auto">
            <a:xfrm>
              <a:off x="3270" y="2549"/>
              <a:ext cx="2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3228" y="2448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2" name="Line 33"/>
            <p:cNvSpPr>
              <a:spLocks noChangeShapeType="1"/>
            </p:cNvSpPr>
            <p:nvPr/>
          </p:nvSpPr>
          <p:spPr bwMode="auto">
            <a:xfrm>
              <a:off x="2448" y="1392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5828165" y="5288051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4" name="Line 37"/>
          <p:cNvSpPr>
            <a:spLocks noChangeAspect="1" noChangeShapeType="1"/>
          </p:cNvSpPr>
          <p:nvPr/>
        </p:nvSpPr>
        <p:spPr bwMode="auto">
          <a:xfrm flipH="1">
            <a:off x="4605790" y="4373006"/>
            <a:ext cx="11557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5" name="Freeform 38"/>
          <p:cNvSpPr>
            <a:spLocks/>
          </p:cNvSpPr>
          <p:nvPr/>
        </p:nvSpPr>
        <p:spPr bwMode="auto">
          <a:xfrm>
            <a:off x="5723390" y="4323605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6" name="Rectangle 39"/>
          <p:cNvSpPr>
            <a:spLocks noChangeAspect="1" noChangeArrowheads="1"/>
          </p:cNvSpPr>
          <p:nvPr/>
        </p:nvSpPr>
        <p:spPr bwMode="auto">
          <a:xfrm>
            <a:off x="4210959" y="4239468"/>
            <a:ext cx="2436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95</a:t>
            </a:r>
            <a:endParaRPr kumimoji="0" lang="en-US" sz="28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59" grpId="0" animBg="1"/>
      <p:bldP spid="60" grpId="0"/>
      <p:bldP spid="84" grpId="0" animBg="1"/>
      <p:bldP spid="85" grpId="0" animBg="1"/>
      <p:bldP spid="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924117" y="1777269"/>
            <a:ext cx="5021611" cy="407181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Line 5"/>
          <p:cNvSpPr>
            <a:spLocks noChangeAspect="1" noChangeShapeType="1"/>
          </p:cNvSpPr>
          <p:nvPr/>
        </p:nvSpPr>
        <p:spPr bwMode="auto">
          <a:xfrm>
            <a:off x="4598133" y="5400520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4" name="Rectangle 6"/>
          <p:cNvSpPr>
            <a:spLocks noChangeAspect="1" noChangeArrowheads="1"/>
          </p:cNvSpPr>
          <p:nvPr/>
        </p:nvSpPr>
        <p:spPr bwMode="auto">
          <a:xfrm>
            <a:off x="7409206" y="5325645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Text Box 7"/>
          <p:cNvSpPr txBox="1">
            <a:spLocks noChangeAspect="1" noChangeArrowheads="1"/>
          </p:cNvSpPr>
          <p:nvPr/>
        </p:nvSpPr>
        <p:spPr bwMode="auto">
          <a:xfrm>
            <a:off x="4112358" y="1978123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Line 8"/>
          <p:cNvSpPr>
            <a:spLocks noChangeAspect="1" noChangeShapeType="1"/>
          </p:cNvSpPr>
          <p:nvPr/>
        </p:nvSpPr>
        <p:spPr bwMode="auto">
          <a:xfrm>
            <a:off x="4598133" y="2370613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6158614" y="2380912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5903108" y="2115934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Line 23"/>
          <p:cNvSpPr>
            <a:spLocks noChangeAspect="1" noChangeShapeType="1"/>
          </p:cNvSpPr>
          <p:nvPr/>
        </p:nvSpPr>
        <p:spPr bwMode="auto">
          <a:xfrm flipH="1">
            <a:off x="4593339" y="4012862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2" name="Freeform 25"/>
          <p:cNvSpPr>
            <a:spLocks noChangeAspect="1"/>
          </p:cNvSpPr>
          <p:nvPr/>
        </p:nvSpPr>
        <p:spPr bwMode="auto">
          <a:xfrm>
            <a:off x="5431539" y="2555537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3" name="Freeform 26"/>
          <p:cNvSpPr>
            <a:spLocks noChangeAspect="1"/>
          </p:cNvSpPr>
          <p:nvPr/>
        </p:nvSpPr>
        <p:spPr bwMode="auto">
          <a:xfrm>
            <a:off x="5094989" y="2185649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9" name="Line 28"/>
          <p:cNvSpPr>
            <a:spLocks noChangeAspect="1" noChangeShapeType="1"/>
          </p:cNvSpPr>
          <p:nvPr/>
        </p:nvSpPr>
        <p:spPr bwMode="auto">
          <a:xfrm>
            <a:off x="6158614" y="4038262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0" name="Freeform 30"/>
          <p:cNvSpPr>
            <a:spLocks noChangeAspect="1"/>
          </p:cNvSpPr>
          <p:nvPr/>
        </p:nvSpPr>
        <p:spPr bwMode="auto">
          <a:xfrm rot="808441">
            <a:off x="5025139" y="4598649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1" name="Rectangle 62"/>
          <p:cNvSpPr>
            <a:spLocks noChangeArrowheads="1"/>
          </p:cNvSpPr>
          <p:nvPr/>
        </p:nvSpPr>
        <p:spPr bwMode="auto">
          <a:xfrm>
            <a:off x="6034789" y="5432141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78"/>
          <p:cNvSpPr>
            <a:spLocks noChangeAspect="1" noChangeArrowheads="1"/>
          </p:cNvSpPr>
          <p:nvPr/>
        </p:nvSpPr>
        <p:spPr bwMode="auto">
          <a:xfrm>
            <a:off x="4153642" y="3879498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27"/>
          <p:cNvSpPr>
            <a:spLocks noChangeAspect="1" noChangeArrowheads="1"/>
          </p:cNvSpPr>
          <p:nvPr/>
        </p:nvSpPr>
        <p:spPr bwMode="auto">
          <a:xfrm>
            <a:off x="6988877" y="4949568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83"/>
          <p:cNvSpPr>
            <a:spLocks noChangeAspect="1" noChangeArrowheads="1"/>
          </p:cNvSpPr>
          <p:nvPr/>
        </p:nvSpPr>
        <p:spPr bwMode="auto">
          <a:xfrm>
            <a:off x="7355670" y="2260397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Freeform 29"/>
          <p:cNvSpPr>
            <a:spLocks/>
          </p:cNvSpPr>
          <p:nvPr/>
        </p:nvSpPr>
        <p:spPr bwMode="auto">
          <a:xfrm>
            <a:off x="6107814" y="3949362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9" name="Line 18"/>
          <p:cNvSpPr>
            <a:spLocks noChangeAspect="1" noChangeShapeType="1"/>
          </p:cNvSpPr>
          <p:nvPr/>
        </p:nvSpPr>
        <p:spPr bwMode="auto">
          <a:xfrm>
            <a:off x="5790853" y="4360310"/>
            <a:ext cx="0" cy="1068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0" name="Rectangle 23"/>
          <p:cNvSpPr>
            <a:spLocks noChangeArrowheads="1"/>
          </p:cNvSpPr>
          <p:nvPr/>
        </p:nvSpPr>
        <p:spPr bwMode="auto">
          <a:xfrm>
            <a:off x="5676553" y="5412634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1" name="Group 46"/>
          <p:cNvGrpSpPr>
            <a:grpSpLocks/>
          </p:cNvGrpSpPr>
          <p:nvPr/>
        </p:nvGrpSpPr>
        <p:grpSpPr bwMode="auto">
          <a:xfrm>
            <a:off x="4703416" y="2611907"/>
            <a:ext cx="2085975" cy="2679701"/>
            <a:chOff x="2219" y="1016"/>
            <a:chExt cx="1314" cy="1688"/>
          </a:xfrm>
        </p:grpSpPr>
        <p:sp>
          <p:nvSpPr>
            <p:cNvPr id="102" name="Freeform 19"/>
            <p:cNvSpPr>
              <a:spLocks noChangeAspect="1"/>
            </p:cNvSpPr>
            <p:nvPr/>
          </p:nvSpPr>
          <p:spPr bwMode="auto">
            <a:xfrm>
              <a:off x="2219" y="1016"/>
              <a:ext cx="1051" cy="1576"/>
            </a:xfrm>
            <a:custGeom>
              <a:avLst/>
              <a:gdLst>
                <a:gd name="T0" fmla="*/ 0 w 4147"/>
                <a:gd name="T1" fmla="*/ 0 h 6220"/>
                <a:gd name="T2" fmla="*/ 0 w 4147"/>
                <a:gd name="T3" fmla="*/ 1 h 6220"/>
                <a:gd name="T4" fmla="*/ 1 w 4147"/>
                <a:gd name="T5" fmla="*/ 1 h 6220"/>
                <a:gd name="T6" fmla="*/ 1 w 4147"/>
                <a:gd name="T7" fmla="*/ 2 h 6220"/>
                <a:gd name="T8" fmla="*/ 1 w 4147"/>
                <a:gd name="T9" fmla="*/ 2 h 6220"/>
                <a:gd name="T10" fmla="*/ 1 w 4147"/>
                <a:gd name="T11" fmla="*/ 3 h 6220"/>
                <a:gd name="T12" fmla="*/ 1 w 4147"/>
                <a:gd name="T13" fmla="*/ 3 h 6220"/>
                <a:gd name="T14" fmla="*/ 2 w 4147"/>
                <a:gd name="T15" fmla="*/ 4 h 6220"/>
                <a:gd name="T16" fmla="*/ 2 w 4147"/>
                <a:gd name="T17" fmla="*/ 4 h 6220"/>
                <a:gd name="T18" fmla="*/ 2 w 4147"/>
                <a:gd name="T19" fmla="*/ 5 h 6220"/>
                <a:gd name="T20" fmla="*/ 3 w 4147"/>
                <a:gd name="T21" fmla="*/ 6 h 6220"/>
                <a:gd name="T22" fmla="*/ 3 w 4147"/>
                <a:gd name="T23" fmla="*/ 6 h 6220"/>
                <a:gd name="T24" fmla="*/ 3 w 4147"/>
                <a:gd name="T25" fmla="*/ 7 h 6220"/>
                <a:gd name="T26" fmla="*/ 4 w 4147"/>
                <a:gd name="T27" fmla="*/ 7 h 6220"/>
                <a:gd name="T28" fmla="*/ 4 w 4147"/>
                <a:gd name="T29" fmla="*/ 8 h 6220"/>
                <a:gd name="T30" fmla="*/ 4 w 4147"/>
                <a:gd name="T31" fmla="*/ 9 h 6220"/>
                <a:gd name="T32" fmla="*/ 5 w 4147"/>
                <a:gd name="T33" fmla="*/ 9 h 6220"/>
                <a:gd name="T34" fmla="*/ 5 w 4147"/>
                <a:gd name="T35" fmla="*/ 10 h 6220"/>
                <a:gd name="T36" fmla="*/ 6 w 4147"/>
                <a:gd name="T37" fmla="*/ 11 h 6220"/>
                <a:gd name="T38" fmla="*/ 6 w 4147"/>
                <a:gd name="T39" fmla="*/ 11 h 6220"/>
                <a:gd name="T40" fmla="*/ 7 w 4147"/>
                <a:gd name="T41" fmla="*/ 12 h 6220"/>
                <a:gd name="T42" fmla="*/ 7 w 4147"/>
                <a:gd name="T43" fmla="*/ 12 h 6220"/>
                <a:gd name="T44" fmla="*/ 7 w 4147"/>
                <a:gd name="T45" fmla="*/ 13 h 6220"/>
                <a:gd name="T46" fmla="*/ 8 w 4147"/>
                <a:gd name="T47" fmla="*/ 14 h 6220"/>
                <a:gd name="T48" fmla="*/ 8 w 4147"/>
                <a:gd name="T49" fmla="*/ 14 h 6220"/>
                <a:gd name="T50" fmla="*/ 9 w 4147"/>
                <a:gd name="T51" fmla="*/ 15 h 6220"/>
                <a:gd name="T52" fmla="*/ 9 w 4147"/>
                <a:gd name="T53" fmla="*/ 16 h 6220"/>
                <a:gd name="T54" fmla="*/ 10 w 4147"/>
                <a:gd name="T55" fmla="*/ 16 h 6220"/>
                <a:gd name="T56" fmla="*/ 10 w 4147"/>
                <a:gd name="T57" fmla="*/ 17 h 6220"/>
                <a:gd name="T58" fmla="*/ 11 w 4147"/>
                <a:gd name="T59" fmla="*/ 17 h 6220"/>
                <a:gd name="T60" fmla="*/ 11 w 4147"/>
                <a:gd name="T61" fmla="*/ 18 h 6220"/>
                <a:gd name="T62" fmla="*/ 11 w 4147"/>
                <a:gd name="T63" fmla="*/ 18 h 6220"/>
                <a:gd name="T64" fmla="*/ 12 w 4147"/>
                <a:gd name="T65" fmla="*/ 19 h 6220"/>
                <a:gd name="T66" fmla="*/ 12 w 4147"/>
                <a:gd name="T67" fmla="*/ 20 h 6220"/>
                <a:gd name="T68" fmla="*/ 13 w 4147"/>
                <a:gd name="T69" fmla="*/ 20 h 6220"/>
                <a:gd name="T70" fmla="*/ 13 w 4147"/>
                <a:gd name="T71" fmla="*/ 21 h 6220"/>
                <a:gd name="T72" fmla="*/ 13 w 4147"/>
                <a:gd name="T73" fmla="*/ 21 h 6220"/>
                <a:gd name="T74" fmla="*/ 14 w 4147"/>
                <a:gd name="T75" fmla="*/ 22 h 6220"/>
                <a:gd name="T76" fmla="*/ 14 w 4147"/>
                <a:gd name="T77" fmla="*/ 22 h 6220"/>
                <a:gd name="T78" fmla="*/ 14 w 4147"/>
                <a:gd name="T79" fmla="*/ 23 h 6220"/>
                <a:gd name="T80" fmla="*/ 15 w 4147"/>
                <a:gd name="T81" fmla="*/ 23 h 6220"/>
                <a:gd name="T82" fmla="*/ 15 w 4147"/>
                <a:gd name="T83" fmla="*/ 23 h 6220"/>
                <a:gd name="T84" fmla="*/ 15 w 4147"/>
                <a:gd name="T85" fmla="*/ 24 h 6220"/>
                <a:gd name="T86" fmla="*/ 16 w 4147"/>
                <a:gd name="T87" fmla="*/ 24 h 6220"/>
                <a:gd name="T88" fmla="*/ 16 w 4147"/>
                <a:gd name="T89" fmla="*/ 24 h 6220"/>
                <a:gd name="T90" fmla="*/ 16 w 4147"/>
                <a:gd name="T91" fmla="*/ 25 h 6220"/>
                <a:gd name="T92" fmla="*/ 16 w 4147"/>
                <a:gd name="T93" fmla="*/ 25 h 6220"/>
                <a:gd name="T94" fmla="*/ 16 w 4147"/>
                <a:gd name="T95" fmla="*/ 25 h 6220"/>
                <a:gd name="T96" fmla="*/ 17 w 4147"/>
                <a:gd name="T97" fmla="*/ 25 h 6220"/>
                <a:gd name="T98" fmla="*/ 17 w 4147"/>
                <a:gd name="T99" fmla="*/ 25 h 6220"/>
                <a:gd name="T100" fmla="*/ 17 w 4147"/>
                <a:gd name="T101" fmla="*/ 26 h 6220"/>
                <a:gd name="T102" fmla="*/ 17 w 4147"/>
                <a:gd name="T103" fmla="*/ 26 h 6220"/>
                <a:gd name="T104" fmla="*/ 17 w 4147"/>
                <a:gd name="T105" fmla="*/ 26 h 6220"/>
                <a:gd name="T106" fmla="*/ 17 w 4147"/>
                <a:gd name="T107" fmla="*/ 26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3" name="Rectangle 20"/>
            <p:cNvSpPr>
              <a:spLocks noChangeAspect="1" noChangeArrowheads="1"/>
            </p:cNvSpPr>
            <p:nvPr/>
          </p:nvSpPr>
          <p:spPr bwMode="auto">
            <a:xfrm>
              <a:off x="3270" y="2549"/>
              <a:ext cx="2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7" name="Line 37"/>
          <p:cNvSpPr>
            <a:spLocks noChangeAspect="1" noChangeShapeType="1"/>
          </p:cNvSpPr>
          <p:nvPr/>
        </p:nvSpPr>
        <p:spPr bwMode="auto">
          <a:xfrm flipH="1">
            <a:off x="4606578" y="4376185"/>
            <a:ext cx="11557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8" name="Freeform 38"/>
          <p:cNvSpPr>
            <a:spLocks/>
          </p:cNvSpPr>
          <p:nvPr/>
        </p:nvSpPr>
        <p:spPr bwMode="auto">
          <a:xfrm>
            <a:off x="5724178" y="4326784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9" name="Rectangle 39"/>
          <p:cNvSpPr>
            <a:spLocks noChangeAspect="1" noChangeArrowheads="1"/>
          </p:cNvSpPr>
          <p:nvPr/>
        </p:nvSpPr>
        <p:spPr bwMode="auto">
          <a:xfrm>
            <a:off x="4211747" y="4242647"/>
            <a:ext cx="2436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95</a:t>
            </a:r>
            <a:endParaRPr kumimoji="0" lang="en-US" sz="28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577"/>
            <a:ext cx="8904855" cy="101191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Decrease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AD:  </a:t>
            </a:r>
            <a:r>
              <a:rPr lang="en-US" dirty="0" smtClean="0"/>
              <a:t>Long </a:t>
            </a:r>
            <a:r>
              <a:rPr lang="en-US" dirty="0"/>
              <a:t>Run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0" y="2027106"/>
            <a:ext cx="3851007" cy="36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the long-run,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both weak </a:t>
            </a:r>
            <a:r>
              <a:rPr lang="en-US" sz="2200" dirty="0">
                <a:latin typeface="+mj-lt"/>
                <a:cs typeface="Times New Roman" pitchFamily="18" charset="0"/>
              </a:rPr>
              <a:t>demand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excess supply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in the resource </a:t>
            </a:r>
            <a:r>
              <a:rPr lang="en-US" sz="2200" dirty="0">
                <a:latin typeface="+mj-lt"/>
                <a:cs typeface="Times New Roman" pitchFamily="18" charset="0"/>
              </a:rPr>
              <a:t>market lead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dirty="0">
                <a:latin typeface="+mj-lt"/>
                <a:cs typeface="Times New Roman" pitchFamily="18" charset="0"/>
              </a:rPr>
              <a:t>lower resource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prices (including </a:t>
            </a:r>
            <a:r>
              <a:rPr lang="en-US" sz="2200" dirty="0">
                <a:latin typeface="+mj-lt"/>
                <a:cs typeface="Times New Roman" pitchFamily="18" charset="0"/>
              </a:rPr>
              <a:t>labor) resulting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an </a:t>
            </a:r>
            <a:r>
              <a:rPr lang="en-US" sz="2200" dirty="0">
                <a:latin typeface="+mj-lt"/>
                <a:cs typeface="Times New Roman" pitchFamily="18" charset="0"/>
              </a:rPr>
              <a:t>expansion in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(shifting it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from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 new equilibrium at a lower price level,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90</a:t>
            </a:r>
            <a:r>
              <a:rPr lang="en-US" sz="2200" dirty="0">
                <a:latin typeface="+mj-lt"/>
                <a:cs typeface="Times New Roman" pitchFamily="18" charset="0"/>
              </a:rPr>
              <a:t>, and an output consistent with long-run potential will result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34789" y="5432141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9" name="Group 92"/>
          <p:cNvGrpSpPr>
            <a:grpSpLocks/>
          </p:cNvGrpSpPr>
          <p:nvPr/>
        </p:nvGrpSpPr>
        <p:grpSpPr bwMode="auto">
          <a:xfrm>
            <a:off x="7022600" y="4134950"/>
            <a:ext cx="1854200" cy="714375"/>
            <a:chOff x="3638" y="1470"/>
            <a:chExt cx="1168" cy="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3638" y="1470"/>
              <a:ext cx="1168" cy="4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3695" y="1504"/>
              <a:ext cx="103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i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Long-run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effects 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of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 unanticipated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reduction in </a:t>
              </a:r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69" name="Line 34"/>
          <p:cNvSpPr>
            <a:spLocks noChangeShapeType="1"/>
          </p:cNvSpPr>
          <p:nvPr/>
        </p:nvSpPr>
        <p:spPr bwMode="auto">
          <a:xfrm>
            <a:off x="5698784" y="5286900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70" name="Group 56"/>
          <p:cNvGrpSpPr>
            <a:grpSpLocks/>
          </p:cNvGrpSpPr>
          <p:nvPr/>
        </p:nvGrpSpPr>
        <p:grpSpPr bwMode="auto">
          <a:xfrm>
            <a:off x="5298734" y="2927687"/>
            <a:ext cx="2703513" cy="2316163"/>
            <a:chOff x="2580" y="1203"/>
            <a:chExt cx="1703" cy="1459"/>
          </a:xfrm>
        </p:grpSpPr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2580" y="2460"/>
              <a:ext cx="38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3654" y="1392"/>
              <a:ext cx="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Rectangle 37"/>
            <p:cNvSpPr>
              <a:spLocks noChangeAspect="1" noChangeArrowheads="1"/>
            </p:cNvSpPr>
            <p:nvPr/>
          </p:nvSpPr>
          <p:spPr bwMode="auto">
            <a:xfrm>
              <a:off x="3967" y="1203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Freeform 39"/>
            <p:cNvSpPr>
              <a:spLocks noChangeAspect="1"/>
            </p:cNvSpPr>
            <p:nvPr/>
          </p:nvSpPr>
          <p:spPr bwMode="auto">
            <a:xfrm>
              <a:off x="2801" y="1366"/>
              <a:ext cx="1273" cy="1296"/>
            </a:xfrm>
            <a:custGeom>
              <a:avLst/>
              <a:gdLst>
                <a:gd name="T0" fmla="*/ 1 w 4625"/>
                <a:gd name="T1" fmla="*/ 23 h 4959"/>
                <a:gd name="T2" fmla="*/ 1 w 4625"/>
                <a:gd name="T3" fmla="*/ 22 h 4959"/>
                <a:gd name="T4" fmla="*/ 2 w 4625"/>
                <a:gd name="T5" fmla="*/ 22 h 4959"/>
                <a:gd name="T6" fmla="*/ 2 w 4625"/>
                <a:gd name="T7" fmla="*/ 21 h 4959"/>
                <a:gd name="T8" fmla="*/ 3 w 4625"/>
                <a:gd name="T9" fmla="*/ 21 h 4959"/>
                <a:gd name="T10" fmla="*/ 4 w 4625"/>
                <a:gd name="T11" fmla="*/ 21 h 4959"/>
                <a:gd name="T12" fmla="*/ 5 w 4625"/>
                <a:gd name="T13" fmla="*/ 20 h 4959"/>
                <a:gd name="T14" fmla="*/ 6 w 4625"/>
                <a:gd name="T15" fmla="*/ 20 h 4959"/>
                <a:gd name="T16" fmla="*/ 6 w 4625"/>
                <a:gd name="T17" fmla="*/ 19 h 4959"/>
                <a:gd name="T18" fmla="*/ 7 w 4625"/>
                <a:gd name="T19" fmla="*/ 19 h 4959"/>
                <a:gd name="T20" fmla="*/ 7 w 4625"/>
                <a:gd name="T21" fmla="*/ 18 h 4959"/>
                <a:gd name="T22" fmla="*/ 8 w 4625"/>
                <a:gd name="T23" fmla="*/ 18 h 4959"/>
                <a:gd name="T24" fmla="*/ 9 w 4625"/>
                <a:gd name="T25" fmla="*/ 17 h 4959"/>
                <a:gd name="T26" fmla="*/ 9 w 4625"/>
                <a:gd name="T27" fmla="*/ 16 h 4959"/>
                <a:gd name="T28" fmla="*/ 10 w 4625"/>
                <a:gd name="T29" fmla="*/ 16 h 4959"/>
                <a:gd name="T30" fmla="*/ 11 w 4625"/>
                <a:gd name="T31" fmla="*/ 15 h 4959"/>
                <a:gd name="T32" fmla="*/ 12 w 4625"/>
                <a:gd name="T33" fmla="*/ 15 h 4959"/>
                <a:gd name="T34" fmla="*/ 12 w 4625"/>
                <a:gd name="T35" fmla="*/ 14 h 4959"/>
                <a:gd name="T36" fmla="*/ 13 w 4625"/>
                <a:gd name="T37" fmla="*/ 14 h 4959"/>
                <a:gd name="T38" fmla="*/ 13 w 4625"/>
                <a:gd name="T39" fmla="*/ 13 h 4959"/>
                <a:gd name="T40" fmla="*/ 14 w 4625"/>
                <a:gd name="T41" fmla="*/ 13 h 4959"/>
                <a:gd name="T42" fmla="*/ 15 w 4625"/>
                <a:gd name="T43" fmla="*/ 12 h 4959"/>
                <a:gd name="T44" fmla="*/ 15 w 4625"/>
                <a:gd name="T45" fmla="*/ 11 h 4959"/>
                <a:gd name="T46" fmla="*/ 16 w 4625"/>
                <a:gd name="T47" fmla="*/ 11 h 4959"/>
                <a:gd name="T48" fmla="*/ 16 w 4625"/>
                <a:gd name="T49" fmla="*/ 10 h 4959"/>
                <a:gd name="T50" fmla="*/ 17 w 4625"/>
                <a:gd name="T51" fmla="*/ 10 h 4959"/>
                <a:gd name="T52" fmla="*/ 18 w 4625"/>
                <a:gd name="T53" fmla="*/ 9 h 4959"/>
                <a:gd name="T54" fmla="*/ 18 w 4625"/>
                <a:gd name="T55" fmla="*/ 9 h 4959"/>
                <a:gd name="T56" fmla="*/ 19 w 4625"/>
                <a:gd name="T57" fmla="*/ 8 h 4959"/>
                <a:gd name="T58" fmla="*/ 19 w 4625"/>
                <a:gd name="T59" fmla="*/ 8 h 4959"/>
                <a:gd name="T60" fmla="*/ 20 w 4625"/>
                <a:gd name="T61" fmla="*/ 7 h 4959"/>
                <a:gd name="T62" fmla="*/ 20 w 4625"/>
                <a:gd name="T63" fmla="*/ 7 h 4959"/>
                <a:gd name="T64" fmla="*/ 21 w 4625"/>
                <a:gd name="T65" fmla="*/ 6 h 4959"/>
                <a:gd name="T66" fmla="*/ 21 w 4625"/>
                <a:gd name="T67" fmla="*/ 6 h 4959"/>
                <a:gd name="T68" fmla="*/ 21 w 4625"/>
                <a:gd name="T69" fmla="*/ 5 h 4959"/>
                <a:gd name="T70" fmla="*/ 22 w 4625"/>
                <a:gd name="T71" fmla="*/ 5 h 4959"/>
                <a:gd name="T72" fmla="*/ 23 w 4625"/>
                <a:gd name="T73" fmla="*/ 4 h 4959"/>
                <a:gd name="T74" fmla="*/ 23 w 4625"/>
                <a:gd name="T75" fmla="*/ 4 h 4959"/>
                <a:gd name="T76" fmla="*/ 23 w 4625"/>
                <a:gd name="T77" fmla="*/ 3 h 4959"/>
                <a:gd name="T78" fmla="*/ 24 w 4625"/>
                <a:gd name="T79" fmla="*/ 3 h 4959"/>
                <a:gd name="T80" fmla="*/ 24 w 4625"/>
                <a:gd name="T81" fmla="*/ 3 h 4959"/>
                <a:gd name="T82" fmla="*/ 24 w 4625"/>
                <a:gd name="T83" fmla="*/ 2 h 4959"/>
                <a:gd name="T84" fmla="*/ 25 w 4625"/>
                <a:gd name="T85" fmla="*/ 2 h 4959"/>
                <a:gd name="T86" fmla="*/ 25 w 4625"/>
                <a:gd name="T87" fmla="*/ 1 h 4959"/>
                <a:gd name="T88" fmla="*/ 26 w 4625"/>
                <a:gd name="T89" fmla="*/ 1 h 4959"/>
                <a:gd name="T90" fmla="*/ 26 w 4625"/>
                <a:gd name="T91" fmla="*/ 1 h 4959"/>
                <a:gd name="T92" fmla="*/ 26 w 4625"/>
                <a:gd name="T93" fmla="*/ 1 h 4959"/>
                <a:gd name="T94" fmla="*/ 26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6" name="Line 43"/>
          <p:cNvSpPr>
            <a:spLocks noChangeAspect="1" noChangeShapeType="1"/>
          </p:cNvSpPr>
          <p:nvPr/>
        </p:nvSpPr>
        <p:spPr bwMode="auto">
          <a:xfrm flipH="1">
            <a:off x="4625634" y="4818399"/>
            <a:ext cx="153035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7" name="Rectangle 44"/>
          <p:cNvSpPr>
            <a:spLocks noChangeAspect="1" noChangeArrowheads="1"/>
          </p:cNvSpPr>
          <p:nvPr/>
        </p:nvSpPr>
        <p:spPr bwMode="auto">
          <a:xfrm>
            <a:off x="4184309" y="4669363"/>
            <a:ext cx="2436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90</a:t>
            </a:r>
            <a:endParaRPr kumimoji="0" lang="en-US" sz="28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Freeform 42"/>
          <p:cNvSpPr>
            <a:spLocks/>
          </p:cNvSpPr>
          <p:nvPr/>
        </p:nvSpPr>
        <p:spPr bwMode="auto">
          <a:xfrm>
            <a:off x="6113122" y="4775537"/>
            <a:ext cx="119062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7" name="Rectangle 57"/>
          <p:cNvSpPr>
            <a:spLocks noChangeArrowheads="1"/>
          </p:cNvSpPr>
          <p:nvPr/>
        </p:nvSpPr>
        <p:spPr bwMode="auto">
          <a:xfrm>
            <a:off x="6043517" y="5437779"/>
            <a:ext cx="1619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0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" name="Line 58"/>
          <p:cNvSpPr>
            <a:spLocks noChangeAspect="1" noChangeShapeType="1"/>
          </p:cNvSpPr>
          <p:nvPr/>
        </p:nvSpPr>
        <p:spPr bwMode="auto">
          <a:xfrm>
            <a:off x="6171859" y="4904124"/>
            <a:ext cx="0" cy="5540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76" grpId="0" animBg="1"/>
      <p:bldP spid="77" grpId="0"/>
      <p:bldP spid="78" grpId="0" animBg="1"/>
      <p:bldP spid="87" grpId="0"/>
      <p:bldP spid="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1302"/>
            <a:ext cx="8904855" cy="118506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Changes in </a:t>
            </a:r>
            <a:br>
              <a:rPr lang="en-US" dirty="0"/>
            </a:br>
            <a:r>
              <a:rPr lang="en-US" dirty="0"/>
              <a:t>Short-Run Aggregate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51"/>
            <a:ext cx="8883750" cy="2772395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Unanticipated changes in short-run aggregate supply (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SRAS</a:t>
            </a:r>
            <a:r>
              <a:rPr lang="en-US" dirty="0">
                <a:solidFill>
                  <a:srgbClr val="32302A"/>
                </a:solidFill>
              </a:rPr>
              <a:t>) can catch people by surprise.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Thus, they are often referred to as </a:t>
            </a:r>
            <a:r>
              <a:rPr lang="en-US" b="1" i="1" dirty="0">
                <a:solidFill>
                  <a:srgbClr val="32302A"/>
                </a:solidFill>
              </a:rPr>
              <a:t>supply shocks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 supply shock is an unexpected event that temporarily increases or decreases aggregate supply.</a:t>
            </a:r>
          </a:p>
        </p:txBody>
      </p:sp>
    </p:spTree>
    <p:extLst>
      <p:ext uri="{BB962C8B-B14F-4D97-AF65-F5344CB8AC3E}">
        <p14:creationId xmlns:p14="http://schemas.microsoft.com/office/powerpoint/2010/main" val="13502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187"/>
            <a:ext cx="8904855" cy="101235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Unanticipated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Increase </a:t>
            </a:r>
            <a:r>
              <a:rPr lang="en-US" dirty="0"/>
              <a:t>in SRAS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51"/>
            <a:ext cx="8883750" cy="4293029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SRAS</a:t>
            </a:r>
            <a:r>
              <a:rPr lang="en-US" dirty="0">
                <a:solidFill>
                  <a:srgbClr val="32302A"/>
                </a:solidFill>
              </a:rPr>
              <a:t> shifts to the right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– </a:t>
            </a:r>
            <a:r>
              <a:rPr lang="en-US" i="1" dirty="0">
                <a:solidFill>
                  <a:srgbClr val="32302A"/>
                </a:solidFill>
              </a:rPr>
              <a:t>output temporarily exceeds the economy's </a:t>
            </a:r>
            <a:br>
              <a:rPr lang="en-US" i="1" dirty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 long</a:t>
            </a:r>
            <a:r>
              <a:rPr lang="en-US" i="1" dirty="0">
                <a:solidFill>
                  <a:srgbClr val="32302A"/>
                </a:solidFill>
              </a:rPr>
              <a:t>-</a:t>
            </a:r>
            <a:r>
              <a:rPr lang="en-US" i="1" dirty="0" smtClean="0">
                <a:solidFill>
                  <a:srgbClr val="32302A"/>
                </a:solidFill>
              </a:rPr>
              <a:t>run potential</a:t>
            </a:r>
            <a:r>
              <a:rPr lang="en-US" i="1" dirty="0">
                <a:solidFill>
                  <a:srgbClr val="32302A"/>
                </a:solidFill>
              </a:rPr>
              <a:t>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Since the temporarily favorable supply conditions cannot be counted on in the future, the economy’s long-term production capacity will not be altered.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individuals recognize that they will be unable to maintain their current high level </a:t>
            </a: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income, they will increase their saving. Lower interest rates, and additional capital formation may result. </a:t>
            </a:r>
          </a:p>
        </p:txBody>
      </p:sp>
    </p:spTree>
    <p:extLst>
      <p:ext uri="{BB962C8B-B14F-4D97-AF65-F5344CB8AC3E}">
        <p14:creationId xmlns:p14="http://schemas.microsoft.com/office/powerpoint/2010/main" val="23152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78237" y="1790981"/>
            <a:ext cx="4847230" cy="400147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Unanticipated Increase in SRAS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59598" y="1849481"/>
            <a:ext cx="4050247" cy="37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Consider an </a:t>
            </a:r>
            <a:r>
              <a:rPr lang="en-US" sz="2200" dirty="0">
                <a:latin typeface="+mj-lt"/>
                <a:cs typeface="Times New Roman" pitchFamily="18" charset="0"/>
              </a:rPr>
              <a:t>unanticipated, temporary, increase in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dirty="0">
                <a:latin typeface="+mj-lt"/>
                <a:cs typeface="Times New Roman" pitchFamily="18" charset="0"/>
              </a:rPr>
              <a:t>, such as may result from a bumper crop from good weather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increase in aggregate supply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(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) would lead to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200" dirty="0">
                <a:latin typeface="+mj-lt"/>
                <a:cs typeface="Times New Roman" pitchFamily="18" charset="0"/>
              </a:rPr>
              <a:t>lower price level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95</a:t>
            </a:r>
            <a:r>
              <a:rPr lang="en-US" sz="2200" dirty="0">
                <a:latin typeface="+mj-lt"/>
                <a:cs typeface="Times New Roman" pitchFamily="18" charset="0"/>
              </a:rPr>
              <a:t> and an increase in current GDP 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As the supply conditions are temporary,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LRAS </a:t>
            </a:r>
            <a:r>
              <a:rPr lang="en-US" sz="2200" dirty="0">
                <a:latin typeface="+mj-lt"/>
                <a:cs typeface="Times New Roman" pitchFamily="18" charset="0"/>
              </a:rPr>
              <a:t> persists. 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09132" y="5359534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20205" y="5284659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23357" y="1937137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09132" y="2329627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69613" y="2339926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14107" y="2074948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604338" y="3971876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42538" y="2514551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105988" y="2144663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69613" y="3997276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36138" y="4557663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45788" y="5391155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164641" y="3838512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6999876" y="4908582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66669" y="2219411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18813" y="3908376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6" name="Line 67"/>
          <p:cNvSpPr>
            <a:spLocks noChangeAspect="1" noChangeShapeType="1"/>
          </p:cNvSpPr>
          <p:nvPr/>
        </p:nvSpPr>
        <p:spPr bwMode="auto">
          <a:xfrm flipH="1">
            <a:off x="4615033" y="4413443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6450183" y="5406464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Line 78"/>
          <p:cNvSpPr>
            <a:spLocks noChangeShapeType="1"/>
          </p:cNvSpPr>
          <p:nvPr/>
        </p:nvSpPr>
        <p:spPr bwMode="auto">
          <a:xfrm>
            <a:off x="6062833" y="5223068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51" name="Group 99"/>
          <p:cNvGrpSpPr>
            <a:grpSpLocks/>
          </p:cNvGrpSpPr>
          <p:nvPr/>
        </p:nvGrpSpPr>
        <p:grpSpPr bwMode="auto">
          <a:xfrm>
            <a:off x="5348459" y="2786256"/>
            <a:ext cx="2681288" cy="2351088"/>
            <a:chOff x="2604" y="1141"/>
            <a:chExt cx="1689" cy="1481"/>
          </a:xfrm>
        </p:grpSpPr>
        <p:sp>
          <p:nvSpPr>
            <p:cNvPr id="52" name="Line 72"/>
            <p:cNvSpPr>
              <a:spLocks noChangeShapeType="1"/>
            </p:cNvSpPr>
            <p:nvPr/>
          </p:nvSpPr>
          <p:spPr bwMode="auto">
            <a:xfrm>
              <a:off x="2604" y="2418"/>
              <a:ext cx="3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4" name="Line 73"/>
            <p:cNvSpPr>
              <a:spLocks noChangeShapeType="1"/>
            </p:cNvSpPr>
            <p:nvPr/>
          </p:nvSpPr>
          <p:spPr bwMode="auto">
            <a:xfrm>
              <a:off x="3600" y="1470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6" name="Freeform 80"/>
            <p:cNvSpPr>
              <a:spLocks noChangeAspect="1"/>
            </p:cNvSpPr>
            <p:nvPr/>
          </p:nvSpPr>
          <p:spPr bwMode="auto">
            <a:xfrm>
              <a:off x="2832" y="1300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Rectangle 81"/>
            <p:cNvSpPr>
              <a:spLocks noChangeAspect="1" noChangeArrowheads="1"/>
            </p:cNvSpPr>
            <p:nvPr/>
          </p:nvSpPr>
          <p:spPr bwMode="auto">
            <a:xfrm>
              <a:off x="3977" y="1141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8" name="Line 90"/>
          <p:cNvSpPr>
            <a:spLocks noChangeAspect="1" noChangeShapeType="1"/>
          </p:cNvSpPr>
          <p:nvPr/>
        </p:nvSpPr>
        <p:spPr bwMode="auto">
          <a:xfrm>
            <a:off x="6529558" y="4451543"/>
            <a:ext cx="0" cy="92551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8" name="Freeform 91"/>
          <p:cNvSpPr>
            <a:spLocks/>
          </p:cNvSpPr>
          <p:nvPr/>
        </p:nvSpPr>
        <p:spPr bwMode="auto">
          <a:xfrm>
            <a:off x="6462883" y="4346768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9" name="Rectangle 94"/>
          <p:cNvSpPr>
            <a:spLocks noChangeAspect="1" noChangeArrowheads="1"/>
          </p:cNvSpPr>
          <p:nvPr/>
        </p:nvSpPr>
        <p:spPr bwMode="auto">
          <a:xfrm>
            <a:off x="4186408" y="4224531"/>
            <a:ext cx="2436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95</a:t>
            </a:r>
            <a:endParaRPr kumimoji="0" lang="en-US" sz="28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36" grpId="0" animBg="1"/>
      <p:bldP spid="37" grpId="0"/>
      <p:bldP spid="58" grpId="0" animBg="1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8082"/>
            <a:ext cx="8904855" cy="12160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Understanding Macroeconomics</a:t>
            </a:r>
            <a:br>
              <a:rPr lang="en-US" dirty="0" smtClean="0"/>
            </a:br>
            <a:r>
              <a:rPr lang="en-US" dirty="0" smtClean="0"/>
              <a:t>-- Our 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2658549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Anticipated changes </a:t>
            </a:r>
            <a:r>
              <a:rPr lang="en-US" dirty="0">
                <a:solidFill>
                  <a:srgbClr val="32302A"/>
                </a:solidFill>
              </a:rPr>
              <a:t>are fully expected </a:t>
            </a:r>
            <a:r>
              <a:rPr lang="en-US" dirty="0" smtClean="0">
                <a:solidFill>
                  <a:srgbClr val="32302A"/>
                </a:solidFill>
              </a:rPr>
              <a:t>by </a:t>
            </a:r>
            <a:r>
              <a:rPr lang="en-US" dirty="0">
                <a:solidFill>
                  <a:srgbClr val="32302A"/>
                </a:solidFill>
              </a:rPr>
              <a:t>economic participants.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Decision makers have time to adjust to </a:t>
            </a:r>
            <a:r>
              <a:rPr lang="en-US" sz="2800" dirty="0" smtClean="0">
                <a:solidFill>
                  <a:srgbClr val="32302A"/>
                </a:solidFill>
              </a:rPr>
              <a:t>them </a:t>
            </a:r>
            <a:r>
              <a:rPr lang="en-US" sz="2800" dirty="0">
                <a:solidFill>
                  <a:srgbClr val="32302A"/>
                </a:solidFill>
              </a:rPr>
              <a:t>before they occur.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Unanticipated changes </a:t>
            </a:r>
            <a:r>
              <a:rPr lang="en-US" dirty="0">
                <a:solidFill>
                  <a:srgbClr val="32302A"/>
                </a:solidFill>
              </a:rPr>
              <a:t>catch people by surprise. </a:t>
            </a:r>
          </a:p>
        </p:txBody>
      </p:sp>
    </p:spTree>
    <p:extLst>
      <p:ext uri="{BB962C8B-B14F-4D97-AF65-F5344CB8AC3E}">
        <p14:creationId xmlns:p14="http://schemas.microsoft.com/office/powerpoint/2010/main" val="36678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741"/>
            <a:ext cx="8904855" cy="92583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Unanticipated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Decrease </a:t>
            </a:r>
            <a:r>
              <a:rPr lang="en-US" dirty="0"/>
              <a:t>in SRAS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1852"/>
            <a:ext cx="8949081" cy="3389834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SRAS </a:t>
            </a:r>
            <a:r>
              <a:rPr lang="en-US" dirty="0">
                <a:solidFill>
                  <a:srgbClr val="32302A"/>
                </a:solidFill>
              </a:rPr>
              <a:t>shifts to the left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– </a:t>
            </a:r>
            <a:r>
              <a:rPr lang="en-US" i="1" dirty="0">
                <a:solidFill>
                  <a:srgbClr val="32302A"/>
                </a:solidFill>
              </a:rPr>
              <a:t>output falls short of </a:t>
            </a:r>
            <a:r>
              <a:rPr lang="en-US" i="1" dirty="0" smtClean="0">
                <a:solidFill>
                  <a:srgbClr val="32302A"/>
                </a:solidFill>
              </a:rPr>
              <a:t>economy's </a:t>
            </a:r>
            <a:r>
              <a:rPr lang="en-US" i="1" dirty="0">
                <a:solidFill>
                  <a:srgbClr val="32302A"/>
                </a:solidFill>
              </a:rPr>
              <a:t>long-run potential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 temporarily</a:t>
            </a:r>
            <a:r>
              <a:rPr lang="en-US" i="1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an unfavorable supply shock is expected to be temporary, long-run aggregate supply will be unaffected.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Households may reduce their current saving (dip into past savings). </a:t>
            </a:r>
          </a:p>
        </p:txBody>
      </p:sp>
    </p:spTree>
    <p:extLst>
      <p:ext uri="{BB962C8B-B14F-4D97-AF65-F5344CB8AC3E}">
        <p14:creationId xmlns:p14="http://schemas.microsoft.com/office/powerpoint/2010/main" val="8801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85269" y="1680290"/>
            <a:ext cx="4639897" cy="423593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Supply Shock:  Resource Market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353281"/>
            <a:ext cx="4080183" cy="27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Suppose there is an adverse supply shock, perhaps as the result of a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crop </a:t>
            </a:r>
            <a:r>
              <a:rPr lang="en-US" sz="2200" dirty="0">
                <a:latin typeface="+mj-lt"/>
                <a:cs typeface="Times New Roman" pitchFamily="18" charset="0"/>
              </a:rPr>
              <a:t>failure or a sharp increase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world price of a major resource, such as oil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Here we show the impact in the resource market: prices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rise </a:t>
            </a:r>
            <a:r>
              <a:rPr lang="en-US" sz="2200" dirty="0">
                <a:latin typeface="+mj-lt"/>
                <a:cs typeface="Times New Roman" pitchFamily="18" charset="0"/>
              </a:rPr>
              <a:t>from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 smtClean="0">
                <a:latin typeface="+mj-lt"/>
                <a:cs typeface="Times New Roman" pitchFamily="18" charset="0"/>
              </a:rPr>
              <a:t>r1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r2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33" name="Line 5"/>
          <p:cNvSpPr>
            <a:spLocks noChangeAspect="1" noChangeShapeType="1"/>
          </p:cNvSpPr>
          <p:nvPr/>
        </p:nvSpPr>
        <p:spPr bwMode="auto">
          <a:xfrm>
            <a:off x="4784905" y="5498936"/>
            <a:ext cx="31255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 noChangeAspect="1" noChangeArrowheads="1"/>
          </p:cNvSpPr>
          <p:nvPr/>
        </p:nvSpPr>
        <p:spPr bwMode="auto">
          <a:xfrm>
            <a:off x="7787801" y="5402360"/>
            <a:ext cx="914289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Quantity </a:t>
            </a:r>
            <a:br>
              <a:rPr lang="en-US" sz="14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Employment</a:t>
            </a:r>
            <a:endParaRPr lang="en-US" sz="140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spect="1" noChangeArrowheads="1"/>
          </p:cNvSpPr>
          <p:nvPr/>
        </p:nvSpPr>
        <p:spPr bwMode="auto">
          <a:xfrm>
            <a:off x="4364524" y="1961025"/>
            <a:ext cx="859338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Real </a:t>
            </a:r>
            <a:b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resource </a:t>
            </a:r>
            <a:b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 </a:t>
            </a:r>
          </a:p>
        </p:txBody>
      </p:sp>
      <p:sp>
        <p:nvSpPr>
          <p:cNvPr id="59" name="Line 8"/>
          <p:cNvSpPr>
            <a:spLocks noChangeAspect="1" noChangeShapeType="1"/>
          </p:cNvSpPr>
          <p:nvPr/>
        </p:nvSpPr>
        <p:spPr bwMode="auto">
          <a:xfrm>
            <a:off x="4784905" y="246902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60" name="Group 44"/>
          <p:cNvGrpSpPr>
            <a:grpSpLocks/>
          </p:cNvGrpSpPr>
          <p:nvPr/>
        </p:nvGrpSpPr>
        <p:grpSpPr bwMode="auto">
          <a:xfrm>
            <a:off x="5660764" y="2874713"/>
            <a:ext cx="2082465" cy="2334239"/>
            <a:chOff x="2443" y="834"/>
            <a:chExt cx="1556" cy="1745"/>
          </a:xfrm>
        </p:grpSpPr>
        <p:sp>
          <p:nvSpPr>
            <p:cNvPr id="63" name="Rectangle 8"/>
            <p:cNvSpPr>
              <a:spLocks noChangeAspect="1" noChangeArrowheads="1"/>
            </p:cNvSpPr>
            <p:nvPr/>
          </p:nvSpPr>
          <p:spPr bwMode="auto">
            <a:xfrm>
              <a:off x="3890" y="2372"/>
              <a:ext cx="10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D</a:t>
              </a:r>
              <a:endParaRPr kumimoji="0" lang="en-US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4" name="Freeform 9"/>
            <p:cNvSpPr>
              <a:spLocks noChangeAspect="1"/>
            </p:cNvSpPr>
            <p:nvPr/>
          </p:nvSpPr>
          <p:spPr bwMode="auto">
            <a:xfrm>
              <a:off x="2443" y="834"/>
              <a:ext cx="1428" cy="1621"/>
            </a:xfrm>
            <a:custGeom>
              <a:avLst/>
              <a:gdLst>
                <a:gd name="T0" fmla="*/ 69 w 4378"/>
                <a:gd name="T1" fmla="*/ 138 h 5183"/>
                <a:gd name="T2" fmla="*/ 177 w 4378"/>
                <a:gd name="T3" fmla="*/ 343 h 5183"/>
                <a:gd name="T4" fmla="*/ 289 w 4378"/>
                <a:gd name="T5" fmla="*/ 546 h 5183"/>
                <a:gd name="T6" fmla="*/ 405 w 4378"/>
                <a:gd name="T7" fmla="*/ 746 h 5183"/>
                <a:gd name="T8" fmla="*/ 526 w 4378"/>
                <a:gd name="T9" fmla="*/ 943 h 5183"/>
                <a:gd name="T10" fmla="*/ 648 w 4378"/>
                <a:gd name="T11" fmla="*/ 1139 h 5183"/>
                <a:gd name="T12" fmla="*/ 774 w 4378"/>
                <a:gd name="T13" fmla="*/ 1330 h 5183"/>
                <a:gd name="T14" fmla="*/ 904 w 4378"/>
                <a:gd name="T15" fmla="*/ 1519 h 5183"/>
                <a:gd name="T16" fmla="*/ 1036 w 4378"/>
                <a:gd name="T17" fmla="*/ 1704 h 5183"/>
                <a:gd name="T18" fmla="*/ 1168 w 4378"/>
                <a:gd name="T19" fmla="*/ 1885 h 5183"/>
                <a:gd name="T20" fmla="*/ 1304 w 4378"/>
                <a:gd name="T21" fmla="*/ 2063 h 5183"/>
                <a:gd name="T22" fmla="*/ 1439 w 4378"/>
                <a:gd name="T23" fmla="*/ 2239 h 5183"/>
                <a:gd name="T24" fmla="*/ 1577 w 4378"/>
                <a:gd name="T25" fmla="*/ 2409 h 5183"/>
                <a:gd name="T26" fmla="*/ 1715 w 4378"/>
                <a:gd name="T27" fmla="*/ 2576 h 5183"/>
                <a:gd name="T28" fmla="*/ 1853 w 4378"/>
                <a:gd name="T29" fmla="*/ 2740 h 5183"/>
                <a:gd name="T30" fmla="*/ 1989 w 4378"/>
                <a:gd name="T31" fmla="*/ 2899 h 5183"/>
                <a:gd name="T32" fmla="*/ 2127 w 4378"/>
                <a:gd name="T33" fmla="*/ 3053 h 5183"/>
                <a:gd name="T34" fmla="*/ 2264 w 4378"/>
                <a:gd name="T35" fmla="*/ 3204 h 5183"/>
                <a:gd name="T36" fmla="*/ 2399 w 4378"/>
                <a:gd name="T37" fmla="*/ 3349 h 5183"/>
                <a:gd name="T38" fmla="*/ 2533 w 4378"/>
                <a:gd name="T39" fmla="*/ 3491 h 5183"/>
                <a:gd name="T40" fmla="*/ 2663 w 4378"/>
                <a:gd name="T41" fmla="*/ 3627 h 5183"/>
                <a:gd name="T42" fmla="*/ 2793 w 4378"/>
                <a:gd name="T43" fmla="*/ 3758 h 5183"/>
                <a:gd name="T44" fmla="*/ 2919 w 4378"/>
                <a:gd name="T45" fmla="*/ 3885 h 5183"/>
                <a:gd name="T46" fmla="*/ 3044 w 4378"/>
                <a:gd name="T47" fmla="*/ 4006 h 5183"/>
                <a:gd name="T48" fmla="*/ 3164 w 4378"/>
                <a:gd name="T49" fmla="*/ 4123 h 5183"/>
                <a:gd name="T50" fmla="*/ 3282 w 4378"/>
                <a:gd name="T51" fmla="*/ 4233 h 5183"/>
                <a:gd name="T52" fmla="*/ 3395 w 4378"/>
                <a:gd name="T53" fmla="*/ 4339 h 5183"/>
                <a:gd name="T54" fmla="*/ 3503 w 4378"/>
                <a:gd name="T55" fmla="*/ 4439 h 5183"/>
                <a:gd name="T56" fmla="*/ 3607 w 4378"/>
                <a:gd name="T57" fmla="*/ 4533 h 5183"/>
                <a:gd name="T58" fmla="*/ 3706 w 4378"/>
                <a:gd name="T59" fmla="*/ 4621 h 5183"/>
                <a:gd name="T60" fmla="*/ 3800 w 4378"/>
                <a:gd name="T61" fmla="*/ 4703 h 5183"/>
                <a:gd name="T62" fmla="*/ 3888 w 4378"/>
                <a:gd name="T63" fmla="*/ 4780 h 5183"/>
                <a:gd name="T64" fmla="*/ 3970 w 4378"/>
                <a:gd name="T65" fmla="*/ 4851 h 5183"/>
                <a:gd name="T66" fmla="*/ 4046 w 4378"/>
                <a:gd name="T67" fmla="*/ 4914 h 5183"/>
                <a:gd name="T68" fmla="*/ 4115 w 4378"/>
                <a:gd name="T69" fmla="*/ 4972 h 5183"/>
                <a:gd name="T70" fmla="*/ 4176 w 4378"/>
                <a:gd name="T71" fmla="*/ 5022 h 5183"/>
                <a:gd name="T72" fmla="*/ 4229 w 4378"/>
                <a:gd name="T73" fmla="*/ 5067 h 5183"/>
                <a:gd name="T74" fmla="*/ 4276 w 4378"/>
                <a:gd name="T75" fmla="*/ 5103 h 5183"/>
                <a:gd name="T76" fmla="*/ 4314 w 4378"/>
                <a:gd name="T77" fmla="*/ 5133 h 5183"/>
                <a:gd name="T78" fmla="*/ 4344 w 4378"/>
                <a:gd name="T79" fmla="*/ 5157 h 5183"/>
                <a:gd name="T80" fmla="*/ 4363 w 4378"/>
                <a:gd name="T81" fmla="*/ 5173 h 5183"/>
                <a:gd name="T82" fmla="*/ 4375 w 4378"/>
                <a:gd name="T83" fmla="*/ 5181 h 51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78"/>
                <a:gd name="T127" fmla="*/ 0 h 5183"/>
                <a:gd name="T128" fmla="*/ 4378 w 4378"/>
                <a:gd name="T129" fmla="*/ 5183 h 51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78" h="5183">
                  <a:moveTo>
                    <a:pt x="0" y="0"/>
                  </a:moveTo>
                  <a:lnTo>
                    <a:pt x="34" y="69"/>
                  </a:lnTo>
                  <a:lnTo>
                    <a:pt x="69" y="138"/>
                  </a:lnTo>
                  <a:lnTo>
                    <a:pt x="104" y="207"/>
                  </a:lnTo>
                  <a:lnTo>
                    <a:pt x="141" y="274"/>
                  </a:lnTo>
                  <a:lnTo>
                    <a:pt x="177" y="343"/>
                  </a:lnTo>
                  <a:lnTo>
                    <a:pt x="214" y="411"/>
                  </a:lnTo>
                  <a:lnTo>
                    <a:pt x="251" y="479"/>
                  </a:lnTo>
                  <a:lnTo>
                    <a:pt x="289" y="546"/>
                  </a:lnTo>
                  <a:lnTo>
                    <a:pt x="328" y="613"/>
                  </a:lnTo>
                  <a:lnTo>
                    <a:pt x="366" y="679"/>
                  </a:lnTo>
                  <a:lnTo>
                    <a:pt x="405" y="746"/>
                  </a:lnTo>
                  <a:lnTo>
                    <a:pt x="445" y="812"/>
                  </a:lnTo>
                  <a:lnTo>
                    <a:pt x="485" y="878"/>
                  </a:lnTo>
                  <a:lnTo>
                    <a:pt x="526" y="943"/>
                  </a:lnTo>
                  <a:lnTo>
                    <a:pt x="566" y="1009"/>
                  </a:lnTo>
                  <a:lnTo>
                    <a:pt x="608" y="1074"/>
                  </a:lnTo>
                  <a:lnTo>
                    <a:pt x="648" y="1139"/>
                  </a:lnTo>
                  <a:lnTo>
                    <a:pt x="690" y="1203"/>
                  </a:lnTo>
                  <a:lnTo>
                    <a:pt x="733" y="1266"/>
                  </a:lnTo>
                  <a:lnTo>
                    <a:pt x="774" y="1330"/>
                  </a:lnTo>
                  <a:lnTo>
                    <a:pt x="817" y="1393"/>
                  </a:lnTo>
                  <a:lnTo>
                    <a:pt x="860" y="1456"/>
                  </a:lnTo>
                  <a:lnTo>
                    <a:pt x="904" y="1519"/>
                  </a:lnTo>
                  <a:lnTo>
                    <a:pt x="947" y="1580"/>
                  </a:lnTo>
                  <a:lnTo>
                    <a:pt x="991" y="1643"/>
                  </a:lnTo>
                  <a:lnTo>
                    <a:pt x="1036" y="1704"/>
                  </a:lnTo>
                  <a:lnTo>
                    <a:pt x="1080" y="1765"/>
                  </a:lnTo>
                  <a:lnTo>
                    <a:pt x="1124" y="1825"/>
                  </a:lnTo>
                  <a:lnTo>
                    <a:pt x="1168" y="1885"/>
                  </a:lnTo>
                  <a:lnTo>
                    <a:pt x="1213" y="1945"/>
                  </a:lnTo>
                  <a:lnTo>
                    <a:pt x="1258" y="2005"/>
                  </a:lnTo>
                  <a:lnTo>
                    <a:pt x="1304" y="2063"/>
                  </a:lnTo>
                  <a:lnTo>
                    <a:pt x="1348" y="2122"/>
                  </a:lnTo>
                  <a:lnTo>
                    <a:pt x="1393" y="2180"/>
                  </a:lnTo>
                  <a:lnTo>
                    <a:pt x="1439" y="2239"/>
                  </a:lnTo>
                  <a:lnTo>
                    <a:pt x="1484" y="2296"/>
                  </a:lnTo>
                  <a:lnTo>
                    <a:pt x="1531" y="2352"/>
                  </a:lnTo>
                  <a:lnTo>
                    <a:pt x="1577" y="2409"/>
                  </a:lnTo>
                  <a:lnTo>
                    <a:pt x="1622" y="2465"/>
                  </a:lnTo>
                  <a:lnTo>
                    <a:pt x="1668" y="2521"/>
                  </a:lnTo>
                  <a:lnTo>
                    <a:pt x="1715" y="2576"/>
                  </a:lnTo>
                  <a:lnTo>
                    <a:pt x="1760" y="2631"/>
                  </a:lnTo>
                  <a:lnTo>
                    <a:pt x="1806" y="2685"/>
                  </a:lnTo>
                  <a:lnTo>
                    <a:pt x="1853" y="2740"/>
                  </a:lnTo>
                  <a:lnTo>
                    <a:pt x="1898" y="2794"/>
                  </a:lnTo>
                  <a:lnTo>
                    <a:pt x="1944" y="2846"/>
                  </a:lnTo>
                  <a:lnTo>
                    <a:pt x="1989" y="2899"/>
                  </a:lnTo>
                  <a:lnTo>
                    <a:pt x="2036" y="2951"/>
                  </a:lnTo>
                  <a:lnTo>
                    <a:pt x="2082" y="3002"/>
                  </a:lnTo>
                  <a:lnTo>
                    <a:pt x="2127" y="3053"/>
                  </a:lnTo>
                  <a:lnTo>
                    <a:pt x="2173" y="3103"/>
                  </a:lnTo>
                  <a:lnTo>
                    <a:pt x="2218" y="3154"/>
                  </a:lnTo>
                  <a:lnTo>
                    <a:pt x="2264" y="3204"/>
                  </a:lnTo>
                  <a:lnTo>
                    <a:pt x="2309" y="3253"/>
                  </a:lnTo>
                  <a:lnTo>
                    <a:pt x="2353" y="3301"/>
                  </a:lnTo>
                  <a:lnTo>
                    <a:pt x="2399" y="3349"/>
                  </a:lnTo>
                  <a:lnTo>
                    <a:pt x="2443" y="3398"/>
                  </a:lnTo>
                  <a:lnTo>
                    <a:pt x="2489" y="3444"/>
                  </a:lnTo>
                  <a:lnTo>
                    <a:pt x="2533" y="3491"/>
                  </a:lnTo>
                  <a:lnTo>
                    <a:pt x="2577" y="3537"/>
                  </a:lnTo>
                  <a:lnTo>
                    <a:pt x="2619" y="3582"/>
                  </a:lnTo>
                  <a:lnTo>
                    <a:pt x="2663" y="3627"/>
                  </a:lnTo>
                  <a:lnTo>
                    <a:pt x="2706" y="3671"/>
                  </a:lnTo>
                  <a:lnTo>
                    <a:pt x="2750" y="3714"/>
                  </a:lnTo>
                  <a:lnTo>
                    <a:pt x="2793" y="3758"/>
                  </a:lnTo>
                  <a:lnTo>
                    <a:pt x="2835" y="3800"/>
                  </a:lnTo>
                  <a:lnTo>
                    <a:pt x="2878" y="3843"/>
                  </a:lnTo>
                  <a:lnTo>
                    <a:pt x="2919" y="3885"/>
                  </a:lnTo>
                  <a:lnTo>
                    <a:pt x="2961" y="3925"/>
                  </a:lnTo>
                  <a:lnTo>
                    <a:pt x="3003" y="3967"/>
                  </a:lnTo>
                  <a:lnTo>
                    <a:pt x="3044" y="4006"/>
                  </a:lnTo>
                  <a:lnTo>
                    <a:pt x="3085" y="4045"/>
                  </a:lnTo>
                  <a:lnTo>
                    <a:pt x="3125" y="4084"/>
                  </a:lnTo>
                  <a:lnTo>
                    <a:pt x="3164" y="4123"/>
                  </a:lnTo>
                  <a:lnTo>
                    <a:pt x="3204" y="4159"/>
                  </a:lnTo>
                  <a:lnTo>
                    <a:pt x="3243" y="4197"/>
                  </a:lnTo>
                  <a:lnTo>
                    <a:pt x="3282" y="4233"/>
                  </a:lnTo>
                  <a:lnTo>
                    <a:pt x="3320" y="4269"/>
                  </a:lnTo>
                  <a:lnTo>
                    <a:pt x="3358" y="4304"/>
                  </a:lnTo>
                  <a:lnTo>
                    <a:pt x="3395" y="4339"/>
                  </a:lnTo>
                  <a:lnTo>
                    <a:pt x="3432" y="4373"/>
                  </a:lnTo>
                  <a:lnTo>
                    <a:pt x="3468" y="4407"/>
                  </a:lnTo>
                  <a:lnTo>
                    <a:pt x="3503" y="4439"/>
                  </a:lnTo>
                  <a:lnTo>
                    <a:pt x="3539" y="4470"/>
                  </a:lnTo>
                  <a:lnTo>
                    <a:pt x="3574" y="4502"/>
                  </a:lnTo>
                  <a:lnTo>
                    <a:pt x="3607" y="4533"/>
                  </a:lnTo>
                  <a:lnTo>
                    <a:pt x="3641" y="4563"/>
                  </a:lnTo>
                  <a:lnTo>
                    <a:pt x="3674" y="4593"/>
                  </a:lnTo>
                  <a:lnTo>
                    <a:pt x="3706" y="4621"/>
                  </a:lnTo>
                  <a:lnTo>
                    <a:pt x="3739" y="4650"/>
                  </a:lnTo>
                  <a:lnTo>
                    <a:pt x="3770" y="4677"/>
                  </a:lnTo>
                  <a:lnTo>
                    <a:pt x="3800" y="4703"/>
                  </a:lnTo>
                  <a:lnTo>
                    <a:pt x="3830" y="4729"/>
                  </a:lnTo>
                  <a:lnTo>
                    <a:pt x="3860" y="4756"/>
                  </a:lnTo>
                  <a:lnTo>
                    <a:pt x="3888" y="4780"/>
                  </a:lnTo>
                  <a:lnTo>
                    <a:pt x="3917" y="4804"/>
                  </a:lnTo>
                  <a:lnTo>
                    <a:pt x="3944" y="4827"/>
                  </a:lnTo>
                  <a:lnTo>
                    <a:pt x="3970" y="4851"/>
                  </a:lnTo>
                  <a:lnTo>
                    <a:pt x="3996" y="4873"/>
                  </a:lnTo>
                  <a:lnTo>
                    <a:pt x="4021" y="4894"/>
                  </a:lnTo>
                  <a:lnTo>
                    <a:pt x="4046" y="4914"/>
                  </a:lnTo>
                  <a:lnTo>
                    <a:pt x="4069" y="4934"/>
                  </a:lnTo>
                  <a:lnTo>
                    <a:pt x="4093" y="4953"/>
                  </a:lnTo>
                  <a:lnTo>
                    <a:pt x="4115" y="4972"/>
                  </a:lnTo>
                  <a:lnTo>
                    <a:pt x="4136" y="4989"/>
                  </a:lnTo>
                  <a:lnTo>
                    <a:pt x="4156" y="5005"/>
                  </a:lnTo>
                  <a:lnTo>
                    <a:pt x="4176" y="5022"/>
                  </a:lnTo>
                  <a:lnTo>
                    <a:pt x="4194" y="5038"/>
                  </a:lnTo>
                  <a:lnTo>
                    <a:pt x="4212" y="5052"/>
                  </a:lnTo>
                  <a:lnTo>
                    <a:pt x="4229" y="5067"/>
                  </a:lnTo>
                  <a:lnTo>
                    <a:pt x="4246" y="5080"/>
                  </a:lnTo>
                  <a:lnTo>
                    <a:pt x="4262" y="5091"/>
                  </a:lnTo>
                  <a:lnTo>
                    <a:pt x="4276" y="5103"/>
                  </a:lnTo>
                  <a:lnTo>
                    <a:pt x="4289" y="5114"/>
                  </a:lnTo>
                  <a:lnTo>
                    <a:pt x="4302" y="5124"/>
                  </a:lnTo>
                  <a:lnTo>
                    <a:pt x="4314" y="5133"/>
                  </a:lnTo>
                  <a:lnTo>
                    <a:pt x="4324" y="5142"/>
                  </a:lnTo>
                  <a:lnTo>
                    <a:pt x="4335" y="5150"/>
                  </a:lnTo>
                  <a:lnTo>
                    <a:pt x="4344" y="5157"/>
                  </a:lnTo>
                  <a:lnTo>
                    <a:pt x="4352" y="5163"/>
                  </a:lnTo>
                  <a:lnTo>
                    <a:pt x="4358" y="5168"/>
                  </a:lnTo>
                  <a:lnTo>
                    <a:pt x="4363" y="5173"/>
                  </a:lnTo>
                  <a:lnTo>
                    <a:pt x="4368" y="5176"/>
                  </a:lnTo>
                  <a:lnTo>
                    <a:pt x="4372" y="5180"/>
                  </a:lnTo>
                  <a:lnTo>
                    <a:pt x="4375" y="5181"/>
                  </a:lnTo>
                  <a:lnTo>
                    <a:pt x="4376" y="5183"/>
                  </a:lnTo>
                  <a:lnTo>
                    <a:pt x="4378" y="5183"/>
                  </a:lnTo>
                </a:path>
              </a:pathLst>
            </a:custGeom>
            <a:noFill/>
            <a:ln w="571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8112790" y="1788670"/>
            <a:ext cx="6908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</a:pPr>
            <a:r>
              <a:rPr kumimoji="0" lang="en-US" sz="14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Resource</a:t>
            </a:r>
          </a:p>
          <a:p>
            <a:pPr algn="r">
              <a:lnSpc>
                <a:spcPct val="80000"/>
              </a:lnSpc>
            </a:pPr>
            <a:r>
              <a:rPr kumimoji="0" lang="en-US" sz="14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market</a:t>
            </a:r>
            <a:endParaRPr kumimoji="0" lang="en-US" sz="1400" b="1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Rectangle 17"/>
          <p:cNvSpPr>
            <a:spLocks noChangeAspect="1" noChangeArrowheads="1"/>
          </p:cNvSpPr>
          <p:nvPr/>
        </p:nvSpPr>
        <p:spPr bwMode="auto">
          <a:xfrm>
            <a:off x="4456419" y="4133462"/>
            <a:ext cx="2725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r1</a:t>
            </a:r>
            <a:r>
              <a:rPr kumimoji="0" lang="en-US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kumimoji="0" lang="en-US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4" name="Rectangle 20"/>
          <p:cNvSpPr>
            <a:spLocks noChangeAspect="1" noChangeArrowheads="1"/>
          </p:cNvSpPr>
          <p:nvPr/>
        </p:nvSpPr>
        <p:spPr bwMode="auto">
          <a:xfrm>
            <a:off x="6581943" y="5498850"/>
            <a:ext cx="2548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r>
              <a:rPr kumimoji="0" lang="en-US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kumimoji="0" lang="en-US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Line 22"/>
          <p:cNvSpPr>
            <a:spLocks noChangeAspect="1" noChangeShapeType="1"/>
          </p:cNvSpPr>
          <p:nvPr/>
        </p:nvSpPr>
        <p:spPr bwMode="auto">
          <a:xfrm flipH="1">
            <a:off x="4794191" y="4258041"/>
            <a:ext cx="1815949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Line 23"/>
          <p:cNvSpPr>
            <a:spLocks noChangeAspect="1" noChangeShapeType="1"/>
          </p:cNvSpPr>
          <p:nvPr/>
        </p:nvSpPr>
        <p:spPr bwMode="auto">
          <a:xfrm>
            <a:off x="6670843" y="4302222"/>
            <a:ext cx="0" cy="119027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5981452" y="5503026"/>
            <a:ext cx="2164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>
              <a:latin typeface="+mj-lt"/>
              <a:cs typeface="Times New Roman" pitchFamily="18" charset="0"/>
            </a:endParaRPr>
          </a:p>
        </p:txBody>
      </p:sp>
      <p:sp>
        <p:nvSpPr>
          <p:cNvPr id="100" name="Line 10"/>
          <p:cNvSpPr>
            <a:spLocks noChangeAspect="1" noChangeShapeType="1"/>
          </p:cNvSpPr>
          <p:nvPr/>
        </p:nvSpPr>
        <p:spPr bwMode="auto">
          <a:xfrm flipH="1">
            <a:off x="4794191" y="3581765"/>
            <a:ext cx="1313238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1" name="Rectangle 11"/>
          <p:cNvSpPr>
            <a:spLocks noChangeAspect="1" noChangeArrowheads="1"/>
          </p:cNvSpPr>
          <p:nvPr/>
        </p:nvSpPr>
        <p:spPr bwMode="auto">
          <a:xfrm>
            <a:off x="4438561" y="3404342"/>
            <a:ext cx="2725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r2</a:t>
            </a:r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kumimoji="0" lang="en-US" sz="16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" name="Line 12"/>
          <p:cNvSpPr>
            <a:spLocks noChangeAspect="1" noChangeShapeType="1"/>
          </p:cNvSpPr>
          <p:nvPr/>
        </p:nvSpPr>
        <p:spPr bwMode="auto">
          <a:xfrm>
            <a:off x="6105277" y="3576437"/>
            <a:ext cx="0" cy="192241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3" name="Freeform 22"/>
          <p:cNvSpPr>
            <a:spLocks noChangeAspect="1"/>
          </p:cNvSpPr>
          <p:nvPr/>
        </p:nvSpPr>
        <p:spPr bwMode="auto">
          <a:xfrm>
            <a:off x="5586433" y="3154460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104" name="Group 36"/>
          <p:cNvGrpSpPr>
            <a:grpSpLocks/>
          </p:cNvGrpSpPr>
          <p:nvPr/>
        </p:nvGrpSpPr>
        <p:grpSpPr bwMode="auto">
          <a:xfrm>
            <a:off x="5143520" y="2108300"/>
            <a:ext cx="2263775" cy="2362203"/>
            <a:chOff x="2414" y="372"/>
            <a:chExt cx="1426" cy="1488"/>
          </a:xfrm>
        </p:grpSpPr>
        <p:sp>
          <p:nvSpPr>
            <p:cNvPr id="105" name="Rectangle 13"/>
            <p:cNvSpPr>
              <a:spLocks noChangeAspect="1" noChangeArrowheads="1"/>
            </p:cNvSpPr>
            <p:nvPr/>
          </p:nvSpPr>
          <p:spPr bwMode="auto">
            <a:xfrm>
              <a:off x="3675" y="372"/>
              <a:ext cx="1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b="1" i="1" baseline="-25000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6" name="Freeform 14"/>
            <p:cNvSpPr>
              <a:spLocks noChangeAspect="1"/>
            </p:cNvSpPr>
            <p:nvPr/>
          </p:nvSpPr>
          <p:spPr bwMode="auto">
            <a:xfrm>
              <a:off x="2414" y="528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2508" y="1860"/>
              <a:ext cx="6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3335" y="1038"/>
              <a:ext cx="50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109" name="Line 29"/>
          <p:cNvSpPr>
            <a:spLocks noChangeShapeType="1"/>
          </p:cNvSpPr>
          <p:nvPr/>
        </p:nvSpPr>
        <p:spPr bwMode="auto">
          <a:xfrm>
            <a:off x="6188095" y="5253135"/>
            <a:ext cx="657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0" name="Freeform 15"/>
          <p:cNvSpPr>
            <a:spLocks/>
          </p:cNvSpPr>
          <p:nvPr/>
        </p:nvSpPr>
        <p:spPr bwMode="auto">
          <a:xfrm>
            <a:off x="6044952" y="3513314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 flipV="1">
            <a:off x="4910158" y="3575147"/>
            <a:ext cx="0" cy="727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2" name="Rectangle 13"/>
          <p:cNvSpPr>
            <a:spLocks noChangeAspect="1" noChangeArrowheads="1"/>
          </p:cNvSpPr>
          <p:nvPr/>
        </p:nvSpPr>
        <p:spPr bwMode="auto">
          <a:xfrm>
            <a:off x="7594540" y="2893021"/>
            <a:ext cx="185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b="1" i="1" baseline="-25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Freeform 30"/>
          <p:cNvSpPr>
            <a:spLocks/>
          </p:cNvSpPr>
          <p:nvPr/>
        </p:nvSpPr>
        <p:spPr bwMode="auto">
          <a:xfrm>
            <a:off x="6611312" y="4178209"/>
            <a:ext cx="119062" cy="119062"/>
          </a:xfrm>
          <a:custGeom>
            <a:avLst/>
            <a:gdLst>
              <a:gd name="T0" fmla="*/ 0 w 173"/>
              <a:gd name="T1" fmla="*/ 87 h 173"/>
              <a:gd name="T2" fmla="*/ 13 w 173"/>
              <a:gd name="T3" fmla="*/ 43 h 173"/>
              <a:gd name="T4" fmla="*/ 43 w 173"/>
              <a:gd name="T5" fmla="*/ 12 h 173"/>
              <a:gd name="T6" fmla="*/ 87 w 173"/>
              <a:gd name="T7" fmla="*/ 0 h 173"/>
              <a:gd name="T8" fmla="*/ 87 w 173"/>
              <a:gd name="T9" fmla="*/ 0 h 173"/>
              <a:gd name="T10" fmla="*/ 131 w 173"/>
              <a:gd name="T11" fmla="*/ 12 h 173"/>
              <a:gd name="T12" fmla="*/ 162 w 173"/>
              <a:gd name="T13" fmla="*/ 43 h 173"/>
              <a:gd name="T14" fmla="*/ 173 w 173"/>
              <a:gd name="T15" fmla="*/ 87 h 173"/>
              <a:gd name="T16" fmla="*/ 173 w 173"/>
              <a:gd name="T17" fmla="*/ 87 h 173"/>
              <a:gd name="T18" fmla="*/ 162 w 173"/>
              <a:gd name="T19" fmla="*/ 130 h 173"/>
              <a:gd name="T20" fmla="*/ 131 w 173"/>
              <a:gd name="T21" fmla="*/ 161 h 173"/>
              <a:gd name="T22" fmla="*/ 87 w 173"/>
              <a:gd name="T23" fmla="*/ 173 h 173"/>
              <a:gd name="T24" fmla="*/ 87 w 173"/>
              <a:gd name="T25" fmla="*/ 173 h 173"/>
              <a:gd name="T26" fmla="*/ 43 w 173"/>
              <a:gd name="T27" fmla="*/ 161 h 173"/>
              <a:gd name="T28" fmla="*/ 13 w 173"/>
              <a:gd name="T29" fmla="*/ 130 h 173"/>
              <a:gd name="T30" fmla="*/ 0 w 173"/>
              <a:gd name="T31" fmla="*/ 87 h 173"/>
              <a:gd name="T32" fmla="*/ 0 w 173"/>
              <a:gd name="T33" fmla="*/ 87 h 173"/>
              <a:gd name="T34" fmla="*/ 0 w 173"/>
              <a:gd name="T35" fmla="*/ 8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99" grpId="0"/>
      <p:bldP spid="100" grpId="0" animBg="1"/>
      <p:bldP spid="101" grpId="0"/>
      <p:bldP spid="102" grpId="0" animBg="1"/>
      <p:bldP spid="1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78237" y="1763757"/>
            <a:ext cx="4847230" cy="411088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Supply Shock:  Product Market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196863"/>
            <a:ext cx="4005126" cy="30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As shown here, the higher resource prices shift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left in the product market; in the short-run,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price level rises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110</a:t>
            </a:r>
            <a:r>
              <a:rPr lang="en-US" sz="2200" dirty="0">
                <a:latin typeface="+mj-lt"/>
                <a:cs typeface="Times New Roman" pitchFamily="18" charset="0"/>
              </a:rPr>
              <a:t> and output falls 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What happens in the long-run depends on whether the supply shock is </a:t>
            </a:r>
            <a:r>
              <a:rPr lang="en-US" sz="2200" b="1" i="1" dirty="0">
                <a:latin typeface="+mj-lt"/>
                <a:cs typeface="Times New Roman" pitchFamily="18" charset="0"/>
              </a:rPr>
              <a:t>temporary</a:t>
            </a:r>
            <a:r>
              <a:rPr lang="en-US" sz="2200" dirty="0">
                <a:latin typeface="+mj-lt"/>
                <a:cs typeface="Times New Roman" pitchFamily="18" charset="0"/>
              </a:rPr>
              <a:t> or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permanent</a:t>
            </a:r>
            <a:r>
              <a:rPr lang="en-US" sz="2200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24762" y="5387015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35835" y="5312140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38987" y="1964618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24762" y="2357108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85243" y="2367407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29737" y="2102429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619968" y="3999357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58168" y="2542032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121618" y="2172144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85243" y="4024757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51768" y="4585144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61418" y="5418636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226765" y="3858244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7015506" y="4936063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82299" y="2295811"/>
            <a:ext cx="947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1600" b="1" i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P</a:t>
            </a:r>
            <a:r>
              <a:rPr lang="en-US" sz="1600" b="1" i="1" baseline="-25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r1 </a:t>
            </a:r>
            <a:r>
              <a:rPr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6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34443" y="3935857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5747886" y="5418671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 smtClean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Rectangle 36"/>
          <p:cNvSpPr>
            <a:spLocks noChangeAspect="1" noChangeArrowheads="1"/>
          </p:cNvSpPr>
          <p:nvPr/>
        </p:nvSpPr>
        <p:spPr bwMode="auto">
          <a:xfrm>
            <a:off x="4232280" y="3309667"/>
            <a:ext cx="3216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110</a:t>
            </a:r>
            <a:endParaRPr kumimoji="0" lang="en-US" sz="280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4137" y="2062914"/>
            <a:ext cx="2578677" cy="2254250"/>
            <a:chOff x="5051760" y="1823160"/>
            <a:chExt cx="2578677" cy="2254250"/>
          </a:xfrm>
        </p:grpSpPr>
        <p:grpSp>
          <p:nvGrpSpPr>
            <p:cNvPr id="52" name="Group 47"/>
            <p:cNvGrpSpPr>
              <a:grpSpLocks/>
            </p:cNvGrpSpPr>
            <p:nvPr/>
          </p:nvGrpSpPr>
          <p:grpSpPr bwMode="auto">
            <a:xfrm>
              <a:off x="5051760" y="1823160"/>
              <a:ext cx="2578677" cy="2254250"/>
              <a:chOff x="2352" y="486"/>
              <a:chExt cx="1750" cy="1564"/>
            </a:xfrm>
          </p:grpSpPr>
          <p:sp>
            <p:nvSpPr>
              <p:cNvPr id="57" name="Freeform 26"/>
              <p:cNvSpPr>
                <a:spLocks noChangeAspect="1"/>
              </p:cNvSpPr>
              <p:nvPr/>
            </p:nvSpPr>
            <p:spPr bwMode="auto">
              <a:xfrm>
                <a:off x="2352" y="728"/>
                <a:ext cx="1234" cy="1322"/>
              </a:xfrm>
              <a:custGeom>
                <a:avLst/>
                <a:gdLst>
                  <a:gd name="T0" fmla="*/ 1 w 4625"/>
                  <a:gd name="T1" fmla="*/ 25 h 4959"/>
                  <a:gd name="T2" fmla="*/ 1 w 4625"/>
                  <a:gd name="T3" fmla="*/ 24 h 4959"/>
                  <a:gd name="T4" fmla="*/ 2 w 4625"/>
                  <a:gd name="T5" fmla="*/ 24 h 4959"/>
                  <a:gd name="T6" fmla="*/ 2 w 4625"/>
                  <a:gd name="T7" fmla="*/ 23 h 4959"/>
                  <a:gd name="T8" fmla="*/ 3 w 4625"/>
                  <a:gd name="T9" fmla="*/ 23 h 4959"/>
                  <a:gd name="T10" fmla="*/ 3 w 4625"/>
                  <a:gd name="T11" fmla="*/ 22 h 4959"/>
                  <a:gd name="T12" fmla="*/ 4 w 4625"/>
                  <a:gd name="T13" fmla="*/ 22 h 4959"/>
                  <a:gd name="T14" fmla="*/ 5 w 4625"/>
                  <a:gd name="T15" fmla="*/ 21 h 4959"/>
                  <a:gd name="T16" fmla="*/ 5 w 4625"/>
                  <a:gd name="T17" fmla="*/ 21 h 4959"/>
                  <a:gd name="T18" fmla="*/ 6 w 4625"/>
                  <a:gd name="T19" fmla="*/ 20 h 4959"/>
                  <a:gd name="T20" fmla="*/ 7 w 4625"/>
                  <a:gd name="T21" fmla="*/ 19 h 4959"/>
                  <a:gd name="T22" fmla="*/ 7 w 4625"/>
                  <a:gd name="T23" fmla="*/ 19 h 4959"/>
                  <a:gd name="T24" fmla="*/ 8 w 4625"/>
                  <a:gd name="T25" fmla="*/ 18 h 4959"/>
                  <a:gd name="T26" fmla="*/ 8 w 4625"/>
                  <a:gd name="T27" fmla="*/ 18 h 4959"/>
                  <a:gd name="T28" fmla="*/ 9 w 4625"/>
                  <a:gd name="T29" fmla="*/ 17 h 4959"/>
                  <a:gd name="T30" fmla="*/ 10 w 4625"/>
                  <a:gd name="T31" fmla="*/ 17 h 4959"/>
                  <a:gd name="T32" fmla="*/ 10 w 4625"/>
                  <a:gd name="T33" fmla="*/ 16 h 4959"/>
                  <a:gd name="T34" fmla="*/ 11 w 4625"/>
                  <a:gd name="T35" fmla="*/ 15 h 4959"/>
                  <a:gd name="T36" fmla="*/ 11 w 4625"/>
                  <a:gd name="T37" fmla="*/ 15 h 4959"/>
                  <a:gd name="T38" fmla="*/ 12 w 4625"/>
                  <a:gd name="T39" fmla="*/ 14 h 4959"/>
                  <a:gd name="T40" fmla="*/ 12 w 4625"/>
                  <a:gd name="T41" fmla="*/ 14 h 4959"/>
                  <a:gd name="T42" fmla="*/ 13 w 4625"/>
                  <a:gd name="T43" fmla="*/ 13 h 4959"/>
                  <a:gd name="T44" fmla="*/ 13 w 4625"/>
                  <a:gd name="T45" fmla="*/ 13 h 4959"/>
                  <a:gd name="T46" fmla="*/ 14 w 4625"/>
                  <a:gd name="T47" fmla="*/ 12 h 4959"/>
                  <a:gd name="T48" fmla="*/ 14 w 4625"/>
                  <a:gd name="T49" fmla="*/ 11 h 4959"/>
                  <a:gd name="T50" fmla="*/ 15 w 4625"/>
                  <a:gd name="T51" fmla="*/ 11 h 4959"/>
                  <a:gd name="T52" fmla="*/ 15 w 4625"/>
                  <a:gd name="T53" fmla="*/ 10 h 4959"/>
                  <a:gd name="T54" fmla="*/ 16 w 4625"/>
                  <a:gd name="T55" fmla="*/ 10 h 4959"/>
                  <a:gd name="T56" fmla="*/ 17 w 4625"/>
                  <a:gd name="T57" fmla="*/ 9 h 4959"/>
                  <a:gd name="T58" fmla="*/ 17 w 4625"/>
                  <a:gd name="T59" fmla="*/ 8 h 4959"/>
                  <a:gd name="T60" fmla="*/ 17 w 4625"/>
                  <a:gd name="T61" fmla="*/ 8 h 4959"/>
                  <a:gd name="T62" fmla="*/ 18 w 4625"/>
                  <a:gd name="T63" fmla="*/ 7 h 4959"/>
                  <a:gd name="T64" fmla="*/ 18 w 4625"/>
                  <a:gd name="T65" fmla="*/ 7 h 4959"/>
                  <a:gd name="T66" fmla="*/ 19 w 4625"/>
                  <a:gd name="T67" fmla="*/ 6 h 4959"/>
                  <a:gd name="T68" fmla="*/ 19 w 4625"/>
                  <a:gd name="T69" fmla="*/ 6 h 4959"/>
                  <a:gd name="T70" fmla="*/ 19 w 4625"/>
                  <a:gd name="T71" fmla="*/ 5 h 4959"/>
                  <a:gd name="T72" fmla="*/ 20 w 4625"/>
                  <a:gd name="T73" fmla="*/ 5 h 4959"/>
                  <a:gd name="T74" fmla="*/ 20 w 4625"/>
                  <a:gd name="T75" fmla="*/ 4 h 4959"/>
                  <a:gd name="T76" fmla="*/ 21 w 4625"/>
                  <a:gd name="T77" fmla="*/ 4 h 4959"/>
                  <a:gd name="T78" fmla="*/ 21 w 4625"/>
                  <a:gd name="T79" fmla="*/ 3 h 4959"/>
                  <a:gd name="T80" fmla="*/ 21 w 4625"/>
                  <a:gd name="T81" fmla="*/ 3 h 4959"/>
                  <a:gd name="T82" fmla="*/ 22 w 4625"/>
                  <a:gd name="T83" fmla="*/ 2 h 4959"/>
                  <a:gd name="T84" fmla="*/ 22 w 4625"/>
                  <a:gd name="T85" fmla="*/ 2 h 4959"/>
                  <a:gd name="T86" fmla="*/ 22 w 4625"/>
                  <a:gd name="T87" fmla="*/ 2 h 4959"/>
                  <a:gd name="T88" fmla="*/ 23 w 4625"/>
                  <a:gd name="T89" fmla="*/ 1 h 4959"/>
                  <a:gd name="T90" fmla="*/ 23 w 4625"/>
                  <a:gd name="T91" fmla="*/ 1 h 4959"/>
                  <a:gd name="T92" fmla="*/ 23 w 4625"/>
                  <a:gd name="T93" fmla="*/ 1 h 4959"/>
                  <a:gd name="T94" fmla="*/ 23 w 4625"/>
                  <a:gd name="T95" fmla="*/ 0 h 49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625"/>
                  <a:gd name="T145" fmla="*/ 0 h 4959"/>
                  <a:gd name="T146" fmla="*/ 4625 w 4625"/>
                  <a:gd name="T147" fmla="*/ 4959 h 495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625" h="4959">
                    <a:moveTo>
                      <a:pt x="0" y="4959"/>
                    </a:moveTo>
                    <a:lnTo>
                      <a:pt x="40" y="4928"/>
                    </a:lnTo>
                    <a:lnTo>
                      <a:pt x="82" y="4897"/>
                    </a:lnTo>
                    <a:lnTo>
                      <a:pt x="122" y="4866"/>
                    </a:lnTo>
                    <a:lnTo>
                      <a:pt x="164" y="4835"/>
                    </a:lnTo>
                    <a:lnTo>
                      <a:pt x="205" y="4803"/>
                    </a:lnTo>
                    <a:lnTo>
                      <a:pt x="246" y="4771"/>
                    </a:lnTo>
                    <a:lnTo>
                      <a:pt x="287" y="4739"/>
                    </a:lnTo>
                    <a:lnTo>
                      <a:pt x="328" y="4706"/>
                    </a:lnTo>
                    <a:lnTo>
                      <a:pt x="369" y="4673"/>
                    </a:lnTo>
                    <a:lnTo>
                      <a:pt x="409" y="4640"/>
                    </a:lnTo>
                    <a:lnTo>
                      <a:pt x="451" y="4607"/>
                    </a:lnTo>
                    <a:lnTo>
                      <a:pt x="491" y="4574"/>
                    </a:lnTo>
                    <a:lnTo>
                      <a:pt x="532" y="4540"/>
                    </a:lnTo>
                    <a:lnTo>
                      <a:pt x="573" y="4506"/>
                    </a:lnTo>
                    <a:lnTo>
                      <a:pt x="614" y="4472"/>
                    </a:lnTo>
                    <a:lnTo>
                      <a:pt x="654" y="4437"/>
                    </a:lnTo>
                    <a:lnTo>
                      <a:pt x="695" y="4403"/>
                    </a:lnTo>
                    <a:lnTo>
                      <a:pt x="736" y="4368"/>
                    </a:lnTo>
                    <a:lnTo>
                      <a:pt x="776" y="4333"/>
                    </a:lnTo>
                    <a:lnTo>
                      <a:pt x="817" y="4298"/>
                    </a:lnTo>
                    <a:lnTo>
                      <a:pt x="857" y="4261"/>
                    </a:lnTo>
                    <a:lnTo>
                      <a:pt x="898" y="4226"/>
                    </a:lnTo>
                    <a:lnTo>
                      <a:pt x="938" y="4190"/>
                    </a:lnTo>
                    <a:lnTo>
                      <a:pt x="978" y="4154"/>
                    </a:lnTo>
                    <a:lnTo>
                      <a:pt x="1018" y="4118"/>
                    </a:lnTo>
                    <a:lnTo>
                      <a:pt x="1058" y="4081"/>
                    </a:lnTo>
                    <a:lnTo>
                      <a:pt x="1098" y="4044"/>
                    </a:lnTo>
                    <a:lnTo>
                      <a:pt x="1138" y="4007"/>
                    </a:lnTo>
                    <a:lnTo>
                      <a:pt x="1179" y="3970"/>
                    </a:lnTo>
                    <a:lnTo>
                      <a:pt x="1218" y="3933"/>
                    </a:lnTo>
                    <a:lnTo>
                      <a:pt x="1257" y="3895"/>
                    </a:lnTo>
                    <a:lnTo>
                      <a:pt x="1298" y="3858"/>
                    </a:lnTo>
                    <a:lnTo>
                      <a:pt x="1337" y="3821"/>
                    </a:lnTo>
                    <a:lnTo>
                      <a:pt x="1376" y="3782"/>
                    </a:lnTo>
                    <a:lnTo>
                      <a:pt x="1416" y="3745"/>
                    </a:lnTo>
                    <a:lnTo>
                      <a:pt x="1455" y="3707"/>
                    </a:lnTo>
                    <a:lnTo>
                      <a:pt x="1493" y="3669"/>
                    </a:lnTo>
                    <a:lnTo>
                      <a:pt x="1533" y="3630"/>
                    </a:lnTo>
                    <a:lnTo>
                      <a:pt x="1572" y="3592"/>
                    </a:lnTo>
                    <a:lnTo>
                      <a:pt x="1610" y="3554"/>
                    </a:lnTo>
                    <a:lnTo>
                      <a:pt x="1650" y="3515"/>
                    </a:lnTo>
                    <a:lnTo>
                      <a:pt x="1688" y="3477"/>
                    </a:lnTo>
                    <a:lnTo>
                      <a:pt x="1726" y="3438"/>
                    </a:lnTo>
                    <a:lnTo>
                      <a:pt x="1765" y="3399"/>
                    </a:lnTo>
                    <a:lnTo>
                      <a:pt x="1803" y="3360"/>
                    </a:lnTo>
                    <a:lnTo>
                      <a:pt x="1841" y="3322"/>
                    </a:lnTo>
                    <a:lnTo>
                      <a:pt x="1880" y="3282"/>
                    </a:lnTo>
                    <a:lnTo>
                      <a:pt x="1918" y="3244"/>
                    </a:lnTo>
                    <a:lnTo>
                      <a:pt x="1955" y="3204"/>
                    </a:lnTo>
                    <a:lnTo>
                      <a:pt x="1992" y="3166"/>
                    </a:lnTo>
                    <a:lnTo>
                      <a:pt x="2030" y="3127"/>
                    </a:lnTo>
                    <a:lnTo>
                      <a:pt x="2067" y="3087"/>
                    </a:lnTo>
                    <a:lnTo>
                      <a:pt x="2104" y="3048"/>
                    </a:lnTo>
                    <a:lnTo>
                      <a:pt x="2141" y="3009"/>
                    </a:lnTo>
                    <a:lnTo>
                      <a:pt x="2178" y="2969"/>
                    </a:lnTo>
                    <a:lnTo>
                      <a:pt x="2216" y="2930"/>
                    </a:lnTo>
                    <a:lnTo>
                      <a:pt x="2252" y="2890"/>
                    </a:lnTo>
                    <a:lnTo>
                      <a:pt x="2289" y="2851"/>
                    </a:lnTo>
                    <a:lnTo>
                      <a:pt x="2325" y="2812"/>
                    </a:lnTo>
                    <a:lnTo>
                      <a:pt x="2361" y="2772"/>
                    </a:lnTo>
                    <a:lnTo>
                      <a:pt x="2398" y="2733"/>
                    </a:lnTo>
                    <a:lnTo>
                      <a:pt x="2434" y="2694"/>
                    </a:lnTo>
                    <a:lnTo>
                      <a:pt x="2469" y="2654"/>
                    </a:lnTo>
                    <a:lnTo>
                      <a:pt x="2505" y="2615"/>
                    </a:lnTo>
                    <a:lnTo>
                      <a:pt x="2540" y="2575"/>
                    </a:lnTo>
                    <a:lnTo>
                      <a:pt x="2575" y="2536"/>
                    </a:lnTo>
                    <a:lnTo>
                      <a:pt x="2610" y="2497"/>
                    </a:lnTo>
                    <a:lnTo>
                      <a:pt x="2645" y="2457"/>
                    </a:lnTo>
                    <a:lnTo>
                      <a:pt x="2681" y="2418"/>
                    </a:lnTo>
                    <a:lnTo>
                      <a:pt x="2715" y="2380"/>
                    </a:lnTo>
                    <a:lnTo>
                      <a:pt x="2750" y="2340"/>
                    </a:lnTo>
                    <a:lnTo>
                      <a:pt x="2784" y="2301"/>
                    </a:lnTo>
                    <a:lnTo>
                      <a:pt x="2818" y="2262"/>
                    </a:lnTo>
                    <a:lnTo>
                      <a:pt x="2852" y="2223"/>
                    </a:lnTo>
                    <a:lnTo>
                      <a:pt x="2885" y="2185"/>
                    </a:lnTo>
                    <a:lnTo>
                      <a:pt x="2919" y="2146"/>
                    </a:lnTo>
                    <a:lnTo>
                      <a:pt x="2952" y="2107"/>
                    </a:lnTo>
                    <a:lnTo>
                      <a:pt x="2985" y="2069"/>
                    </a:lnTo>
                    <a:lnTo>
                      <a:pt x="3018" y="2030"/>
                    </a:lnTo>
                    <a:lnTo>
                      <a:pt x="3051" y="1992"/>
                    </a:lnTo>
                    <a:lnTo>
                      <a:pt x="3083" y="1955"/>
                    </a:lnTo>
                    <a:lnTo>
                      <a:pt x="3116" y="1917"/>
                    </a:lnTo>
                    <a:lnTo>
                      <a:pt x="3148" y="1878"/>
                    </a:lnTo>
                    <a:lnTo>
                      <a:pt x="3179" y="1841"/>
                    </a:lnTo>
                    <a:lnTo>
                      <a:pt x="3211" y="1804"/>
                    </a:lnTo>
                    <a:lnTo>
                      <a:pt x="3242" y="1765"/>
                    </a:lnTo>
                    <a:lnTo>
                      <a:pt x="3274" y="1728"/>
                    </a:lnTo>
                    <a:lnTo>
                      <a:pt x="3305" y="1691"/>
                    </a:lnTo>
                    <a:lnTo>
                      <a:pt x="3336" y="1655"/>
                    </a:lnTo>
                    <a:lnTo>
                      <a:pt x="3366" y="1617"/>
                    </a:lnTo>
                    <a:lnTo>
                      <a:pt x="3396" y="1581"/>
                    </a:lnTo>
                    <a:lnTo>
                      <a:pt x="3426" y="1544"/>
                    </a:lnTo>
                    <a:lnTo>
                      <a:pt x="3456" y="1508"/>
                    </a:lnTo>
                    <a:lnTo>
                      <a:pt x="3486" y="1472"/>
                    </a:lnTo>
                    <a:lnTo>
                      <a:pt x="3516" y="1435"/>
                    </a:lnTo>
                    <a:lnTo>
                      <a:pt x="3544" y="1400"/>
                    </a:lnTo>
                    <a:lnTo>
                      <a:pt x="3573" y="1365"/>
                    </a:lnTo>
                    <a:lnTo>
                      <a:pt x="3602" y="1329"/>
                    </a:lnTo>
                    <a:lnTo>
                      <a:pt x="3630" y="1294"/>
                    </a:lnTo>
                    <a:lnTo>
                      <a:pt x="3658" y="1260"/>
                    </a:lnTo>
                    <a:lnTo>
                      <a:pt x="3686" y="1225"/>
                    </a:lnTo>
                    <a:lnTo>
                      <a:pt x="3713" y="1191"/>
                    </a:lnTo>
                    <a:lnTo>
                      <a:pt x="3741" y="1155"/>
                    </a:lnTo>
                    <a:lnTo>
                      <a:pt x="3768" y="1121"/>
                    </a:lnTo>
                    <a:lnTo>
                      <a:pt x="3795" y="1088"/>
                    </a:lnTo>
                    <a:lnTo>
                      <a:pt x="3822" y="1054"/>
                    </a:lnTo>
                    <a:lnTo>
                      <a:pt x="3848" y="1021"/>
                    </a:lnTo>
                    <a:lnTo>
                      <a:pt x="3874" y="988"/>
                    </a:lnTo>
                    <a:lnTo>
                      <a:pt x="3900" y="955"/>
                    </a:lnTo>
                    <a:lnTo>
                      <a:pt x="3925" y="923"/>
                    </a:lnTo>
                    <a:lnTo>
                      <a:pt x="3951" y="891"/>
                    </a:lnTo>
                    <a:lnTo>
                      <a:pt x="3975" y="860"/>
                    </a:lnTo>
                    <a:lnTo>
                      <a:pt x="4000" y="828"/>
                    </a:lnTo>
                    <a:lnTo>
                      <a:pt x="4024" y="797"/>
                    </a:lnTo>
                    <a:lnTo>
                      <a:pt x="4049" y="765"/>
                    </a:lnTo>
                    <a:lnTo>
                      <a:pt x="4072" y="735"/>
                    </a:lnTo>
                    <a:lnTo>
                      <a:pt x="4095" y="704"/>
                    </a:lnTo>
                    <a:lnTo>
                      <a:pt x="4119" y="674"/>
                    </a:lnTo>
                    <a:lnTo>
                      <a:pt x="4142" y="645"/>
                    </a:lnTo>
                    <a:lnTo>
                      <a:pt x="4164" y="615"/>
                    </a:lnTo>
                    <a:lnTo>
                      <a:pt x="4187" y="586"/>
                    </a:lnTo>
                    <a:lnTo>
                      <a:pt x="4209" y="557"/>
                    </a:lnTo>
                    <a:lnTo>
                      <a:pt x="4230" y="529"/>
                    </a:lnTo>
                    <a:lnTo>
                      <a:pt x="4252" y="501"/>
                    </a:lnTo>
                    <a:lnTo>
                      <a:pt x="4273" y="472"/>
                    </a:lnTo>
                    <a:lnTo>
                      <a:pt x="4293" y="445"/>
                    </a:lnTo>
                    <a:lnTo>
                      <a:pt x="4314" y="418"/>
                    </a:lnTo>
                    <a:lnTo>
                      <a:pt x="4334" y="391"/>
                    </a:lnTo>
                    <a:lnTo>
                      <a:pt x="4354" y="366"/>
                    </a:lnTo>
                    <a:lnTo>
                      <a:pt x="4373" y="339"/>
                    </a:lnTo>
                    <a:lnTo>
                      <a:pt x="4392" y="314"/>
                    </a:lnTo>
                    <a:lnTo>
                      <a:pt x="4411" y="289"/>
                    </a:lnTo>
                    <a:lnTo>
                      <a:pt x="4429" y="263"/>
                    </a:lnTo>
                    <a:lnTo>
                      <a:pt x="4447" y="239"/>
                    </a:lnTo>
                    <a:lnTo>
                      <a:pt x="4466" y="216"/>
                    </a:lnTo>
                    <a:lnTo>
                      <a:pt x="4484" y="192"/>
                    </a:lnTo>
                    <a:lnTo>
                      <a:pt x="4501" y="169"/>
                    </a:lnTo>
                    <a:lnTo>
                      <a:pt x="4517" y="146"/>
                    </a:lnTo>
                    <a:lnTo>
                      <a:pt x="4534" y="124"/>
                    </a:lnTo>
                    <a:lnTo>
                      <a:pt x="4550" y="102"/>
                    </a:lnTo>
                    <a:lnTo>
                      <a:pt x="4566" y="80"/>
                    </a:lnTo>
                    <a:lnTo>
                      <a:pt x="4580" y="59"/>
                    </a:lnTo>
                    <a:lnTo>
                      <a:pt x="4595" y="39"/>
                    </a:lnTo>
                    <a:lnTo>
                      <a:pt x="4610" y="19"/>
                    </a:lnTo>
                    <a:lnTo>
                      <a:pt x="4625" y="0"/>
                    </a:lnTo>
                  </a:path>
                </a:pathLst>
              </a:cu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480" y="486"/>
                <a:ext cx="62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b="1" i="1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SRAS</a:t>
                </a:r>
                <a:r>
                  <a:rPr kumimoji="0" lang="en-US" sz="1600" b="1" i="1" baseline="-25000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2 </a:t>
                </a:r>
                <a:r>
                  <a:rPr kumimoji="0" lang="en-US" sz="1600" b="1" i="1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(P</a:t>
                </a:r>
                <a:r>
                  <a:rPr kumimoji="0" lang="en-US" sz="1600" b="1" i="1" baseline="-25000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r2 </a:t>
                </a:r>
                <a:r>
                  <a:rPr kumimoji="0" lang="en-US" sz="1600" b="1" i="1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72" name="Line 41"/>
            <p:cNvSpPr>
              <a:spLocks noChangeShapeType="1"/>
            </p:cNvSpPr>
            <p:nvPr/>
          </p:nvSpPr>
          <p:spPr bwMode="auto">
            <a:xfrm>
              <a:off x="6543027" y="2729721"/>
              <a:ext cx="5715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42"/>
            <p:cNvSpPr>
              <a:spLocks noChangeShapeType="1"/>
            </p:cNvSpPr>
            <p:nvPr/>
          </p:nvSpPr>
          <p:spPr bwMode="auto">
            <a:xfrm>
              <a:off x="5266181" y="4041184"/>
              <a:ext cx="5800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8" name="Freeform 45"/>
          <p:cNvSpPr>
            <a:spLocks/>
          </p:cNvSpPr>
          <p:nvPr/>
        </p:nvSpPr>
        <p:spPr bwMode="auto">
          <a:xfrm>
            <a:off x="6137176" y="3932077"/>
            <a:ext cx="119063" cy="119063"/>
          </a:xfrm>
          <a:custGeom>
            <a:avLst/>
            <a:gdLst>
              <a:gd name="T0" fmla="*/ 0 w 173"/>
              <a:gd name="T1" fmla="*/ 3 h 173"/>
              <a:gd name="T2" fmla="*/ 0 w 173"/>
              <a:gd name="T3" fmla="*/ 1 h 173"/>
              <a:gd name="T4" fmla="*/ 1 w 173"/>
              <a:gd name="T5" fmla="*/ 0 h 173"/>
              <a:gd name="T6" fmla="*/ 3 w 173"/>
              <a:gd name="T7" fmla="*/ 0 h 173"/>
              <a:gd name="T8" fmla="*/ 3 w 173"/>
              <a:gd name="T9" fmla="*/ 0 h 173"/>
              <a:gd name="T10" fmla="*/ 5 w 173"/>
              <a:gd name="T11" fmla="*/ 0 h 173"/>
              <a:gd name="T12" fmla="*/ 6 w 173"/>
              <a:gd name="T13" fmla="*/ 1 h 173"/>
              <a:gd name="T14" fmla="*/ 6 w 173"/>
              <a:gd name="T15" fmla="*/ 3 h 173"/>
              <a:gd name="T16" fmla="*/ 6 w 173"/>
              <a:gd name="T17" fmla="*/ 3 h 173"/>
              <a:gd name="T18" fmla="*/ 6 w 173"/>
              <a:gd name="T19" fmla="*/ 4 h 173"/>
              <a:gd name="T20" fmla="*/ 5 w 173"/>
              <a:gd name="T21" fmla="*/ 6 h 173"/>
              <a:gd name="T22" fmla="*/ 3 w 173"/>
              <a:gd name="T23" fmla="*/ 6 h 173"/>
              <a:gd name="T24" fmla="*/ 3 w 173"/>
              <a:gd name="T25" fmla="*/ 6 h 173"/>
              <a:gd name="T26" fmla="*/ 1 w 173"/>
              <a:gd name="T27" fmla="*/ 6 h 173"/>
              <a:gd name="T28" fmla="*/ 0 w 173"/>
              <a:gd name="T29" fmla="*/ 4 h 173"/>
              <a:gd name="T30" fmla="*/ 0 w 173"/>
              <a:gd name="T31" fmla="*/ 3 h 173"/>
              <a:gd name="T32" fmla="*/ 0 w 173"/>
              <a:gd name="T33" fmla="*/ 3 h 173"/>
              <a:gd name="T34" fmla="*/ 0 w 173"/>
              <a:gd name="T35" fmla="*/ 3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32419" y="3508177"/>
            <a:ext cx="0" cy="44305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886361" y="5255620"/>
            <a:ext cx="444049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67"/>
          <p:cNvSpPr>
            <a:spLocks noChangeAspect="1" noChangeShapeType="1"/>
          </p:cNvSpPr>
          <p:nvPr/>
        </p:nvSpPr>
        <p:spPr bwMode="auto">
          <a:xfrm flipH="1">
            <a:off x="4624762" y="3477181"/>
            <a:ext cx="1215296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0" name="Line 90"/>
          <p:cNvSpPr>
            <a:spLocks noChangeAspect="1" noChangeShapeType="1"/>
          </p:cNvSpPr>
          <p:nvPr/>
        </p:nvSpPr>
        <p:spPr bwMode="auto">
          <a:xfrm>
            <a:off x="5849595" y="3528103"/>
            <a:ext cx="0" cy="1857141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6" name="Freeform 91"/>
          <p:cNvSpPr>
            <a:spLocks/>
          </p:cNvSpPr>
          <p:nvPr/>
        </p:nvSpPr>
        <p:spPr bwMode="auto">
          <a:xfrm>
            <a:off x="5780527" y="3414054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37" grpId="0"/>
      <p:bldP spid="51" grpId="0"/>
      <p:bldP spid="59" grpId="0" animBg="1"/>
      <p:bldP spid="60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4078237" y="1763757"/>
            <a:ext cx="4847230" cy="411088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Effects of Adverse Supply Shock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917281"/>
            <a:ext cx="3951812" cy="392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If the adverse supply shock is </a:t>
            </a:r>
            <a:r>
              <a:rPr lang="en-US" sz="2200" b="1" i="1" dirty="0">
                <a:latin typeface="+mj-lt"/>
                <a:cs typeface="Times New Roman" pitchFamily="18" charset="0"/>
              </a:rPr>
              <a:t>temporary</a:t>
            </a:r>
            <a:r>
              <a:rPr lang="en-US" sz="2200" dirty="0">
                <a:latin typeface="+mj-lt"/>
                <a:cs typeface="Times New Roman" pitchFamily="18" charset="0"/>
              </a:rPr>
              <a:t>, resource prices will eventually fall in the future, shifting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 back to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dirty="0">
                <a:latin typeface="+mj-lt"/>
                <a:cs typeface="Times New Roman" pitchFamily="18" charset="0"/>
              </a:rPr>
              <a:t>returning equilibrium to (</a:t>
            </a:r>
            <a:r>
              <a:rPr lang="en-US" sz="2200" b="1" i="1" dirty="0">
                <a:latin typeface="+mj-lt"/>
                <a:cs typeface="Times New Roman" pitchFamily="18" charset="0"/>
              </a:rPr>
              <a:t>A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If the adverse supply factor is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permanent</a:t>
            </a:r>
            <a:r>
              <a:rPr lang="en-US" sz="2200" dirty="0">
                <a:latin typeface="+mj-lt"/>
                <a:cs typeface="Times New Roman" pitchFamily="18" charset="0"/>
              </a:rPr>
              <a:t>, the productive potential of the economy will shrink (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LRAS</a:t>
            </a:r>
            <a:r>
              <a:rPr lang="en-US" sz="2200" dirty="0">
                <a:latin typeface="+mj-lt"/>
                <a:cs typeface="Times New Roman" pitchFamily="18" charset="0"/>
              </a:rPr>
              <a:t> shifts left and 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 becomes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F2</a:t>
            </a:r>
            <a:r>
              <a:rPr lang="en-US" sz="2200" dirty="0">
                <a:latin typeface="+mj-lt"/>
                <a:cs typeface="Times New Roman" pitchFamily="18" charset="0"/>
              </a:rPr>
              <a:t>) and (</a:t>
            </a:r>
            <a:r>
              <a:rPr lang="en-US" sz="2200" b="1" i="1" dirty="0">
                <a:latin typeface="+mj-lt"/>
                <a:cs typeface="Times New Roman" pitchFamily="18" charset="0"/>
              </a:rPr>
              <a:t>B</a:t>
            </a:r>
            <a:r>
              <a:rPr lang="en-US" sz="2200" dirty="0">
                <a:latin typeface="+mj-lt"/>
                <a:cs typeface="Times New Roman" pitchFamily="18" charset="0"/>
              </a:rPr>
              <a:t>) will become the long-run equilibrium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20790" y="5381711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31863" y="5306836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35015" y="1959314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20790" y="2351804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81271" y="2362103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25765" y="2097125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615996" y="3994053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54196" y="2536728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117646" y="2166840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81271" y="4019453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47796" y="4579840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57446" y="5413332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222793" y="3852940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7011534" y="4930759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78327" y="2290507"/>
            <a:ext cx="947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1600" b="1" i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P</a:t>
            </a:r>
            <a:r>
              <a:rPr lang="en-US" sz="1600" b="1" i="1" baseline="-25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r1 </a:t>
            </a:r>
            <a:r>
              <a:rPr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6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30471" y="3930553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6" name="Line 15"/>
          <p:cNvSpPr>
            <a:spLocks noChangeAspect="1" noChangeShapeType="1"/>
          </p:cNvSpPr>
          <p:nvPr/>
        </p:nvSpPr>
        <p:spPr bwMode="auto">
          <a:xfrm flipH="1">
            <a:off x="4648539" y="3476458"/>
            <a:ext cx="11715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5743914" y="5413367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 smtClean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Line 34"/>
          <p:cNvSpPr>
            <a:spLocks noChangeAspect="1" noChangeShapeType="1"/>
          </p:cNvSpPr>
          <p:nvPr/>
        </p:nvSpPr>
        <p:spPr bwMode="auto">
          <a:xfrm>
            <a:off x="5848689" y="3443498"/>
            <a:ext cx="0" cy="193644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1" name="Rectangle 36"/>
          <p:cNvSpPr>
            <a:spLocks noChangeAspect="1" noChangeArrowheads="1"/>
          </p:cNvSpPr>
          <p:nvPr/>
        </p:nvSpPr>
        <p:spPr bwMode="auto">
          <a:xfrm>
            <a:off x="4228308" y="3304363"/>
            <a:ext cx="3216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110</a:t>
            </a:r>
            <a:endParaRPr kumimoji="0" lang="en-US" sz="280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52" name="Group 47"/>
          <p:cNvGrpSpPr>
            <a:grpSpLocks/>
          </p:cNvGrpSpPr>
          <p:nvPr/>
        </p:nvGrpSpPr>
        <p:grpSpPr bwMode="auto">
          <a:xfrm>
            <a:off x="4950165" y="2057610"/>
            <a:ext cx="2578677" cy="2254250"/>
            <a:chOff x="2352" y="486"/>
            <a:chExt cx="1750" cy="1564"/>
          </a:xfrm>
        </p:grpSpPr>
        <p:sp>
          <p:nvSpPr>
            <p:cNvPr id="57" name="Freeform 26"/>
            <p:cNvSpPr>
              <a:spLocks noChangeAspect="1"/>
            </p:cNvSpPr>
            <p:nvPr/>
          </p:nvSpPr>
          <p:spPr bwMode="auto">
            <a:xfrm>
              <a:off x="2352" y="728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Rectangle 46"/>
            <p:cNvSpPr>
              <a:spLocks noChangeAspect="1" noChangeArrowheads="1"/>
            </p:cNvSpPr>
            <p:nvPr/>
          </p:nvSpPr>
          <p:spPr bwMode="auto">
            <a:xfrm>
              <a:off x="3480" y="486"/>
              <a:ext cx="62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 </a:t>
              </a:r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(P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r2 </a:t>
              </a:r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)</a:t>
              </a:r>
              <a:endPara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9" name="Freeform 35"/>
          <p:cNvSpPr>
            <a:spLocks/>
          </p:cNvSpPr>
          <p:nvPr/>
        </p:nvSpPr>
        <p:spPr bwMode="auto">
          <a:xfrm>
            <a:off x="5776041" y="3410160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2" name="Line 41"/>
          <p:cNvSpPr>
            <a:spLocks noChangeShapeType="1"/>
          </p:cNvSpPr>
          <p:nvPr/>
        </p:nvSpPr>
        <p:spPr bwMode="auto">
          <a:xfrm>
            <a:off x="6441432" y="2964171"/>
            <a:ext cx="571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73" name="Line 42"/>
          <p:cNvSpPr>
            <a:spLocks noChangeShapeType="1"/>
          </p:cNvSpPr>
          <p:nvPr/>
        </p:nvSpPr>
        <p:spPr bwMode="auto">
          <a:xfrm>
            <a:off x="5164586" y="4275634"/>
            <a:ext cx="58004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 b="1">
              <a:latin typeface="+mj-lt"/>
              <a:cs typeface="Times New Roman" pitchFamily="18" charset="0"/>
            </a:endParaRPr>
          </a:p>
        </p:txBody>
      </p:sp>
      <p:grpSp>
        <p:nvGrpSpPr>
          <p:cNvPr id="75" name="Group 48"/>
          <p:cNvGrpSpPr>
            <a:grpSpLocks/>
          </p:cNvGrpSpPr>
          <p:nvPr/>
        </p:nvGrpSpPr>
        <p:grpSpPr bwMode="auto">
          <a:xfrm>
            <a:off x="5710346" y="3097147"/>
            <a:ext cx="300037" cy="431801"/>
            <a:chOff x="2828" y="1307"/>
            <a:chExt cx="189" cy="272"/>
          </a:xfrm>
        </p:grpSpPr>
        <p:sp>
          <p:nvSpPr>
            <p:cNvPr id="76" name="Text Box 40"/>
            <p:cNvSpPr txBox="1">
              <a:spLocks noChangeArrowheads="1"/>
            </p:cNvSpPr>
            <p:nvPr/>
          </p:nvSpPr>
          <p:spPr bwMode="auto">
            <a:xfrm>
              <a:off x="2828" y="1307"/>
              <a:ext cx="1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latin typeface="+mj-lt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2867" y="1504"/>
              <a:ext cx="75" cy="75"/>
            </a:xfrm>
            <a:custGeom>
              <a:avLst/>
              <a:gdLst>
                <a:gd name="T0" fmla="*/ 0 w 173"/>
                <a:gd name="T1" fmla="*/ 3 h 173"/>
                <a:gd name="T2" fmla="*/ 0 w 173"/>
                <a:gd name="T3" fmla="*/ 1 h 173"/>
                <a:gd name="T4" fmla="*/ 1 w 173"/>
                <a:gd name="T5" fmla="*/ 0 h 173"/>
                <a:gd name="T6" fmla="*/ 3 w 173"/>
                <a:gd name="T7" fmla="*/ 0 h 173"/>
                <a:gd name="T8" fmla="*/ 3 w 173"/>
                <a:gd name="T9" fmla="*/ 0 h 173"/>
                <a:gd name="T10" fmla="*/ 5 w 173"/>
                <a:gd name="T11" fmla="*/ 0 h 173"/>
                <a:gd name="T12" fmla="*/ 6 w 173"/>
                <a:gd name="T13" fmla="*/ 1 h 173"/>
                <a:gd name="T14" fmla="*/ 6 w 173"/>
                <a:gd name="T15" fmla="*/ 3 h 173"/>
                <a:gd name="T16" fmla="*/ 6 w 173"/>
                <a:gd name="T17" fmla="*/ 3 h 173"/>
                <a:gd name="T18" fmla="*/ 6 w 173"/>
                <a:gd name="T19" fmla="*/ 4 h 173"/>
                <a:gd name="T20" fmla="*/ 5 w 173"/>
                <a:gd name="T21" fmla="*/ 6 h 173"/>
                <a:gd name="T22" fmla="*/ 3 w 173"/>
                <a:gd name="T23" fmla="*/ 6 h 173"/>
                <a:gd name="T24" fmla="*/ 3 w 173"/>
                <a:gd name="T25" fmla="*/ 6 h 173"/>
                <a:gd name="T26" fmla="*/ 1 w 173"/>
                <a:gd name="T27" fmla="*/ 6 h 173"/>
                <a:gd name="T28" fmla="*/ 0 w 173"/>
                <a:gd name="T29" fmla="*/ 4 h 173"/>
                <a:gd name="T30" fmla="*/ 0 w 173"/>
                <a:gd name="T31" fmla="*/ 3 h 173"/>
                <a:gd name="T32" fmla="*/ 0 w 173"/>
                <a:gd name="T33" fmla="*/ 3 h 173"/>
                <a:gd name="T34" fmla="*/ 0 w 173"/>
                <a:gd name="T35" fmla="*/ 3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" name="Group 46"/>
          <p:cNvGrpSpPr>
            <a:grpSpLocks/>
          </p:cNvGrpSpPr>
          <p:nvPr/>
        </p:nvGrpSpPr>
        <p:grpSpPr bwMode="auto">
          <a:xfrm>
            <a:off x="6133194" y="3764840"/>
            <a:ext cx="441326" cy="338138"/>
            <a:chOff x="3098" y="1749"/>
            <a:chExt cx="278" cy="213"/>
          </a:xfrm>
        </p:grpSpPr>
        <p:sp>
          <p:nvSpPr>
            <p:cNvPr id="87" name="Text Box 39"/>
            <p:cNvSpPr txBox="1">
              <a:spLocks noChangeArrowheads="1"/>
            </p:cNvSpPr>
            <p:nvPr/>
          </p:nvSpPr>
          <p:spPr bwMode="auto">
            <a:xfrm>
              <a:off x="3174" y="1749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latin typeface="+mj-lt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auto">
            <a:xfrm>
              <a:off x="3098" y="1851"/>
              <a:ext cx="75" cy="75"/>
            </a:xfrm>
            <a:custGeom>
              <a:avLst/>
              <a:gdLst>
                <a:gd name="T0" fmla="*/ 0 w 173"/>
                <a:gd name="T1" fmla="*/ 3 h 173"/>
                <a:gd name="T2" fmla="*/ 0 w 173"/>
                <a:gd name="T3" fmla="*/ 1 h 173"/>
                <a:gd name="T4" fmla="*/ 1 w 173"/>
                <a:gd name="T5" fmla="*/ 0 h 173"/>
                <a:gd name="T6" fmla="*/ 3 w 173"/>
                <a:gd name="T7" fmla="*/ 0 h 173"/>
                <a:gd name="T8" fmla="*/ 3 w 173"/>
                <a:gd name="T9" fmla="*/ 0 h 173"/>
                <a:gd name="T10" fmla="*/ 5 w 173"/>
                <a:gd name="T11" fmla="*/ 0 h 173"/>
                <a:gd name="T12" fmla="*/ 6 w 173"/>
                <a:gd name="T13" fmla="*/ 1 h 173"/>
                <a:gd name="T14" fmla="*/ 6 w 173"/>
                <a:gd name="T15" fmla="*/ 3 h 173"/>
                <a:gd name="T16" fmla="*/ 6 w 173"/>
                <a:gd name="T17" fmla="*/ 3 h 173"/>
                <a:gd name="T18" fmla="*/ 6 w 173"/>
                <a:gd name="T19" fmla="*/ 4 h 173"/>
                <a:gd name="T20" fmla="*/ 5 w 173"/>
                <a:gd name="T21" fmla="*/ 6 h 173"/>
                <a:gd name="T22" fmla="*/ 3 w 173"/>
                <a:gd name="T23" fmla="*/ 6 h 173"/>
                <a:gd name="T24" fmla="*/ 3 w 173"/>
                <a:gd name="T25" fmla="*/ 6 h 173"/>
                <a:gd name="T26" fmla="*/ 1 w 173"/>
                <a:gd name="T27" fmla="*/ 6 h 173"/>
                <a:gd name="T28" fmla="*/ 0 w 173"/>
                <a:gd name="T29" fmla="*/ 4 h 173"/>
                <a:gd name="T30" fmla="*/ 0 w 173"/>
                <a:gd name="T31" fmla="*/ 3 h 173"/>
                <a:gd name="T32" fmla="*/ 0 w 173"/>
                <a:gd name="T33" fmla="*/ 3 h 173"/>
                <a:gd name="T34" fmla="*/ 0 w 173"/>
                <a:gd name="T35" fmla="*/ 3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5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98949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Price Level, Inflation,</a:t>
            </a:r>
            <a:br>
              <a:rPr lang="en-US" dirty="0"/>
            </a:br>
            <a:r>
              <a:rPr lang="en-US" dirty="0"/>
              <a:t>and the AD-AS Model</a:t>
            </a:r>
          </a:p>
        </p:txBody>
      </p:sp>
    </p:spTree>
    <p:extLst>
      <p:ext uri="{BB962C8B-B14F-4D97-AF65-F5344CB8AC3E}">
        <p14:creationId xmlns:p14="http://schemas.microsoft.com/office/powerpoint/2010/main" val="38679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620"/>
            <a:ext cx="9003326" cy="42534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basic AD-AS model focuses on how the general level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prices influences the choices of business decision makers.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If the price level in the product market changes, this indicates that this price has changed relative to other markets.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This structure implicitly assumes that the actual and expected rates of inflation are initially zero.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When inflation is present this model can be recast in a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dynamic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setting.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60918"/>
            <a:ext cx="8904855" cy="96290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Times New Roman" pitchFamily="-107" charset="0"/>
                <a:cs typeface="Times New Roman" pitchFamily="-107" charset="0"/>
              </a:rPr>
              <a:t>Price Level, Inflation, </a:t>
            </a: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/>
            </a:r>
            <a:br>
              <a:rPr lang="en-US" dirty="0" smtClean="0">
                <a:ea typeface="Times New Roman" pitchFamily="-107" charset="0"/>
                <a:cs typeface="Times New Roman" pitchFamily="-107" charset="0"/>
              </a:rPr>
            </a:b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and </a:t>
            </a:r>
            <a:r>
              <a:rPr lang="en-US" dirty="0">
                <a:ea typeface="Times New Roman" pitchFamily="-107" charset="0"/>
                <a:cs typeface="Times New Roman" pitchFamily="-107" charset="0"/>
              </a:rPr>
              <a:t>the </a:t>
            </a:r>
            <a:r>
              <a:rPr lang="en-US" i="1" dirty="0">
                <a:ea typeface="Times New Roman" pitchFamily="-107" charset="0"/>
                <a:cs typeface="Times New Roman" pitchFamily="-107" charset="0"/>
              </a:rPr>
              <a:t>AD-AS</a:t>
            </a:r>
            <a:r>
              <a:rPr lang="en-US" dirty="0">
                <a:ea typeface="Times New Roman" pitchFamily="-107" charset="0"/>
                <a:cs typeface="Times New Roman" pitchFamily="-107" charset="0"/>
              </a:rPr>
              <a:t> </a:t>
            </a: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620"/>
            <a:ext cx="8883750" cy="1865065"/>
          </a:xfrm>
        </p:spPr>
        <p:txBody>
          <a:bodyPr/>
          <a:lstStyle/>
          <a:p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When the actual and expected rates of inflation are equal:</a:t>
            </a:r>
          </a:p>
          <a:p>
            <a:pPr lvl="1"/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Inflation will be built into long term contracts.</a:t>
            </a:r>
          </a:p>
          <a:p>
            <a:pPr lvl="1"/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Prices will rise in both resource and product markets, but the relative price between the two will be unchanged.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60918"/>
            <a:ext cx="8904855" cy="96290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When Actual and Expected </a:t>
            </a:r>
            <a:br>
              <a:rPr lang="en-US" dirty="0" smtClean="0">
                <a:ea typeface="Times New Roman" pitchFamily="-107" charset="0"/>
                <a:cs typeface="Times New Roman" pitchFamily="-107" charset="0"/>
              </a:rPr>
            </a:b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Rates of Inflation are </a:t>
            </a:r>
            <a:r>
              <a:rPr lang="en-US" i="1" dirty="0" smtClean="0">
                <a:ea typeface="Times New Roman" pitchFamily="-107" charset="0"/>
                <a:cs typeface="Times New Roman" pitchFamily="-107" charset="0"/>
              </a:rPr>
              <a:t>Equal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95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621"/>
            <a:ext cx="8883750" cy="2576242"/>
          </a:xfrm>
        </p:spPr>
        <p:txBody>
          <a:bodyPr/>
          <a:lstStyle/>
          <a:p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 actual rate of inflation that is less than anticipated is the equivalent of a reduction in the price level.  As a result, firms will incur losses and reduce output.</a:t>
            </a:r>
          </a:p>
          <a:p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 actual rate of inflation that is greater than anticipated is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equivalent of an increase in the price level.  Profits will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enhanced and firms will expand output.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60919"/>
            <a:ext cx="8904855" cy="103324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Times New Roman" pitchFamily="-107" charset="0"/>
                <a:cs typeface="Times New Roman" pitchFamily="-107" charset="0"/>
              </a:rPr>
              <a:t>When Actual and Expected </a:t>
            </a:r>
            <a:br>
              <a:rPr lang="en-US" dirty="0">
                <a:ea typeface="Times New Roman" pitchFamily="-107" charset="0"/>
                <a:cs typeface="Times New Roman" pitchFamily="-107" charset="0"/>
              </a:rPr>
            </a:br>
            <a:r>
              <a:rPr lang="en-US" dirty="0">
                <a:ea typeface="Times New Roman" pitchFamily="-107" charset="0"/>
                <a:cs typeface="Times New Roman" pitchFamily="-107" charset="0"/>
              </a:rPr>
              <a:t>Rates of Inflation </a:t>
            </a:r>
            <a:r>
              <a:rPr lang="en-US" i="1" dirty="0" smtClean="0">
                <a:ea typeface="Times New Roman" pitchFamily="-107" charset="0"/>
                <a:cs typeface="Times New Roman" pitchFamily="-107" charset="0"/>
              </a:rPr>
              <a:t>Differ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372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708219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Unanticipated Changes, Recessions, and Booms</a:t>
            </a:r>
          </a:p>
        </p:txBody>
      </p:sp>
    </p:spTree>
    <p:extLst>
      <p:ext uri="{BB962C8B-B14F-4D97-AF65-F5344CB8AC3E}">
        <p14:creationId xmlns:p14="http://schemas.microsoft.com/office/powerpoint/2010/main" val="17926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89136"/>
            <a:ext cx="8904855" cy="774354"/>
          </a:xfrm>
        </p:spPr>
        <p:txBody>
          <a:bodyPr/>
          <a:lstStyle/>
          <a:p>
            <a:r>
              <a:rPr lang="en-US" dirty="0"/>
              <a:t>The AD-AS Model and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0436"/>
            <a:ext cx="8941333" cy="5168678"/>
          </a:xfrm>
        </p:spPr>
        <p:txBody>
          <a:bodyPr/>
          <a:lstStyle/>
          <a:p>
            <a:pPr marL="231775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The AD-AS model indicates that unanticipated changes will disrupt macro equilibrium and result in economic instability.</a:t>
            </a:r>
          </a:p>
          <a:p>
            <a:pPr marL="631825" lvl="1" indent="-231775">
              <a:lnSpc>
                <a:spcPts val="2500"/>
              </a:lnSpc>
            </a:pPr>
            <a:r>
              <a:rPr lang="en-US" sz="2700" b="1" i="1" dirty="0" smtClean="0">
                <a:solidFill>
                  <a:srgbClr val="32302A"/>
                </a:solidFill>
              </a:rPr>
              <a:t>Recessions</a:t>
            </a:r>
            <a:r>
              <a:rPr lang="en-US" sz="2700" dirty="0" smtClean="0">
                <a:solidFill>
                  <a:srgbClr val="32302A"/>
                </a:solidFill>
              </a:rPr>
              <a:t> occur because prices in the goods and services market are low relative to the costs of production and resource prices. </a:t>
            </a:r>
          </a:p>
          <a:p>
            <a:pPr marL="1031875" lvl="2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The two causes of </a:t>
            </a:r>
            <a:r>
              <a:rPr lang="en-US" sz="2700" i="1" dirty="0" smtClean="0">
                <a:solidFill>
                  <a:srgbClr val="32302A"/>
                </a:solidFill>
              </a:rPr>
              <a:t>recessions</a:t>
            </a:r>
            <a:r>
              <a:rPr lang="en-US" sz="2700" dirty="0" smtClean="0">
                <a:solidFill>
                  <a:srgbClr val="32302A"/>
                </a:solidFill>
              </a:rPr>
              <a:t> are:</a:t>
            </a:r>
          </a:p>
          <a:p>
            <a:pPr marL="1489075" lvl="3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unanticipated reductions in </a:t>
            </a: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 smtClean="0">
                <a:solidFill>
                  <a:srgbClr val="32302A"/>
                </a:solidFill>
              </a:rPr>
              <a:t>, and, </a:t>
            </a:r>
          </a:p>
          <a:p>
            <a:pPr marL="1489075" lvl="3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unfavorable supply shocks. </a:t>
            </a:r>
          </a:p>
          <a:p>
            <a:pPr marL="631825" lvl="1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An unsustainable </a:t>
            </a:r>
            <a:r>
              <a:rPr lang="en-US" sz="2700" b="1" i="1" dirty="0" smtClean="0">
                <a:solidFill>
                  <a:srgbClr val="32302A"/>
                </a:solidFill>
              </a:rPr>
              <a:t>boom</a:t>
            </a:r>
            <a:r>
              <a:rPr lang="en-US" sz="2700" dirty="0" smtClean="0">
                <a:solidFill>
                  <a:srgbClr val="32302A"/>
                </a:solidFill>
              </a:rPr>
              <a:t> occurs when prices in the goods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and services market are high relative to resource prices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and other costs. </a:t>
            </a:r>
          </a:p>
          <a:p>
            <a:pPr marL="1031875" lvl="2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The two causes of </a:t>
            </a:r>
            <a:r>
              <a:rPr lang="en-US" sz="2700" i="1" dirty="0" smtClean="0">
                <a:solidFill>
                  <a:srgbClr val="32302A"/>
                </a:solidFill>
              </a:rPr>
              <a:t>booms</a:t>
            </a:r>
            <a:r>
              <a:rPr lang="en-US" sz="2700" dirty="0" smtClean="0">
                <a:solidFill>
                  <a:srgbClr val="32302A"/>
                </a:solidFill>
              </a:rPr>
              <a:t> are:</a:t>
            </a:r>
          </a:p>
          <a:p>
            <a:pPr marL="1489075" lvl="3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unanticipated increases in </a:t>
            </a: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 smtClean="0">
                <a:solidFill>
                  <a:srgbClr val="32302A"/>
                </a:solidFill>
              </a:rPr>
              <a:t>, and, </a:t>
            </a:r>
          </a:p>
          <a:p>
            <a:pPr marL="1489075" lvl="3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favorable supply shocks. 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83745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Factors That Shift</a:t>
            </a:r>
            <a:br>
              <a:rPr lang="en-US" dirty="0"/>
            </a:br>
            <a:r>
              <a:rPr lang="en-US" dirty="0"/>
              <a:t>Aggregate Demand</a:t>
            </a:r>
          </a:p>
        </p:txBody>
      </p:sp>
    </p:spTree>
    <p:extLst>
      <p:ext uri="{BB962C8B-B14F-4D97-AF65-F5344CB8AC3E}">
        <p14:creationId xmlns:p14="http://schemas.microsoft.com/office/powerpoint/2010/main" val="29661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0906"/>
            <a:ext cx="8904855" cy="97855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Two Forces Directing the </a:t>
            </a:r>
            <a:br>
              <a:rPr lang="en-US" dirty="0"/>
            </a:br>
            <a:r>
              <a:rPr lang="en-US" dirty="0"/>
              <a:t>Economy Back to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3235"/>
            <a:ext cx="8941333" cy="425429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AD-AS model indicates that there are </a:t>
            </a:r>
            <a:r>
              <a:rPr lang="en-US" dirty="0" smtClean="0">
                <a:solidFill>
                  <a:srgbClr val="32302A"/>
                </a:solidFill>
              </a:rPr>
              <a:t>two </a:t>
            </a:r>
            <a:r>
              <a:rPr lang="en-US" dirty="0">
                <a:solidFill>
                  <a:srgbClr val="32302A"/>
                </a:solidFill>
              </a:rPr>
              <a:t>forces that will </a:t>
            </a:r>
            <a:r>
              <a:rPr lang="en-US" dirty="0" smtClean="0">
                <a:solidFill>
                  <a:srgbClr val="32302A"/>
                </a:solidFill>
              </a:rPr>
              <a:t>help </a:t>
            </a:r>
            <a:r>
              <a:rPr lang="en-US" dirty="0">
                <a:solidFill>
                  <a:srgbClr val="32302A"/>
                </a:solidFill>
              </a:rPr>
              <a:t>direct an economy back to long-run equilibrium:</a:t>
            </a: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Changes in real resource prices</a:t>
            </a:r>
            <a:r>
              <a:rPr lang="en-US" sz="2800" dirty="0">
                <a:solidFill>
                  <a:srgbClr val="32302A"/>
                </a:solidFill>
              </a:rPr>
              <a:t>: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During a recession, real resource prices will tend to fall because the demand for resources will be weak and the </a:t>
            </a:r>
            <a:r>
              <a:rPr lang="en-US" sz="2800" dirty="0" smtClean="0">
                <a:solidFill>
                  <a:srgbClr val="32302A"/>
                </a:solidFill>
              </a:rPr>
              <a:t>rate </a:t>
            </a:r>
            <a:r>
              <a:rPr lang="en-US" sz="2800" dirty="0">
                <a:solidFill>
                  <a:srgbClr val="32302A"/>
                </a:solidFill>
              </a:rPr>
              <a:t>of unemployment high.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During a boom, real resource prices will tend to rise </a:t>
            </a:r>
            <a:r>
              <a:rPr lang="en-US" sz="2800" dirty="0" smtClean="0">
                <a:solidFill>
                  <a:srgbClr val="32302A"/>
                </a:solidFill>
              </a:rPr>
              <a:t>as </a:t>
            </a:r>
            <a:r>
              <a:rPr lang="en-US" sz="2800" dirty="0">
                <a:solidFill>
                  <a:srgbClr val="32302A"/>
                </a:solidFill>
              </a:rPr>
              <a:t>demand for resources will be strong and the unemployment rate low</a:t>
            </a:r>
            <a:r>
              <a:rPr lang="en-US" sz="2800" dirty="0" smtClean="0">
                <a:solidFill>
                  <a:srgbClr val="32302A"/>
                </a:solidFill>
              </a:rPr>
              <a:t>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3697"/>
            <a:ext cx="8941333" cy="49979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AD-AS model indicates that there are </a:t>
            </a:r>
            <a:r>
              <a:rPr lang="en-US" dirty="0" smtClean="0">
                <a:solidFill>
                  <a:srgbClr val="32302A"/>
                </a:solidFill>
              </a:rPr>
              <a:t>two </a:t>
            </a:r>
            <a:r>
              <a:rPr lang="en-US" dirty="0">
                <a:solidFill>
                  <a:srgbClr val="32302A"/>
                </a:solidFill>
              </a:rPr>
              <a:t>forces that will </a:t>
            </a:r>
            <a:r>
              <a:rPr lang="en-US" dirty="0" smtClean="0">
                <a:solidFill>
                  <a:srgbClr val="32302A"/>
                </a:solidFill>
              </a:rPr>
              <a:t>help </a:t>
            </a:r>
            <a:r>
              <a:rPr lang="en-US" dirty="0">
                <a:solidFill>
                  <a:srgbClr val="32302A"/>
                </a:solidFill>
              </a:rPr>
              <a:t>direct an economy back to long-run equilibrium:</a:t>
            </a: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Changes in real interest rates</a:t>
            </a:r>
            <a:r>
              <a:rPr lang="en-US" sz="2800" dirty="0">
                <a:solidFill>
                  <a:srgbClr val="32302A"/>
                </a:solidFill>
              </a:rPr>
              <a:t>: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During a </a:t>
            </a:r>
            <a:r>
              <a:rPr lang="en-US" sz="2800" b="1" i="1" dirty="0">
                <a:solidFill>
                  <a:srgbClr val="32302A"/>
                </a:solidFill>
              </a:rPr>
              <a:t>recession</a:t>
            </a:r>
            <a:r>
              <a:rPr lang="en-US" sz="2800" dirty="0">
                <a:solidFill>
                  <a:srgbClr val="32302A"/>
                </a:solidFill>
              </a:rPr>
              <a:t>, real interest rates </a:t>
            </a:r>
            <a:r>
              <a:rPr lang="en-US" sz="2800" dirty="0" smtClean="0">
                <a:solidFill>
                  <a:srgbClr val="32302A"/>
                </a:solidFill>
              </a:rPr>
              <a:t>will </a:t>
            </a:r>
            <a:r>
              <a:rPr lang="en-US" sz="2800" dirty="0">
                <a:solidFill>
                  <a:srgbClr val="32302A"/>
                </a:solidFill>
              </a:rPr>
              <a:t>tend to decline because of the weak demand for investment. </a:t>
            </a: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lower interest rates will stimulate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800" dirty="0">
                <a:solidFill>
                  <a:srgbClr val="32302A"/>
                </a:solidFill>
              </a:rPr>
              <a:t> and help direct the economy back to full employment.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During a </a:t>
            </a:r>
            <a:r>
              <a:rPr lang="en-US" sz="2800" b="1" i="1" dirty="0">
                <a:solidFill>
                  <a:srgbClr val="32302A"/>
                </a:solidFill>
              </a:rPr>
              <a:t>boom</a:t>
            </a:r>
            <a:r>
              <a:rPr lang="en-US" sz="2800" dirty="0">
                <a:solidFill>
                  <a:srgbClr val="32302A"/>
                </a:solidFill>
              </a:rPr>
              <a:t>, real interest rates will </a:t>
            </a:r>
            <a:r>
              <a:rPr lang="en-US" sz="2800" dirty="0" smtClean="0">
                <a:solidFill>
                  <a:srgbClr val="32302A"/>
                </a:solidFill>
              </a:rPr>
              <a:t>tend </a:t>
            </a:r>
            <a:r>
              <a:rPr lang="en-US" sz="2800" dirty="0">
                <a:solidFill>
                  <a:srgbClr val="32302A"/>
                </a:solidFill>
              </a:rPr>
              <a:t>to rise because of the strong demand for investment. </a:t>
            </a: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higher rates will retard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800" dirty="0">
                <a:solidFill>
                  <a:srgbClr val="32302A"/>
                </a:solidFill>
              </a:rPr>
              <a:t> and help direct the economy back to full employment.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60906"/>
            <a:ext cx="8904855" cy="97855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Two Forces Directing the </a:t>
            </a:r>
            <a:br>
              <a:rPr lang="en-US" dirty="0"/>
            </a:br>
            <a:r>
              <a:rPr lang="en-US" dirty="0"/>
              <a:t>Economy Back to Equilibrium</a:t>
            </a:r>
          </a:p>
        </p:txBody>
      </p:sp>
    </p:spTree>
    <p:extLst>
      <p:ext uri="{BB962C8B-B14F-4D97-AF65-F5344CB8AC3E}">
        <p14:creationId xmlns:p14="http://schemas.microsoft.com/office/powerpoint/2010/main" val="12479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95939" y="1844416"/>
            <a:ext cx="4833371" cy="402628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The Macro-Adjustment Process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2250554"/>
            <a:ext cx="3897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If output is temporarily less than long-run potential YF …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12975" y="5436416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24048" y="5361541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27200" y="2014019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12975" y="240650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73456" y="2416808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17950" y="2151830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49631" y="5468037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Rectangle 57"/>
          <p:cNvSpPr>
            <a:spLocks noChangeAspect="1" noChangeArrowheads="1"/>
          </p:cNvSpPr>
          <p:nvPr/>
        </p:nvSpPr>
        <p:spPr bwMode="auto">
          <a:xfrm>
            <a:off x="7386163" y="4960968"/>
            <a:ext cx="3977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Rectangle 58"/>
          <p:cNvSpPr>
            <a:spLocks noChangeAspect="1" noChangeArrowheads="1"/>
          </p:cNvSpPr>
          <p:nvPr/>
        </p:nvSpPr>
        <p:spPr bwMode="auto">
          <a:xfrm>
            <a:off x="6724205" y="2487272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9" name="Rectangle 7"/>
          <p:cNvSpPr>
            <a:spLocks noChangeAspect="1" noChangeArrowheads="1"/>
          </p:cNvSpPr>
          <p:nvPr/>
        </p:nvSpPr>
        <p:spPr bwMode="auto">
          <a:xfrm>
            <a:off x="4225140" y="3762064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28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" name="Freeform 12"/>
          <p:cNvSpPr>
            <a:spLocks noChangeAspect="1"/>
          </p:cNvSpPr>
          <p:nvPr/>
        </p:nvSpPr>
        <p:spPr bwMode="auto">
          <a:xfrm rot="20235065">
            <a:off x="5128963" y="2744631"/>
            <a:ext cx="1814083" cy="2720395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41" name="Line 13"/>
          <p:cNvSpPr>
            <a:spLocks noChangeAspect="1" noChangeShapeType="1"/>
          </p:cNvSpPr>
          <p:nvPr/>
        </p:nvSpPr>
        <p:spPr bwMode="auto">
          <a:xfrm>
            <a:off x="5526242" y="3920747"/>
            <a:ext cx="0" cy="151389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5386515" y="5463783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>
            <a:off x="6054866" y="5468519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44" name="Group 24"/>
          <p:cNvGrpSpPr>
            <a:grpSpLocks/>
          </p:cNvGrpSpPr>
          <p:nvPr/>
        </p:nvGrpSpPr>
        <p:grpSpPr bwMode="auto">
          <a:xfrm>
            <a:off x="7225945" y="3876297"/>
            <a:ext cx="1658938" cy="501650"/>
            <a:chOff x="802" y="2131"/>
            <a:chExt cx="1045" cy="316"/>
          </a:xfrm>
        </p:grpSpPr>
        <p:sp>
          <p:nvSpPr>
            <p:cNvPr id="145" name="Rectangle 25"/>
            <p:cNvSpPr>
              <a:spLocks noChangeArrowheads="1"/>
            </p:cNvSpPr>
            <p:nvPr/>
          </p:nvSpPr>
          <p:spPr bwMode="auto">
            <a:xfrm>
              <a:off x="802" y="2131"/>
              <a:ext cx="1045" cy="316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825" y="2169"/>
              <a:ext cx="101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Lower real interest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rates increase </a:t>
              </a:r>
              <a:r>
                <a:rPr kumimoji="0" lang="en-US" sz="1600" b="1" i="1" dirty="0">
                  <a:solidFill>
                    <a:srgbClr val="0434AC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147" name="Freeform 28"/>
          <p:cNvSpPr>
            <a:spLocks noChangeAspect="1"/>
          </p:cNvSpPr>
          <p:nvPr/>
        </p:nvSpPr>
        <p:spPr bwMode="auto">
          <a:xfrm rot="802568">
            <a:off x="4903543" y="2507632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48" name="Line 29"/>
          <p:cNvSpPr>
            <a:spLocks noChangeShapeType="1"/>
          </p:cNvSpPr>
          <p:nvPr/>
        </p:nvSpPr>
        <p:spPr bwMode="auto">
          <a:xfrm>
            <a:off x="5405565" y="5327272"/>
            <a:ext cx="6778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149" name="Group 59"/>
          <p:cNvGrpSpPr>
            <a:grpSpLocks/>
          </p:cNvGrpSpPr>
          <p:nvPr/>
        </p:nvGrpSpPr>
        <p:grpSpPr bwMode="auto">
          <a:xfrm>
            <a:off x="4799140" y="2263397"/>
            <a:ext cx="3478213" cy="2959100"/>
            <a:chOff x="2492" y="588"/>
            <a:chExt cx="2191" cy="1864"/>
          </a:xfrm>
        </p:grpSpPr>
        <p:sp>
          <p:nvSpPr>
            <p:cNvPr id="150" name="Rectangle 56"/>
            <p:cNvSpPr>
              <a:spLocks noChangeAspect="1" noChangeArrowheads="1"/>
            </p:cNvSpPr>
            <p:nvPr/>
          </p:nvSpPr>
          <p:spPr bwMode="auto">
            <a:xfrm>
              <a:off x="4290" y="2106"/>
              <a:ext cx="3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51" name="Freeform 16"/>
            <p:cNvSpPr>
              <a:spLocks noChangeAspect="1"/>
            </p:cNvSpPr>
            <p:nvPr/>
          </p:nvSpPr>
          <p:spPr bwMode="auto">
            <a:xfrm rot="-1318599">
              <a:off x="2736" y="588"/>
              <a:ext cx="1243" cy="1864"/>
            </a:xfrm>
            <a:custGeom>
              <a:avLst/>
              <a:gdLst>
                <a:gd name="T0" fmla="*/ 0 w 4147"/>
                <a:gd name="T1" fmla="*/ 1 h 6220"/>
                <a:gd name="T2" fmla="*/ 0 w 4147"/>
                <a:gd name="T3" fmla="*/ 1 h 6220"/>
                <a:gd name="T4" fmla="*/ 1 w 4147"/>
                <a:gd name="T5" fmla="*/ 2 h 6220"/>
                <a:gd name="T6" fmla="*/ 1 w 4147"/>
                <a:gd name="T7" fmla="*/ 3 h 6220"/>
                <a:gd name="T8" fmla="*/ 1 w 4147"/>
                <a:gd name="T9" fmla="*/ 4 h 6220"/>
                <a:gd name="T10" fmla="*/ 2 w 4147"/>
                <a:gd name="T11" fmla="*/ 5 h 6220"/>
                <a:gd name="T12" fmla="*/ 2 w 4147"/>
                <a:gd name="T13" fmla="*/ 7 h 6220"/>
                <a:gd name="T14" fmla="*/ 3 w 4147"/>
                <a:gd name="T15" fmla="*/ 7 h 6220"/>
                <a:gd name="T16" fmla="*/ 4 w 4147"/>
                <a:gd name="T17" fmla="*/ 9 h 6220"/>
                <a:gd name="T18" fmla="*/ 4 w 4147"/>
                <a:gd name="T19" fmla="*/ 10 h 6220"/>
                <a:gd name="T20" fmla="*/ 5 w 4147"/>
                <a:gd name="T21" fmla="*/ 11 h 6220"/>
                <a:gd name="T22" fmla="*/ 6 w 4147"/>
                <a:gd name="T23" fmla="*/ 12 h 6220"/>
                <a:gd name="T24" fmla="*/ 6 w 4147"/>
                <a:gd name="T25" fmla="*/ 13 h 6220"/>
                <a:gd name="T26" fmla="*/ 7 w 4147"/>
                <a:gd name="T27" fmla="*/ 15 h 6220"/>
                <a:gd name="T28" fmla="*/ 8 w 4147"/>
                <a:gd name="T29" fmla="*/ 16 h 6220"/>
                <a:gd name="T30" fmla="*/ 9 w 4147"/>
                <a:gd name="T31" fmla="*/ 17 h 6220"/>
                <a:gd name="T32" fmla="*/ 9 w 4147"/>
                <a:gd name="T33" fmla="*/ 18 h 6220"/>
                <a:gd name="T34" fmla="*/ 10 w 4147"/>
                <a:gd name="T35" fmla="*/ 19 h 6220"/>
                <a:gd name="T36" fmla="*/ 11 w 4147"/>
                <a:gd name="T37" fmla="*/ 21 h 6220"/>
                <a:gd name="T38" fmla="*/ 12 w 4147"/>
                <a:gd name="T39" fmla="*/ 22 h 6220"/>
                <a:gd name="T40" fmla="*/ 13 w 4147"/>
                <a:gd name="T41" fmla="*/ 23 h 6220"/>
                <a:gd name="T42" fmla="*/ 14 w 4147"/>
                <a:gd name="T43" fmla="*/ 25 h 6220"/>
                <a:gd name="T44" fmla="*/ 14 w 4147"/>
                <a:gd name="T45" fmla="*/ 26 h 6220"/>
                <a:gd name="T46" fmla="*/ 15 w 4147"/>
                <a:gd name="T47" fmla="*/ 27 h 6220"/>
                <a:gd name="T48" fmla="*/ 16 w 4147"/>
                <a:gd name="T49" fmla="*/ 28 h 6220"/>
                <a:gd name="T50" fmla="*/ 17 w 4147"/>
                <a:gd name="T51" fmla="*/ 29 h 6220"/>
                <a:gd name="T52" fmla="*/ 18 w 4147"/>
                <a:gd name="T53" fmla="*/ 31 h 6220"/>
                <a:gd name="T54" fmla="*/ 19 w 4147"/>
                <a:gd name="T55" fmla="*/ 32 h 6220"/>
                <a:gd name="T56" fmla="*/ 20 w 4147"/>
                <a:gd name="T57" fmla="*/ 33 h 6220"/>
                <a:gd name="T58" fmla="*/ 21 w 4147"/>
                <a:gd name="T59" fmla="*/ 34 h 6220"/>
                <a:gd name="T60" fmla="*/ 22 w 4147"/>
                <a:gd name="T61" fmla="*/ 35 h 6220"/>
                <a:gd name="T62" fmla="*/ 22 w 4147"/>
                <a:gd name="T63" fmla="*/ 36 h 6220"/>
                <a:gd name="T64" fmla="*/ 23 w 4147"/>
                <a:gd name="T65" fmla="*/ 37 h 6220"/>
                <a:gd name="T66" fmla="*/ 24 w 4147"/>
                <a:gd name="T67" fmla="*/ 38 h 6220"/>
                <a:gd name="T68" fmla="*/ 25 w 4147"/>
                <a:gd name="T69" fmla="*/ 40 h 6220"/>
                <a:gd name="T70" fmla="*/ 25 w 4147"/>
                <a:gd name="T71" fmla="*/ 40 h 6220"/>
                <a:gd name="T72" fmla="*/ 26 w 4147"/>
                <a:gd name="T73" fmla="*/ 41 h 6220"/>
                <a:gd name="T74" fmla="*/ 27 w 4147"/>
                <a:gd name="T75" fmla="*/ 42 h 6220"/>
                <a:gd name="T76" fmla="*/ 28 w 4147"/>
                <a:gd name="T77" fmla="*/ 43 h 6220"/>
                <a:gd name="T78" fmla="*/ 28 w 4147"/>
                <a:gd name="T79" fmla="*/ 44 h 6220"/>
                <a:gd name="T80" fmla="*/ 29 w 4147"/>
                <a:gd name="T81" fmla="*/ 45 h 6220"/>
                <a:gd name="T82" fmla="*/ 30 w 4147"/>
                <a:gd name="T83" fmla="*/ 46 h 6220"/>
                <a:gd name="T84" fmla="*/ 30 w 4147"/>
                <a:gd name="T85" fmla="*/ 46 h 6220"/>
                <a:gd name="T86" fmla="*/ 31 w 4147"/>
                <a:gd name="T87" fmla="*/ 47 h 6220"/>
                <a:gd name="T88" fmla="*/ 31 w 4147"/>
                <a:gd name="T89" fmla="*/ 48 h 6220"/>
                <a:gd name="T90" fmla="*/ 32 w 4147"/>
                <a:gd name="T91" fmla="*/ 48 h 6220"/>
                <a:gd name="T92" fmla="*/ 32 w 4147"/>
                <a:gd name="T93" fmla="*/ 49 h 6220"/>
                <a:gd name="T94" fmla="*/ 32 w 4147"/>
                <a:gd name="T95" fmla="*/ 49 h 6220"/>
                <a:gd name="T96" fmla="*/ 33 w 4147"/>
                <a:gd name="T97" fmla="*/ 49 h 6220"/>
                <a:gd name="T98" fmla="*/ 33 w 4147"/>
                <a:gd name="T99" fmla="*/ 49 h 6220"/>
                <a:gd name="T100" fmla="*/ 33 w 4147"/>
                <a:gd name="T101" fmla="*/ 50 h 6220"/>
                <a:gd name="T102" fmla="*/ 33 w 4147"/>
                <a:gd name="T103" fmla="*/ 50 h 6220"/>
                <a:gd name="T104" fmla="*/ 34 w 4147"/>
                <a:gd name="T105" fmla="*/ 50 h 6220"/>
                <a:gd name="T106" fmla="*/ 34 w 4147"/>
                <a:gd name="T107" fmla="*/ 50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2492" y="1194"/>
              <a:ext cx="20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>
              <a:off x="3762" y="2064"/>
              <a:ext cx="25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54" name="Group 60"/>
          <p:cNvGrpSpPr>
            <a:grpSpLocks/>
          </p:cNvGrpSpPr>
          <p:nvPr/>
        </p:nvGrpSpPr>
        <p:grpSpPr bwMode="auto">
          <a:xfrm>
            <a:off x="4862642" y="2787272"/>
            <a:ext cx="2940051" cy="2098675"/>
            <a:chOff x="2532" y="918"/>
            <a:chExt cx="1852" cy="1322"/>
          </a:xfrm>
        </p:grpSpPr>
        <p:sp>
          <p:nvSpPr>
            <p:cNvPr id="155" name="Rectangle 55"/>
            <p:cNvSpPr>
              <a:spLocks noChangeAspect="1" noChangeArrowheads="1"/>
            </p:cNvSpPr>
            <p:nvPr/>
          </p:nvSpPr>
          <p:spPr bwMode="auto">
            <a:xfrm>
              <a:off x="4068" y="1116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56" name="Freeform 11"/>
            <p:cNvSpPr>
              <a:spLocks noChangeAspect="1"/>
            </p:cNvSpPr>
            <p:nvPr/>
          </p:nvSpPr>
          <p:spPr bwMode="auto">
            <a:xfrm rot="802568">
              <a:off x="2688" y="918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57" name="Line 41"/>
            <p:cNvSpPr>
              <a:spLocks noChangeShapeType="1"/>
            </p:cNvSpPr>
            <p:nvPr/>
          </p:nvSpPr>
          <p:spPr bwMode="auto">
            <a:xfrm>
              <a:off x="3552" y="1248"/>
              <a:ext cx="23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58" name="Line 42"/>
            <p:cNvSpPr>
              <a:spLocks noChangeShapeType="1"/>
            </p:cNvSpPr>
            <p:nvPr/>
          </p:nvSpPr>
          <p:spPr bwMode="auto">
            <a:xfrm>
              <a:off x="2532" y="1920"/>
              <a:ext cx="23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59" name="Group 51"/>
          <p:cNvGrpSpPr>
            <a:grpSpLocks/>
          </p:cNvGrpSpPr>
          <p:nvPr/>
        </p:nvGrpSpPr>
        <p:grpSpPr bwMode="auto">
          <a:xfrm>
            <a:off x="6890679" y="1927840"/>
            <a:ext cx="1971675" cy="492126"/>
            <a:chOff x="4460" y="682"/>
            <a:chExt cx="1242" cy="310"/>
          </a:xfrm>
        </p:grpSpPr>
        <p:sp>
          <p:nvSpPr>
            <p:cNvPr id="160" name="Rectangle 44"/>
            <p:cNvSpPr>
              <a:spLocks noChangeArrowheads="1"/>
            </p:cNvSpPr>
            <p:nvPr/>
          </p:nvSpPr>
          <p:spPr bwMode="auto">
            <a:xfrm>
              <a:off x="4460" y="682"/>
              <a:ext cx="1242" cy="310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61" name="Rectangle 45"/>
            <p:cNvSpPr>
              <a:spLocks noChangeArrowheads="1"/>
            </p:cNvSpPr>
            <p:nvPr/>
          </p:nvSpPr>
          <p:spPr bwMode="auto">
            <a:xfrm>
              <a:off x="4530" y="714"/>
              <a:ext cx="111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Lower resource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prices increase </a:t>
              </a:r>
              <a:r>
                <a:rPr kumimoji="0" lang="en-US" sz="1600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SRAS</a:t>
              </a:r>
            </a:p>
          </p:txBody>
        </p:sp>
      </p:grpSp>
      <p:sp>
        <p:nvSpPr>
          <p:cNvPr id="165" name="Line 52"/>
          <p:cNvSpPr>
            <a:spLocks noChangeAspect="1" noChangeShapeType="1"/>
          </p:cNvSpPr>
          <p:nvPr/>
        </p:nvSpPr>
        <p:spPr bwMode="auto">
          <a:xfrm flipH="1">
            <a:off x="4612973" y="3901697"/>
            <a:ext cx="867204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66" name="Line 61"/>
          <p:cNvSpPr>
            <a:spLocks noChangeAspect="1" noChangeShapeType="1"/>
          </p:cNvSpPr>
          <p:nvPr/>
        </p:nvSpPr>
        <p:spPr bwMode="auto">
          <a:xfrm>
            <a:off x="6177090" y="3974722"/>
            <a:ext cx="0" cy="14335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67" name="Line 62"/>
          <p:cNvSpPr>
            <a:spLocks noChangeAspect="1" noChangeShapeType="1"/>
          </p:cNvSpPr>
          <p:nvPr/>
        </p:nvSpPr>
        <p:spPr bwMode="auto">
          <a:xfrm flipH="1">
            <a:off x="4612974" y="3898522"/>
            <a:ext cx="156094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68" name="Rectangle 63"/>
          <p:cNvSpPr>
            <a:spLocks noChangeArrowheads="1"/>
          </p:cNvSpPr>
          <p:nvPr/>
        </p:nvSpPr>
        <p:spPr bwMode="auto">
          <a:xfrm>
            <a:off x="6054853" y="5465344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9" name="Freeform 18"/>
          <p:cNvSpPr>
            <a:spLocks/>
          </p:cNvSpPr>
          <p:nvPr/>
        </p:nvSpPr>
        <p:spPr bwMode="auto">
          <a:xfrm>
            <a:off x="6110415" y="3835022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70" name="Freeform 30"/>
          <p:cNvSpPr>
            <a:spLocks/>
          </p:cNvSpPr>
          <p:nvPr/>
        </p:nvSpPr>
        <p:spPr bwMode="auto">
          <a:xfrm>
            <a:off x="5456365" y="3839784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74" name="Text Box 10"/>
          <p:cNvSpPr txBox="1">
            <a:spLocks noChangeArrowheads="1"/>
          </p:cNvSpPr>
          <p:nvPr/>
        </p:nvSpPr>
        <p:spPr bwMode="auto">
          <a:xfrm>
            <a:off x="179018" y="2526938"/>
            <a:ext cx="3897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                                           falling </a:t>
            </a:r>
            <a:r>
              <a:rPr lang="en-US" sz="2000" dirty="0">
                <a:latin typeface="+mj-lt"/>
                <a:cs typeface="Times New Roman" pitchFamily="18" charset="0"/>
              </a:rPr>
              <a:t>interest rates will shift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 </a:t>
            </a:r>
            <a:r>
              <a:rPr lang="en-US" sz="2000" dirty="0">
                <a:latin typeface="+mj-lt"/>
                <a:cs typeface="Times New Roman" pitchFamily="18" charset="0"/>
              </a:rPr>
              <a:t>(from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to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75" name="Text Box 10"/>
          <p:cNvSpPr txBox="1">
            <a:spLocks noChangeArrowheads="1"/>
          </p:cNvSpPr>
          <p:nvPr/>
        </p:nvSpPr>
        <p:spPr bwMode="auto">
          <a:xfrm>
            <a:off x="176438" y="3074537"/>
            <a:ext cx="3897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                      while </a:t>
            </a:r>
            <a:r>
              <a:rPr lang="en-US" sz="2000" dirty="0">
                <a:latin typeface="+mj-lt"/>
                <a:cs typeface="Times New Roman" pitchFamily="18" charset="0"/>
              </a:rPr>
              <a:t>lower resource prices decrease production costs and thereby increase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dirty="0">
                <a:latin typeface="+mj-lt"/>
                <a:cs typeface="Times New Roman" pitchFamily="18" charset="0"/>
              </a:rPr>
              <a:t> (from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000" dirty="0">
                <a:latin typeface="+mj-lt"/>
                <a:cs typeface="Times New Roman" pitchFamily="18" charset="0"/>
              </a:rPr>
              <a:t> to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181607" y="3901100"/>
            <a:ext cx="3897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+mj-lt"/>
                <a:cs typeface="Times New Roman" pitchFamily="18" charset="0"/>
              </a:rPr>
              <a:t> 			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       and </a:t>
            </a:r>
            <a:r>
              <a:rPr lang="en-US" sz="2000" dirty="0">
                <a:latin typeface="+mj-lt"/>
                <a:cs typeface="Times New Roman" pitchFamily="18" charset="0"/>
              </a:rPr>
              <a:t>so direct output toward its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full-employment potential</a:t>
            </a:r>
            <a:r>
              <a:rPr lang="en-US" sz="2000" i="1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0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000" dirty="0">
                <a:latin typeface="+mj-lt"/>
                <a:cs typeface="Times New Roman" pitchFamily="18" charset="0"/>
              </a:rPr>
              <a:t>).</a:t>
            </a:r>
          </a:p>
        </p:txBody>
      </p:sp>
      <p:sp>
        <p:nvSpPr>
          <p:cNvPr id="177" name="Rectangle 7"/>
          <p:cNvSpPr>
            <a:spLocks noChangeAspect="1" noChangeArrowheads="1"/>
          </p:cNvSpPr>
          <p:nvPr/>
        </p:nvSpPr>
        <p:spPr bwMode="auto">
          <a:xfrm>
            <a:off x="4222560" y="3759484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28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9784" y="5149119"/>
            <a:ext cx="2400002" cy="885020"/>
            <a:chOff x="1289539" y="5269840"/>
            <a:chExt cx="2400002" cy="885020"/>
          </a:xfrm>
        </p:grpSpPr>
        <p:sp>
          <p:nvSpPr>
            <p:cNvPr id="4" name="Rectangle 3"/>
            <p:cNvSpPr/>
            <p:nvPr/>
          </p:nvSpPr>
          <p:spPr>
            <a:xfrm>
              <a:off x="1312986" y="5274619"/>
              <a:ext cx="2376555" cy="880241"/>
            </a:xfrm>
            <a:prstGeom prst="rect">
              <a:avLst/>
            </a:prstGeom>
            <a:solidFill>
              <a:srgbClr val="FFFFA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89539" y="5269840"/>
              <a:ext cx="2376555" cy="88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cs typeface="Times New Roman" pitchFamily="18" charset="0"/>
                </a:rPr>
                <a:t>Output </a:t>
              </a:r>
              <a:r>
                <a:rPr lang="en-US" sz="1600" dirty="0">
                  <a:cs typeface="Times New Roman" pitchFamily="18" charset="0"/>
                </a:rPr>
                <a:t>may exceed </a:t>
              </a:r>
              <a:r>
                <a:rPr lang="en-US" sz="1600" dirty="0" smtClean="0">
                  <a:cs typeface="Times New Roman" pitchFamily="18" charset="0"/>
                </a:rPr>
                <a:t>or </a:t>
              </a:r>
              <a:r>
                <a:rPr lang="en-US" sz="1600" dirty="0">
                  <a:cs typeface="Times New Roman" pitchFamily="18" charset="0"/>
                </a:rPr>
                <a:t>fall short of </a:t>
              </a:r>
              <a:r>
                <a:rPr lang="en-US" sz="1600" dirty="0" smtClean="0">
                  <a:cs typeface="Times New Roman" pitchFamily="18" charset="0"/>
                </a:rPr>
                <a:t>the </a:t>
              </a:r>
              <a:r>
                <a:rPr lang="en-US" sz="1600" dirty="0">
                  <a:cs typeface="Times New Roman" pitchFamily="18" charset="0"/>
                </a:rPr>
                <a:t>economy’s </a:t>
              </a:r>
              <a:r>
                <a:rPr lang="en-US" sz="1600" dirty="0" smtClean="0">
                  <a:cs typeface="Times New Roman" pitchFamily="18" charset="0"/>
                </a:rPr>
                <a:t>full-employment </a:t>
              </a:r>
              <a:r>
                <a:rPr lang="en-US" sz="1600" dirty="0">
                  <a:cs typeface="Times New Roman" pitchFamily="18" charset="0"/>
                </a:rPr>
                <a:t>capacity (</a:t>
              </a:r>
              <a:r>
                <a:rPr lang="en-US" sz="1600" b="1" i="1" dirty="0">
                  <a:solidFill>
                    <a:srgbClr val="C03838"/>
                  </a:solidFill>
                  <a:cs typeface="Times New Roman" pitchFamily="18" charset="0"/>
                </a:rPr>
                <a:t>Y</a:t>
              </a:r>
              <a:r>
                <a:rPr lang="en-US" sz="1600" b="1" i="1" baseline="-25000" dirty="0">
                  <a:solidFill>
                    <a:srgbClr val="C03838"/>
                  </a:solidFill>
                  <a:cs typeface="Times New Roman" pitchFamily="18" charset="0"/>
                </a:rPr>
                <a:t>F</a:t>
              </a:r>
              <a:r>
                <a:rPr lang="en-US" sz="1600" dirty="0" smtClean="0">
                  <a:cs typeface="Times New Roman" pitchFamily="18" charset="0"/>
                </a:rPr>
                <a:t>) in the short-run.</a:t>
              </a:r>
              <a:endParaRPr lang="en-US" sz="16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2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139" grpId="0"/>
      <p:bldP spid="166" grpId="0" animBg="1"/>
      <p:bldP spid="167" grpId="0" animBg="1"/>
      <p:bldP spid="168" grpId="0"/>
      <p:bldP spid="169" grpId="0" animBg="1"/>
      <p:bldP spid="174" grpId="0" build="p"/>
      <p:bldP spid="175" grpId="0" build="p"/>
      <p:bldP spid="17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95939" y="1844416"/>
            <a:ext cx="4833371" cy="4026283"/>
            <a:chOff x="4095939" y="1844416"/>
            <a:chExt cx="4833371" cy="4026283"/>
          </a:xfrm>
        </p:grpSpPr>
        <p:sp>
          <p:nvSpPr>
            <p:cNvPr id="86" name="Rounded Rectangle 85"/>
            <p:cNvSpPr/>
            <p:nvPr/>
          </p:nvSpPr>
          <p:spPr>
            <a:xfrm>
              <a:off x="4095939" y="1844416"/>
              <a:ext cx="4833371" cy="4026283"/>
            </a:xfrm>
            <a:prstGeom prst="roundRect">
              <a:avLst>
                <a:gd name="adj" fmla="val 359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Line 5"/>
            <p:cNvSpPr>
              <a:spLocks noChangeAspect="1" noChangeShapeType="1"/>
            </p:cNvSpPr>
            <p:nvPr/>
          </p:nvSpPr>
          <p:spPr bwMode="auto">
            <a:xfrm>
              <a:off x="4612975" y="5436416"/>
              <a:ext cx="2828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6"/>
            <p:cNvSpPr>
              <a:spLocks noChangeAspect="1" noChangeArrowheads="1"/>
            </p:cNvSpPr>
            <p:nvPr/>
          </p:nvSpPr>
          <p:spPr bwMode="auto">
            <a:xfrm>
              <a:off x="7424048" y="5361541"/>
              <a:ext cx="13529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4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Goods &amp; Services</a:t>
              </a:r>
              <a:r>
                <a:rPr kumimoji="0" lang="en-US" sz="11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1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100" i="1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(real GDP)</a:t>
              </a:r>
              <a:endParaRPr kumimoji="0" lang="en-US" i="1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Text Box 7"/>
            <p:cNvSpPr txBox="1">
              <a:spLocks noChangeAspect="1" noChangeArrowheads="1"/>
            </p:cNvSpPr>
            <p:nvPr/>
          </p:nvSpPr>
          <p:spPr bwMode="auto">
            <a:xfrm>
              <a:off x="4127200" y="2014019"/>
              <a:ext cx="560346" cy="39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4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Price</a:t>
              </a:r>
              <a:br>
                <a:rPr kumimoji="0" lang="en-US" sz="14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4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Level</a:t>
              </a:r>
              <a:endParaRPr kumimoji="0" lang="en-US" sz="14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Line 8"/>
            <p:cNvSpPr>
              <a:spLocks noChangeAspect="1" noChangeShapeType="1"/>
            </p:cNvSpPr>
            <p:nvPr/>
          </p:nvSpPr>
          <p:spPr bwMode="auto">
            <a:xfrm>
              <a:off x="4612975" y="2406509"/>
              <a:ext cx="0" cy="30358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The Macro-Adjustment Process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2234924"/>
            <a:ext cx="3871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If output is temporarily greater than long-run potential 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0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000" dirty="0">
                <a:latin typeface="+mj-lt"/>
                <a:cs typeface="Times New Roman" pitchFamily="18" charset="0"/>
              </a:rPr>
              <a:t> …</a:t>
            </a:r>
          </a:p>
        </p:txBody>
      </p:sp>
      <p:sp>
        <p:nvSpPr>
          <p:cNvPr id="174" name="Text Box 10"/>
          <p:cNvSpPr txBox="1">
            <a:spLocks noChangeArrowheads="1"/>
          </p:cNvSpPr>
          <p:nvPr/>
        </p:nvSpPr>
        <p:spPr bwMode="auto">
          <a:xfrm>
            <a:off x="179018" y="2831723"/>
            <a:ext cx="3871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higher </a:t>
            </a:r>
            <a:r>
              <a:rPr lang="en-US" sz="2000" dirty="0">
                <a:latin typeface="+mj-lt"/>
                <a:cs typeface="Times New Roman" pitchFamily="18" charset="0"/>
              </a:rPr>
              <a:t>interest rates will reduce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dirty="0">
                <a:latin typeface="+mj-lt"/>
                <a:cs typeface="Times New Roman" pitchFamily="18" charset="0"/>
              </a:rPr>
              <a:t> (from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000" dirty="0">
                <a:latin typeface="+mj-lt"/>
                <a:cs typeface="Times New Roman" pitchFamily="18" charset="0"/>
              </a:rPr>
              <a:t> to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75" name="Text Box 10"/>
          <p:cNvSpPr txBox="1">
            <a:spLocks noChangeArrowheads="1"/>
          </p:cNvSpPr>
          <p:nvPr/>
        </p:nvSpPr>
        <p:spPr bwMode="auto">
          <a:xfrm>
            <a:off x="176438" y="3113612"/>
            <a:ext cx="3871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+mj-lt"/>
                <a:cs typeface="Times New Roman" pitchFamily="18" charset="0"/>
              </a:rPr>
              <a:t>                        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         while </a:t>
            </a:r>
            <a:r>
              <a:rPr lang="en-US" sz="2000" dirty="0">
                <a:latin typeface="+mj-lt"/>
                <a:cs typeface="Times New Roman" pitchFamily="18" charset="0"/>
              </a:rPr>
              <a:t>higher resource prices increase production costs and thereby reduce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dirty="0">
                <a:latin typeface="+mj-lt"/>
                <a:cs typeface="Times New Roman" pitchFamily="18" charset="0"/>
              </a:rPr>
              <a:t> (from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181607" y="4205885"/>
            <a:ext cx="3871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directing </a:t>
            </a:r>
            <a:r>
              <a:rPr lang="en-US" sz="2000" dirty="0">
                <a:latin typeface="+mj-lt"/>
                <a:cs typeface="Times New Roman" pitchFamily="18" charset="0"/>
              </a:rPr>
              <a:t>output toward its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full-employment </a:t>
            </a:r>
            <a:r>
              <a:rPr lang="en-US" sz="2000" dirty="0">
                <a:latin typeface="+mj-lt"/>
                <a:cs typeface="Times New Roman" pitchFamily="18" charset="0"/>
              </a:rPr>
              <a:t>potential (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0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000" dirty="0">
                <a:latin typeface="+mj-lt"/>
                <a:cs typeface="Times New Roman" pitchFamily="18" charset="0"/>
              </a:rPr>
              <a:t>).</a:t>
            </a:r>
          </a:p>
        </p:txBody>
      </p:sp>
      <p:sp>
        <p:nvSpPr>
          <p:cNvPr id="51" name="Rectangle 3"/>
          <p:cNvSpPr>
            <a:spLocks noChangeAspect="1" noChangeArrowheads="1"/>
          </p:cNvSpPr>
          <p:nvPr/>
        </p:nvSpPr>
        <p:spPr bwMode="auto">
          <a:xfrm>
            <a:off x="2952399" y="1630978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52" name="Rectangle 4"/>
          <p:cNvSpPr>
            <a:spLocks noChangeAspect="1" noChangeArrowheads="1"/>
          </p:cNvSpPr>
          <p:nvPr/>
        </p:nvSpPr>
        <p:spPr bwMode="auto">
          <a:xfrm>
            <a:off x="2952399" y="1630978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54" name="Rectangle 8"/>
          <p:cNvSpPr>
            <a:spLocks noChangeAspect="1" noChangeArrowheads="1"/>
          </p:cNvSpPr>
          <p:nvPr/>
        </p:nvSpPr>
        <p:spPr bwMode="auto">
          <a:xfrm>
            <a:off x="4185284" y="3741970"/>
            <a:ext cx="2869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400" b="1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2400" b="1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5868034" y="2568808"/>
            <a:ext cx="1588" cy="2868612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5657689" y="2339327"/>
            <a:ext cx="3686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4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Rectangle 12"/>
          <p:cNvSpPr>
            <a:spLocks noChangeAspect="1" noChangeArrowheads="1"/>
          </p:cNvSpPr>
          <p:nvPr/>
        </p:nvSpPr>
        <p:spPr bwMode="auto">
          <a:xfrm>
            <a:off x="7601584" y="3092683"/>
            <a:ext cx="4376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4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4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" name="Freeform 13"/>
          <p:cNvSpPr>
            <a:spLocks noChangeAspect="1"/>
          </p:cNvSpPr>
          <p:nvPr/>
        </p:nvSpPr>
        <p:spPr bwMode="auto">
          <a:xfrm rot="802568">
            <a:off x="5467984" y="2806933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59" name="Line 18"/>
          <p:cNvSpPr>
            <a:spLocks noChangeAspect="1" noChangeShapeType="1"/>
          </p:cNvSpPr>
          <p:nvPr/>
        </p:nvSpPr>
        <p:spPr bwMode="auto">
          <a:xfrm flipH="1">
            <a:off x="4617084" y="3924533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60" name="Line 19"/>
          <p:cNvSpPr>
            <a:spLocks noChangeAspect="1" noChangeShapeType="1"/>
          </p:cNvSpPr>
          <p:nvPr/>
        </p:nvSpPr>
        <p:spPr bwMode="auto">
          <a:xfrm>
            <a:off x="6515734" y="3997558"/>
            <a:ext cx="0" cy="14446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62" name="Freeform 20"/>
          <p:cNvSpPr>
            <a:spLocks noChangeAspect="1"/>
          </p:cNvSpPr>
          <p:nvPr/>
        </p:nvSpPr>
        <p:spPr bwMode="auto">
          <a:xfrm rot="-1318599">
            <a:off x="5544184" y="2283058"/>
            <a:ext cx="1973263" cy="295910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63" name="Rectangle 21"/>
          <p:cNvSpPr>
            <a:spLocks noChangeAspect="1" noChangeArrowheads="1"/>
          </p:cNvSpPr>
          <p:nvPr/>
        </p:nvSpPr>
        <p:spPr bwMode="auto">
          <a:xfrm>
            <a:off x="8045810" y="4684306"/>
            <a:ext cx="3819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4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4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Freeform 22"/>
          <p:cNvSpPr>
            <a:spLocks/>
          </p:cNvSpPr>
          <p:nvPr/>
        </p:nvSpPr>
        <p:spPr bwMode="auto">
          <a:xfrm>
            <a:off x="6468109" y="3854683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5744209" y="5491395"/>
            <a:ext cx="147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4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4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6387147" y="5489808"/>
            <a:ext cx="1538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4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4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7" name="Group 52"/>
          <p:cNvGrpSpPr>
            <a:grpSpLocks/>
          </p:cNvGrpSpPr>
          <p:nvPr/>
        </p:nvGrpSpPr>
        <p:grpSpPr bwMode="auto">
          <a:xfrm>
            <a:off x="7108024" y="3672508"/>
            <a:ext cx="1720850" cy="483412"/>
            <a:chOff x="733" y="2198"/>
            <a:chExt cx="1084" cy="284"/>
          </a:xfrm>
        </p:grpSpPr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742" y="2198"/>
              <a:ext cx="1075" cy="284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69" name="Rectangle 30"/>
            <p:cNvSpPr>
              <a:spLocks noChangeArrowheads="1"/>
            </p:cNvSpPr>
            <p:nvPr/>
          </p:nvSpPr>
          <p:spPr bwMode="auto">
            <a:xfrm>
              <a:off x="733" y="2234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Higher real interest      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rates reduce </a:t>
              </a:r>
              <a:r>
                <a:rPr kumimoji="0" lang="en-US" sz="1600" b="1" i="1" dirty="0">
                  <a:solidFill>
                    <a:srgbClr val="0434AC"/>
                  </a:solidFill>
                  <a:latin typeface="+mj-lt"/>
                  <a:cs typeface="Times New Roman" pitchFamily="18" charset="0"/>
                </a:rPr>
                <a:t>AD         </a:t>
              </a:r>
            </a:p>
          </p:txBody>
        </p:sp>
      </p:grp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5933122" y="5280258"/>
            <a:ext cx="6778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200">
              <a:latin typeface="+mj-lt"/>
              <a:cs typeface="Times New Roman" pitchFamily="18" charset="0"/>
            </a:endParaRPr>
          </a:p>
        </p:txBody>
      </p:sp>
      <p:grpSp>
        <p:nvGrpSpPr>
          <p:cNvPr id="72" name="Group 63"/>
          <p:cNvGrpSpPr>
            <a:grpSpLocks/>
          </p:cNvGrpSpPr>
          <p:nvPr/>
        </p:nvGrpSpPr>
        <p:grpSpPr bwMode="auto">
          <a:xfrm>
            <a:off x="5077459" y="2564045"/>
            <a:ext cx="3000375" cy="2959100"/>
            <a:chOff x="2442" y="765"/>
            <a:chExt cx="1890" cy="1864"/>
          </a:xfrm>
        </p:grpSpPr>
        <p:sp>
          <p:nvSpPr>
            <p:cNvPr id="73" name="Freeform 14"/>
            <p:cNvSpPr>
              <a:spLocks noChangeAspect="1"/>
            </p:cNvSpPr>
            <p:nvPr/>
          </p:nvSpPr>
          <p:spPr bwMode="auto">
            <a:xfrm rot="-1318599">
              <a:off x="2575" y="765"/>
              <a:ext cx="1243" cy="1864"/>
            </a:xfrm>
            <a:custGeom>
              <a:avLst/>
              <a:gdLst>
                <a:gd name="T0" fmla="*/ 0 w 4147"/>
                <a:gd name="T1" fmla="*/ 1 h 6220"/>
                <a:gd name="T2" fmla="*/ 0 w 4147"/>
                <a:gd name="T3" fmla="*/ 1 h 6220"/>
                <a:gd name="T4" fmla="*/ 1 w 4147"/>
                <a:gd name="T5" fmla="*/ 2 h 6220"/>
                <a:gd name="T6" fmla="*/ 1 w 4147"/>
                <a:gd name="T7" fmla="*/ 3 h 6220"/>
                <a:gd name="T8" fmla="*/ 1 w 4147"/>
                <a:gd name="T9" fmla="*/ 4 h 6220"/>
                <a:gd name="T10" fmla="*/ 2 w 4147"/>
                <a:gd name="T11" fmla="*/ 5 h 6220"/>
                <a:gd name="T12" fmla="*/ 2 w 4147"/>
                <a:gd name="T13" fmla="*/ 7 h 6220"/>
                <a:gd name="T14" fmla="*/ 3 w 4147"/>
                <a:gd name="T15" fmla="*/ 7 h 6220"/>
                <a:gd name="T16" fmla="*/ 4 w 4147"/>
                <a:gd name="T17" fmla="*/ 9 h 6220"/>
                <a:gd name="T18" fmla="*/ 4 w 4147"/>
                <a:gd name="T19" fmla="*/ 10 h 6220"/>
                <a:gd name="T20" fmla="*/ 5 w 4147"/>
                <a:gd name="T21" fmla="*/ 11 h 6220"/>
                <a:gd name="T22" fmla="*/ 6 w 4147"/>
                <a:gd name="T23" fmla="*/ 12 h 6220"/>
                <a:gd name="T24" fmla="*/ 6 w 4147"/>
                <a:gd name="T25" fmla="*/ 13 h 6220"/>
                <a:gd name="T26" fmla="*/ 7 w 4147"/>
                <a:gd name="T27" fmla="*/ 15 h 6220"/>
                <a:gd name="T28" fmla="*/ 8 w 4147"/>
                <a:gd name="T29" fmla="*/ 16 h 6220"/>
                <a:gd name="T30" fmla="*/ 9 w 4147"/>
                <a:gd name="T31" fmla="*/ 17 h 6220"/>
                <a:gd name="T32" fmla="*/ 9 w 4147"/>
                <a:gd name="T33" fmla="*/ 18 h 6220"/>
                <a:gd name="T34" fmla="*/ 10 w 4147"/>
                <a:gd name="T35" fmla="*/ 19 h 6220"/>
                <a:gd name="T36" fmla="*/ 11 w 4147"/>
                <a:gd name="T37" fmla="*/ 21 h 6220"/>
                <a:gd name="T38" fmla="*/ 12 w 4147"/>
                <a:gd name="T39" fmla="*/ 22 h 6220"/>
                <a:gd name="T40" fmla="*/ 13 w 4147"/>
                <a:gd name="T41" fmla="*/ 23 h 6220"/>
                <a:gd name="T42" fmla="*/ 14 w 4147"/>
                <a:gd name="T43" fmla="*/ 25 h 6220"/>
                <a:gd name="T44" fmla="*/ 14 w 4147"/>
                <a:gd name="T45" fmla="*/ 26 h 6220"/>
                <a:gd name="T46" fmla="*/ 15 w 4147"/>
                <a:gd name="T47" fmla="*/ 27 h 6220"/>
                <a:gd name="T48" fmla="*/ 16 w 4147"/>
                <a:gd name="T49" fmla="*/ 28 h 6220"/>
                <a:gd name="T50" fmla="*/ 17 w 4147"/>
                <a:gd name="T51" fmla="*/ 29 h 6220"/>
                <a:gd name="T52" fmla="*/ 18 w 4147"/>
                <a:gd name="T53" fmla="*/ 31 h 6220"/>
                <a:gd name="T54" fmla="*/ 19 w 4147"/>
                <a:gd name="T55" fmla="*/ 32 h 6220"/>
                <a:gd name="T56" fmla="*/ 20 w 4147"/>
                <a:gd name="T57" fmla="*/ 33 h 6220"/>
                <a:gd name="T58" fmla="*/ 21 w 4147"/>
                <a:gd name="T59" fmla="*/ 34 h 6220"/>
                <a:gd name="T60" fmla="*/ 22 w 4147"/>
                <a:gd name="T61" fmla="*/ 35 h 6220"/>
                <a:gd name="T62" fmla="*/ 22 w 4147"/>
                <a:gd name="T63" fmla="*/ 36 h 6220"/>
                <a:gd name="T64" fmla="*/ 23 w 4147"/>
                <a:gd name="T65" fmla="*/ 37 h 6220"/>
                <a:gd name="T66" fmla="*/ 24 w 4147"/>
                <a:gd name="T67" fmla="*/ 38 h 6220"/>
                <a:gd name="T68" fmla="*/ 25 w 4147"/>
                <a:gd name="T69" fmla="*/ 40 h 6220"/>
                <a:gd name="T70" fmla="*/ 25 w 4147"/>
                <a:gd name="T71" fmla="*/ 40 h 6220"/>
                <a:gd name="T72" fmla="*/ 26 w 4147"/>
                <a:gd name="T73" fmla="*/ 41 h 6220"/>
                <a:gd name="T74" fmla="*/ 27 w 4147"/>
                <a:gd name="T75" fmla="*/ 42 h 6220"/>
                <a:gd name="T76" fmla="*/ 28 w 4147"/>
                <a:gd name="T77" fmla="*/ 43 h 6220"/>
                <a:gd name="T78" fmla="*/ 28 w 4147"/>
                <a:gd name="T79" fmla="*/ 44 h 6220"/>
                <a:gd name="T80" fmla="*/ 29 w 4147"/>
                <a:gd name="T81" fmla="*/ 45 h 6220"/>
                <a:gd name="T82" fmla="*/ 30 w 4147"/>
                <a:gd name="T83" fmla="*/ 46 h 6220"/>
                <a:gd name="T84" fmla="*/ 30 w 4147"/>
                <a:gd name="T85" fmla="*/ 46 h 6220"/>
                <a:gd name="T86" fmla="*/ 31 w 4147"/>
                <a:gd name="T87" fmla="*/ 47 h 6220"/>
                <a:gd name="T88" fmla="*/ 31 w 4147"/>
                <a:gd name="T89" fmla="*/ 48 h 6220"/>
                <a:gd name="T90" fmla="*/ 32 w 4147"/>
                <a:gd name="T91" fmla="*/ 48 h 6220"/>
                <a:gd name="T92" fmla="*/ 32 w 4147"/>
                <a:gd name="T93" fmla="*/ 49 h 6220"/>
                <a:gd name="T94" fmla="*/ 32 w 4147"/>
                <a:gd name="T95" fmla="*/ 49 h 6220"/>
                <a:gd name="T96" fmla="*/ 33 w 4147"/>
                <a:gd name="T97" fmla="*/ 49 h 6220"/>
                <a:gd name="T98" fmla="*/ 33 w 4147"/>
                <a:gd name="T99" fmla="*/ 49 h 6220"/>
                <a:gd name="T100" fmla="*/ 33 w 4147"/>
                <a:gd name="T101" fmla="*/ 50 h 6220"/>
                <a:gd name="T102" fmla="*/ 33 w 4147"/>
                <a:gd name="T103" fmla="*/ 50 h 6220"/>
                <a:gd name="T104" fmla="*/ 34 w 4147"/>
                <a:gd name="T105" fmla="*/ 50 h 6220"/>
                <a:gd name="T106" fmla="*/ 34 w 4147"/>
                <a:gd name="T107" fmla="*/ 50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Rectangle 28"/>
            <p:cNvSpPr>
              <a:spLocks noChangeAspect="1" noChangeArrowheads="1"/>
            </p:cNvSpPr>
            <p:nvPr/>
          </p:nvSpPr>
          <p:spPr bwMode="auto">
            <a:xfrm>
              <a:off x="4131" y="2292"/>
              <a:ext cx="2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4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4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4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Line 48"/>
            <p:cNvSpPr>
              <a:spLocks noChangeShapeType="1"/>
            </p:cNvSpPr>
            <p:nvPr/>
          </p:nvSpPr>
          <p:spPr bwMode="auto">
            <a:xfrm>
              <a:off x="2442" y="1194"/>
              <a:ext cx="24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Line 49"/>
            <p:cNvSpPr>
              <a:spLocks noChangeShapeType="1"/>
            </p:cNvSpPr>
            <p:nvPr/>
          </p:nvSpPr>
          <p:spPr bwMode="auto">
            <a:xfrm>
              <a:off x="3762" y="2064"/>
              <a:ext cx="25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7" name="Group 68"/>
          <p:cNvGrpSpPr>
            <a:grpSpLocks/>
          </p:cNvGrpSpPr>
          <p:nvPr/>
        </p:nvGrpSpPr>
        <p:grpSpPr bwMode="auto">
          <a:xfrm>
            <a:off x="5136200" y="2613258"/>
            <a:ext cx="2257426" cy="2098675"/>
            <a:chOff x="2479" y="796"/>
            <a:chExt cx="1422" cy="1322"/>
          </a:xfrm>
        </p:grpSpPr>
        <p:sp>
          <p:nvSpPr>
            <p:cNvPr id="78" name="Rectangle 31"/>
            <p:cNvSpPr>
              <a:spLocks noChangeAspect="1" noChangeArrowheads="1"/>
            </p:cNvSpPr>
            <p:nvPr/>
          </p:nvSpPr>
          <p:spPr bwMode="auto">
            <a:xfrm>
              <a:off x="3625" y="804"/>
              <a:ext cx="2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4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4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400" b="1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Freeform 32"/>
            <p:cNvSpPr>
              <a:spLocks noChangeAspect="1"/>
            </p:cNvSpPr>
            <p:nvPr/>
          </p:nvSpPr>
          <p:spPr bwMode="auto">
            <a:xfrm rot="802568">
              <a:off x="2479" y="796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0" name="Line 50"/>
          <p:cNvSpPr>
            <a:spLocks noChangeShapeType="1"/>
          </p:cNvSpPr>
          <p:nvPr/>
        </p:nvSpPr>
        <p:spPr bwMode="auto">
          <a:xfrm>
            <a:off x="6831633" y="3330808"/>
            <a:ext cx="3651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81" name="Line 51"/>
          <p:cNvSpPr>
            <a:spLocks noChangeShapeType="1"/>
          </p:cNvSpPr>
          <p:nvPr/>
        </p:nvSpPr>
        <p:spPr bwMode="auto">
          <a:xfrm>
            <a:off x="5212383" y="4397608"/>
            <a:ext cx="3651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200">
              <a:latin typeface="+mj-lt"/>
              <a:cs typeface="Times New Roman" pitchFamily="18" charset="0"/>
            </a:endParaRPr>
          </a:p>
        </p:txBody>
      </p:sp>
      <p:grpSp>
        <p:nvGrpSpPr>
          <p:cNvPr id="82" name="Group 56"/>
          <p:cNvGrpSpPr>
            <a:grpSpLocks/>
          </p:cNvGrpSpPr>
          <p:nvPr/>
        </p:nvGrpSpPr>
        <p:grpSpPr bwMode="auto">
          <a:xfrm>
            <a:off x="6916461" y="1997489"/>
            <a:ext cx="1827213" cy="509588"/>
            <a:chOff x="4410" y="671"/>
            <a:chExt cx="1151" cy="321"/>
          </a:xfrm>
        </p:grpSpPr>
        <p:sp>
          <p:nvSpPr>
            <p:cNvPr id="83" name="Rectangle 54"/>
            <p:cNvSpPr>
              <a:spLocks noChangeArrowheads="1"/>
            </p:cNvSpPr>
            <p:nvPr/>
          </p:nvSpPr>
          <p:spPr bwMode="auto">
            <a:xfrm>
              <a:off x="4410" y="671"/>
              <a:ext cx="1151" cy="321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4" name="Rectangle 55"/>
            <p:cNvSpPr>
              <a:spLocks noChangeArrowheads="1"/>
            </p:cNvSpPr>
            <p:nvPr/>
          </p:nvSpPr>
          <p:spPr bwMode="auto">
            <a:xfrm>
              <a:off x="4476" y="714"/>
              <a:ext cx="103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Higher resource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prices reduce </a:t>
              </a:r>
              <a:r>
                <a:rPr kumimoji="0" lang="en-US" sz="1600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SRAS</a:t>
              </a:r>
            </a:p>
          </p:txBody>
        </p:sp>
      </p:grpSp>
      <p:sp>
        <p:nvSpPr>
          <p:cNvPr id="88" name="Rectangle 65"/>
          <p:cNvSpPr>
            <a:spLocks noChangeArrowheads="1"/>
          </p:cNvSpPr>
          <p:nvPr/>
        </p:nvSpPr>
        <p:spPr bwMode="auto">
          <a:xfrm>
            <a:off x="5741034" y="5488220"/>
            <a:ext cx="147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4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4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9" name="Line 66"/>
          <p:cNvSpPr>
            <a:spLocks noChangeAspect="1" noChangeShapeType="1"/>
          </p:cNvSpPr>
          <p:nvPr/>
        </p:nvSpPr>
        <p:spPr bwMode="auto">
          <a:xfrm>
            <a:off x="5875972" y="3937233"/>
            <a:ext cx="0" cy="15351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90" name="Line 67"/>
          <p:cNvSpPr>
            <a:spLocks noChangeAspect="1" noChangeShapeType="1"/>
          </p:cNvSpPr>
          <p:nvPr/>
        </p:nvSpPr>
        <p:spPr bwMode="auto">
          <a:xfrm flipH="1">
            <a:off x="4613909" y="3921358"/>
            <a:ext cx="12700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5814059" y="3859445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109784" y="5149119"/>
            <a:ext cx="2400002" cy="885020"/>
            <a:chOff x="1289539" y="5269840"/>
            <a:chExt cx="2400002" cy="885020"/>
          </a:xfrm>
        </p:grpSpPr>
        <p:sp>
          <p:nvSpPr>
            <p:cNvPr id="71" name="Rectangle 70"/>
            <p:cNvSpPr/>
            <p:nvPr/>
          </p:nvSpPr>
          <p:spPr>
            <a:xfrm>
              <a:off x="1312986" y="5274619"/>
              <a:ext cx="2376555" cy="880241"/>
            </a:xfrm>
            <a:prstGeom prst="rect">
              <a:avLst/>
            </a:prstGeom>
            <a:solidFill>
              <a:srgbClr val="FFFFA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89539" y="5269840"/>
              <a:ext cx="2376555" cy="88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cs typeface="Times New Roman" pitchFamily="18" charset="0"/>
                </a:rPr>
                <a:t>Output </a:t>
              </a:r>
              <a:r>
                <a:rPr lang="en-US" sz="1600" dirty="0">
                  <a:cs typeface="Times New Roman" pitchFamily="18" charset="0"/>
                </a:rPr>
                <a:t>may exceed </a:t>
              </a:r>
              <a:r>
                <a:rPr lang="en-US" sz="1600" dirty="0" smtClean="0">
                  <a:cs typeface="Times New Roman" pitchFamily="18" charset="0"/>
                </a:rPr>
                <a:t>or </a:t>
              </a:r>
              <a:r>
                <a:rPr lang="en-US" sz="1600" dirty="0">
                  <a:cs typeface="Times New Roman" pitchFamily="18" charset="0"/>
                </a:rPr>
                <a:t>fall short of </a:t>
              </a:r>
              <a:r>
                <a:rPr lang="en-US" sz="1600" dirty="0" smtClean="0">
                  <a:cs typeface="Times New Roman" pitchFamily="18" charset="0"/>
                </a:rPr>
                <a:t>the </a:t>
              </a:r>
              <a:r>
                <a:rPr lang="en-US" sz="1600" dirty="0">
                  <a:cs typeface="Times New Roman" pitchFamily="18" charset="0"/>
                </a:rPr>
                <a:t>economy’s </a:t>
              </a:r>
              <a:r>
                <a:rPr lang="en-US" sz="1600" dirty="0" smtClean="0">
                  <a:cs typeface="Times New Roman" pitchFamily="18" charset="0"/>
                </a:rPr>
                <a:t>full-employment </a:t>
              </a:r>
              <a:r>
                <a:rPr lang="en-US" sz="1600" dirty="0">
                  <a:cs typeface="Times New Roman" pitchFamily="18" charset="0"/>
                </a:rPr>
                <a:t>capacity (</a:t>
              </a:r>
              <a:r>
                <a:rPr lang="en-US" sz="1600" b="1" i="1" dirty="0">
                  <a:solidFill>
                    <a:srgbClr val="C03838"/>
                  </a:solidFill>
                  <a:cs typeface="Times New Roman" pitchFamily="18" charset="0"/>
                </a:rPr>
                <a:t>Y</a:t>
              </a:r>
              <a:r>
                <a:rPr lang="en-US" sz="1600" b="1" i="1" baseline="-25000" dirty="0">
                  <a:solidFill>
                    <a:srgbClr val="C03838"/>
                  </a:solidFill>
                  <a:cs typeface="Times New Roman" pitchFamily="18" charset="0"/>
                </a:rPr>
                <a:t>F</a:t>
              </a:r>
              <a:r>
                <a:rPr lang="en-US" sz="1600" dirty="0" smtClean="0">
                  <a:cs typeface="Times New Roman" pitchFamily="18" charset="0"/>
                </a:rPr>
                <a:t>) in the short-run.</a:t>
              </a:r>
              <a:endParaRPr lang="en-US" sz="16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3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174" grpId="0" build="p"/>
      <p:bldP spid="175" grpId="0" build="p"/>
      <p:bldP spid="176" grpId="0" build="p"/>
      <p:bldP spid="54" grpId="0"/>
      <p:bldP spid="80" grpId="0" animBg="1"/>
      <p:bldP spid="81" grpId="0" animBg="1"/>
      <p:bldP spid="88" grpId="0"/>
      <p:bldP spid="89" grpId="0" animBg="1"/>
      <p:bldP spid="90" grpId="0" animBg="1"/>
      <p:bldP spid="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315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Suppose </a:t>
            </a:r>
            <a:r>
              <a:rPr lang="en-US" dirty="0">
                <a:solidFill>
                  <a:srgbClr val="32302A"/>
                </a:solidFill>
              </a:rPr>
              <a:t>consumers and investors suddenly become more pessimistic about the future and therefore decide to reduce their consumption and investment spending. How will a market economy adjust to this increase in pessimism? </a:t>
            </a:r>
            <a:endParaRPr lang="en-US" dirty="0" smtClean="0">
              <a:solidFill>
                <a:srgbClr val="32302A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“</a:t>
            </a:r>
            <a:r>
              <a:rPr lang="en-US" dirty="0">
                <a:solidFill>
                  <a:srgbClr val="32302A"/>
                </a:solidFill>
              </a:rPr>
              <a:t>If the general level of prices is higher than business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decision makers </a:t>
            </a:r>
            <a:r>
              <a:rPr lang="en-US" dirty="0">
                <a:solidFill>
                  <a:srgbClr val="32302A"/>
                </a:solidFill>
              </a:rPr>
              <a:t>anticipated when </a:t>
            </a:r>
            <a:r>
              <a:rPr lang="en-US" dirty="0" smtClean="0">
                <a:solidFill>
                  <a:srgbClr val="32302A"/>
                </a:solidFill>
              </a:rPr>
              <a:t>they </a:t>
            </a:r>
            <a:r>
              <a:rPr lang="en-US" dirty="0">
                <a:solidFill>
                  <a:srgbClr val="32302A"/>
                </a:solidFill>
              </a:rPr>
              <a:t>entered into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long-term </a:t>
            </a:r>
            <a:r>
              <a:rPr lang="en-US" dirty="0">
                <a:solidFill>
                  <a:srgbClr val="32302A"/>
                </a:solidFill>
              </a:rPr>
              <a:t>contracts </a:t>
            </a:r>
            <a:r>
              <a:rPr lang="en-US" dirty="0" smtClean="0">
                <a:solidFill>
                  <a:srgbClr val="32302A"/>
                </a:solidFill>
              </a:rPr>
              <a:t>for </a:t>
            </a:r>
            <a:r>
              <a:rPr lang="en-US" dirty="0">
                <a:solidFill>
                  <a:srgbClr val="32302A"/>
                </a:solidFill>
              </a:rPr>
              <a:t>raw materials and other </a:t>
            </a:r>
            <a:r>
              <a:rPr lang="en-US" dirty="0" smtClean="0">
                <a:solidFill>
                  <a:srgbClr val="32302A"/>
                </a:solidFill>
              </a:rPr>
              <a:t>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resources</a:t>
            </a:r>
            <a:r>
              <a:rPr lang="en-US" dirty="0">
                <a:solidFill>
                  <a:srgbClr val="32302A"/>
                </a:solidFill>
              </a:rPr>
              <a:t>, profit margins will </a:t>
            </a:r>
            <a:r>
              <a:rPr lang="en-US" dirty="0" smtClean="0">
                <a:solidFill>
                  <a:srgbClr val="32302A"/>
                </a:solidFill>
              </a:rPr>
              <a:t>be abnormally </a:t>
            </a:r>
            <a:r>
              <a:rPr lang="en-US" dirty="0">
                <a:solidFill>
                  <a:srgbClr val="32302A"/>
                </a:solidFill>
              </a:rPr>
              <a:t>low and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the </a:t>
            </a:r>
            <a:r>
              <a:rPr lang="en-US" dirty="0">
                <a:solidFill>
                  <a:srgbClr val="32302A"/>
                </a:solidFill>
              </a:rPr>
              <a:t>economy will fall into a recession.” 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</a:t>
            </a:r>
            <a:r>
              <a:rPr lang="en-US" i="1" dirty="0" smtClean="0">
                <a:solidFill>
                  <a:srgbClr val="32302A"/>
                </a:solidFill>
              </a:rPr>
              <a:t>– Is </a:t>
            </a:r>
            <a:r>
              <a:rPr lang="en-US" i="1" dirty="0">
                <a:solidFill>
                  <a:srgbClr val="32302A"/>
                </a:solidFill>
              </a:rPr>
              <a:t>this statement true</a:t>
            </a:r>
            <a:r>
              <a:rPr lang="en-US" dirty="0">
                <a:solidFill>
                  <a:srgbClr val="32302A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583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315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3445641"/>
          </a:xfrm>
        </p:spPr>
        <p:txBody>
          <a:bodyPr/>
          <a:lstStyle/>
          <a:p>
            <a:pPr marL="287338" indent="-287338">
              <a:buNone/>
            </a:pPr>
            <a:r>
              <a:rPr lang="en-US" dirty="0">
                <a:solidFill>
                  <a:srgbClr val="32302A"/>
                </a:solidFill>
              </a:rPr>
              <a:t>3. Which of the following would be most likely to throw the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U.S</a:t>
            </a:r>
            <a:r>
              <a:rPr lang="en-US" dirty="0">
                <a:solidFill>
                  <a:srgbClr val="32302A"/>
                </a:solidFill>
              </a:rPr>
              <a:t>. economy into a recession? </a:t>
            </a:r>
          </a:p>
          <a:p>
            <a:pPr marL="287338" indent="-287338">
              <a:buNone/>
            </a:pPr>
            <a:r>
              <a:rPr lang="en-US" dirty="0" smtClean="0">
                <a:solidFill>
                  <a:srgbClr val="32302A"/>
                </a:solidFill>
              </a:rPr>
              <a:t>    (a) </a:t>
            </a:r>
            <a:r>
              <a:rPr lang="en-US" dirty="0">
                <a:solidFill>
                  <a:srgbClr val="32302A"/>
                </a:solidFill>
              </a:rPr>
              <a:t>a reduction in transaction costs as the </a:t>
            </a:r>
            <a:r>
              <a:rPr lang="en-US" dirty="0" smtClean="0">
                <a:solidFill>
                  <a:srgbClr val="32302A"/>
                </a:solidFill>
              </a:rPr>
              <a:t>result of </a:t>
            </a:r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growth and </a:t>
            </a:r>
            <a:r>
              <a:rPr lang="en-US" dirty="0">
                <a:solidFill>
                  <a:srgbClr val="32302A"/>
                </a:solidFill>
              </a:rPr>
              <a:t>development of the Internet </a:t>
            </a:r>
          </a:p>
          <a:p>
            <a:pPr marL="287338" indent="-287338">
              <a:buNone/>
            </a:pPr>
            <a:r>
              <a:rPr lang="en-US" dirty="0" smtClean="0">
                <a:solidFill>
                  <a:srgbClr val="32302A"/>
                </a:solidFill>
              </a:rPr>
              <a:t>    (b) </a:t>
            </a:r>
            <a:r>
              <a:rPr lang="en-US" dirty="0">
                <a:solidFill>
                  <a:srgbClr val="32302A"/>
                </a:solidFill>
              </a:rPr>
              <a:t>an unanticipated reduction in the world price of oil</a:t>
            </a:r>
          </a:p>
          <a:p>
            <a:pPr marL="287338" indent="-287338">
              <a:buNone/>
            </a:pPr>
            <a:r>
              <a:rPr lang="en-US" dirty="0" smtClean="0">
                <a:solidFill>
                  <a:srgbClr val="32302A"/>
                </a:solidFill>
              </a:rPr>
              <a:t>    (c) </a:t>
            </a:r>
            <a:r>
              <a:rPr lang="en-US" dirty="0">
                <a:solidFill>
                  <a:srgbClr val="32302A"/>
                </a:solidFill>
              </a:rPr>
              <a:t>an unanticipated reduction in AD as the result of a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sharp decline </a:t>
            </a:r>
            <a:r>
              <a:rPr lang="en-US" dirty="0">
                <a:solidFill>
                  <a:srgbClr val="32302A"/>
                </a:solidFill>
              </a:rPr>
              <a:t>in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38713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587419"/>
            <a:ext cx="7772400" cy="96427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Expansions and Recessions:</a:t>
            </a:r>
            <a:br>
              <a:rPr lang="en-US" dirty="0"/>
            </a:br>
            <a:r>
              <a:rPr lang="en-US" dirty="0"/>
              <a:t>The Historical Record</a:t>
            </a:r>
          </a:p>
        </p:txBody>
      </p:sp>
    </p:spTree>
    <p:extLst>
      <p:ext uri="{BB962C8B-B14F-4D97-AF65-F5344CB8AC3E}">
        <p14:creationId xmlns:p14="http://schemas.microsoft.com/office/powerpoint/2010/main" val="6517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621"/>
            <a:ext cx="8732106" cy="2271442"/>
          </a:xfrm>
        </p:spPr>
        <p:txBody>
          <a:bodyPr/>
          <a:lstStyle/>
          <a:p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During the past six decades, economic expansions have been far more lengthy than recessions.</a:t>
            </a:r>
          </a:p>
          <a:p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depth and severity of the recession that started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December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2007 highlights the issue of economic instability and recovery from a recession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60918"/>
            <a:ext cx="8904855" cy="99416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Expansions and Recessions: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Historical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57056"/>
            <a:ext cx="8904855" cy="88511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Expansions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Recessions: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1950-2012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01586"/>
              </p:ext>
            </p:extLst>
          </p:nvPr>
        </p:nvGraphicFramePr>
        <p:xfrm>
          <a:off x="247974" y="1148862"/>
          <a:ext cx="8632556" cy="529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82"/>
                <a:gridCol w="1564650"/>
                <a:gridCol w="2787596"/>
                <a:gridCol w="1708528"/>
              </a:tblGrid>
              <a:tr h="736141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of Expansion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Length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(in Months)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Period of Recession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Length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(in Months)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Oct ‘49 to 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’53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‘53 to May ’54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May ‘54 to Aug ’57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Aug ‘57 to Apr ’58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Apr ‘58 to Apr ’60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Apr ‘60 to Feb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’61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Feb ‘61 to Dec ’69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Dec ‘69 to Nov ’70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Nov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‘70 to Nov ‘73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Nov ‘73 to Mar ’75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Mar ‘75 to Jan ’80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58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Jan ‘80 to Jul ’80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 ‘80 to 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’81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‘81 to Nov ’82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Nov ‘82 to 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’90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92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 ‘90 Mar ’91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Mar ‘91 to Mar ’01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Mar ‘01 to Nov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’01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Nov ‘01 to Nov ’07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73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Dec ‘07 to June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‘09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July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’09 to ?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4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51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579603"/>
            <a:ext cx="7772400" cy="1300333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sz="4200" dirty="0"/>
              <a:t>Using the AD-AS Model to Think about the Business Cycle and the Great Recession of 2008-2009</a:t>
            </a:r>
          </a:p>
        </p:txBody>
      </p:sp>
    </p:spTree>
    <p:extLst>
      <p:ext uri="{BB962C8B-B14F-4D97-AF65-F5344CB8AC3E}">
        <p14:creationId xmlns:p14="http://schemas.microsoft.com/office/powerpoint/2010/main" val="39437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0299"/>
            <a:ext cx="8904855" cy="659016"/>
          </a:xfrm>
        </p:spPr>
        <p:txBody>
          <a:bodyPr/>
          <a:lstStyle/>
          <a:p>
            <a:r>
              <a:rPr lang="en-US" dirty="0"/>
              <a:t>Shifts in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458307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0070C0"/>
                </a:solidFill>
              </a:rPr>
              <a:t>aggregate demand</a:t>
            </a:r>
            <a:r>
              <a:rPr lang="en-US" dirty="0">
                <a:solidFill>
                  <a:srgbClr val="32302A"/>
                </a:solidFill>
              </a:rPr>
              <a:t> (</a:t>
            </a:r>
            <a:r>
              <a:rPr lang="en-US" b="1" i="1" dirty="0">
                <a:solidFill>
                  <a:srgbClr val="0070C0"/>
                </a:solidFill>
              </a:rPr>
              <a:t>AD</a:t>
            </a:r>
            <a:r>
              <a:rPr lang="en-US" dirty="0">
                <a:solidFill>
                  <a:srgbClr val="32302A"/>
                </a:solidFill>
              </a:rPr>
              <a:t>) curve indicates the quantity of goods </a:t>
            </a:r>
            <a:r>
              <a:rPr lang="en-US" dirty="0" smtClean="0">
                <a:solidFill>
                  <a:srgbClr val="32302A"/>
                </a:solidFill>
              </a:rPr>
              <a:t>&amp; </a:t>
            </a:r>
            <a:r>
              <a:rPr lang="en-US" dirty="0">
                <a:solidFill>
                  <a:srgbClr val="32302A"/>
                </a:solidFill>
              </a:rPr>
              <a:t>services that will be demanded at alternative price levels.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 increase in aggregate demand (a shift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b="1" i="1" dirty="0">
                <a:solidFill>
                  <a:srgbClr val="0070C0"/>
                </a:solidFill>
              </a:rPr>
              <a:t>AD </a:t>
            </a:r>
            <a:r>
              <a:rPr lang="en-US" sz="2800" dirty="0">
                <a:solidFill>
                  <a:srgbClr val="32302A"/>
                </a:solidFill>
              </a:rPr>
              <a:t>curve to the right) indicates that decision makers will purchase a larger quantity of goods and services at each different price level.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decrease in aggregate demand (a shift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b="1" i="1" dirty="0">
                <a:solidFill>
                  <a:srgbClr val="0070C0"/>
                </a:solidFill>
              </a:rPr>
              <a:t>AD</a:t>
            </a:r>
            <a:r>
              <a:rPr lang="en-US" sz="2800" dirty="0">
                <a:solidFill>
                  <a:srgbClr val="32302A"/>
                </a:solidFill>
              </a:rPr>
              <a:t> curve to the left) indicates that decision makers will purchase a smaller quantity of goods and services at each different price level. </a:t>
            </a:r>
          </a:p>
        </p:txBody>
      </p:sp>
    </p:spTree>
    <p:extLst>
      <p:ext uri="{BB962C8B-B14F-4D97-AF65-F5344CB8AC3E}">
        <p14:creationId xmlns:p14="http://schemas.microsoft.com/office/powerpoint/2010/main" val="41592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752"/>
            <a:ext cx="9003326" cy="42534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What caused </a:t>
            </a:r>
            <a:r>
              <a:rPr lang="en-US" sz="27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boom 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27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2003-07 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the </a:t>
            </a:r>
            <a:r>
              <a:rPr lang="en-US" sz="27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bust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of </a:t>
            </a:r>
            <a:r>
              <a:rPr lang="en-US" sz="27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2008-09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Between 2002 and mid-year 2006, housing prices rose by almost 90%.  Stock prices also rose rapidly. As a result, wealth expanded and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increased, leading to an economic boom.</a:t>
            </a:r>
          </a:p>
          <a:p>
            <a:pPr lvl="1">
              <a:lnSpc>
                <a:spcPct val="90000"/>
              </a:lnSpc>
            </a:pP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But the situation changed in the second half of 2006.  Housing prices began to fall.  Both mortgage default and housing foreclosure rates increased. This reduced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Stock prices began to decline in October 2007 and they plunged during 2008.  This also reduced wealth and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394588"/>
            <a:ext cx="8904855" cy="744336"/>
          </a:xfrm>
        </p:spPr>
        <p:txBody>
          <a:bodyPr/>
          <a:lstStyle/>
          <a:p>
            <a:r>
              <a:rPr lang="en-US" dirty="0"/>
              <a:t>The Great Recession of 2008-2009</a:t>
            </a:r>
          </a:p>
        </p:txBody>
      </p:sp>
    </p:spTree>
    <p:extLst>
      <p:ext uri="{BB962C8B-B14F-4D97-AF65-F5344CB8AC3E}">
        <p14:creationId xmlns:p14="http://schemas.microsoft.com/office/powerpoint/2010/main" val="40868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753"/>
            <a:ext cx="9003326" cy="36858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What caused boom and bust?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During 2007 and the first half of 2008, crude oil and other energy prices soared,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this generated an unanticipated reduction in 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SRAS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These forces led to a sharp reduction in consumer and investor confidence, further reducing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reductions in both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SRAS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reduced output and employment just as the AD-AS model implies.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394192"/>
            <a:ext cx="8904855" cy="721088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Great Recession of 2008-2009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ounded Rectangle 220"/>
          <p:cNvSpPr/>
          <p:nvPr/>
        </p:nvSpPr>
        <p:spPr>
          <a:xfrm>
            <a:off x="3571631" y="1170023"/>
            <a:ext cx="5357680" cy="517606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1666"/>
            <a:ext cx="8904855" cy="121438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Changes in Stock and Housing Prices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Expansions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291696"/>
            <a:ext cx="3498519" cy="52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+mj-lt"/>
                <a:cs typeface="Times New Roman" pitchFamily="18" charset="0"/>
              </a:rPr>
              <a:t>Both stock </a:t>
            </a:r>
            <a:r>
              <a:rPr lang="en-US" sz="1700" dirty="0" smtClean="0">
                <a:latin typeface="+mj-lt"/>
                <a:cs typeface="Times New Roman" pitchFamily="18" charset="0"/>
              </a:rPr>
              <a:t>&amp; </a:t>
            </a:r>
            <a:r>
              <a:rPr lang="en-US" sz="1700" dirty="0">
                <a:latin typeface="+mj-lt"/>
                <a:cs typeface="Times New Roman" pitchFamily="18" charset="0"/>
              </a:rPr>
              <a:t>housing prices generally rise prior to and during </a:t>
            </a:r>
            <a:r>
              <a:rPr lang="en-US" sz="1700" b="1" i="1" dirty="0">
                <a:latin typeface="+mj-lt"/>
                <a:cs typeface="Times New Roman" pitchFamily="18" charset="0"/>
              </a:rPr>
              <a:t>expansions</a:t>
            </a:r>
            <a:r>
              <a:rPr lang="en-US" sz="17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+mj-lt"/>
                <a:cs typeface="Times New Roman" pitchFamily="18" charset="0"/>
              </a:rPr>
              <a:t>This leads to increases in 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17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+mj-lt"/>
                <a:cs typeface="Times New Roman" pitchFamily="18" charset="0"/>
              </a:rPr>
              <a:t>In contrast, stock and housing prices generally fall prior to and during recessions, and this reduces 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17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+mj-lt"/>
                <a:cs typeface="Times New Roman" pitchFamily="18" charset="0"/>
              </a:rPr>
              <a:t>The </a:t>
            </a:r>
            <a:r>
              <a:rPr lang="en-US" sz="1700" b="1" i="1" dirty="0">
                <a:latin typeface="+mj-lt"/>
                <a:cs typeface="Times New Roman" pitchFamily="18" charset="0"/>
              </a:rPr>
              <a:t>wealth effects </a:t>
            </a:r>
            <a:r>
              <a:rPr lang="en-US" sz="1700" dirty="0">
                <a:latin typeface="+mj-lt"/>
                <a:cs typeface="Times New Roman" pitchFamily="18" charset="0"/>
              </a:rPr>
              <a:t>associated with the swings in stock and housing prices are a contributing factor to the ups and downs of the business </a:t>
            </a:r>
            <a:r>
              <a:rPr lang="en-US" sz="1700" dirty="0" smtClean="0">
                <a:latin typeface="+mj-lt"/>
                <a:cs typeface="Times New Roman" pitchFamily="18" charset="0"/>
              </a:rPr>
              <a:t>cycle.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latin typeface="+mj-lt"/>
                <a:ea typeface="ＭＳ Ｐゴシック" pitchFamily="-107" charset="-128"/>
                <a:cs typeface="Times New Roman" pitchFamily="18" charset="0"/>
              </a:rPr>
              <a:t>Note: </a:t>
            </a:r>
            <a:r>
              <a:rPr lang="en-US" sz="1700" dirty="0">
                <a:latin typeface="+mj-lt"/>
                <a:ea typeface="ＭＳ Ｐゴシック" pitchFamily="-107" charset="-128"/>
                <a:cs typeface="Times New Roman" pitchFamily="18" charset="0"/>
              </a:rPr>
              <a:t>the reduction in housing prices for the 2008-2009 recession were far greater than other recessions.  Stock price reductions were also </a:t>
            </a:r>
            <a:r>
              <a:rPr lang="en-US" sz="1700" dirty="0" smtClean="0">
                <a:latin typeface="+mj-lt"/>
                <a:ea typeface="ＭＳ Ｐゴシック" pitchFamily="-107" charset="-128"/>
                <a:cs typeface="Times New Roman" pitchFamily="18" charset="0"/>
              </a:rPr>
              <a:t>substantial.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latin typeface="+mj-lt"/>
                <a:ea typeface="ＭＳ Ｐゴシック" pitchFamily="-107" charset="-128"/>
                <a:cs typeface="Times New Roman" pitchFamily="18" charset="0"/>
              </a:rPr>
              <a:t>These </a:t>
            </a:r>
            <a:r>
              <a:rPr lang="en-US" sz="1700" dirty="0">
                <a:latin typeface="+mj-lt"/>
                <a:ea typeface="ＭＳ Ｐゴシック" pitchFamily="-107" charset="-128"/>
                <a:cs typeface="Times New Roman" pitchFamily="18" charset="0"/>
              </a:rPr>
              <a:t>price reductions increased the severity of the recent downturn</a:t>
            </a:r>
            <a:r>
              <a:rPr lang="en-US" sz="1700" dirty="0" smtClean="0">
                <a:latin typeface="+mj-lt"/>
                <a:ea typeface="ＭＳ Ｐゴシック" pitchFamily="-107" charset="-128"/>
                <a:cs typeface="Times New Roman" pitchFamily="18" charset="0"/>
              </a:rPr>
              <a:t>.</a:t>
            </a:r>
            <a:endParaRPr lang="en-US" sz="1700" dirty="0" smtClean="0">
              <a:latin typeface="+mj-lt"/>
              <a:cs typeface="Times New Roman" pitchFamily="18" charset="0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153669" y="3024334"/>
            <a:ext cx="4700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141934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1970-72</a:t>
            </a:r>
            <a:endParaRPr lang="en-US" sz="1300" dirty="0">
              <a:latin typeface="+mj-l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796709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1975-77</a:t>
            </a:r>
            <a:endParaRPr lang="en-US" sz="1300" dirty="0">
              <a:latin typeface="+mj-lt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443669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1980-81</a:t>
            </a:r>
            <a:endParaRPr lang="en-US" sz="1300" dirty="0">
              <a:latin typeface="+mj-lt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106259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1982-84</a:t>
            </a:r>
            <a:endParaRPr lang="en-US" sz="1300" dirty="0">
              <a:latin typeface="+mj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761034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1991-93</a:t>
            </a:r>
            <a:endParaRPr lang="en-US" sz="1300" dirty="0">
              <a:latin typeface="+mj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416046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2002-04</a:t>
            </a:r>
            <a:endParaRPr lang="en-US" sz="1300" dirty="0">
              <a:latin typeface="+mj-lt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313598" y="2904534"/>
            <a:ext cx="192280" cy="106515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523373" y="2625270"/>
            <a:ext cx="192280" cy="385779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956630" y="1634245"/>
            <a:ext cx="192280" cy="1376804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69609" y="2904536"/>
            <a:ext cx="192280" cy="106513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610427" y="2188089"/>
            <a:ext cx="192280" cy="822960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823188" y="2983617"/>
            <a:ext cx="192280" cy="27432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268739" y="1492947"/>
            <a:ext cx="192280" cy="1518102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476737" y="2904536"/>
            <a:ext cx="192280" cy="106513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925776" y="1993014"/>
            <a:ext cx="192280" cy="1018036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138537" y="2983617"/>
            <a:ext cx="192280" cy="27432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573221" y="1905708"/>
            <a:ext cx="192280" cy="1105342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785982" y="2502032"/>
            <a:ext cx="192280" cy="509017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300641" y="4424379"/>
            <a:ext cx="196594" cy="1089721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511757" y="4424380"/>
            <a:ext cx="196594" cy="194367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952677" y="4419616"/>
            <a:ext cx="196594" cy="1564155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166779" y="4419617"/>
            <a:ext cx="196594" cy="199130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610279" y="4419617"/>
            <a:ext cx="196594" cy="521208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824381" y="4419617"/>
            <a:ext cx="196594" cy="140778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6261747" y="4419617"/>
            <a:ext cx="196594" cy="898401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475849" y="4419617"/>
            <a:ext cx="196594" cy="521208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914992" y="4419617"/>
            <a:ext cx="196594" cy="521208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7129094" y="4419616"/>
            <a:ext cx="196594" cy="267535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566460" y="4419617"/>
            <a:ext cx="196594" cy="1351658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7765840" y="4328334"/>
            <a:ext cx="196594" cy="45719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8218163" y="4419617"/>
            <a:ext cx="196594" cy="1500271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8440080" y="4419616"/>
            <a:ext cx="196594" cy="1032571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>
            <a:off x="4151089" y="4403016"/>
            <a:ext cx="4700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3664807" y="1437277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50%</a:t>
            </a:r>
            <a:endParaRPr lang="en-US" sz="1400" dirty="0">
              <a:latin typeface="+mj-lt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669976" y="1722960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40%</a:t>
            </a:r>
            <a:endParaRPr lang="en-US" sz="1400" dirty="0">
              <a:latin typeface="+mj-lt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667396" y="2008643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30%</a:t>
            </a:r>
            <a:endParaRPr lang="en-US" sz="1400" dirty="0">
              <a:latin typeface="+mj-lt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3664816" y="2294326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20%</a:t>
            </a:r>
            <a:endParaRPr lang="en-US" sz="1400" dirty="0">
              <a:latin typeface="+mj-lt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3669985" y="2580009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10%</a:t>
            </a:r>
            <a:endParaRPr lang="en-US" sz="1400" dirty="0">
              <a:latin typeface="+mj-lt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776410" y="2865691"/>
            <a:ext cx="404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0%</a:t>
            </a:r>
            <a:endParaRPr lang="en-US" sz="1400" dirty="0">
              <a:latin typeface="+mj-lt"/>
            </a:endParaRP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4161418" y="1575209"/>
            <a:ext cx="0" cy="1448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120351" y="1582958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120351" y="1882589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4120351" y="2177051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4120351" y="2471513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120351" y="2750477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4151089" y="4399927"/>
            <a:ext cx="0" cy="1448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110022" y="5833492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110022" y="4707307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110022" y="4988853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4110022" y="5270399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110022" y="5551945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3762862" y="4239766"/>
            <a:ext cx="404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0%</a:t>
            </a:r>
            <a:endParaRPr lang="en-US" sz="1400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622157" y="452544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-10%</a:t>
            </a:r>
            <a:endParaRPr lang="en-US" sz="1400" dirty="0">
              <a:latin typeface="+mj-lt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619577" y="4811132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-20%</a:t>
            </a:r>
            <a:endParaRPr lang="en-US" sz="1400" dirty="0">
              <a:latin typeface="+mj-lt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3616997" y="5096815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-30%</a:t>
            </a:r>
            <a:endParaRPr lang="en-US" sz="1400" dirty="0">
              <a:latin typeface="+mj-lt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622166" y="538249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-40%</a:t>
            </a:r>
            <a:endParaRPr lang="en-US" sz="1400" dirty="0">
              <a:latin typeface="+mj-lt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3619586" y="566818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-50%</a:t>
            </a:r>
            <a:endParaRPr lang="en-US" sz="1400" dirty="0">
              <a:latin typeface="+mj-lt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621822" y="1236534"/>
            <a:ext cx="798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latin typeface="+mj-lt"/>
                <a:cs typeface="Times New Roman" pitchFamily="18" charset="0"/>
              </a:rPr>
              <a:t>% Change</a:t>
            </a:r>
            <a:endParaRPr lang="en-US" sz="1400" i="1" dirty="0">
              <a:latin typeface="+mj-lt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619332" y="5912073"/>
            <a:ext cx="798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latin typeface="+mj-lt"/>
                <a:cs typeface="Times New Roman" pitchFamily="18" charset="0"/>
              </a:rPr>
              <a:t>% Change</a:t>
            </a:r>
            <a:endParaRPr lang="en-US" sz="1400" i="1" dirty="0">
              <a:latin typeface="+mj-lt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449292" y="3657264"/>
            <a:ext cx="196594" cy="199130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661368" y="3657264"/>
            <a:ext cx="196594" cy="199131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847994" y="3618330"/>
            <a:ext cx="984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latin typeface="+mj-lt"/>
                <a:cs typeface="Times New Roman" pitchFamily="18" charset="0"/>
              </a:rPr>
              <a:t>Home Prices</a:t>
            </a:r>
            <a:endParaRPr lang="en-US" sz="1400" i="1" dirty="0">
              <a:latin typeface="+mj-lt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642151" y="3618330"/>
            <a:ext cx="952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latin typeface="+mj-lt"/>
                <a:cs typeface="Times New Roman" pitchFamily="18" charset="0"/>
              </a:rPr>
              <a:t>Stock Prices</a:t>
            </a:r>
            <a:endParaRPr lang="en-US" sz="1400" i="1" dirty="0">
              <a:latin typeface="+mj-lt"/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5332702" y="3602832"/>
            <a:ext cx="2473068" cy="2981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359260" y="5833183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i="1" dirty="0">
                <a:latin typeface="+mj-lt"/>
                <a:cs typeface="Times New Roman" pitchFamily="18" charset="0"/>
              </a:rPr>
              <a:t>––– </a:t>
            </a:r>
            <a:r>
              <a:rPr lang="en-US" sz="1600" b="1" i="1" dirty="0" smtClean="0">
                <a:latin typeface="+mj-lt"/>
                <a:cs typeface="Times New Roman" pitchFamily="18" charset="0"/>
              </a:rPr>
              <a:t>Recession ––</a:t>
            </a:r>
            <a:r>
              <a:rPr lang="en-US" sz="1600" b="1" i="1" dirty="0">
                <a:latin typeface="+mj-lt"/>
                <a:cs typeface="Times New Roman" pitchFamily="18" charset="0"/>
              </a:rPr>
              <a:t>–</a:t>
            </a:r>
            <a:endParaRPr lang="en-US" sz="1600" b="1" i="1" dirty="0">
              <a:latin typeface="+mj-l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325597" y="1170023"/>
            <a:ext cx="1814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i="1" dirty="0">
                <a:latin typeface="+mj-lt"/>
                <a:cs typeface="Times New Roman" pitchFamily="18" charset="0"/>
              </a:rPr>
              <a:t>––– </a:t>
            </a:r>
            <a:r>
              <a:rPr lang="en-US" sz="1600" b="1" i="1" dirty="0" smtClean="0">
                <a:latin typeface="+mj-lt"/>
                <a:cs typeface="Times New Roman" pitchFamily="18" charset="0"/>
              </a:rPr>
              <a:t>Expansion ––</a:t>
            </a:r>
            <a:r>
              <a:rPr lang="en-US" sz="1600" b="1" i="1" dirty="0">
                <a:latin typeface="+mj-lt"/>
                <a:cs typeface="Times New Roman" pitchFamily="18" charset="0"/>
              </a:rPr>
              <a:t>–</a:t>
            </a:r>
            <a:endParaRPr lang="en-US" sz="1600" b="1" i="1" dirty="0">
              <a:latin typeface="+mj-l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8238075" y="1866959"/>
            <a:ext cx="192280" cy="1136760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1" name="Rectangle 210"/>
          <p:cNvSpPr/>
          <p:nvPr/>
        </p:nvSpPr>
        <p:spPr>
          <a:xfrm flipV="1">
            <a:off x="8441310" y="3043160"/>
            <a:ext cx="192280" cy="164592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8146236" y="3193573"/>
            <a:ext cx="6270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2010--</a:t>
            </a:r>
            <a:endParaRPr lang="en-US" sz="1300" dirty="0">
              <a:latin typeface="+mj-lt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4137156" y="4056954"/>
            <a:ext cx="7457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1969-70</a:t>
            </a:r>
            <a:endParaRPr lang="en-US" sz="1300" dirty="0">
              <a:latin typeface="+mj-lt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4776300" y="4056954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1973-75</a:t>
            </a:r>
            <a:endParaRPr lang="en-US" sz="1300" dirty="0">
              <a:latin typeface="+mj-lt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549497" y="4056954"/>
            <a:ext cx="5245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1980</a:t>
            </a:r>
            <a:endParaRPr lang="en-US" sz="1300" dirty="0">
              <a:latin typeface="+mj-lt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093665" y="4056954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1981-82</a:t>
            </a:r>
            <a:endParaRPr lang="en-US" sz="1300" dirty="0">
              <a:latin typeface="+mj-lt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748440" y="4056954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1990-91</a:t>
            </a:r>
            <a:endParaRPr lang="en-US" sz="1300" dirty="0">
              <a:latin typeface="+mj-lt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490614" y="4056954"/>
            <a:ext cx="5245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2001</a:t>
            </a:r>
            <a:endParaRPr lang="en-US" sz="1300" dirty="0">
              <a:latin typeface="+mj-lt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8050887" y="4056954"/>
            <a:ext cx="7457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2008-09</a:t>
            </a:r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7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208" grpId="0"/>
      <p:bldP spid="209" grpId="0"/>
      <p:bldP spid="210" grpId="0" animBg="1"/>
      <p:bldP spid="2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315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287338" indent="-2873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1. During the first half of 2008, the world price of oil soared while stock and housing prices plunged. Within the framework of the </a:t>
            </a:r>
            <a:r>
              <a:rPr lang="en-US" sz="2700" dirty="0" smtClean="0">
                <a:solidFill>
                  <a:srgbClr val="32302A"/>
                </a:solidFill>
              </a:rPr>
              <a:t>AD-AS </a:t>
            </a:r>
            <a:r>
              <a:rPr lang="en-US" sz="2700" dirty="0">
                <a:solidFill>
                  <a:srgbClr val="32302A"/>
                </a:solidFill>
              </a:rPr>
              <a:t>model, how would these two changes influence the U.S. economy?  Explain the expected impact on output </a:t>
            </a:r>
            <a:r>
              <a:rPr lang="en-US" sz="2700" dirty="0" smtClean="0">
                <a:solidFill>
                  <a:srgbClr val="32302A"/>
                </a:solidFill>
              </a:rPr>
              <a:t>&amp; price </a:t>
            </a:r>
            <a:r>
              <a:rPr lang="en-US" sz="2700" dirty="0">
                <a:solidFill>
                  <a:srgbClr val="32302A"/>
                </a:solidFill>
              </a:rPr>
              <a:t>level.</a:t>
            </a:r>
          </a:p>
          <a:p>
            <a:pPr marL="341313" indent="-341313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2. When actual output is less than the economy’s full employment level of output, how will real resource prices and real interest rates adjust?</a:t>
            </a:r>
          </a:p>
          <a:p>
            <a:pPr marL="287338" indent="-2873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3. </a:t>
            </a:r>
            <a:r>
              <a:rPr lang="en-US" sz="2700" dirty="0" smtClean="0">
                <a:solidFill>
                  <a:srgbClr val="32302A"/>
                </a:solidFill>
              </a:rPr>
              <a:t>Build </a:t>
            </a:r>
            <a:r>
              <a:rPr lang="en-US" sz="2700" dirty="0">
                <a:solidFill>
                  <a:srgbClr val="32302A"/>
                </a:solidFill>
              </a:rPr>
              <a:t>the AD, SRAS, </a:t>
            </a:r>
            <a:r>
              <a:rPr lang="en-US" sz="2700" dirty="0" smtClean="0">
                <a:solidFill>
                  <a:srgbClr val="32302A"/>
                </a:solidFill>
              </a:rPr>
              <a:t>&amp; </a:t>
            </a:r>
            <a:r>
              <a:rPr lang="en-US" sz="2700" dirty="0">
                <a:solidFill>
                  <a:srgbClr val="32302A"/>
                </a:solidFill>
              </a:rPr>
              <a:t>LRAS curves for an economy experiencing:</a:t>
            </a:r>
          </a:p>
          <a:p>
            <a:pPr marL="688975" indent="-4016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(a) full employment equilibrium </a:t>
            </a:r>
          </a:p>
          <a:p>
            <a:pPr marL="688975" indent="-4016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(b) an economic boom</a:t>
            </a:r>
          </a:p>
          <a:p>
            <a:pPr marL="688975" indent="-4016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(c) a recession</a:t>
            </a:r>
          </a:p>
          <a:p>
            <a:pPr marL="688975" indent="-688975">
              <a:lnSpc>
                <a:spcPts val="3000"/>
              </a:lnSpc>
              <a:buNone/>
            </a:pP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028103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10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5037"/>
            <a:ext cx="8904855" cy="673615"/>
          </a:xfrm>
        </p:spPr>
        <p:txBody>
          <a:bodyPr/>
          <a:lstStyle/>
          <a:p>
            <a:r>
              <a:rPr lang="en-US" dirty="0"/>
              <a:t>Factors that Shift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6281"/>
            <a:ext cx="8883750" cy="458307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following factors will cause a shift in </a:t>
            </a:r>
            <a:r>
              <a:rPr lang="en-US" b="1" i="1" dirty="0">
                <a:solidFill>
                  <a:srgbClr val="0070C0"/>
                </a:solidFill>
              </a:rPr>
              <a:t>aggregate demand</a:t>
            </a:r>
            <a:r>
              <a:rPr lang="en-US" dirty="0">
                <a:solidFill>
                  <a:srgbClr val="32302A"/>
                </a:solidFill>
              </a:rPr>
              <a:t> outward (inward):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 increase (decrease) in real wealth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decrease (increase) in the real interest rate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 increase in the optimism (pessimism)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businesses and consumers about future economic conditions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 increase (decline) in the expected rate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inflation 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higher (lower) real incomes abroad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reduction (increase) in the exchange rate value of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nation’s </a:t>
            </a:r>
            <a:r>
              <a:rPr lang="en-US" sz="2800" dirty="0" smtClean="0">
                <a:solidFill>
                  <a:srgbClr val="32302A"/>
                </a:solidFill>
              </a:rPr>
              <a:t>currency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46901" y="1797529"/>
            <a:ext cx="4883743" cy="404055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Shifts in Aggregate Demand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162577"/>
            <a:ext cx="4069719" cy="33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An increase in real wealth, such as would result from a stock market boom, would increase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aggregate demand</a:t>
            </a:r>
            <a:r>
              <a:rPr lang="en-US" sz="2200" dirty="0">
                <a:latin typeface="+mj-lt"/>
                <a:cs typeface="Times New Roman" pitchFamily="18" charset="0"/>
              </a:rPr>
              <a:t>, shifting the entire curve to the right (from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contrast, a reduction in real wealth decreases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aggregate demand</a:t>
            </a:r>
            <a:r>
              <a:rPr lang="en-US" sz="2200" dirty="0">
                <a:latin typeface="+mj-lt"/>
                <a:cs typeface="Times New Roman" pitchFamily="18" charset="0"/>
              </a:rPr>
              <a:t>, shifting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 left (from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28605" y="5358266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63690" y="5283391"/>
            <a:ext cx="1304909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42830" y="1935869"/>
            <a:ext cx="560346" cy="4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28605" y="232835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31" name="Group 131"/>
          <p:cNvGrpSpPr>
            <a:grpSpLocks/>
          </p:cNvGrpSpPr>
          <p:nvPr/>
        </p:nvGrpSpPr>
        <p:grpSpPr bwMode="auto">
          <a:xfrm>
            <a:off x="5634506" y="2147650"/>
            <a:ext cx="2447045" cy="2195465"/>
            <a:chOff x="2736" y="516"/>
            <a:chExt cx="1832" cy="1644"/>
          </a:xfrm>
        </p:grpSpPr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3539" y="1956"/>
              <a:ext cx="43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>
              <a:off x="2736" y="900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34" name="Group 130"/>
            <p:cNvGrpSpPr>
              <a:grpSpLocks/>
            </p:cNvGrpSpPr>
            <p:nvPr/>
          </p:nvGrpSpPr>
          <p:grpSpPr bwMode="auto">
            <a:xfrm>
              <a:off x="2882" y="516"/>
              <a:ext cx="1686" cy="1644"/>
              <a:chOff x="2882" y="516"/>
              <a:chExt cx="1686" cy="1644"/>
            </a:xfrm>
          </p:grpSpPr>
          <p:sp>
            <p:nvSpPr>
              <p:cNvPr id="35" name="Freeform 114"/>
              <p:cNvSpPr>
                <a:spLocks/>
              </p:cNvSpPr>
              <p:nvPr/>
            </p:nvSpPr>
            <p:spPr bwMode="auto">
              <a:xfrm>
                <a:off x="2882" y="516"/>
                <a:ext cx="1401" cy="1484"/>
              </a:xfrm>
              <a:custGeom>
                <a:avLst/>
                <a:gdLst>
                  <a:gd name="T0" fmla="*/ 0 w 5928"/>
                  <a:gd name="T1" fmla="*/ 0 h 6329"/>
                  <a:gd name="T2" fmla="*/ 1 w 5928"/>
                  <a:gd name="T3" fmla="*/ 1 h 6329"/>
                  <a:gd name="T4" fmla="*/ 1 w 5928"/>
                  <a:gd name="T5" fmla="*/ 2 h 6329"/>
                  <a:gd name="T6" fmla="*/ 1 w 5928"/>
                  <a:gd name="T7" fmla="*/ 3 h 6329"/>
                  <a:gd name="T8" fmla="*/ 2 w 5928"/>
                  <a:gd name="T9" fmla="*/ 3 h 6329"/>
                  <a:gd name="T10" fmla="*/ 2 w 5928"/>
                  <a:gd name="T11" fmla="*/ 4 h 6329"/>
                  <a:gd name="T12" fmla="*/ 2 w 5928"/>
                  <a:gd name="T13" fmla="*/ 4 h 6329"/>
                  <a:gd name="T14" fmla="*/ 3 w 5928"/>
                  <a:gd name="T15" fmla="*/ 5 h 6329"/>
                  <a:gd name="T16" fmla="*/ 3 w 5928"/>
                  <a:gd name="T17" fmla="*/ 6 h 6329"/>
                  <a:gd name="T18" fmla="*/ 4 w 5928"/>
                  <a:gd name="T19" fmla="*/ 6 h 6329"/>
                  <a:gd name="T20" fmla="*/ 4 w 5928"/>
                  <a:gd name="T21" fmla="*/ 7 h 6329"/>
                  <a:gd name="T22" fmla="*/ 4 w 5928"/>
                  <a:gd name="T23" fmla="*/ 7 h 6329"/>
                  <a:gd name="T24" fmla="*/ 5 w 5928"/>
                  <a:gd name="T25" fmla="*/ 8 h 6329"/>
                  <a:gd name="T26" fmla="*/ 5 w 5928"/>
                  <a:gd name="T27" fmla="*/ 8 h 6329"/>
                  <a:gd name="T28" fmla="*/ 5 w 5928"/>
                  <a:gd name="T29" fmla="*/ 9 h 6329"/>
                  <a:gd name="T30" fmla="*/ 6 w 5928"/>
                  <a:gd name="T31" fmla="*/ 9 h 6329"/>
                  <a:gd name="T32" fmla="*/ 6 w 5928"/>
                  <a:gd name="T33" fmla="*/ 10 h 6329"/>
                  <a:gd name="T34" fmla="*/ 6 w 5928"/>
                  <a:gd name="T35" fmla="*/ 10 h 6329"/>
                  <a:gd name="T36" fmla="*/ 7 w 5928"/>
                  <a:gd name="T37" fmla="*/ 11 h 6329"/>
                  <a:gd name="T38" fmla="*/ 7 w 5928"/>
                  <a:gd name="T39" fmla="*/ 11 h 6329"/>
                  <a:gd name="T40" fmla="*/ 8 w 5928"/>
                  <a:gd name="T41" fmla="*/ 11 h 6329"/>
                  <a:gd name="T42" fmla="*/ 8 w 5928"/>
                  <a:gd name="T43" fmla="*/ 12 h 6329"/>
                  <a:gd name="T44" fmla="*/ 8 w 5928"/>
                  <a:gd name="T45" fmla="*/ 12 h 6329"/>
                  <a:gd name="T46" fmla="*/ 9 w 5928"/>
                  <a:gd name="T47" fmla="*/ 13 h 6329"/>
                  <a:gd name="T48" fmla="*/ 9 w 5928"/>
                  <a:gd name="T49" fmla="*/ 13 h 6329"/>
                  <a:gd name="T50" fmla="*/ 9 w 5928"/>
                  <a:gd name="T51" fmla="*/ 13 h 6329"/>
                  <a:gd name="T52" fmla="*/ 10 w 5928"/>
                  <a:gd name="T53" fmla="*/ 14 h 6329"/>
                  <a:gd name="T54" fmla="*/ 10 w 5928"/>
                  <a:gd name="T55" fmla="*/ 14 h 6329"/>
                  <a:gd name="T56" fmla="*/ 10 w 5928"/>
                  <a:gd name="T57" fmla="*/ 15 h 6329"/>
                  <a:gd name="T58" fmla="*/ 11 w 5928"/>
                  <a:gd name="T59" fmla="*/ 15 h 6329"/>
                  <a:gd name="T60" fmla="*/ 11 w 5928"/>
                  <a:gd name="T61" fmla="*/ 15 h 6329"/>
                  <a:gd name="T62" fmla="*/ 11 w 5928"/>
                  <a:gd name="T63" fmla="*/ 15 h 6329"/>
                  <a:gd name="T64" fmla="*/ 12 w 5928"/>
                  <a:gd name="T65" fmla="*/ 16 h 6329"/>
                  <a:gd name="T66" fmla="*/ 12 w 5928"/>
                  <a:gd name="T67" fmla="*/ 16 h 6329"/>
                  <a:gd name="T68" fmla="*/ 13 w 5928"/>
                  <a:gd name="T69" fmla="*/ 16 h 6329"/>
                  <a:gd name="T70" fmla="*/ 13 w 5928"/>
                  <a:gd name="T71" fmla="*/ 16 h 6329"/>
                  <a:gd name="T72" fmla="*/ 13 w 5928"/>
                  <a:gd name="T73" fmla="*/ 17 h 6329"/>
                  <a:gd name="T74" fmla="*/ 13 w 5928"/>
                  <a:gd name="T75" fmla="*/ 17 h 6329"/>
                  <a:gd name="T76" fmla="*/ 14 w 5928"/>
                  <a:gd name="T77" fmla="*/ 17 h 6329"/>
                  <a:gd name="T78" fmla="*/ 14 w 5928"/>
                  <a:gd name="T79" fmla="*/ 17 h 6329"/>
                  <a:gd name="T80" fmla="*/ 14 w 5928"/>
                  <a:gd name="T81" fmla="*/ 17 h 6329"/>
                  <a:gd name="T82" fmla="*/ 15 w 5928"/>
                  <a:gd name="T83" fmla="*/ 18 h 6329"/>
                  <a:gd name="T84" fmla="*/ 15 w 5928"/>
                  <a:gd name="T85" fmla="*/ 18 h 6329"/>
                  <a:gd name="T86" fmla="*/ 15 w 5928"/>
                  <a:gd name="T87" fmla="*/ 18 h 6329"/>
                  <a:gd name="T88" fmla="*/ 16 w 5928"/>
                  <a:gd name="T89" fmla="*/ 18 h 6329"/>
                  <a:gd name="T90" fmla="*/ 16 w 5928"/>
                  <a:gd name="T91" fmla="*/ 18 h 6329"/>
                  <a:gd name="T92" fmla="*/ 16 w 5928"/>
                  <a:gd name="T93" fmla="*/ 18 h 6329"/>
                  <a:gd name="T94" fmla="*/ 17 w 5928"/>
                  <a:gd name="T95" fmla="*/ 19 h 6329"/>
                  <a:gd name="T96" fmla="*/ 17 w 5928"/>
                  <a:gd name="T97" fmla="*/ 19 h 6329"/>
                  <a:gd name="T98" fmla="*/ 17 w 5928"/>
                  <a:gd name="T99" fmla="*/ 19 h 6329"/>
                  <a:gd name="T100" fmla="*/ 17 w 5928"/>
                  <a:gd name="T101" fmla="*/ 19 h 6329"/>
                  <a:gd name="T102" fmla="*/ 18 w 5928"/>
                  <a:gd name="T103" fmla="*/ 19 h 6329"/>
                  <a:gd name="T104" fmla="*/ 18 w 5928"/>
                  <a:gd name="T105" fmla="*/ 19 h 6329"/>
                  <a:gd name="T106" fmla="*/ 18 w 5928"/>
                  <a:gd name="T107" fmla="*/ 19 h 63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928"/>
                  <a:gd name="T163" fmla="*/ 0 h 6329"/>
                  <a:gd name="T164" fmla="*/ 5928 w 5928"/>
                  <a:gd name="T165" fmla="*/ 6329 h 63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928" h="6329">
                    <a:moveTo>
                      <a:pt x="0" y="0"/>
                    </a:moveTo>
                    <a:lnTo>
                      <a:pt x="38" y="80"/>
                    </a:lnTo>
                    <a:lnTo>
                      <a:pt x="77" y="160"/>
                    </a:lnTo>
                    <a:lnTo>
                      <a:pt x="115" y="239"/>
                    </a:lnTo>
                    <a:lnTo>
                      <a:pt x="154" y="317"/>
                    </a:lnTo>
                    <a:lnTo>
                      <a:pt x="193" y="394"/>
                    </a:lnTo>
                    <a:lnTo>
                      <a:pt x="231" y="472"/>
                    </a:lnTo>
                    <a:lnTo>
                      <a:pt x="270" y="548"/>
                    </a:lnTo>
                    <a:lnTo>
                      <a:pt x="308" y="624"/>
                    </a:lnTo>
                    <a:lnTo>
                      <a:pt x="348" y="699"/>
                    </a:lnTo>
                    <a:lnTo>
                      <a:pt x="386" y="774"/>
                    </a:lnTo>
                    <a:lnTo>
                      <a:pt x="425" y="848"/>
                    </a:lnTo>
                    <a:lnTo>
                      <a:pt x="464" y="920"/>
                    </a:lnTo>
                    <a:lnTo>
                      <a:pt x="502" y="994"/>
                    </a:lnTo>
                    <a:lnTo>
                      <a:pt x="542" y="1065"/>
                    </a:lnTo>
                    <a:lnTo>
                      <a:pt x="581" y="1136"/>
                    </a:lnTo>
                    <a:lnTo>
                      <a:pt x="619" y="1207"/>
                    </a:lnTo>
                    <a:lnTo>
                      <a:pt x="658" y="1277"/>
                    </a:lnTo>
                    <a:lnTo>
                      <a:pt x="698" y="1346"/>
                    </a:lnTo>
                    <a:lnTo>
                      <a:pt x="737" y="1416"/>
                    </a:lnTo>
                    <a:lnTo>
                      <a:pt x="775" y="1484"/>
                    </a:lnTo>
                    <a:lnTo>
                      <a:pt x="814" y="1551"/>
                    </a:lnTo>
                    <a:lnTo>
                      <a:pt x="854" y="1619"/>
                    </a:lnTo>
                    <a:lnTo>
                      <a:pt x="893" y="1685"/>
                    </a:lnTo>
                    <a:lnTo>
                      <a:pt x="932" y="1752"/>
                    </a:lnTo>
                    <a:lnTo>
                      <a:pt x="972" y="1817"/>
                    </a:lnTo>
                    <a:lnTo>
                      <a:pt x="1010" y="1882"/>
                    </a:lnTo>
                    <a:lnTo>
                      <a:pt x="1049" y="1946"/>
                    </a:lnTo>
                    <a:lnTo>
                      <a:pt x="1088" y="2009"/>
                    </a:lnTo>
                    <a:lnTo>
                      <a:pt x="1128" y="2072"/>
                    </a:lnTo>
                    <a:lnTo>
                      <a:pt x="1167" y="2135"/>
                    </a:lnTo>
                    <a:lnTo>
                      <a:pt x="1206" y="2196"/>
                    </a:lnTo>
                    <a:lnTo>
                      <a:pt x="1246" y="2258"/>
                    </a:lnTo>
                    <a:lnTo>
                      <a:pt x="1285" y="2318"/>
                    </a:lnTo>
                    <a:lnTo>
                      <a:pt x="1324" y="2378"/>
                    </a:lnTo>
                    <a:lnTo>
                      <a:pt x="1363" y="2438"/>
                    </a:lnTo>
                    <a:lnTo>
                      <a:pt x="1403" y="2497"/>
                    </a:lnTo>
                    <a:lnTo>
                      <a:pt x="1442" y="2555"/>
                    </a:lnTo>
                    <a:lnTo>
                      <a:pt x="1481" y="2612"/>
                    </a:lnTo>
                    <a:lnTo>
                      <a:pt x="1519" y="2670"/>
                    </a:lnTo>
                    <a:lnTo>
                      <a:pt x="1559" y="2727"/>
                    </a:lnTo>
                    <a:lnTo>
                      <a:pt x="1598" y="2783"/>
                    </a:lnTo>
                    <a:lnTo>
                      <a:pt x="1637" y="2838"/>
                    </a:lnTo>
                    <a:lnTo>
                      <a:pt x="1677" y="2894"/>
                    </a:lnTo>
                    <a:lnTo>
                      <a:pt x="1716" y="2948"/>
                    </a:lnTo>
                    <a:lnTo>
                      <a:pt x="1755" y="3002"/>
                    </a:lnTo>
                    <a:lnTo>
                      <a:pt x="1793" y="3056"/>
                    </a:lnTo>
                    <a:lnTo>
                      <a:pt x="1833" y="3109"/>
                    </a:lnTo>
                    <a:lnTo>
                      <a:pt x="1871" y="3161"/>
                    </a:lnTo>
                    <a:lnTo>
                      <a:pt x="1910" y="3213"/>
                    </a:lnTo>
                    <a:lnTo>
                      <a:pt x="1949" y="3265"/>
                    </a:lnTo>
                    <a:lnTo>
                      <a:pt x="1989" y="3315"/>
                    </a:lnTo>
                    <a:lnTo>
                      <a:pt x="2028" y="3365"/>
                    </a:lnTo>
                    <a:lnTo>
                      <a:pt x="2067" y="3416"/>
                    </a:lnTo>
                    <a:lnTo>
                      <a:pt x="2105" y="3465"/>
                    </a:lnTo>
                    <a:lnTo>
                      <a:pt x="2145" y="3513"/>
                    </a:lnTo>
                    <a:lnTo>
                      <a:pt x="2184" y="3562"/>
                    </a:lnTo>
                    <a:lnTo>
                      <a:pt x="2222" y="3610"/>
                    </a:lnTo>
                    <a:lnTo>
                      <a:pt x="2261" y="3656"/>
                    </a:lnTo>
                    <a:lnTo>
                      <a:pt x="2301" y="3703"/>
                    </a:lnTo>
                    <a:lnTo>
                      <a:pt x="2339" y="3750"/>
                    </a:lnTo>
                    <a:lnTo>
                      <a:pt x="2378" y="3795"/>
                    </a:lnTo>
                    <a:lnTo>
                      <a:pt x="2417" y="3841"/>
                    </a:lnTo>
                    <a:lnTo>
                      <a:pt x="2455" y="3885"/>
                    </a:lnTo>
                    <a:lnTo>
                      <a:pt x="2495" y="3929"/>
                    </a:lnTo>
                    <a:lnTo>
                      <a:pt x="2533" y="3973"/>
                    </a:lnTo>
                    <a:lnTo>
                      <a:pt x="2572" y="4016"/>
                    </a:lnTo>
                    <a:lnTo>
                      <a:pt x="2610" y="4059"/>
                    </a:lnTo>
                    <a:lnTo>
                      <a:pt x="2648" y="4102"/>
                    </a:lnTo>
                    <a:lnTo>
                      <a:pt x="2688" y="4144"/>
                    </a:lnTo>
                    <a:lnTo>
                      <a:pt x="2726" y="4184"/>
                    </a:lnTo>
                    <a:lnTo>
                      <a:pt x="2764" y="4226"/>
                    </a:lnTo>
                    <a:lnTo>
                      <a:pt x="2803" y="4267"/>
                    </a:lnTo>
                    <a:lnTo>
                      <a:pt x="2841" y="4306"/>
                    </a:lnTo>
                    <a:lnTo>
                      <a:pt x="2879" y="4345"/>
                    </a:lnTo>
                    <a:lnTo>
                      <a:pt x="2917" y="4385"/>
                    </a:lnTo>
                    <a:lnTo>
                      <a:pt x="2955" y="4424"/>
                    </a:lnTo>
                    <a:lnTo>
                      <a:pt x="2993" y="4462"/>
                    </a:lnTo>
                    <a:lnTo>
                      <a:pt x="3031" y="4499"/>
                    </a:lnTo>
                    <a:lnTo>
                      <a:pt x="3070" y="4537"/>
                    </a:lnTo>
                    <a:lnTo>
                      <a:pt x="3108" y="4574"/>
                    </a:lnTo>
                    <a:lnTo>
                      <a:pt x="3146" y="4609"/>
                    </a:lnTo>
                    <a:lnTo>
                      <a:pt x="3184" y="4645"/>
                    </a:lnTo>
                    <a:lnTo>
                      <a:pt x="3221" y="4679"/>
                    </a:lnTo>
                    <a:lnTo>
                      <a:pt x="3259" y="4715"/>
                    </a:lnTo>
                    <a:lnTo>
                      <a:pt x="3297" y="4749"/>
                    </a:lnTo>
                    <a:lnTo>
                      <a:pt x="3334" y="4784"/>
                    </a:lnTo>
                    <a:lnTo>
                      <a:pt x="3372" y="4817"/>
                    </a:lnTo>
                    <a:lnTo>
                      <a:pt x="3409" y="4851"/>
                    </a:lnTo>
                    <a:lnTo>
                      <a:pt x="3447" y="4883"/>
                    </a:lnTo>
                    <a:lnTo>
                      <a:pt x="3483" y="4916"/>
                    </a:lnTo>
                    <a:lnTo>
                      <a:pt x="3520" y="4948"/>
                    </a:lnTo>
                    <a:lnTo>
                      <a:pt x="3558" y="4980"/>
                    </a:lnTo>
                    <a:lnTo>
                      <a:pt x="3595" y="5011"/>
                    </a:lnTo>
                    <a:lnTo>
                      <a:pt x="3632" y="5042"/>
                    </a:lnTo>
                    <a:lnTo>
                      <a:pt x="3669" y="5072"/>
                    </a:lnTo>
                    <a:lnTo>
                      <a:pt x="3706" y="5102"/>
                    </a:lnTo>
                    <a:lnTo>
                      <a:pt x="3743" y="5131"/>
                    </a:lnTo>
                    <a:lnTo>
                      <a:pt x="3780" y="5161"/>
                    </a:lnTo>
                    <a:lnTo>
                      <a:pt x="3816" y="5190"/>
                    </a:lnTo>
                    <a:lnTo>
                      <a:pt x="3852" y="5218"/>
                    </a:lnTo>
                    <a:lnTo>
                      <a:pt x="3889" y="5247"/>
                    </a:lnTo>
                    <a:lnTo>
                      <a:pt x="3926" y="5274"/>
                    </a:lnTo>
                    <a:lnTo>
                      <a:pt x="3961" y="5301"/>
                    </a:lnTo>
                    <a:lnTo>
                      <a:pt x="3998" y="5328"/>
                    </a:lnTo>
                    <a:lnTo>
                      <a:pt x="4034" y="5355"/>
                    </a:lnTo>
                    <a:lnTo>
                      <a:pt x="4069" y="5381"/>
                    </a:lnTo>
                    <a:lnTo>
                      <a:pt x="4106" y="5406"/>
                    </a:lnTo>
                    <a:lnTo>
                      <a:pt x="4142" y="5432"/>
                    </a:lnTo>
                    <a:lnTo>
                      <a:pt x="4177" y="5457"/>
                    </a:lnTo>
                    <a:lnTo>
                      <a:pt x="4213" y="5481"/>
                    </a:lnTo>
                    <a:lnTo>
                      <a:pt x="4249" y="5506"/>
                    </a:lnTo>
                    <a:lnTo>
                      <a:pt x="4284" y="5529"/>
                    </a:lnTo>
                    <a:lnTo>
                      <a:pt x="4319" y="5552"/>
                    </a:lnTo>
                    <a:lnTo>
                      <a:pt x="4354" y="5576"/>
                    </a:lnTo>
                    <a:lnTo>
                      <a:pt x="4390" y="5599"/>
                    </a:lnTo>
                    <a:lnTo>
                      <a:pt x="4424" y="5621"/>
                    </a:lnTo>
                    <a:lnTo>
                      <a:pt x="4460" y="5643"/>
                    </a:lnTo>
                    <a:lnTo>
                      <a:pt x="4494" y="5665"/>
                    </a:lnTo>
                    <a:lnTo>
                      <a:pt x="4529" y="5686"/>
                    </a:lnTo>
                    <a:lnTo>
                      <a:pt x="4563" y="5707"/>
                    </a:lnTo>
                    <a:lnTo>
                      <a:pt x="4598" y="5728"/>
                    </a:lnTo>
                    <a:lnTo>
                      <a:pt x="4632" y="5749"/>
                    </a:lnTo>
                    <a:lnTo>
                      <a:pt x="4666" y="5769"/>
                    </a:lnTo>
                    <a:lnTo>
                      <a:pt x="4701" y="5788"/>
                    </a:lnTo>
                    <a:lnTo>
                      <a:pt x="4735" y="5808"/>
                    </a:lnTo>
                    <a:lnTo>
                      <a:pt x="4768" y="5828"/>
                    </a:lnTo>
                    <a:lnTo>
                      <a:pt x="4803" y="5846"/>
                    </a:lnTo>
                    <a:lnTo>
                      <a:pt x="4836" y="5864"/>
                    </a:lnTo>
                    <a:lnTo>
                      <a:pt x="4870" y="5883"/>
                    </a:lnTo>
                    <a:lnTo>
                      <a:pt x="4903" y="5900"/>
                    </a:lnTo>
                    <a:lnTo>
                      <a:pt x="4937" y="5918"/>
                    </a:lnTo>
                    <a:lnTo>
                      <a:pt x="4970" y="5936"/>
                    </a:lnTo>
                    <a:lnTo>
                      <a:pt x="5003" y="5952"/>
                    </a:lnTo>
                    <a:lnTo>
                      <a:pt x="5035" y="5969"/>
                    </a:lnTo>
                    <a:lnTo>
                      <a:pt x="5068" y="5985"/>
                    </a:lnTo>
                    <a:lnTo>
                      <a:pt x="5101" y="6001"/>
                    </a:lnTo>
                    <a:lnTo>
                      <a:pt x="5133" y="6017"/>
                    </a:lnTo>
                    <a:lnTo>
                      <a:pt x="5166" y="6033"/>
                    </a:lnTo>
                    <a:lnTo>
                      <a:pt x="5198" y="6047"/>
                    </a:lnTo>
                    <a:lnTo>
                      <a:pt x="5230" y="6062"/>
                    </a:lnTo>
                    <a:lnTo>
                      <a:pt x="5262" y="6077"/>
                    </a:lnTo>
                    <a:lnTo>
                      <a:pt x="5294" y="6090"/>
                    </a:lnTo>
                    <a:lnTo>
                      <a:pt x="5326" y="6105"/>
                    </a:lnTo>
                    <a:lnTo>
                      <a:pt x="5357" y="6119"/>
                    </a:lnTo>
                    <a:lnTo>
                      <a:pt x="5389" y="6132"/>
                    </a:lnTo>
                    <a:lnTo>
                      <a:pt x="5419" y="6144"/>
                    </a:lnTo>
                    <a:lnTo>
                      <a:pt x="5451" y="6158"/>
                    </a:lnTo>
                    <a:lnTo>
                      <a:pt x="5482" y="6170"/>
                    </a:lnTo>
                    <a:lnTo>
                      <a:pt x="5513" y="6182"/>
                    </a:lnTo>
                    <a:lnTo>
                      <a:pt x="5543" y="6195"/>
                    </a:lnTo>
                    <a:lnTo>
                      <a:pt x="5574" y="6207"/>
                    </a:lnTo>
                    <a:lnTo>
                      <a:pt x="5605" y="6218"/>
                    </a:lnTo>
                    <a:lnTo>
                      <a:pt x="5634" y="6229"/>
                    </a:lnTo>
                    <a:lnTo>
                      <a:pt x="5665" y="6240"/>
                    </a:lnTo>
                    <a:lnTo>
                      <a:pt x="5694" y="6251"/>
                    </a:lnTo>
                    <a:lnTo>
                      <a:pt x="5724" y="6262"/>
                    </a:lnTo>
                    <a:lnTo>
                      <a:pt x="5753" y="6272"/>
                    </a:lnTo>
                    <a:lnTo>
                      <a:pt x="5783" y="6282"/>
                    </a:lnTo>
                    <a:lnTo>
                      <a:pt x="5812" y="6292"/>
                    </a:lnTo>
                    <a:lnTo>
                      <a:pt x="5842" y="6302"/>
                    </a:lnTo>
                    <a:lnTo>
                      <a:pt x="5870" y="6311"/>
                    </a:lnTo>
                    <a:lnTo>
                      <a:pt x="5900" y="6320"/>
                    </a:lnTo>
                    <a:lnTo>
                      <a:pt x="5928" y="6329"/>
                    </a:lnTo>
                  </a:path>
                </a:pathLst>
              </a:custGeom>
              <a:noFill/>
              <a:ln w="57150">
                <a:solidFill>
                  <a:srgbClr val="053AB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6" name="Rectangle 123"/>
              <p:cNvSpPr>
                <a:spLocks noChangeArrowheads="1"/>
              </p:cNvSpPr>
              <p:nvPr/>
            </p:nvSpPr>
            <p:spPr bwMode="auto">
              <a:xfrm>
                <a:off x="4296" y="1953"/>
                <a:ext cx="272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b="1" i="1" dirty="0">
                    <a:solidFill>
                      <a:srgbClr val="053ABF"/>
                    </a:solidFill>
                    <a:latin typeface="+mj-lt"/>
                    <a:cs typeface="Times New Roman" pitchFamily="18" charset="0"/>
                  </a:rPr>
                  <a:t>AD</a:t>
                </a:r>
                <a:r>
                  <a:rPr kumimoji="0" lang="en-US" b="1" i="1" baseline="-25000" dirty="0">
                    <a:solidFill>
                      <a:srgbClr val="053ABF"/>
                    </a:solidFill>
                    <a:latin typeface="+mj-lt"/>
                    <a:cs typeface="Times New Roman" pitchFamily="18" charset="0"/>
                  </a:rPr>
                  <a:t>1</a:t>
                </a:r>
                <a:endParaRPr kumimoji="0" lang="en-US" b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Group 133"/>
          <p:cNvGrpSpPr>
            <a:grpSpLocks/>
          </p:cNvGrpSpPr>
          <p:nvPr/>
        </p:nvGrpSpPr>
        <p:grpSpPr bwMode="auto">
          <a:xfrm>
            <a:off x="4745506" y="2598500"/>
            <a:ext cx="2505525" cy="2554696"/>
            <a:chOff x="2172" y="753"/>
            <a:chExt cx="1876" cy="1913"/>
          </a:xfrm>
        </p:grpSpPr>
        <p:grpSp>
          <p:nvGrpSpPr>
            <p:cNvPr id="38" name="Group 132"/>
            <p:cNvGrpSpPr>
              <a:grpSpLocks/>
            </p:cNvGrpSpPr>
            <p:nvPr/>
          </p:nvGrpSpPr>
          <p:grpSpPr bwMode="auto">
            <a:xfrm>
              <a:off x="2172" y="753"/>
              <a:ext cx="1876" cy="1913"/>
              <a:chOff x="2172" y="753"/>
              <a:chExt cx="1876" cy="1913"/>
            </a:xfrm>
          </p:grpSpPr>
          <p:sp>
            <p:nvSpPr>
              <p:cNvPr id="41" name="Freeform 120"/>
              <p:cNvSpPr>
                <a:spLocks/>
              </p:cNvSpPr>
              <p:nvPr/>
            </p:nvSpPr>
            <p:spPr bwMode="auto">
              <a:xfrm>
                <a:off x="2172" y="753"/>
                <a:ext cx="1579" cy="1770"/>
              </a:xfrm>
              <a:custGeom>
                <a:avLst/>
                <a:gdLst>
                  <a:gd name="T0" fmla="*/ 0 w 6682"/>
                  <a:gd name="T1" fmla="*/ 1 h 7544"/>
                  <a:gd name="T2" fmla="*/ 1 w 6682"/>
                  <a:gd name="T3" fmla="*/ 2 h 7544"/>
                  <a:gd name="T4" fmla="*/ 1 w 6682"/>
                  <a:gd name="T5" fmla="*/ 3 h 7544"/>
                  <a:gd name="T6" fmla="*/ 2 w 6682"/>
                  <a:gd name="T7" fmla="*/ 4 h 7544"/>
                  <a:gd name="T8" fmla="*/ 2 w 6682"/>
                  <a:gd name="T9" fmla="*/ 5 h 7544"/>
                  <a:gd name="T10" fmla="*/ 3 w 6682"/>
                  <a:gd name="T11" fmla="*/ 7 h 7544"/>
                  <a:gd name="T12" fmla="*/ 3 w 6682"/>
                  <a:gd name="T13" fmla="*/ 8 h 7544"/>
                  <a:gd name="T14" fmla="*/ 4 w 6682"/>
                  <a:gd name="T15" fmla="*/ 8 h 7544"/>
                  <a:gd name="T16" fmla="*/ 4 w 6682"/>
                  <a:gd name="T17" fmla="*/ 9 h 7544"/>
                  <a:gd name="T18" fmla="*/ 5 w 6682"/>
                  <a:gd name="T19" fmla="*/ 10 h 7544"/>
                  <a:gd name="T20" fmla="*/ 5 w 6682"/>
                  <a:gd name="T21" fmla="*/ 11 h 7544"/>
                  <a:gd name="T22" fmla="*/ 6 w 6682"/>
                  <a:gd name="T23" fmla="*/ 12 h 7544"/>
                  <a:gd name="T24" fmla="*/ 6 w 6682"/>
                  <a:gd name="T25" fmla="*/ 12 h 7544"/>
                  <a:gd name="T26" fmla="*/ 7 w 6682"/>
                  <a:gd name="T27" fmla="*/ 13 h 7544"/>
                  <a:gd name="T28" fmla="*/ 8 w 6682"/>
                  <a:gd name="T29" fmla="*/ 14 h 7544"/>
                  <a:gd name="T30" fmla="*/ 8 w 6682"/>
                  <a:gd name="T31" fmla="*/ 15 h 7544"/>
                  <a:gd name="T32" fmla="*/ 9 w 6682"/>
                  <a:gd name="T33" fmla="*/ 15 h 7544"/>
                  <a:gd name="T34" fmla="*/ 9 w 6682"/>
                  <a:gd name="T35" fmla="*/ 16 h 7544"/>
                  <a:gd name="T36" fmla="*/ 9 w 6682"/>
                  <a:gd name="T37" fmla="*/ 16 h 7544"/>
                  <a:gd name="T38" fmla="*/ 10 w 6682"/>
                  <a:gd name="T39" fmla="*/ 17 h 7544"/>
                  <a:gd name="T40" fmla="*/ 11 w 6682"/>
                  <a:gd name="T41" fmla="*/ 17 h 7544"/>
                  <a:gd name="T42" fmla="*/ 11 w 6682"/>
                  <a:gd name="T43" fmla="*/ 18 h 7544"/>
                  <a:gd name="T44" fmla="*/ 12 w 6682"/>
                  <a:gd name="T45" fmla="*/ 18 h 7544"/>
                  <a:gd name="T46" fmla="*/ 12 w 6682"/>
                  <a:gd name="T47" fmla="*/ 19 h 7544"/>
                  <a:gd name="T48" fmla="*/ 13 w 6682"/>
                  <a:gd name="T49" fmla="*/ 19 h 7544"/>
                  <a:gd name="T50" fmla="*/ 13 w 6682"/>
                  <a:gd name="T51" fmla="*/ 19 h 7544"/>
                  <a:gd name="T52" fmla="*/ 14 w 6682"/>
                  <a:gd name="T53" fmla="*/ 20 h 7544"/>
                  <a:gd name="T54" fmla="*/ 14 w 6682"/>
                  <a:gd name="T55" fmla="*/ 20 h 7544"/>
                  <a:gd name="T56" fmla="*/ 14 w 6682"/>
                  <a:gd name="T57" fmla="*/ 20 h 7544"/>
                  <a:gd name="T58" fmla="*/ 15 w 6682"/>
                  <a:gd name="T59" fmla="*/ 21 h 7544"/>
                  <a:gd name="T60" fmla="*/ 15 w 6682"/>
                  <a:gd name="T61" fmla="*/ 21 h 7544"/>
                  <a:gd name="T62" fmla="*/ 16 w 6682"/>
                  <a:gd name="T63" fmla="*/ 21 h 7544"/>
                  <a:gd name="T64" fmla="*/ 16 w 6682"/>
                  <a:gd name="T65" fmla="*/ 21 h 7544"/>
                  <a:gd name="T66" fmla="*/ 17 w 6682"/>
                  <a:gd name="T67" fmla="*/ 22 h 7544"/>
                  <a:gd name="T68" fmla="*/ 17 w 6682"/>
                  <a:gd name="T69" fmla="*/ 22 h 7544"/>
                  <a:gd name="T70" fmla="*/ 17 w 6682"/>
                  <a:gd name="T71" fmla="*/ 22 h 7544"/>
                  <a:gd name="T72" fmla="*/ 18 w 6682"/>
                  <a:gd name="T73" fmla="*/ 22 h 7544"/>
                  <a:gd name="T74" fmla="*/ 18 w 6682"/>
                  <a:gd name="T75" fmla="*/ 22 h 7544"/>
                  <a:gd name="T76" fmla="*/ 18 w 6682"/>
                  <a:gd name="T77" fmla="*/ 22 h 7544"/>
                  <a:gd name="T78" fmla="*/ 19 w 6682"/>
                  <a:gd name="T79" fmla="*/ 22 h 7544"/>
                  <a:gd name="T80" fmla="*/ 19 w 6682"/>
                  <a:gd name="T81" fmla="*/ 23 h 7544"/>
                  <a:gd name="T82" fmla="*/ 19 w 6682"/>
                  <a:gd name="T83" fmla="*/ 23 h 7544"/>
                  <a:gd name="T84" fmla="*/ 20 w 6682"/>
                  <a:gd name="T85" fmla="*/ 23 h 7544"/>
                  <a:gd name="T86" fmla="*/ 20 w 6682"/>
                  <a:gd name="T87" fmla="*/ 23 h 7544"/>
                  <a:gd name="T88" fmla="*/ 20 w 6682"/>
                  <a:gd name="T89" fmla="*/ 23 h 7544"/>
                  <a:gd name="T90" fmla="*/ 20 w 6682"/>
                  <a:gd name="T91" fmla="*/ 23 h 7544"/>
                  <a:gd name="T92" fmla="*/ 20 w 6682"/>
                  <a:gd name="T93" fmla="*/ 23 h 7544"/>
                  <a:gd name="T94" fmla="*/ 21 w 6682"/>
                  <a:gd name="T95" fmla="*/ 23 h 7544"/>
                  <a:gd name="T96" fmla="*/ 21 w 6682"/>
                  <a:gd name="T97" fmla="*/ 23 h 7544"/>
                  <a:gd name="T98" fmla="*/ 21 w 6682"/>
                  <a:gd name="T99" fmla="*/ 23 h 7544"/>
                  <a:gd name="T100" fmla="*/ 21 w 6682"/>
                  <a:gd name="T101" fmla="*/ 23 h 7544"/>
                  <a:gd name="T102" fmla="*/ 21 w 6682"/>
                  <a:gd name="T103" fmla="*/ 23 h 7544"/>
                  <a:gd name="T104" fmla="*/ 21 w 6682"/>
                  <a:gd name="T105" fmla="*/ 23 h 75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82"/>
                  <a:gd name="T160" fmla="*/ 0 h 7544"/>
                  <a:gd name="T161" fmla="*/ 6682 w 6682"/>
                  <a:gd name="T162" fmla="*/ 7544 h 75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82" h="7544">
                    <a:moveTo>
                      <a:pt x="0" y="0"/>
                    </a:moveTo>
                    <a:lnTo>
                      <a:pt x="36" y="103"/>
                    </a:lnTo>
                    <a:lnTo>
                      <a:pt x="73" y="205"/>
                    </a:lnTo>
                    <a:lnTo>
                      <a:pt x="110" y="306"/>
                    </a:lnTo>
                    <a:lnTo>
                      <a:pt x="148" y="406"/>
                    </a:lnTo>
                    <a:lnTo>
                      <a:pt x="184" y="506"/>
                    </a:lnTo>
                    <a:lnTo>
                      <a:pt x="223" y="604"/>
                    </a:lnTo>
                    <a:lnTo>
                      <a:pt x="259" y="702"/>
                    </a:lnTo>
                    <a:lnTo>
                      <a:pt x="297" y="798"/>
                    </a:lnTo>
                    <a:lnTo>
                      <a:pt x="336" y="894"/>
                    </a:lnTo>
                    <a:lnTo>
                      <a:pt x="374" y="988"/>
                    </a:lnTo>
                    <a:lnTo>
                      <a:pt x="413" y="1083"/>
                    </a:lnTo>
                    <a:lnTo>
                      <a:pt x="451" y="1176"/>
                    </a:lnTo>
                    <a:lnTo>
                      <a:pt x="490" y="1268"/>
                    </a:lnTo>
                    <a:lnTo>
                      <a:pt x="528" y="1359"/>
                    </a:lnTo>
                    <a:lnTo>
                      <a:pt x="568" y="1449"/>
                    </a:lnTo>
                    <a:lnTo>
                      <a:pt x="607" y="1539"/>
                    </a:lnTo>
                    <a:lnTo>
                      <a:pt x="646" y="1627"/>
                    </a:lnTo>
                    <a:lnTo>
                      <a:pt x="687" y="1715"/>
                    </a:lnTo>
                    <a:lnTo>
                      <a:pt x="726" y="1801"/>
                    </a:lnTo>
                    <a:lnTo>
                      <a:pt x="765" y="1887"/>
                    </a:lnTo>
                    <a:lnTo>
                      <a:pt x="806" y="1973"/>
                    </a:lnTo>
                    <a:lnTo>
                      <a:pt x="846" y="2057"/>
                    </a:lnTo>
                    <a:lnTo>
                      <a:pt x="886" y="2140"/>
                    </a:lnTo>
                    <a:lnTo>
                      <a:pt x="926" y="2223"/>
                    </a:lnTo>
                    <a:lnTo>
                      <a:pt x="967" y="2305"/>
                    </a:lnTo>
                    <a:lnTo>
                      <a:pt x="1007" y="2386"/>
                    </a:lnTo>
                    <a:lnTo>
                      <a:pt x="1048" y="2466"/>
                    </a:lnTo>
                    <a:lnTo>
                      <a:pt x="1090" y="2544"/>
                    </a:lnTo>
                    <a:lnTo>
                      <a:pt x="1130" y="2623"/>
                    </a:lnTo>
                    <a:lnTo>
                      <a:pt x="1171" y="2700"/>
                    </a:lnTo>
                    <a:lnTo>
                      <a:pt x="1213" y="2778"/>
                    </a:lnTo>
                    <a:lnTo>
                      <a:pt x="1254" y="2854"/>
                    </a:lnTo>
                    <a:lnTo>
                      <a:pt x="1295" y="2929"/>
                    </a:lnTo>
                    <a:lnTo>
                      <a:pt x="1337" y="3002"/>
                    </a:lnTo>
                    <a:lnTo>
                      <a:pt x="1378" y="3076"/>
                    </a:lnTo>
                    <a:lnTo>
                      <a:pt x="1420" y="3149"/>
                    </a:lnTo>
                    <a:lnTo>
                      <a:pt x="1462" y="3221"/>
                    </a:lnTo>
                    <a:lnTo>
                      <a:pt x="1504" y="3292"/>
                    </a:lnTo>
                    <a:lnTo>
                      <a:pt x="1545" y="3362"/>
                    </a:lnTo>
                    <a:lnTo>
                      <a:pt x="1587" y="3432"/>
                    </a:lnTo>
                    <a:lnTo>
                      <a:pt x="1629" y="3501"/>
                    </a:lnTo>
                    <a:lnTo>
                      <a:pt x="1671" y="3569"/>
                    </a:lnTo>
                    <a:lnTo>
                      <a:pt x="1712" y="3636"/>
                    </a:lnTo>
                    <a:lnTo>
                      <a:pt x="1755" y="3701"/>
                    </a:lnTo>
                    <a:lnTo>
                      <a:pt x="1797" y="3768"/>
                    </a:lnTo>
                    <a:lnTo>
                      <a:pt x="1840" y="3831"/>
                    </a:lnTo>
                    <a:lnTo>
                      <a:pt x="1882" y="3897"/>
                    </a:lnTo>
                    <a:lnTo>
                      <a:pt x="1924" y="3959"/>
                    </a:lnTo>
                    <a:lnTo>
                      <a:pt x="1967" y="4023"/>
                    </a:lnTo>
                    <a:lnTo>
                      <a:pt x="2008" y="4084"/>
                    </a:lnTo>
                    <a:lnTo>
                      <a:pt x="2051" y="4146"/>
                    </a:lnTo>
                    <a:lnTo>
                      <a:pt x="2093" y="4206"/>
                    </a:lnTo>
                    <a:lnTo>
                      <a:pt x="2136" y="4266"/>
                    </a:lnTo>
                    <a:lnTo>
                      <a:pt x="2179" y="4325"/>
                    </a:lnTo>
                    <a:lnTo>
                      <a:pt x="2221" y="4384"/>
                    </a:lnTo>
                    <a:lnTo>
                      <a:pt x="2264" y="4442"/>
                    </a:lnTo>
                    <a:lnTo>
                      <a:pt x="2306" y="4498"/>
                    </a:lnTo>
                    <a:lnTo>
                      <a:pt x="2349" y="4555"/>
                    </a:lnTo>
                    <a:lnTo>
                      <a:pt x="2392" y="4610"/>
                    </a:lnTo>
                    <a:lnTo>
                      <a:pt x="2433" y="4665"/>
                    </a:lnTo>
                    <a:lnTo>
                      <a:pt x="2476" y="4719"/>
                    </a:lnTo>
                    <a:lnTo>
                      <a:pt x="2519" y="4773"/>
                    </a:lnTo>
                    <a:lnTo>
                      <a:pt x="2561" y="4826"/>
                    </a:lnTo>
                    <a:lnTo>
                      <a:pt x="2604" y="4878"/>
                    </a:lnTo>
                    <a:lnTo>
                      <a:pt x="2646" y="4929"/>
                    </a:lnTo>
                    <a:lnTo>
                      <a:pt x="2689" y="4980"/>
                    </a:lnTo>
                    <a:lnTo>
                      <a:pt x="2731" y="5030"/>
                    </a:lnTo>
                    <a:lnTo>
                      <a:pt x="2774" y="5080"/>
                    </a:lnTo>
                    <a:lnTo>
                      <a:pt x="2815" y="5128"/>
                    </a:lnTo>
                    <a:lnTo>
                      <a:pt x="2858" y="5177"/>
                    </a:lnTo>
                    <a:lnTo>
                      <a:pt x="2900" y="5224"/>
                    </a:lnTo>
                    <a:lnTo>
                      <a:pt x="2942" y="5272"/>
                    </a:lnTo>
                    <a:lnTo>
                      <a:pt x="2985" y="5317"/>
                    </a:lnTo>
                    <a:lnTo>
                      <a:pt x="3027" y="5364"/>
                    </a:lnTo>
                    <a:lnTo>
                      <a:pt x="3068" y="5408"/>
                    </a:lnTo>
                    <a:lnTo>
                      <a:pt x="3110" y="5453"/>
                    </a:lnTo>
                    <a:lnTo>
                      <a:pt x="3152" y="5497"/>
                    </a:lnTo>
                    <a:lnTo>
                      <a:pt x="3194" y="5540"/>
                    </a:lnTo>
                    <a:lnTo>
                      <a:pt x="3236" y="5583"/>
                    </a:lnTo>
                    <a:lnTo>
                      <a:pt x="3277" y="5624"/>
                    </a:lnTo>
                    <a:lnTo>
                      <a:pt x="3319" y="5666"/>
                    </a:lnTo>
                    <a:lnTo>
                      <a:pt x="3361" y="5707"/>
                    </a:lnTo>
                    <a:lnTo>
                      <a:pt x="3403" y="5747"/>
                    </a:lnTo>
                    <a:lnTo>
                      <a:pt x="3443" y="5787"/>
                    </a:lnTo>
                    <a:lnTo>
                      <a:pt x="3485" y="5826"/>
                    </a:lnTo>
                    <a:lnTo>
                      <a:pt x="3525" y="5864"/>
                    </a:lnTo>
                    <a:lnTo>
                      <a:pt x="3567" y="5902"/>
                    </a:lnTo>
                    <a:lnTo>
                      <a:pt x="3608" y="5939"/>
                    </a:lnTo>
                    <a:lnTo>
                      <a:pt x="3648" y="5976"/>
                    </a:lnTo>
                    <a:lnTo>
                      <a:pt x="3689" y="6011"/>
                    </a:lnTo>
                    <a:lnTo>
                      <a:pt x="3729" y="6047"/>
                    </a:lnTo>
                    <a:lnTo>
                      <a:pt x="3770" y="6083"/>
                    </a:lnTo>
                    <a:lnTo>
                      <a:pt x="3810" y="6117"/>
                    </a:lnTo>
                    <a:lnTo>
                      <a:pt x="3851" y="6151"/>
                    </a:lnTo>
                    <a:lnTo>
                      <a:pt x="3891" y="6184"/>
                    </a:lnTo>
                    <a:lnTo>
                      <a:pt x="3931" y="6218"/>
                    </a:lnTo>
                    <a:lnTo>
                      <a:pt x="3971" y="6250"/>
                    </a:lnTo>
                    <a:lnTo>
                      <a:pt x="4011" y="6282"/>
                    </a:lnTo>
                    <a:lnTo>
                      <a:pt x="4050" y="6312"/>
                    </a:lnTo>
                    <a:lnTo>
                      <a:pt x="4089" y="6343"/>
                    </a:lnTo>
                    <a:lnTo>
                      <a:pt x="4129" y="6374"/>
                    </a:lnTo>
                    <a:lnTo>
                      <a:pt x="4168" y="6403"/>
                    </a:lnTo>
                    <a:lnTo>
                      <a:pt x="4206" y="6433"/>
                    </a:lnTo>
                    <a:lnTo>
                      <a:pt x="4245" y="6461"/>
                    </a:lnTo>
                    <a:lnTo>
                      <a:pt x="4283" y="6489"/>
                    </a:lnTo>
                    <a:lnTo>
                      <a:pt x="4323" y="6517"/>
                    </a:lnTo>
                    <a:lnTo>
                      <a:pt x="4361" y="6544"/>
                    </a:lnTo>
                    <a:lnTo>
                      <a:pt x="4399" y="6571"/>
                    </a:lnTo>
                    <a:lnTo>
                      <a:pt x="4437" y="6597"/>
                    </a:lnTo>
                    <a:lnTo>
                      <a:pt x="4474" y="6623"/>
                    </a:lnTo>
                    <a:lnTo>
                      <a:pt x="4512" y="6649"/>
                    </a:lnTo>
                    <a:lnTo>
                      <a:pt x="4549" y="6673"/>
                    </a:lnTo>
                    <a:lnTo>
                      <a:pt x="4585" y="6698"/>
                    </a:lnTo>
                    <a:lnTo>
                      <a:pt x="4621" y="6722"/>
                    </a:lnTo>
                    <a:lnTo>
                      <a:pt x="4658" y="6746"/>
                    </a:lnTo>
                    <a:lnTo>
                      <a:pt x="4695" y="6769"/>
                    </a:lnTo>
                    <a:lnTo>
                      <a:pt x="4732" y="6791"/>
                    </a:lnTo>
                    <a:lnTo>
                      <a:pt x="4767" y="6813"/>
                    </a:lnTo>
                    <a:lnTo>
                      <a:pt x="4803" y="6835"/>
                    </a:lnTo>
                    <a:lnTo>
                      <a:pt x="4838" y="6856"/>
                    </a:lnTo>
                    <a:lnTo>
                      <a:pt x="4874" y="6877"/>
                    </a:lnTo>
                    <a:lnTo>
                      <a:pt x="4910" y="6898"/>
                    </a:lnTo>
                    <a:lnTo>
                      <a:pt x="4944" y="6918"/>
                    </a:lnTo>
                    <a:lnTo>
                      <a:pt x="4978" y="6937"/>
                    </a:lnTo>
                    <a:lnTo>
                      <a:pt x="5013" y="6957"/>
                    </a:lnTo>
                    <a:lnTo>
                      <a:pt x="5047" y="6975"/>
                    </a:lnTo>
                    <a:lnTo>
                      <a:pt x="5082" y="6994"/>
                    </a:lnTo>
                    <a:lnTo>
                      <a:pt x="5115" y="7012"/>
                    </a:lnTo>
                    <a:lnTo>
                      <a:pt x="5149" y="7029"/>
                    </a:lnTo>
                    <a:lnTo>
                      <a:pt x="5182" y="7047"/>
                    </a:lnTo>
                    <a:lnTo>
                      <a:pt x="5214" y="7064"/>
                    </a:lnTo>
                    <a:lnTo>
                      <a:pt x="5247" y="7080"/>
                    </a:lnTo>
                    <a:lnTo>
                      <a:pt x="5279" y="7096"/>
                    </a:lnTo>
                    <a:lnTo>
                      <a:pt x="5313" y="7112"/>
                    </a:lnTo>
                    <a:lnTo>
                      <a:pt x="5343" y="7126"/>
                    </a:lnTo>
                    <a:lnTo>
                      <a:pt x="5375" y="7141"/>
                    </a:lnTo>
                    <a:lnTo>
                      <a:pt x="5407" y="7156"/>
                    </a:lnTo>
                    <a:lnTo>
                      <a:pt x="5438" y="7171"/>
                    </a:lnTo>
                    <a:lnTo>
                      <a:pt x="5469" y="7184"/>
                    </a:lnTo>
                    <a:lnTo>
                      <a:pt x="5499" y="7198"/>
                    </a:lnTo>
                    <a:lnTo>
                      <a:pt x="5529" y="7211"/>
                    </a:lnTo>
                    <a:lnTo>
                      <a:pt x="5559" y="7225"/>
                    </a:lnTo>
                    <a:lnTo>
                      <a:pt x="5589" y="7237"/>
                    </a:lnTo>
                    <a:lnTo>
                      <a:pt x="5617" y="7249"/>
                    </a:lnTo>
                    <a:lnTo>
                      <a:pt x="5647" y="7260"/>
                    </a:lnTo>
                    <a:lnTo>
                      <a:pt x="5675" y="7273"/>
                    </a:lnTo>
                    <a:lnTo>
                      <a:pt x="5703" y="7284"/>
                    </a:lnTo>
                    <a:lnTo>
                      <a:pt x="5731" y="7295"/>
                    </a:lnTo>
                    <a:lnTo>
                      <a:pt x="5758" y="7306"/>
                    </a:lnTo>
                    <a:lnTo>
                      <a:pt x="5787" y="7316"/>
                    </a:lnTo>
                    <a:lnTo>
                      <a:pt x="5814" y="7325"/>
                    </a:lnTo>
                    <a:lnTo>
                      <a:pt x="5840" y="7335"/>
                    </a:lnTo>
                    <a:lnTo>
                      <a:pt x="5867" y="7345"/>
                    </a:lnTo>
                    <a:lnTo>
                      <a:pt x="5892" y="7354"/>
                    </a:lnTo>
                    <a:lnTo>
                      <a:pt x="5918" y="7362"/>
                    </a:lnTo>
                    <a:lnTo>
                      <a:pt x="5943" y="7371"/>
                    </a:lnTo>
                    <a:lnTo>
                      <a:pt x="5967" y="7379"/>
                    </a:lnTo>
                    <a:lnTo>
                      <a:pt x="5992" y="7388"/>
                    </a:lnTo>
                    <a:lnTo>
                      <a:pt x="6016" y="7395"/>
                    </a:lnTo>
                    <a:lnTo>
                      <a:pt x="6040" y="7403"/>
                    </a:lnTo>
                    <a:lnTo>
                      <a:pt x="6063" y="7410"/>
                    </a:lnTo>
                    <a:lnTo>
                      <a:pt x="6086" y="7417"/>
                    </a:lnTo>
                    <a:lnTo>
                      <a:pt x="6110" y="7424"/>
                    </a:lnTo>
                    <a:lnTo>
                      <a:pt x="6132" y="7431"/>
                    </a:lnTo>
                    <a:lnTo>
                      <a:pt x="6154" y="7437"/>
                    </a:lnTo>
                    <a:lnTo>
                      <a:pt x="6175" y="7443"/>
                    </a:lnTo>
                    <a:lnTo>
                      <a:pt x="6196" y="7448"/>
                    </a:lnTo>
                    <a:lnTo>
                      <a:pt x="6217" y="7454"/>
                    </a:lnTo>
                    <a:lnTo>
                      <a:pt x="6238" y="7459"/>
                    </a:lnTo>
                    <a:lnTo>
                      <a:pt x="6257" y="7465"/>
                    </a:lnTo>
                    <a:lnTo>
                      <a:pt x="6277" y="7470"/>
                    </a:lnTo>
                    <a:lnTo>
                      <a:pt x="6295" y="7475"/>
                    </a:lnTo>
                    <a:lnTo>
                      <a:pt x="6315" y="7479"/>
                    </a:lnTo>
                    <a:lnTo>
                      <a:pt x="6333" y="7484"/>
                    </a:lnTo>
                    <a:lnTo>
                      <a:pt x="6351" y="7487"/>
                    </a:lnTo>
                    <a:lnTo>
                      <a:pt x="6368" y="7491"/>
                    </a:lnTo>
                    <a:lnTo>
                      <a:pt x="6385" y="7495"/>
                    </a:lnTo>
                    <a:lnTo>
                      <a:pt x="6402" y="7499"/>
                    </a:lnTo>
                    <a:lnTo>
                      <a:pt x="6418" y="7502"/>
                    </a:lnTo>
                    <a:lnTo>
                      <a:pt x="6433" y="7506"/>
                    </a:lnTo>
                    <a:lnTo>
                      <a:pt x="6449" y="7508"/>
                    </a:lnTo>
                    <a:lnTo>
                      <a:pt x="6464" y="7512"/>
                    </a:lnTo>
                    <a:lnTo>
                      <a:pt x="6478" y="7515"/>
                    </a:lnTo>
                    <a:lnTo>
                      <a:pt x="6492" y="7517"/>
                    </a:lnTo>
                    <a:lnTo>
                      <a:pt x="6505" y="7519"/>
                    </a:lnTo>
                    <a:lnTo>
                      <a:pt x="6518" y="7522"/>
                    </a:lnTo>
                    <a:lnTo>
                      <a:pt x="6531" y="7524"/>
                    </a:lnTo>
                    <a:lnTo>
                      <a:pt x="6542" y="7526"/>
                    </a:lnTo>
                    <a:lnTo>
                      <a:pt x="6554" y="7528"/>
                    </a:lnTo>
                    <a:lnTo>
                      <a:pt x="6565" y="7529"/>
                    </a:lnTo>
                    <a:lnTo>
                      <a:pt x="6577" y="7532"/>
                    </a:lnTo>
                    <a:lnTo>
                      <a:pt x="6586" y="7533"/>
                    </a:lnTo>
                    <a:lnTo>
                      <a:pt x="6596" y="7534"/>
                    </a:lnTo>
                    <a:lnTo>
                      <a:pt x="6605" y="7535"/>
                    </a:lnTo>
                    <a:lnTo>
                      <a:pt x="6613" y="7537"/>
                    </a:lnTo>
                    <a:lnTo>
                      <a:pt x="6622" y="7538"/>
                    </a:lnTo>
                    <a:lnTo>
                      <a:pt x="6629" y="7539"/>
                    </a:lnTo>
                    <a:lnTo>
                      <a:pt x="6637" y="7539"/>
                    </a:lnTo>
                    <a:lnTo>
                      <a:pt x="6643" y="7540"/>
                    </a:lnTo>
                    <a:lnTo>
                      <a:pt x="6649" y="7540"/>
                    </a:lnTo>
                    <a:lnTo>
                      <a:pt x="6655" y="7542"/>
                    </a:lnTo>
                    <a:lnTo>
                      <a:pt x="6660" y="7542"/>
                    </a:lnTo>
                    <a:lnTo>
                      <a:pt x="6665" y="7543"/>
                    </a:lnTo>
                    <a:lnTo>
                      <a:pt x="6669" y="7543"/>
                    </a:lnTo>
                    <a:lnTo>
                      <a:pt x="6672" y="7543"/>
                    </a:lnTo>
                    <a:lnTo>
                      <a:pt x="6675" y="7544"/>
                    </a:lnTo>
                    <a:lnTo>
                      <a:pt x="6677" y="7544"/>
                    </a:lnTo>
                    <a:lnTo>
                      <a:pt x="6680" y="7544"/>
                    </a:lnTo>
                    <a:lnTo>
                      <a:pt x="6681" y="7544"/>
                    </a:lnTo>
                    <a:lnTo>
                      <a:pt x="6682" y="7544"/>
                    </a:lnTo>
                  </a:path>
                </a:pathLst>
              </a:custGeom>
              <a:noFill/>
              <a:ln w="57150">
                <a:solidFill>
                  <a:srgbClr val="053AB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2" name="Rectangle 124"/>
              <p:cNvSpPr>
                <a:spLocks noChangeArrowheads="1"/>
              </p:cNvSpPr>
              <p:nvPr/>
            </p:nvSpPr>
            <p:spPr bwMode="auto">
              <a:xfrm>
                <a:off x="3776" y="2459"/>
                <a:ext cx="272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b="1" i="1" dirty="0">
                    <a:solidFill>
                      <a:srgbClr val="053ABF"/>
                    </a:solidFill>
                    <a:latin typeface="+mj-lt"/>
                    <a:cs typeface="Times New Roman" pitchFamily="18" charset="0"/>
                  </a:rPr>
                  <a:t>AD</a:t>
                </a:r>
                <a:r>
                  <a:rPr kumimoji="0" lang="en-US" b="1" i="1" baseline="-25000" dirty="0">
                    <a:solidFill>
                      <a:srgbClr val="053ABF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b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39" name="Line 125"/>
            <p:cNvSpPr>
              <a:spLocks noChangeShapeType="1"/>
            </p:cNvSpPr>
            <p:nvPr/>
          </p:nvSpPr>
          <p:spPr bwMode="auto">
            <a:xfrm>
              <a:off x="2910" y="1956"/>
              <a:ext cx="43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40" name="Line 126"/>
            <p:cNvSpPr>
              <a:spLocks noChangeShapeType="1"/>
            </p:cNvSpPr>
            <p:nvPr/>
          </p:nvSpPr>
          <p:spPr bwMode="auto">
            <a:xfrm>
              <a:off x="2298" y="900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3" name="Freeform 111"/>
          <p:cNvSpPr>
            <a:spLocks/>
          </p:cNvSpPr>
          <p:nvPr/>
        </p:nvSpPr>
        <p:spPr bwMode="auto">
          <a:xfrm>
            <a:off x="5252580" y="2336108"/>
            <a:ext cx="1935163" cy="2190750"/>
          </a:xfrm>
          <a:custGeom>
            <a:avLst/>
            <a:gdLst>
              <a:gd name="T0" fmla="*/ 2147483647 w 6129"/>
              <a:gd name="T1" fmla="*/ 2147483647 h 6991"/>
              <a:gd name="T2" fmla="*/ 2147483647 w 6129"/>
              <a:gd name="T3" fmla="*/ 2147483647 h 6991"/>
              <a:gd name="T4" fmla="*/ 2147483647 w 6129"/>
              <a:gd name="T5" fmla="*/ 2147483647 h 6991"/>
              <a:gd name="T6" fmla="*/ 2147483647 w 6129"/>
              <a:gd name="T7" fmla="*/ 2147483647 h 6991"/>
              <a:gd name="T8" fmla="*/ 2147483647 w 6129"/>
              <a:gd name="T9" fmla="*/ 2147483647 h 6991"/>
              <a:gd name="T10" fmla="*/ 2147483647 w 6129"/>
              <a:gd name="T11" fmla="*/ 2147483647 h 6991"/>
              <a:gd name="T12" fmla="*/ 2147483647 w 6129"/>
              <a:gd name="T13" fmla="*/ 2147483647 h 6991"/>
              <a:gd name="T14" fmla="*/ 2147483647 w 6129"/>
              <a:gd name="T15" fmla="*/ 2147483647 h 6991"/>
              <a:gd name="T16" fmla="*/ 2147483647 w 6129"/>
              <a:gd name="T17" fmla="*/ 2147483647 h 6991"/>
              <a:gd name="T18" fmla="*/ 2147483647 w 6129"/>
              <a:gd name="T19" fmla="*/ 2147483647 h 6991"/>
              <a:gd name="T20" fmla="*/ 2147483647 w 6129"/>
              <a:gd name="T21" fmla="*/ 2147483647 h 6991"/>
              <a:gd name="T22" fmla="*/ 2147483647 w 6129"/>
              <a:gd name="T23" fmla="*/ 2147483647 h 6991"/>
              <a:gd name="T24" fmla="*/ 2147483647 w 6129"/>
              <a:gd name="T25" fmla="*/ 2147483647 h 6991"/>
              <a:gd name="T26" fmla="*/ 2147483647 w 6129"/>
              <a:gd name="T27" fmla="*/ 2147483647 h 6991"/>
              <a:gd name="T28" fmla="*/ 2147483647 w 6129"/>
              <a:gd name="T29" fmla="*/ 2147483647 h 6991"/>
              <a:gd name="T30" fmla="*/ 2147483647 w 6129"/>
              <a:gd name="T31" fmla="*/ 2147483647 h 6991"/>
              <a:gd name="T32" fmla="*/ 2147483647 w 6129"/>
              <a:gd name="T33" fmla="*/ 2147483647 h 6991"/>
              <a:gd name="T34" fmla="*/ 2147483647 w 6129"/>
              <a:gd name="T35" fmla="*/ 2147483647 h 6991"/>
              <a:gd name="T36" fmla="*/ 2147483647 w 6129"/>
              <a:gd name="T37" fmla="*/ 2147483647 h 6991"/>
              <a:gd name="T38" fmla="*/ 2147483647 w 6129"/>
              <a:gd name="T39" fmla="*/ 2147483647 h 6991"/>
              <a:gd name="T40" fmla="*/ 2147483647 w 6129"/>
              <a:gd name="T41" fmla="*/ 2147483647 h 6991"/>
              <a:gd name="T42" fmla="*/ 2147483647 w 6129"/>
              <a:gd name="T43" fmla="*/ 2147483647 h 6991"/>
              <a:gd name="T44" fmla="*/ 2147483647 w 6129"/>
              <a:gd name="T45" fmla="*/ 2147483647 h 6991"/>
              <a:gd name="T46" fmla="*/ 2147483647 w 6129"/>
              <a:gd name="T47" fmla="*/ 2147483647 h 6991"/>
              <a:gd name="T48" fmla="*/ 2147483647 w 6129"/>
              <a:gd name="T49" fmla="*/ 2147483647 h 6991"/>
              <a:gd name="T50" fmla="*/ 2147483647 w 6129"/>
              <a:gd name="T51" fmla="*/ 2147483647 h 6991"/>
              <a:gd name="T52" fmla="*/ 2147483647 w 6129"/>
              <a:gd name="T53" fmla="*/ 2147483647 h 6991"/>
              <a:gd name="T54" fmla="*/ 2147483647 w 6129"/>
              <a:gd name="T55" fmla="*/ 2147483647 h 6991"/>
              <a:gd name="T56" fmla="*/ 2147483647 w 6129"/>
              <a:gd name="T57" fmla="*/ 2147483647 h 6991"/>
              <a:gd name="T58" fmla="*/ 2147483647 w 6129"/>
              <a:gd name="T59" fmla="*/ 2147483647 h 6991"/>
              <a:gd name="T60" fmla="*/ 2147483647 w 6129"/>
              <a:gd name="T61" fmla="*/ 2147483647 h 6991"/>
              <a:gd name="T62" fmla="*/ 2147483647 w 6129"/>
              <a:gd name="T63" fmla="*/ 2147483647 h 6991"/>
              <a:gd name="T64" fmla="*/ 2147483647 w 6129"/>
              <a:gd name="T65" fmla="*/ 2147483647 h 6991"/>
              <a:gd name="T66" fmla="*/ 2147483647 w 6129"/>
              <a:gd name="T67" fmla="*/ 2147483647 h 6991"/>
              <a:gd name="T68" fmla="*/ 2147483647 w 6129"/>
              <a:gd name="T69" fmla="*/ 2147483647 h 6991"/>
              <a:gd name="T70" fmla="*/ 2147483647 w 6129"/>
              <a:gd name="T71" fmla="*/ 2147483647 h 6991"/>
              <a:gd name="T72" fmla="*/ 2147483647 w 6129"/>
              <a:gd name="T73" fmla="*/ 2147483647 h 6991"/>
              <a:gd name="T74" fmla="*/ 2147483647 w 6129"/>
              <a:gd name="T75" fmla="*/ 2147483647 h 6991"/>
              <a:gd name="T76" fmla="*/ 2147483647 w 6129"/>
              <a:gd name="T77" fmla="*/ 2147483647 h 6991"/>
              <a:gd name="T78" fmla="*/ 2147483647 w 6129"/>
              <a:gd name="T79" fmla="*/ 2147483647 h 6991"/>
              <a:gd name="T80" fmla="*/ 2147483647 w 6129"/>
              <a:gd name="T81" fmla="*/ 2147483647 h 6991"/>
              <a:gd name="T82" fmla="*/ 2147483647 w 6129"/>
              <a:gd name="T83" fmla="*/ 2147483647 h 6991"/>
              <a:gd name="T84" fmla="*/ 2147483647 w 6129"/>
              <a:gd name="T85" fmla="*/ 2147483647 h 6991"/>
              <a:gd name="T86" fmla="*/ 2147483647 w 6129"/>
              <a:gd name="T87" fmla="*/ 2147483647 h 6991"/>
              <a:gd name="T88" fmla="*/ 2147483647 w 6129"/>
              <a:gd name="T89" fmla="*/ 2147483647 h 6991"/>
              <a:gd name="T90" fmla="*/ 2147483647 w 6129"/>
              <a:gd name="T91" fmla="*/ 2147483647 h 6991"/>
              <a:gd name="T92" fmla="*/ 2147483647 w 6129"/>
              <a:gd name="T93" fmla="*/ 2147483647 h 6991"/>
              <a:gd name="T94" fmla="*/ 2147483647 w 6129"/>
              <a:gd name="T95" fmla="*/ 2147483647 h 6991"/>
              <a:gd name="T96" fmla="*/ 2147483647 w 6129"/>
              <a:gd name="T97" fmla="*/ 2147483647 h 6991"/>
              <a:gd name="T98" fmla="*/ 2147483647 w 6129"/>
              <a:gd name="T99" fmla="*/ 2147483647 h 6991"/>
              <a:gd name="T100" fmla="*/ 2147483647 w 6129"/>
              <a:gd name="T101" fmla="*/ 2147483647 h 6991"/>
              <a:gd name="T102" fmla="*/ 2147483647 w 6129"/>
              <a:gd name="T103" fmla="*/ 2147483647 h 6991"/>
              <a:gd name="T104" fmla="*/ 2147483647 w 6129"/>
              <a:gd name="T105" fmla="*/ 2147483647 h 6991"/>
              <a:gd name="T106" fmla="*/ 2147483647 w 6129"/>
              <a:gd name="T107" fmla="*/ 2147483647 h 6991"/>
              <a:gd name="T108" fmla="*/ 2147483647 w 6129"/>
              <a:gd name="T109" fmla="*/ 2147483647 h 6991"/>
              <a:gd name="T110" fmla="*/ 2147483647 w 6129"/>
              <a:gd name="T111" fmla="*/ 2147483647 h 6991"/>
              <a:gd name="T112" fmla="*/ 2147483647 w 6129"/>
              <a:gd name="T113" fmla="*/ 2147483647 h 6991"/>
              <a:gd name="T114" fmla="*/ 2147483647 w 6129"/>
              <a:gd name="T115" fmla="*/ 2147483647 h 6991"/>
              <a:gd name="T116" fmla="*/ 2147483647 w 6129"/>
              <a:gd name="T117" fmla="*/ 2147483647 h 69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29"/>
              <a:gd name="T178" fmla="*/ 0 h 6991"/>
              <a:gd name="T179" fmla="*/ 6129 w 6129"/>
              <a:gd name="T180" fmla="*/ 6991 h 69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29" h="6991">
                <a:moveTo>
                  <a:pt x="0" y="0"/>
                </a:moveTo>
                <a:lnTo>
                  <a:pt x="37" y="87"/>
                </a:lnTo>
                <a:lnTo>
                  <a:pt x="74" y="173"/>
                </a:lnTo>
                <a:lnTo>
                  <a:pt x="112" y="258"/>
                </a:lnTo>
                <a:lnTo>
                  <a:pt x="149" y="342"/>
                </a:lnTo>
                <a:lnTo>
                  <a:pt x="186" y="426"/>
                </a:lnTo>
                <a:lnTo>
                  <a:pt x="224" y="509"/>
                </a:lnTo>
                <a:lnTo>
                  <a:pt x="261" y="592"/>
                </a:lnTo>
                <a:lnTo>
                  <a:pt x="299" y="673"/>
                </a:lnTo>
                <a:lnTo>
                  <a:pt x="337" y="754"/>
                </a:lnTo>
                <a:lnTo>
                  <a:pt x="374" y="835"/>
                </a:lnTo>
                <a:lnTo>
                  <a:pt x="412" y="915"/>
                </a:lnTo>
                <a:lnTo>
                  <a:pt x="450" y="993"/>
                </a:lnTo>
                <a:lnTo>
                  <a:pt x="487" y="1072"/>
                </a:lnTo>
                <a:lnTo>
                  <a:pt x="525" y="1151"/>
                </a:lnTo>
                <a:lnTo>
                  <a:pt x="563" y="1227"/>
                </a:lnTo>
                <a:lnTo>
                  <a:pt x="601" y="1304"/>
                </a:lnTo>
                <a:lnTo>
                  <a:pt x="639" y="1379"/>
                </a:lnTo>
                <a:lnTo>
                  <a:pt x="676" y="1455"/>
                </a:lnTo>
                <a:lnTo>
                  <a:pt x="714" y="1529"/>
                </a:lnTo>
                <a:lnTo>
                  <a:pt x="752" y="1604"/>
                </a:lnTo>
                <a:lnTo>
                  <a:pt x="790" y="1676"/>
                </a:lnTo>
                <a:lnTo>
                  <a:pt x="828" y="1749"/>
                </a:lnTo>
                <a:lnTo>
                  <a:pt x="866" y="1821"/>
                </a:lnTo>
                <a:lnTo>
                  <a:pt x="904" y="1892"/>
                </a:lnTo>
                <a:lnTo>
                  <a:pt x="944" y="1964"/>
                </a:lnTo>
                <a:lnTo>
                  <a:pt x="982" y="2034"/>
                </a:lnTo>
                <a:lnTo>
                  <a:pt x="1020" y="2104"/>
                </a:lnTo>
                <a:lnTo>
                  <a:pt x="1058" y="2172"/>
                </a:lnTo>
                <a:lnTo>
                  <a:pt x="1096" y="2240"/>
                </a:lnTo>
                <a:lnTo>
                  <a:pt x="1134" y="2307"/>
                </a:lnTo>
                <a:lnTo>
                  <a:pt x="1172" y="2375"/>
                </a:lnTo>
                <a:lnTo>
                  <a:pt x="1211" y="2441"/>
                </a:lnTo>
                <a:lnTo>
                  <a:pt x="1249" y="2508"/>
                </a:lnTo>
                <a:lnTo>
                  <a:pt x="1287" y="2573"/>
                </a:lnTo>
                <a:lnTo>
                  <a:pt x="1326" y="2637"/>
                </a:lnTo>
                <a:lnTo>
                  <a:pt x="1364" y="2700"/>
                </a:lnTo>
                <a:lnTo>
                  <a:pt x="1403" y="2764"/>
                </a:lnTo>
                <a:lnTo>
                  <a:pt x="1441" y="2827"/>
                </a:lnTo>
                <a:lnTo>
                  <a:pt x="1479" y="2890"/>
                </a:lnTo>
                <a:lnTo>
                  <a:pt x="1517" y="2951"/>
                </a:lnTo>
                <a:lnTo>
                  <a:pt x="1555" y="3012"/>
                </a:lnTo>
                <a:lnTo>
                  <a:pt x="1595" y="3072"/>
                </a:lnTo>
                <a:lnTo>
                  <a:pt x="1633" y="3133"/>
                </a:lnTo>
                <a:lnTo>
                  <a:pt x="1671" y="3192"/>
                </a:lnTo>
                <a:lnTo>
                  <a:pt x="1709" y="3251"/>
                </a:lnTo>
                <a:lnTo>
                  <a:pt x="1748" y="3310"/>
                </a:lnTo>
                <a:lnTo>
                  <a:pt x="1786" y="3366"/>
                </a:lnTo>
                <a:lnTo>
                  <a:pt x="1824" y="3424"/>
                </a:lnTo>
                <a:lnTo>
                  <a:pt x="1862" y="3480"/>
                </a:lnTo>
                <a:lnTo>
                  <a:pt x="1900" y="3535"/>
                </a:lnTo>
                <a:lnTo>
                  <a:pt x="1940" y="3592"/>
                </a:lnTo>
                <a:lnTo>
                  <a:pt x="1978" y="3646"/>
                </a:lnTo>
                <a:lnTo>
                  <a:pt x="2016" y="3700"/>
                </a:lnTo>
                <a:lnTo>
                  <a:pt x="2054" y="3754"/>
                </a:lnTo>
                <a:lnTo>
                  <a:pt x="2092" y="3807"/>
                </a:lnTo>
                <a:lnTo>
                  <a:pt x="2130" y="3860"/>
                </a:lnTo>
                <a:lnTo>
                  <a:pt x="2168" y="3913"/>
                </a:lnTo>
                <a:lnTo>
                  <a:pt x="2206" y="3964"/>
                </a:lnTo>
                <a:lnTo>
                  <a:pt x="2244" y="4014"/>
                </a:lnTo>
                <a:lnTo>
                  <a:pt x="2282" y="4065"/>
                </a:lnTo>
                <a:lnTo>
                  <a:pt x="2320" y="4115"/>
                </a:lnTo>
                <a:lnTo>
                  <a:pt x="2359" y="4164"/>
                </a:lnTo>
                <a:lnTo>
                  <a:pt x="2397" y="4212"/>
                </a:lnTo>
                <a:lnTo>
                  <a:pt x="2435" y="4260"/>
                </a:lnTo>
                <a:lnTo>
                  <a:pt x="2473" y="4308"/>
                </a:lnTo>
                <a:lnTo>
                  <a:pt x="2511" y="4356"/>
                </a:lnTo>
                <a:lnTo>
                  <a:pt x="2549" y="4403"/>
                </a:lnTo>
                <a:lnTo>
                  <a:pt x="2587" y="4448"/>
                </a:lnTo>
                <a:lnTo>
                  <a:pt x="2624" y="4495"/>
                </a:lnTo>
                <a:lnTo>
                  <a:pt x="2662" y="4539"/>
                </a:lnTo>
                <a:lnTo>
                  <a:pt x="2700" y="4584"/>
                </a:lnTo>
                <a:lnTo>
                  <a:pt x="2737" y="4628"/>
                </a:lnTo>
                <a:lnTo>
                  <a:pt x="2775" y="4673"/>
                </a:lnTo>
                <a:lnTo>
                  <a:pt x="2813" y="4716"/>
                </a:lnTo>
                <a:lnTo>
                  <a:pt x="2850" y="4759"/>
                </a:lnTo>
                <a:lnTo>
                  <a:pt x="2888" y="4800"/>
                </a:lnTo>
                <a:lnTo>
                  <a:pt x="2925" y="4842"/>
                </a:lnTo>
                <a:lnTo>
                  <a:pt x="2962" y="4884"/>
                </a:lnTo>
                <a:lnTo>
                  <a:pt x="3000" y="4924"/>
                </a:lnTo>
                <a:lnTo>
                  <a:pt x="3037" y="4965"/>
                </a:lnTo>
                <a:lnTo>
                  <a:pt x="3073" y="5004"/>
                </a:lnTo>
                <a:lnTo>
                  <a:pt x="3110" y="5044"/>
                </a:lnTo>
                <a:lnTo>
                  <a:pt x="3147" y="5083"/>
                </a:lnTo>
                <a:lnTo>
                  <a:pt x="3184" y="5121"/>
                </a:lnTo>
                <a:lnTo>
                  <a:pt x="3221" y="5159"/>
                </a:lnTo>
                <a:lnTo>
                  <a:pt x="3258" y="5196"/>
                </a:lnTo>
                <a:lnTo>
                  <a:pt x="3295" y="5233"/>
                </a:lnTo>
                <a:lnTo>
                  <a:pt x="3331" y="5270"/>
                </a:lnTo>
                <a:lnTo>
                  <a:pt x="3367" y="5306"/>
                </a:lnTo>
                <a:lnTo>
                  <a:pt x="3404" y="5342"/>
                </a:lnTo>
                <a:lnTo>
                  <a:pt x="3441" y="5376"/>
                </a:lnTo>
                <a:lnTo>
                  <a:pt x="3476" y="5411"/>
                </a:lnTo>
                <a:lnTo>
                  <a:pt x="3513" y="5445"/>
                </a:lnTo>
                <a:lnTo>
                  <a:pt x="3550" y="5480"/>
                </a:lnTo>
                <a:lnTo>
                  <a:pt x="3586" y="5513"/>
                </a:lnTo>
                <a:lnTo>
                  <a:pt x="3621" y="5546"/>
                </a:lnTo>
                <a:lnTo>
                  <a:pt x="3658" y="5578"/>
                </a:lnTo>
                <a:lnTo>
                  <a:pt x="3694" y="5610"/>
                </a:lnTo>
                <a:lnTo>
                  <a:pt x="3729" y="5642"/>
                </a:lnTo>
                <a:lnTo>
                  <a:pt x="3765" y="5674"/>
                </a:lnTo>
                <a:lnTo>
                  <a:pt x="3801" y="5704"/>
                </a:lnTo>
                <a:lnTo>
                  <a:pt x="3836" y="5734"/>
                </a:lnTo>
                <a:lnTo>
                  <a:pt x="3872" y="5764"/>
                </a:lnTo>
                <a:lnTo>
                  <a:pt x="3907" y="5794"/>
                </a:lnTo>
                <a:lnTo>
                  <a:pt x="3942" y="5822"/>
                </a:lnTo>
                <a:lnTo>
                  <a:pt x="3977" y="5852"/>
                </a:lnTo>
                <a:lnTo>
                  <a:pt x="4013" y="5880"/>
                </a:lnTo>
                <a:lnTo>
                  <a:pt x="4047" y="5907"/>
                </a:lnTo>
                <a:lnTo>
                  <a:pt x="4082" y="5935"/>
                </a:lnTo>
                <a:lnTo>
                  <a:pt x="4118" y="5962"/>
                </a:lnTo>
                <a:lnTo>
                  <a:pt x="4152" y="5989"/>
                </a:lnTo>
                <a:lnTo>
                  <a:pt x="4186" y="6015"/>
                </a:lnTo>
                <a:lnTo>
                  <a:pt x="4221" y="6041"/>
                </a:lnTo>
                <a:lnTo>
                  <a:pt x="4255" y="6067"/>
                </a:lnTo>
                <a:lnTo>
                  <a:pt x="4289" y="6091"/>
                </a:lnTo>
                <a:lnTo>
                  <a:pt x="4324" y="6116"/>
                </a:lnTo>
                <a:lnTo>
                  <a:pt x="4357" y="6140"/>
                </a:lnTo>
                <a:lnTo>
                  <a:pt x="4391" y="6164"/>
                </a:lnTo>
                <a:lnTo>
                  <a:pt x="4425" y="6188"/>
                </a:lnTo>
                <a:lnTo>
                  <a:pt x="4459" y="6210"/>
                </a:lnTo>
                <a:lnTo>
                  <a:pt x="4492" y="6234"/>
                </a:lnTo>
                <a:lnTo>
                  <a:pt x="4525" y="6256"/>
                </a:lnTo>
                <a:lnTo>
                  <a:pt x="4558" y="6278"/>
                </a:lnTo>
                <a:lnTo>
                  <a:pt x="4592" y="6300"/>
                </a:lnTo>
                <a:lnTo>
                  <a:pt x="4625" y="6321"/>
                </a:lnTo>
                <a:lnTo>
                  <a:pt x="4658" y="6342"/>
                </a:lnTo>
                <a:lnTo>
                  <a:pt x="4691" y="6363"/>
                </a:lnTo>
                <a:lnTo>
                  <a:pt x="4723" y="6382"/>
                </a:lnTo>
                <a:lnTo>
                  <a:pt x="4756" y="6403"/>
                </a:lnTo>
                <a:lnTo>
                  <a:pt x="4788" y="6421"/>
                </a:lnTo>
                <a:lnTo>
                  <a:pt x="4820" y="6441"/>
                </a:lnTo>
                <a:lnTo>
                  <a:pt x="4852" y="6460"/>
                </a:lnTo>
                <a:lnTo>
                  <a:pt x="4884" y="6478"/>
                </a:lnTo>
                <a:lnTo>
                  <a:pt x="4916" y="6496"/>
                </a:lnTo>
                <a:lnTo>
                  <a:pt x="4948" y="6515"/>
                </a:lnTo>
                <a:lnTo>
                  <a:pt x="4980" y="6532"/>
                </a:lnTo>
                <a:lnTo>
                  <a:pt x="5010" y="6549"/>
                </a:lnTo>
                <a:lnTo>
                  <a:pt x="5042" y="6566"/>
                </a:lnTo>
                <a:lnTo>
                  <a:pt x="5073" y="6582"/>
                </a:lnTo>
                <a:lnTo>
                  <a:pt x="5104" y="6598"/>
                </a:lnTo>
                <a:lnTo>
                  <a:pt x="5135" y="6614"/>
                </a:lnTo>
                <a:lnTo>
                  <a:pt x="5165" y="6630"/>
                </a:lnTo>
                <a:lnTo>
                  <a:pt x="5196" y="6645"/>
                </a:lnTo>
                <a:lnTo>
                  <a:pt x="5227" y="6660"/>
                </a:lnTo>
                <a:lnTo>
                  <a:pt x="5256" y="6674"/>
                </a:lnTo>
                <a:lnTo>
                  <a:pt x="5287" y="6689"/>
                </a:lnTo>
                <a:lnTo>
                  <a:pt x="5316" y="6703"/>
                </a:lnTo>
                <a:lnTo>
                  <a:pt x="5346" y="6716"/>
                </a:lnTo>
                <a:lnTo>
                  <a:pt x="5375" y="6730"/>
                </a:lnTo>
                <a:lnTo>
                  <a:pt x="5405" y="6742"/>
                </a:lnTo>
                <a:lnTo>
                  <a:pt x="5434" y="6756"/>
                </a:lnTo>
                <a:lnTo>
                  <a:pt x="5462" y="6768"/>
                </a:lnTo>
                <a:lnTo>
                  <a:pt x="5492" y="6780"/>
                </a:lnTo>
                <a:lnTo>
                  <a:pt x="5520" y="6792"/>
                </a:lnTo>
                <a:lnTo>
                  <a:pt x="5548" y="6803"/>
                </a:lnTo>
                <a:lnTo>
                  <a:pt x="5577" y="6814"/>
                </a:lnTo>
                <a:lnTo>
                  <a:pt x="5605" y="6826"/>
                </a:lnTo>
                <a:lnTo>
                  <a:pt x="5633" y="6837"/>
                </a:lnTo>
                <a:lnTo>
                  <a:pt x="5661" y="6846"/>
                </a:lnTo>
                <a:lnTo>
                  <a:pt x="5688" y="6857"/>
                </a:lnTo>
                <a:lnTo>
                  <a:pt x="5717" y="6867"/>
                </a:lnTo>
                <a:lnTo>
                  <a:pt x="5744" y="6877"/>
                </a:lnTo>
                <a:lnTo>
                  <a:pt x="5771" y="6886"/>
                </a:lnTo>
                <a:lnTo>
                  <a:pt x="5798" y="6896"/>
                </a:lnTo>
                <a:lnTo>
                  <a:pt x="5824" y="6904"/>
                </a:lnTo>
                <a:lnTo>
                  <a:pt x="5851" y="6913"/>
                </a:lnTo>
                <a:lnTo>
                  <a:pt x="5876" y="6921"/>
                </a:lnTo>
                <a:lnTo>
                  <a:pt x="5903" y="6929"/>
                </a:lnTo>
                <a:lnTo>
                  <a:pt x="5929" y="6937"/>
                </a:lnTo>
                <a:lnTo>
                  <a:pt x="5955" y="6945"/>
                </a:lnTo>
                <a:lnTo>
                  <a:pt x="5981" y="6952"/>
                </a:lnTo>
                <a:lnTo>
                  <a:pt x="6005" y="6959"/>
                </a:lnTo>
                <a:lnTo>
                  <a:pt x="6031" y="6966"/>
                </a:lnTo>
                <a:lnTo>
                  <a:pt x="6056" y="6973"/>
                </a:lnTo>
                <a:lnTo>
                  <a:pt x="6080" y="6979"/>
                </a:lnTo>
                <a:lnTo>
                  <a:pt x="6105" y="6985"/>
                </a:lnTo>
                <a:lnTo>
                  <a:pt x="6129" y="6991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44" name="Rectangle 121"/>
          <p:cNvSpPr>
            <a:spLocks noChangeArrowheads="1"/>
          </p:cNvSpPr>
          <p:nvPr/>
        </p:nvSpPr>
        <p:spPr bwMode="auto">
          <a:xfrm>
            <a:off x="7205205" y="4407795"/>
            <a:ext cx="3638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b="1" i="1" baseline="-25000">
                <a:solidFill>
                  <a:srgbClr val="053ABF"/>
                </a:solidFill>
                <a:latin typeface="+mj-lt"/>
                <a:cs typeface="Times New Roman" pitchFamily="18" charset="0"/>
              </a:rPr>
              <a:t>0</a:t>
            </a:r>
            <a:endParaRPr kumimoji="0" lang="en-US" b="1" baseline="-2500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00004" y="2071080"/>
            <a:ext cx="4929299" cy="335486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84913"/>
            <a:ext cx="8904855" cy="118395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Aggregate Demand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Consumer </a:t>
            </a:r>
            <a:r>
              <a:rPr lang="en-US" dirty="0"/>
              <a:t>Optimism / Pessimism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438822"/>
            <a:ext cx="3975276" cy="48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Below is the consumer sentiment index for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1978-2012.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This measure attempts to capture consumers’ optimism and pessimism regarding the future of the economy.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Moves toward optimism tend to increase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, while moves toward pessimism tend to decrease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Note how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consumer sentiment index </a:t>
            </a:r>
            <a:r>
              <a:rPr lang="en-US" sz="2200" dirty="0">
                <a:latin typeface="+mj-lt"/>
                <a:cs typeface="Times New Roman" pitchFamily="18" charset="0"/>
              </a:rPr>
              <a:t>turns down prior to or during recessions (shaded time periods).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8422" y="2711582"/>
            <a:ext cx="3583721" cy="2317012"/>
            <a:chOff x="3005925" y="2654204"/>
            <a:chExt cx="3583721" cy="2317012"/>
          </a:xfrm>
        </p:grpSpPr>
        <p:sp>
          <p:nvSpPr>
            <p:cNvPr id="42" name="Rectangle 41"/>
            <p:cNvSpPr/>
            <p:nvPr/>
          </p:nvSpPr>
          <p:spPr>
            <a:xfrm flipH="1">
              <a:off x="3005925" y="2654204"/>
              <a:ext cx="27432" cy="2317012"/>
            </a:xfrm>
            <a:prstGeom prst="rect">
              <a:avLst/>
            </a:prstGeom>
            <a:solidFill>
              <a:srgbClr val="CABCA2"/>
            </a:solidFill>
            <a:ln>
              <a:solidFill>
                <a:srgbClr val="CABCA2">
                  <a:alpha val="45882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3188644" y="2654204"/>
              <a:ext cx="122245" cy="2317012"/>
            </a:xfrm>
            <a:prstGeom prst="rect">
              <a:avLst/>
            </a:prstGeom>
            <a:solidFill>
              <a:srgbClr val="CABCA2"/>
            </a:solidFill>
            <a:ln>
              <a:solidFill>
                <a:srgbClr val="CABCA2">
                  <a:alpha val="45882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4330250" y="2654204"/>
              <a:ext cx="64008" cy="2317012"/>
            </a:xfrm>
            <a:prstGeom prst="rect">
              <a:avLst/>
            </a:prstGeom>
            <a:solidFill>
              <a:srgbClr val="CABCA2"/>
            </a:solidFill>
            <a:ln>
              <a:solidFill>
                <a:srgbClr val="CABCA2">
                  <a:alpha val="45882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flipH="1">
              <a:off x="5562675" y="2654204"/>
              <a:ext cx="96205" cy="2317012"/>
            </a:xfrm>
            <a:prstGeom prst="rect">
              <a:avLst/>
            </a:prstGeom>
            <a:solidFill>
              <a:srgbClr val="CABCA2"/>
            </a:solidFill>
            <a:ln>
              <a:solidFill>
                <a:srgbClr val="CABCA2">
                  <a:alpha val="45882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flipH="1">
              <a:off x="6395311" y="2654204"/>
              <a:ext cx="194335" cy="2317012"/>
            </a:xfrm>
            <a:prstGeom prst="rect">
              <a:avLst/>
            </a:prstGeom>
            <a:solidFill>
              <a:srgbClr val="CABCA2"/>
            </a:solidFill>
            <a:ln>
              <a:solidFill>
                <a:srgbClr val="CABCA2">
                  <a:alpha val="45882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4397189" y="2722120"/>
            <a:ext cx="0" cy="2323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97189" y="5039132"/>
            <a:ext cx="43004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446764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1980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47790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1984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48816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1988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49842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1992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50868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1996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52920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2004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53946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2008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5190460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689918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189376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688834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188292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187208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048387" y="45164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+mj-lt"/>
                <a:cs typeface="Times New Roman" pitchFamily="18" charset="0"/>
              </a:rPr>
              <a:t>20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48387" y="411345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+mj-lt"/>
                <a:cs typeface="Times New Roman" pitchFamily="18" charset="0"/>
              </a:rPr>
              <a:t>40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48387" y="37351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+mj-lt"/>
                <a:cs typeface="Times New Roman" pitchFamily="18" charset="0"/>
              </a:rPr>
              <a:t>60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048387" y="33455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+mj-lt"/>
                <a:cs typeface="Times New Roman" pitchFamily="18" charset="0"/>
              </a:rPr>
              <a:t>80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969840" y="2944713"/>
            <a:ext cx="420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+mj-lt"/>
                <a:cs typeface="Times New Roman" pitchFamily="18" charset="0"/>
              </a:rPr>
              <a:t>100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43765" y="2153973"/>
            <a:ext cx="3402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j-lt"/>
                <a:cs typeface="Times New Roman" pitchFamily="18" charset="0"/>
              </a:rPr>
              <a:t>Consumer Sentiment Index 1978-2012</a:t>
            </a:r>
            <a:endParaRPr lang="en-US" sz="1600" b="1" i="1" dirty="0">
              <a:latin typeface="+mj-lt"/>
              <a:cs typeface="Times New Roman" pitchFamily="18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7687750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686670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454970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2012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51894" y="5058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2000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4691002" y="5040113"/>
            <a:ext cx="0" cy="48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4387597" y="2889161"/>
            <a:ext cx="4328160" cy="1089660"/>
          </a:xfrm>
          <a:custGeom>
            <a:avLst/>
            <a:gdLst>
              <a:gd name="connsiteX0" fmla="*/ 0 w 4328160"/>
              <a:gd name="connsiteY0" fmla="*/ 541020 h 1089660"/>
              <a:gd name="connsiteX1" fmla="*/ 72390 w 4328160"/>
              <a:gd name="connsiteY1" fmla="*/ 575310 h 1089660"/>
              <a:gd name="connsiteX2" fmla="*/ 114300 w 4328160"/>
              <a:gd name="connsiteY2" fmla="*/ 735330 h 1089660"/>
              <a:gd name="connsiteX3" fmla="*/ 137160 w 4328160"/>
              <a:gd name="connsiteY3" fmla="*/ 754380 h 1089660"/>
              <a:gd name="connsiteX4" fmla="*/ 186690 w 4328160"/>
              <a:gd name="connsiteY4" fmla="*/ 876300 h 1089660"/>
              <a:gd name="connsiteX5" fmla="*/ 240030 w 4328160"/>
              <a:gd name="connsiteY5" fmla="*/ 952500 h 1089660"/>
              <a:gd name="connsiteX6" fmla="*/ 274320 w 4328160"/>
              <a:gd name="connsiteY6" fmla="*/ 910590 h 1089660"/>
              <a:gd name="connsiteX7" fmla="*/ 300990 w 4328160"/>
              <a:gd name="connsiteY7" fmla="*/ 1089660 h 1089660"/>
              <a:gd name="connsiteX8" fmla="*/ 320040 w 4328160"/>
              <a:gd name="connsiteY8" fmla="*/ 853440 h 1089660"/>
              <a:gd name="connsiteX9" fmla="*/ 350520 w 4328160"/>
              <a:gd name="connsiteY9" fmla="*/ 735330 h 1089660"/>
              <a:gd name="connsiteX10" fmla="*/ 392430 w 4328160"/>
              <a:gd name="connsiteY10" fmla="*/ 830580 h 1089660"/>
              <a:gd name="connsiteX11" fmla="*/ 419100 w 4328160"/>
              <a:gd name="connsiteY11" fmla="*/ 701040 h 1089660"/>
              <a:gd name="connsiteX12" fmla="*/ 449580 w 4328160"/>
              <a:gd name="connsiteY12" fmla="*/ 693420 h 1089660"/>
              <a:gd name="connsiteX13" fmla="*/ 483870 w 4328160"/>
              <a:gd name="connsiteY13" fmla="*/ 887730 h 1089660"/>
              <a:gd name="connsiteX14" fmla="*/ 521970 w 4328160"/>
              <a:gd name="connsiteY14" fmla="*/ 857250 h 1089660"/>
              <a:gd name="connsiteX15" fmla="*/ 552450 w 4328160"/>
              <a:gd name="connsiteY15" fmla="*/ 849630 h 1089660"/>
              <a:gd name="connsiteX16" fmla="*/ 571500 w 4328160"/>
              <a:gd name="connsiteY16" fmla="*/ 845820 h 1089660"/>
              <a:gd name="connsiteX17" fmla="*/ 617220 w 4328160"/>
              <a:gd name="connsiteY17" fmla="*/ 735330 h 1089660"/>
              <a:gd name="connsiteX18" fmla="*/ 643890 w 4328160"/>
              <a:gd name="connsiteY18" fmla="*/ 693420 h 1089660"/>
              <a:gd name="connsiteX19" fmla="*/ 678180 w 4328160"/>
              <a:gd name="connsiteY19" fmla="*/ 358140 h 1089660"/>
              <a:gd name="connsiteX20" fmla="*/ 701040 w 4328160"/>
              <a:gd name="connsiteY20" fmla="*/ 365760 h 1089660"/>
              <a:gd name="connsiteX21" fmla="*/ 739140 w 4328160"/>
              <a:gd name="connsiteY21" fmla="*/ 373380 h 1089660"/>
              <a:gd name="connsiteX22" fmla="*/ 765810 w 4328160"/>
              <a:gd name="connsiteY22" fmla="*/ 205740 h 1089660"/>
              <a:gd name="connsiteX23" fmla="*/ 803910 w 4328160"/>
              <a:gd name="connsiteY23" fmla="*/ 278130 h 1089660"/>
              <a:gd name="connsiteX24" fmla="*/ 819150 w 4328160"/>
              <a:gd name="connsiteY24" fmla="*/ 224790 h 1089660"/>
              <a:gd name="connsiteX25" fmla="*/ 861060 w 4328160"/>
              <a:gd name="connsiteY25" fmla="*/ 300990 h 1089660"/>
              <a:gd name="connsiteX26" fmla="*/ 918210 w 4328160"/>
              <a:gd name="connsiteY26" fmla="*/ 312420 h 1089660"/>
              <a:gd name="connsiteX27" fmla="*/ 979170 w 4328160"/>
              <a:gd name="connsiteY27" fmla="*/ 381000 h 1089660"/>
              <a:gd name="connsiteX28" fmla="*/ 1009650 w 4328160"/>
              <a:gd name="connsiteY28" fmla="*/ 304800 h 1089660"/>
              <a:gd name="connsiteX29" fmla="*/ 1051560 w 4328160"/>
              <a:gd name="connsiteY29" fmla="*/ 266700 h 1089660"/>
              <a:gd name="connsiteX30" fmla="*/ 1112520 w 4328160"/>
              <a:gd name="connsiteY30" fmla="*/ 354330 h 1089660"/>
              <a:gd name="connsiteX31" fmla="*/ 1135380 w 4328160"/>
              <a:gd name="connsiteY31" fmla="*/ 400050 h 1089660"/>
              <a:gd name="connsiteX32" fmla="*/ 1200150 w 4328160"/>
              <a:gd name="connsiteY32" fmla="*/ 316230 h 1089660"/>
              <a:gd name="connsiteX33" fmla="*/ 1234440 w 4328160"/>
              <a:gd name="connsiteY33" fmla="*/ 468630 h 1089660"/>
              <a:gd name="connsiteX34" fmla="*/ 1257300 w 4328160"/>
              <a:gd name="connsiteY34" fmla="*/ 354330 h 1089660"/>
              <a:gd name="connsiteX35" fmla="*/ 1295400 w 4328160"/>
              <a:gd name="connsiteY35" fmla="*/ 327660 h 1089660"/>
              <a:gd name="connsiteX36" fmla="*/ 1325880 w 4328160"/>
              <a:gd name="connsiteY36" fmla="*/ 274320 h 1089660"/>
              <a:gd name="connsiteX37" fmla="*/ 1356360 w 4328160"/>
              <a:gd name="connsiteY37" fmla="*/ 346710 h 1089660"/>
              <a:gd name="connsiteX38" fmla="*/ 1383030 w 4328160"/>
              <a:gd name="connsiteY38" fmla="*/ 289560 h 1089660"/>
              <a:gd name="connsiteX39" fmla="*/ 1428750 w 4328160"/>
              <a:gd name="connsiteY39" fmla="*/ 384810 h 1089660"/>
              <a:gd name="connsiteX40" fmla="*/ 1447800 w 4328160"/>
              <a:gd name="connsiteY40" fmla="*/ 358140 h 1089660"/>
              <a:gd name="connsiteX41" fmla="*/ 1524000 w 4328160"/>
              <a:gd name="connsiteY41" fmla="*/ 373380 h 1089660"/>
              <a:gd name="connsiteX42" fmla="*/ 1596390 w 4328160"/>
              <a:gd name="connsiteY42" fmla="*/ 883920 h 1089660"/>
              <a:gd name="connsiteX43" fmla="*/ 1634490 w 4328160"/>
              <a:gd name="connsiteY43" fmla="*/ 643890 h 1089660"/>
              <a:gd name="connsiteX44" fmla="*/ 1664970 w 4328160"/>
              <a:gd name="connsiteY44" fmla="*/ 579120 h 1089660"/>
              <a:gd name="connsiteX45" fmla="*/ 1695450 w 4328160"/>
              <a:gd name="connsiteY45" fmla="*/ 537210 h 1089660"/>
              <a:gd name="connsiteX46" fmla="*/ 1733550 w 4328160"/>
              <a:gd name="connsiteY46" fmla="*/ 746760 h 1089660"/>
              <a:gd name="connsiteX47" fmla="*/ 1764030 w 4328160"/>
              <a:gd name="connsiteY47" fmla="*/ 781050 h 1089660"/>
              <a:gd name="connsiteX48" fmla="*/ 1786890 w 4328160"/>
              <a:gd name="connsiteY48" fmla="*/ 598170 h 1089660"/>
              <a:gd name="connsiteX49" fmla="*/ 1817370 w 4328160"/>
              <a:gd name="connsiteY49" fmla="*/ 678180 h 1089660"/>
              <a:gd name="connsiteX50" fmla="*/ 1847850 w 4328160"/>
              <a:gd name="connsiteY50" fmla="*/ 556260 h 1089660"/>
              <a:gd name="connsiteX51" fmla="*/ 1889760 w 4328160"/>
              <a:gd name="connsiteY51" fmla="*/ 438150 h 1089660"/>
              <a:gd name="connsiteX52" fmla="*/ 1939290 w 4328160"/>
              <a:gd name="connsiteY52" fmla="*/ 643890 h 1089660"/>
              <a:gd name="connsiteX53" fmla="*/ 1981200 w 4328160"/>
              <a:gd name="connsiteY53" fmla="*/ 510540 h 1089660"/>
              <a:gd name="connsiteX54" fmla="*/ 2007870 w 4328160"/>
              <a:gd name="connsiteY54" fmla="*/ 339090 h 1089660"/>
              <a:gd name="connsiteX55" fmla="*/ 2076450 w 4328160"/>
              <a:gd name="connsiteY55" fmla="*/ 377190 h 1089660"/>
              <a:gd name="connsiteX56" fmla="*/ 2122170 w 4328160"/>
              <a:gd name="connsiteY56" fmla="*/ 327660 h 1089660"/>
              <a:gd name="connsiteX57" fmla="*/ 2122170 w 4328160"/>
              <a:gd name="connsiteY57" fmla="*/ 327660 h 1089660"/>
              <a:gd name="connsiteX58" fmla="*/ 2167890 w 4328160"/>
              <a:gd name="connsiteY58" fmla="*/ 381000 h 1089660"/>
              <a:gd name="connsiteX59" fmla="*/ 2194560 w 4328160"/>
              <a:gd name="connsiteY59" fmla="*/ 327660 h 1089660"/>
              <a:gd name="connsiteX60" fmla="*/ 2236470 w 4328160"/>
              <a:gd name="connsiteY60" fmla="*/ 403860 h 1089660"/>
              <a:gd name="connsiteX61" fmla="*/ 2305050 w 4328160"/>
              <a:gd name="connsiteY61" fmla="*/ 369570 h 1089660"/>
              <a:gd name="connsiteX62" fmla="*/ 2327910 w 4328160"/>
              <a:gd name="connsiteY62" fmla="*/ 266700 h 1089660"/>
              <a:gd name="connsiteX63" fmla="*/ 2381250 w 4328160"/>
              <a:gd name="connsiteY63" fmla="*/ 217170 h 1089660"/>
              <a:gd name="connsiteX64" fmla="*/ 2442210 w 4328160"/>
              <a:gd name="connsiteY64" fmla="*/ 83820 h 1089660"/>
              <a:gd name="connsiteX65" fmla="*/ 2472690 w 4328160"/>
              <a:gd name="connsiteY65" fmla="*/ 118110 h 1089660"/>
              <a:gd name="connsiteX66" fmla="*/ 2503170 w 4328160"/>
              <a:gd name="connsiteY66" fmla="*/ 53340 h 1089660"/>
              <a:gd name="connsiteX67" fmla="*/ 2533650 w 4328160"/>
              <a:gd name="connsiteY67" fmla="*/ 68580 h 1089660"/>
              <a:gd name="connsiteX68" fmla="*/ 2606040 w 4328160"/>
              <a:gd name="connsiteY68" fmla="*/ 198120 h 1089660"/>
              <a:gd name="connsiteX69" fmla="*/ 2636520 w 4328160"/>
              <a:gd name="connsiteY69" fmla="*/ 91440 h 1089660"/>
              <a:gd name="connsiteX70" fmla="*/ 2670810 w 4328160"/>
              <a:gd name="connsiteY70" fmla="*/ 72390 h 1089660"/>
              <a:gd name="connsiteX71" fmla="*/ 2720340 w 4328160"/>
              <a:gd name="connsiteY71" fmla="*/ 106680 h 1089660"/>
              <a:gd name="connsiteX72" fmla="*/ 2762250 w 4328160"/>
              <a:gd name="connsiteY72" fmla="*/ 0 h 1089660"/>
              <a:gd name="connsiteX73" fmla="*/ 2819400 w 4328160"/>
              <a:gd name="connsiteY73" fmla="*/ 49530 h 1089660"/>
              <a:gd name="connsiteX74" fmla="*/ 2849880 w 4328160"/>
              <a:gd name="connsiteY74" fmla="*/ 110490 h 1089660"/>
              <a:gd name="connsiteX75" fmla="*/ 2872740 w 4328160"/>
              <a:gd name="connsiteY75" fmla="*/ 354330 h 1089660"/>
              <a:gd name="connsiteX76" fmla="*/ 2929890 w 4328160"/>
              <a:gd name="connsiteY76" fmla="*/ 388620 h 1089660"/>
              <a:gd name="connsiteX77" fmla="*/ 2979420 w 4328160"/>
              <a:gd name="connsiteY77" fmla="*/ 506730 h 1089660"/>
              <a:gd name="connsiteX78" fmla="*/ 3013710 w 4328160"/>
              <a:gd name="connsiteY78" fmla="*/ 327660 h 1089660"/>
              <a:gd name="connsiteX79" fmla="*/ 3032760 w 4328160"/>
              <a:gd name="connsiteY79" fmla="*/ 304800 h 1089660"/>
              <a:gd name="connsiteX80" fmla="*/ 3070860 w 4328160"/>
              <a:gd name="connsiteY80" fmla="*/ 476250 h 1089660"/>
              <a:gd name="connsiteX81" fmla="*/ 3143250 w 4328160"/>
              <a:gd name="connsiteY81" fmla="*/ 598170 h 1089660"/>
              <a:gd name="connsiteX82" fmla="*/ 3158490 w 4328160"/>
              <a:gd name="connsiteY82" fmla="*/ 415290 h 1089660"/>
              <a:gd name="connsiteX83" fmla="*/ 3181350 w 4328160"/>
              <a:gd name="connsiteY83" fmla="*/ 415290 h 1089660"/>
              <a:gd name="connsiteX84" fmla="*/ 3234690 w 4328160"/>
              <a:gd name="connsiteY84" fmla="*/ 335280 h 1089660"/>
              <a:gd name="connsiteX85" fmla="*/ 3257550 w 4328160"/>
              <a:gd name="connsiteY85" fmla="*/ 236220 h 1089660"/>
              <a:gd name="connsiteX86" fmla="*/ 3284220 w 4328160"/>
              <a:gd name="connsiteY86" fmla="*/ 331470 h 1089660"/>
              <a:gd name="connsiteX87" fmla="*/ 3318510 w 4328160"/>
              <a:gd name="connsiteY87" fmla="*/ 285750 h 1089660"/>
              <a:gd name="connsiteX88" fmla="*/ 3348990 w 4328160"/>
              <a:gd name="connsiteY88" fmla="*/ 327660 h 1089660"/>
              <a:gd name="connsiteX89" fmla="*/ 3387090 w 4328160"/>
              <a:gd name="connsiteY89" fmla="*/ 316230 h 1089660"/>
              <a:gd name="connsiteX90" fmla="*/ 3409950 w 4328160"/>
              <a:gd name="connsiteY90" fmla="*/ 396240 h 1089660"/>
              <a:gd name="connsiteX91" fmla="*/ 3440430 w 4328160"/>
              <a:gd name="connsiteY91" fmla="*/ 453390 h 1089660"/>
              <a:gd name="connsiteX92" fmla="*/ 3474720 w 4328160"/>
              <a:gd name="connsiteY92" fmla="*/ 563880 h 1089660"/>
              <a:gd name="connsiteX93" fmla="*/ 3501390 w 4328160"/>
              <a:gd name="connsiteY93" fmla="*/ 400050 h 1089660"/>
              <a:gd name="connsiteX94" fmla="*/ 3543300 w 4328160"/>
              <a:gd name="connsiteY94" fmla="*/ 525780 h 1089660"/>
              <a:gd name="connsiteX95" fmla="*/ 3562350 w 4328160"/>
              <a:gd name="connsiteY95" fmla="*/ 521970 h 1089660"/>
              <a:gd name="connsiteX96" fmla="*/ 3604260 w 4328160"/>
              <a:gd name="connsiteY96" fmla="*/ 354330 h 1089660"/>
              <a:gd name="connsiteX97" fmla="*/ 3627120 w 4328160"/>
              <a:gd name="connsiteY97" fmla="*/ 350520 h 1089660"/>
              <a:gd name="connsiteX98" fmla="*/ 3653790 w 4328160"/>
              <a:gd name="connsiteY98" fmla="*/ 461010 h 1089660"/>
              <a:gd name="connsiteX99" fmla="*/ 3691890 w 4328160"/>
              <a:gd name="connsiteY99" fmla="*/ 495300 h 1089660"/>
              <a:gd name="connsiteX100" fmla="*/ 3718560 w 4328160"/>
              <a:gd name="connsiteY100" fmla="*/ 651510 h 1089660"/>
              <a:gd name="connsiteX101" fmla="*/ 3756660 w 4328160"/>
              <a:gd name="connsiteY101" fmla="*/ 723900 h 1089660"/>
              <a:gd name="connsiteX102" fmla="*/ 3783330 w 4328160"/>
              <a:gd name="connsiteY102" fmla="*/ 1009650 h 1089660"/>
              <a:gd name="connsiteX103" fmla="*/ 3817620 w 4328160"/>
              <a:gd name="connsiteY103" fmla="*/ 891540 h 1089660"/>
              <a:gd name="connsiteX104" fmla="*/ 3844290 w 4328160"/>
              <a:gd name="connsiteY104" fmla="*/ 1040130 h 1089660"/>
              <a:gd name="connsiteX105" fmla="*/ 3870960 w 4328160"/>
              <a:gd name="connsiteY105" fmla="*/ 1024890 h 1089660"/>
              <a:gd name="connsiteX106" fmla="*/ 3901440 w 4328160"/>
              <a:gd name="connsiteY106" fmla="*/ 819150 h 1089660"/>
              <a:gd name="connsiteX107" fmla="*/ 3935730 w 4328160"/>
              <a:gd name="connsiteY107" fmla="*/ 815340 h 1089660"/>
              <a:gd name="connsiteX108" fmla="*/ 3989070 w 4328160"/>
              <a:gd name="connsiteY108" fmla="*/ 773430 h 1089660"/>
              <a:gd name="connsiteX109" fmla="*/ 4008120 w 4328160"/>
              <a:gd name="connsiteY109" fmla="*/ 712470 h 1089660"/>
              <a:gd name="connsiteX110" fmla="*/ 4034790 w 4328160"/>
              <a:gd name="connsiteY110" fmla="*/ 701040 h 1089660"/>
              <a:gd name="connsiteX111" fmla="*/ 4057650 w 4328160"/>
              <a:gd name="connsiteY111" fmla="*/ 822960 h 1089660"/>
              <a:gd name="connsiteX112" fmla="*/ 4099560 w 4328160"/>
              <a:gd name="connsiteY112" fmla="*/ 754380 h 1089660"/>
              <a:gd name="connsiteX113" fmla="*/ 4118610 w 4328160"/>
              <a:gd name="connsiteY113" fmla="*/ 712470 h 1089660"/>
              <a:gd name="connsiteX114" fmla="*/ 4149090 w 4328160"/>
              <a:gd name="connsiteY114" fmla="*/ 762000 h 1089660"/>
              <a:gd name="connsiteX115" fmla="*/ 4191000 w 4328160"/>
              <a:gd name="connsiteY115" fmla="*/ 994410 h 1089660"/>
              <a:gd name="connsiteX116" fmla="*/ 4229100 w 4328160"/>
              <a:gd name="connsiteY116" fmla="*/ 883920 h 1089660"/>
              <a:gd name="connsiteX117" fmla="*/ 4248150 w 4328160"/>
              <a:gd name="connsiteY117" fmla="*/ 685800 h 1089660"/>
              <a:gd name="connsiteX118" fmla="*/ 4282440 w 4328160"/>
              <a:gd name="connsiteY118" fmla="*/ 666750 h 1089660"/>
              <a:gd name="connsiteX119" fmla="*/ 4328160 w 4328160"/>
              <a:gd name="connsiteY119" fmla="*/ 71247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328160" h="1089660">
                <a:moveTo>
                  <a:pt x="0" y="541020"/>
                </a:moveTo>
                <a:lnTo>
                  <a:pt x="72390" y="575310"/>
                </a:lnTo>
                <a:lnTo>
                  <a:pt x="114300" y="735330"/>
                </a:lnTo>
                <a:lnTo>
                  <a:pt x="137160" y="754380"/>
                </a:lnTo>
                <a:lnTo>
                  <a:pt x="186690" y="876300"/>
                </a:lnTo>
                <a:lnTo>
                  <a:pt x="240030" y="952500"/>
                </a:lnTo>
                <a:lnTo>
                  <a:pt x="274320" y="910590"/>
                </a:lnTo>
                <a:lnTo>
                  <a:pt x="300990" y="1089660"/>
                </a:lnTo>
                <a:lnTo>
                  <a:pt x="320040" y="853440"/>
                </a:lnTo>
                <a:lnTo>
                  <a:pt x="350520" y="735330"/>
                </a:lnTo>
                <a:lnTo>
                  <a:pt x="392430" y="830580"/>
                </a:lnTo>
                <a:lnTo>
                  <a:pt x="419100" y="701040"/>
                </a:lnTo>
                <a:lnTo>
                  <a:pt x="449580" y="693420"/>
                </a:lnTo>
                <a:lnTo>
                  <a:pt x="483870" y="887730"/>
                </a:lnTo>
                <a:lnTo>
                  <a:pt x="521970" y="857250"/>
                </a:lnTo>
                <a:lnTo>
                  <a:pt x="552450" y="849630"/>
                </a:lnTo>
                <a:lnTo>
                  <a:pt x="571500" y="845820"/>
                </a:lnTo>
                <a:lnTo>
                  <a:pt x="617220" y="735330"/>
                </a:lnTo>
                <a:lnTo>
                  <a:pt x="643890" y="693420"/>
                </a:lnTo>
                <a:lnTo>
                  <a:pt x="678180" y="358140"/>
                </a:lnTo>
                <a:lnTo>
                  <a:pt x="701040" y="365760"/>
                </a:lnTo>
                <a:lnTo>
                  <a:pt x="739140" y="373380"/>
                </a:lnTo>
                <a:lnTo>
                  <a:pt x="765810" y="205740"/>
                </a:lnTo>
                <a:lnTo>
                  <a:pt x="803910" y="278130"/>
                </a:lnTo>
                <a:lnTo>
                  <a:pt x="819150" y="224790"/>
                </a:lnTo>
                <a:lnTo>
                  <a:pt x="861060" y="300990"/>
                </a:lnTo>
                <a:lnTo>
                  <a:pt x="918210" y="312420"/>
                </a:lnTo>
                <a:lnTo>
                  <a:pt x="979170" y="381000"/>
                </a:lnTo>
                <a:lnTo>
                  <a:pt x="1009650" y="304800"/>
                </a:lnTo>
                <a:lnTo>
                  <a:pt x="1051560" y="266700"/>
                </a:lnTo>
                <a:lnTo>
                  <a:pt x="1112520" y="354330"/>
                </a:lnTo>
                <a:lnTo>
                  <a:pt x="1135380" y="400050"/>
                </a:lnTo>
                <a:lnTo>
                  <a:pt x="1200150" y="316230"/>
                </a:lnTo>
                <a:lnTo>
                  <a:pt x="1234440" y="468630"/>
                </a:lnTo>
                <a:lnTo>
                  <a:pt x="1257300" y="354330"/>
                </a:lnTo>
                <a:lnTo>
                  <a:pt x="1295400" y="327660"/>
                </a:lnTo>
                <a:lnTo>
                  <a:pt x="1325880" y="274320"/>
                </a:lnTo>
                <a:lnTo>
                  <a:pt x="1356360" y="346710"/>
                </a:lnTo>
                <a:lnTo>
                  <a:pt x="1383030" y="289560"/>
                </a:lnTo>
                <a:lnTo>
                  <a:pt x="1428750" y="384810"/>
                </a:lnTo>
                <a:lnTo>
                  <a:pt x="1447800" y="358140"/>
                </a:lnTo>
                <a:lnTo>
                  <a:pt x="1524000" y="373380"/>
                </a:lnTo>
                <a:lnTo>
                  <a:pt x="1596390" y="883920"/>
                </a:lnTo>
                <a:lnTo>
                  <a:pt x="1634490" y="643890"/>
                </a:lnTo>
                <a:lnTo>
                  <a:pt x="1664970" y="579120"/>
                </a:lnTo>
                <a:lnTo>
                  <a:pt x="1695450" y="537210"/>
                </a:lnTo>
                <a:lnTo>
                  <a:pt x="1733550" y="746760"/>
                </a:lnTo>
                <a:lnTo>
                  <a:pt x="1764030" y="781050"/>
                </a:lnTo>
                <a:lnTo>
                  <a:pt x="1786890" y="598170"/>
                </a:lnTo>
                <a:lnTo>
                  <a:pt x="1817370" y="678180"/>
                </a:lnTo>
                <a:lnTo>
                  <a:pt x="1847850" y="556260"/>
                </a:lnTo>
                <a:lnTo>
                  <a:pt x="1889760" y="438150"/>
                </a:lnTo>
                <a:lnTo>
                  <a:pt x="1939290" y="643890"/>
                </a:lnTo>
                <a:lnTo>
                  <a:pt x="1981200" y="510540"/>
                </a:lnTo>
                <a:lnTo>
                  <a:pt x="2007870" y="339090"/>
                </a:lnTo>
                <a:lnTo>
                  <a:pt x="2076450" y="377190"/>
                </a:lnTo>
                <a:lnTo>
                  <a:pt x="2122170" y="327660"/>
                </a:lnTo>
                <a:lnTo>
                  <a:pt x="2122170" y="327660"/>
                </a:lnTo>
                <a:lnTo>
                  <a:pt x="2167890" y="381000"/>
                </a:lnTo>
                <a:lnTo>
                  <a:pt x="2194560" y="327660"/>
                </a:lnTo>
                <a:lnTo>
                  <a:pt x="2236470" y="403860"/>
                </a:lnTo>
                <a:lnTo>
                  <a:pt x="2305050" y="369570"/>
                </a:lnTo>
                <a:lnTo>
                  <a:pt x="2327910" y="266700"/>
                </a:lnTo>
                <a:lnTo>
                  <a:pt x="2381250" y="217170"/>
                </a:lnTo>
                <a:lnTo>
                  <a:pt x="2442210" y="83820"/>
                </a:lnTo>
                <a:lnTo>
                  <a:pt x="2472690" y="118110"/>
                </a:lnTo>
                <a:lnTo>
                  <a:pt x="2503170" y="53340"/>
                </a:lnTo>
                <a:lnTo>
                  <a:pt x="2533650" y="68580"/>
                </a:lnTo>
                <a:lnTo>
                  <a:pt x="2606040" y="198120"/>
                </a:lnTo>
                <a:lnTo>
                  <a:pt x="2636520" y="91440"/>
                </a:lnTo>
                <a:lnTo>
                  <a:pt x="2670810" y="72390"/>
                </a:lnTo>
                <a:lnTo>
                  <a:pt x="2720340" y="106680"/>
                </a:lnTo>
                <a:lnTo>
                  <a:pt x="2762250" y="0"/>
                </a:lnTo>
                <a:lnTo>
                  <a:pt x="2819400" y="49530"/>
                </a:lnTo>
                <a:lnTo>
                  <a:pt x="2849880" y="110490"/>
                </a:lnTo>
                <a:lnTo>
                  <a:pt x="2872740" y="354330"/>
                </a:lnTo>
                <a:lnTo>
                  <a:pt x="2929890" y="388620"/>
                </a:lnTo>
                <a:lnTo>
                  <a:pt x="2979420" y="506730"/>
                </a:lnTo>
                <a:lnTo>
                  <a:pt x="3013710" y="327660"/>
                </a:lnTo>
                <a:lnTo>
                  <a:pt x="3032760" y="304800"/>
                </a:lnTo>
                <a:lnTo>
                  <a:pt x="3070860" y="476250"/>
                </a:lnTo>
                <a:lnTo>
                  <a:pt x="3143250" y="598170"/>
                </a:lnTo>
                <a:lnTo>
                  <a:pt x="3158490" y="415290"/>
                </a:lnTo>
                <a:lnTo>
                  <a:pt x="3181350" y="415290"/>
                </a:lnTo>
                <a:lnTo>
                  <a:pt x="3234690" y="335280"/>
                </a:lnTo>
                <a:lnTo>
                  <a:pt x="3257550" y="236220"/>
                </a:lnTo>
                <a:lnTo>
                  <a:pt x="3284220" y="331470"/>
                </a:lnTo>
                <a:lnTo>
                  <a:pt x="3318510" y="285750"/>
                </a:lnTo>
                <a:lnTo>
                  <a:pt x="3348990" y="327660"/>
                </a:lnTo>
                <a:lnTo>
                  <a:pt x="3387090" y="316230"/>
                </a:lnTo>
                <a:lnTo>
                  <a:pt x="3409950" y="396240"/>
                </a:lnTo>
                <a:lnTo>
                  <a:pt x="3440430" y="453390"/>
                </a:lnTo>
                <a:lnTo>
                  <a:pt x="3474720" y="563880"/>
                </a:lnTo>
                <a:lnTo>
                  <a:pt x="3501390" y="400050"/>
                </a:lnTo>
                <a:lnTo>
                  <a:pt x="3543300" y="525780"/>
                </a:lnTo>
                <a:lnTo>
                  <a:pt x="3562350" y="521970"/>
                </a:lnTo>
                <a:lnTo>
                  <a:pt x="3604260" y="354330"/>
                </a:lnTo>
                <a:lnTo>
                  <a:pt x="3627120" y="350520"/>
                </a:lnTo>
                <a:lnTo>
                  <a:pt x="3653790" y="461010"/>
                </a:lnTo>
                <a:lnTo>
                  <a:pt x="3691890" y="495300"/>
                </a:lnTo>
                <a:lnTo>
                  <a:pt x="3718560" y="651510"/>
                </a:lnTo>
                <a:lnTo>
                  <a:pt x="3756660" y="723900"/>
                </a:lnTo>
                <a:lnTo>
                  <a:pt x="3783330" y="1009650"/>
                </a:lnTo>
                <a:lnTo>
                  <a:pt x="3817620" y="891540"/>
                </a:lnTo>
                <a:lnTo>
                  <a:pt x="3844290" y="1040130"/>
                </a:lnTo>
                <a:lnTo>
                  <a:pt x="3870960" y="1024890"/>
                </a:lnTo>
                <a:lnTo>
                  <a:pt x="3901440" y="819150"/>
                </a:lnTo>
                <a:lnTo>
                  <a:pt x="3935730" y="815340"/>
                </a:lnTo>
                <a:lnTo>
                  <a:pt x="3989070" y="773430"/>
                </a:lnTo>
                <a:lnTo>
                  <a:pt x="4008120" y="712470"/>
                </a:lnTo>
                <a:lnTo>
                  <a:pt x="4034790" y="701040"/>
                </a:lnTo>
                <a:lnTo>
                  <a:pt x="4057650" y="822960"/>
                </a:lnTo>
                <a:lnTo>
                  <a:pt x="4099560" y="754380"/>
                </a:lnTo>
                <a:lnTo>
                  <a:pt x="4118610" y="712470"/>
                </a:lnTo>
                <a:lnTo>
                  <a:pt x="4149090" y="762000"/>
                </a:lnTo>
                <a:lnTo>
                  <a:pt x="4191000" y="994410"/>
                </a:lnTo>
                <a:lnTo>
                  <a:pt x="4229100" y="883920"/>
                </a:lnTo>
                <a:lnTo>
                  <a:pt x="4248150" y="685800"/>
                </a:lnTo>
                <a:lnTo>
                  <a:pt x="4282440" y="666750"/>
                </a:lnTo>
                <a:lnTo>
                  <a:pt x="4328160" y="712470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3969840" y="2592421"/>
            <a:ext cx="420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+mj-lt"/>
                <a:cs typeface="Times New Roman" pitchFamily="18" charset="0"/>
              </a:rPr>
              <a:t>120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344583" y="2730920"/>
            <a:ext cx="45719" cy="1922785"/>
            <a:chOff x="2621980" y="2668779"/>
            <a:chExt cx="85825" cy="1922785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2621980" y="3019558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621980" y="3413687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21980" y="3810003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621980" y="4190738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21980" y="4591564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621980" y="2668779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43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315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079468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Explain </a:t>
            </a:r>
            <a:r>
              <a:rPr lang="en-US" sz="2700" dirty="0">
                <a:solidFill>
                  <a:srgbClr val="32302A"/>
                </a:solidFill>
              </a:rPr>
              <a:t>how and why each of the following </a:t>
            </a:r>
            <a:r>
              <a:rPr lang="en-US" sz="2700" dirty="0" smtClean="0">
                <a:solidFill>
                  <a:srgbClr val="32302A"/>
                </a:solidFill>
              </a:rPr>
              <a:t>factors </a:t>
            </a:r>
            <a:r>
              <a:rPr lang="en-US" sz="2700" dirty="0">
                <a:solidFill>
                  <a:srgbClr val="32302A"/>
                </a:solidFill>
              </a:rPr>
              <a:t>would influence current aggregate demand in the United States: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(a) an increased fear of recession 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(b) an increased fear of inflation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(c) the rapid growth of real income in Canada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and Western </a:t>
            </a:r>
            <a:r>
              <a:rPr lang="en-US" sz="2700" dirty="0">
                <a:solidFill>
                  <a:srgbClr val="32302A"/>
                </a:solidFill>
              </a:rPr>
              <a:t>Europe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(d) a reduction in the real interest rate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(e) a decline in housing prices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(f) a higher price level (be careful</a:t>
            </a:r>
            <a:r>
              <a:rPr lang="en-US" sz="2700" dirty="0" smtClean="0">
                <a:solidFill>
                  <a:srgbClr val="32302A"/>
                </a:solidFill>
              </a:rPr>
              <a:t>)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394</TotalTime>
  <Words>2743</Words>
  <Application>Microsoft Office PowerPoint</Application>
  <PresentationFormat>On-screen Show (4:3)</PresentationFormat>
  <Paragraphs>462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15th edition TEMPLATE</vt:lpstr>
      <vt:lpstr>Dynamic Change, Economic Fluctuations, and the AD-AS Model</vt:lpstr>
      <vt:lpstr>Anticipated and Unanticipated Changes</vt:lpstr>
      <vt:lpstr>Understanding Macroeconomics -- Our Game Plan</vt:lpstr>
      <vt:lpstr>Factors That Shift Aggregate Demand</vt:lpstr>
      <vt:lpstr>Shifts in Aggregate Demand</vt:lpstr>
      <vt:lpstr>Factors that Shift Aggregate Demand</vt:lpstr>
      <vt:lpstr>Shifts in Aggregate Demand</vt:lpstr>
      <vt:lpstr>Aggregate Demand and  Consumer Optimism / Pessimism</vt:lpstr>
      <vt:lpstr>Questions for Thought: </vt:lpstr>
      <vt:lpstr>Shifts in Aggregate Supply</vt:lpstr>
      <vt:lpstr>Long- and Short-Run Aggregate Supply</vt:lpstr>
      <vt:lpstr>Long- and Short-Run Aggregate Supply</vt:lpstr>
      <vt:lpstr>Shifts in Aggregate Supply</vt:lpstr>
      <vt:lpstr>Shifts in LRAS &amp; SRAS</vt:lpstr>
      <vt:lpstr>Questions for Thought: </vt:lpstr>
      <vt:lpstr>Steady Economic Growth and Anticipated Changes in  Long-Run Aggregate Supply</vt:lpstr>
      <vt:lpstr>The Impact of  Steady Economic Growth</vt:lpstr>
      <vt:lpstr>Shifts in Long Run Aggregate Supply</vt:lpstr>
      <vt:lpstr>Unanticipated Changes  and Market Adjustments</vt:lpstr>
      <vt:lpstr>Unanticipated Changes  in Aggregate Demand</vt:lpstr>
      <vt:lpstr>Unanticipated Increase  in Aggregate Demand</vt:lpstr>
      <vt:lpstr>Unanticipated Increase  in AD:  Short Run</vt:lpstr>
      <vt:lpstr>Unanticipated Increase  in AD:  Long Run</vt:lpstr>
      <vt:lpstr>Unanticipated Decrease  in Aggregate Demand</vt:lpstr>
      <vt:lpstr>Unanticipated Decrease  in AD:  Short Run</vt:lpstr>
      <vt:lpstr>Unanticipated Decrease  in AD:  Long Run</vt:lpstr>
      <vt:lpstr>Unanticipated Changes in  Short-Run Aggregate Supply</vt:lpstr>
      <vt:lpstr>Impact of Unanticipated  Increase in SRAS</vt:lpstr>
      <vt:lpstr>Unanticipated Increase in SRAS</vt:lpstr>
      <vt:lpstr>Impact of Unanticipated  Decrease in SRAS</vt:lpstr>
      <vt:lpstr>Supply Shock:  Resource Market</vt:lpstr>
      <vt:lpstr>Supply Shock:  Product Market</vt:lpstr>
      <vt:lpstr>Effects of Adverse Supply Shock</vt:lpstr>
      <vt:lpstr>The Price Level, Inflation, and the AD-AS Model</vt:lpstr>
      <vt:lpstr>Price Level, Inflation,  and the AD-AS Model</vt:lpstr>
      <vt:lpstr>When Actual and Expected  Rates of Inflation are Equal</vt:lpstr>
      <vt:lpstr>When Actual and Expected  Rates of Inflation Differ</vt:lpstr>
      <vt:lpstr>Unanticipated Changes, Recessions, and Booms</vt:lpstr>
      <vt:lpstr>The AD-AS Model and Instability</vt:lpstr>
      <vt:lpstr>Two Forces Directing the  Economy Back to Equilibrium</vt:lpstr>
      <vt:lpstr>Two Forces Directing the  Economy Back to Equilibrium</vt:lpstr>
      <vt:lpstr>The Macro-Adjustment Process</vt:lpstr>
      <vt:lpstr>The Macro-Adjustment Process</vt:lpstr>
      <vt:lpstr>Questions for Thought: </vt:lpstr>
      <vt:lpstr>Questions for Thought: </vt:lpstr>
      <vt:lpstr>Expansions and Recessions: The Historical Record</vt:lpstr>
      <vt:lpstr>Expansions and Recessions:  the Historical Record</vt:lpstr>
      <vt:lpstr>Expansions and Recessions:  1950-2012</vt:lpstr>
      <vt:lpstr>Using the AD-AS Model to Think about the Business Cycle and the Great Recession of 2008-2009</vt:lpstr>
      <vt:lpstr>The Great Recession of 2008-2009</vt:lpstr>
      <vt:lpstr>The Great Recession of 2008-2009</vt:lpstr>
      <vt:lpstr>Changes in Stock and Housing Prices  During Expansions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Change, Economic Fluctuations, and the AD-AS Model (15th ed.)</dc:title>
  <dc:subject>Dynamic Change, Economic Fluctuations, and the AD-AS Model (15th ed.)</dc:subject>
  <dc:creator>Dr. Chuck Skipton</dc:creator>
  <cp:lastModifiedBy>Dr. Chuck Skipton</cp:lastModifiedBy>
  <cp:revision>43</cp:revision>
  <dcterms:created xsi:type="dcterms:W3CDTF">2013-12-17T18:08:03Z</dcterms:created>
  <dcterms:modified xsi:type="dcterms:W3CDTF">2014-01-10T00:14:07Z</dcterms:modified>
</cp:coreProperties>
</file>