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62" r:id="rId2"/>
    <p:sldId id="263" r:id="rId3"/>
    <p:sldId id="301" r:id="rId4"/>
    <p:sldId id="265" r:id="rId5"/>
    <p:sldId id="266" r:id="rId6"/>
    <p:sldId id="267" r:id="rId7"/>
    <p:sldId id="268" r:id="rId8"/>
    <p:sldId id="269" r:id="rId9"/>
    <p:sldId id="270" r:id="rId10"/>
    <p:sldId id="302" r:id="rId11"/>
    <p:sldId id="303" r:id="rId12"/>
    <p:sldId id="304" r:id="rId13"/>
    <p:sldId id="273" r:id="rId14"/>
    <p:sldId id="274" r:id="rId15"/>
    <p:sldId id="275" r:id="rId16"/>
    <p:sldId id="276" r:id="rId17"/>
    <p:sldId id="277" r:id="rId18"/>
    <p:sldId id="278" r:id="rId19"/>
    <p:sldId id="279" r:id="rId20"/>
    <p:sldId id="305" r:id="rId21"/>
    <p:sldId id="281" r:id="rId22"/>
    <p:sldId id="282" r:id="rId23"/>
    <p:sldId id="284" r:id="rId24"/>
    <p:sldId id="285" r:id="rId25"/>
    <p:sldId id="306" r:id="rId26"/>
    <p:sldId id="287" r:id="rId27"/>
    <p:sldId id="288" r:id="rId28"/>
    <p:sldId id="289" r:id="rId29"/>
    <p:sldId id="290" r:id="rId30"/>
    <p:sldId id="307" r:id="rId31"/>
    <p:sldId id="292" r:id="rId32"/>
    <p:sldId id="293" r:id="rId33"/>
    <p:sldId id="294" r:id="rId34"/>
    <p:sldId id="295" r:id="rId35"/>
    <p:sldId id="296" r:id="rId36"/>
    <p:sldId id="297" r:id="rId37"/>
    <p:sldId id="29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9">
          <p15:clr>
            <a:srgbClr val="A4A3A4"/>
          </p15:clr>
        </p15:guide>
        <p15:guide id="2" pos="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F"/>
    <a:srgbClr val="D3E0FD"/>
    <a:srgbClr val="FFE679"/>
    <a:srgbClr val="3366CC"/>
    <a:srgbClr val="6387CF"/>
    <a:srgbClr val="5C82D6"/>
    <a:srgbClr val="FFC58B"/>
    <a:srgbClr val="CC6600"/>
    <a:srgbClr val="C5D2ED"/>
    <a:srgbClr val="629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1" autoAdjust="0"/>
    <p:restoredTop sz="94347" autoAdjust="0"/>
  </p:normalViewPr>
  <p:slideViewPr>
    <p:cSldViewPr snapToGrid="0" snapToObjects="1">
      <p:cViewPr varScale="1">
        <p:scale>
          <a:sx n="102" d="100"/>
          <a:sy n="102" d="100"/>
        </p:scale>
        <p:origin x="752" y="176"/>
      </p:cViewPr>
      <p:guideLst>
        <p:guide orient="horz" pos="589"/>
        <p:guide pos="80"/>
      </p:guideLst>
    </p:cSldViewPr>
  </p:slideViewPr>
  <p:notesTextViewPr>
    <p:cViewPr>
      <p:scale>
        <a:sx n="100" d="100"/>
        <a:sy n="100" d="100"/>
      </p:scale>
      <p:origin x="0" y="0"/>
    </p:cViewPr>
  </p:notesTextViewPr>
  <p:sorterViewPr>
    <p:cViewPr>
      <p:scale>
        <a:sx n="176" d="100"/>
        <a:sy n="176" d="100"/>
      </p:scale>
      <p:origin x="0" y="15282"/>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0"/>
      <c:rotY val="0"/>
      <c:rAngAx val="0"/>
    </c:view3D>
    <c:floor>
      <c:thickness val="0"/>
    </c:floor>
    <c:sideWall>
      <c:thickness val="0"/>
    </c:sideWall>
    <c:backWall>
      <c:thickness val="0"/>
    </c:backWall>
    <c:plotArea>
      <c:layout>
        <c:manualLayout>
          <c:layoutTarget val="inner"/>
          <c:xMode val="edge"/>
          <c:yMode val="edge"/>
          <c:x val="0.0"/>
          <c:y val="0.0272417609760702"/>
          <c:w val="0.860959755030621"/>
          <c:h val="0.898148148148148"/>
        </c:manualLayout>
      </c:layout>
      <c:pie3DChart>
        <c:varyColors val="1"/>
        <c:ser>
          <c:idx val="0"/>
          <c:order val="0"/>
          <c:explosion val="31"/>
          <c:dPt>
            <c:idx val="0"/>
            <c:bubble3D val="0"/>
            <c:explosion val="12"/>
            <c:spPr>
              <a:solidFill>
                <a:srgbClr val="D2BD88"/>
              </a:solidFill>
            </c:spPr>
          </c:dPt>
          <c:dPt>
            <c:idx val="1"/>
            <c:bubble3D val="0"/>
            <c:explosion val="14"/>
            <c:spPr>
              <a:solidFill>
                <a:schemeClr val="accent3">
                  <a:lumMod val="40000"/>
                  <a:lumOff val="60000"/>
                </a:schemeClr>
              </a:solidFill>
            </c:spPr>
          </c:dPt>
          <c:dPt>
            <c:idx val="2"/>
            <c:bubble3D val="0"/>
            <c:explosion val="13"/>
            <c:spPr>
              <a:solidFill>
                <a:srgbClr val="FFFF99"/>
              </a:solidFill>
            </c:spPr>
          </c:dPt>
          <c:dPt>
            <c:idx val="3"/>
            <c:bubble3D val="0"/>
            <c:explosion val="10"/>
            <c:spPr>
              <a:solidFill>
                <a:schemeClr val="accent5">
                  <a:lumMod val="40000"/>
                  <a:lumOff val="60000"/>
                </a:schemeClr>
              </a:solidFill>
            </c:spPr>
          </c:dPt>
          <c:dPt>
            <c:idx val="4"/>
            <c:bubble3D val="0"/>
            <c:explosion val="14"/>
            <c:spPr>
              <a:solidFill>
                <a:srgbClr val="FFC489"/>
              </a:solidFill>
            </c:spPr>
          </c:dPt>
          <c:val>
            <c:numRef>
              <c:f>'chapter 8'!$D$4:$D$8</c:f>
              <c:numCache>
                <c:formatCode>General</c:formatCode>
                <c:ptCount val="5"/>
                <c:pt idx="0">
                  <c:v>10.9</c:v>
                </c:pt>
                <c:pt idx="1">
                  <c:v>26.9</c:v>
                </c:pt>
                <c:pt idx="2">
                  <c:v>10.0</c:v>
                </c:pt>
                <c:pt idx="3">
                  <c:v>44.8</c:v>
                </c:pt>
                <c:pt idx="4">
                  <c:v>7.4</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solidFill>
                  <a:schemeClr val="bg1"/>
                </a:solidFill>
                <a:latin typeface="Calibri" panose="020F0502020204030204" pitchFamily="34" charset="0"/>
              </a:rPr>
              <a:t>Macro </a:t>
            </a:r>
            <a:r>
              <a:rPr kumimoji="0" lang="en-US" sz="2400" i="1" dirty="0">
                <a:solidFill>
                  <a:schemeClr val="bg1"/>
                </a:solidFill>
                <a:latin typeface="Calibri" panose="020F0502020204030204" pitchFamily="34" charset="0"/>
              </a:rPr>
              <a:t>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148521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8</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148521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8</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2560" y="1528656"/>
            <a:ext cx="7634484" cy="1864086"/>
          </a:xfrm>
          <a:prstGeom prst="rect">
            <a:avLst/>
          </a:prstGeom>
        </p:spPr>
        <p:txBody>
          <a:bodyPr anchor="b"/>
          <a:lstStyle/>
          <a:p>
            <a:pPr>
              <a:lnSpc>
                <a:spcPts val="4000"/>
              </a:lnSpc>
            </a:pPr>
            <a:r>
              <a:rPr lang="en-US" dirty="0"/>
              <a:t>Economic Fluctuations, Unemployment, and Inflation</a:t>
            </a:r>
          </a:p>
        </p:txBody>
      </p:sp>
    </p:spTree>
    <p:extLst>
      <p:ext uri="{BB962C8B-B14F-4D97-AF65-F5344CB8AC3E}">
        <p14:creationId xmlns:p14="http://schemas.microsoft.com/office/powerpoint/2010/main" val="2131121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3" y="59889"/>
            <a:ext cx="8904855" cy="1103951"/>
          </a:xfrm>
        </p:spPr>
        <p:txBody>
          <a:bodyPr/>
          <a:lstStyle/>
          <a:p>
            <a:pPr>
              <a:lnSpc>
                <a:spcPts val="3500"/>
              </a:lnSpc>
            </a:pPr>
            <a:r>
              <a:rPr lang="en-US" dirty="0" smtClean="0"/>
              <a:t>Labor Force Participation Rate </a:t>
            </a:r>
            <a:br>
              <a:rPr lang="en-US" dirty="0" smtClean="0"/>
            </a:br>
            <a:r>
              <a:rPr lang="en-US" dirty="0" smtClean="0"/>
              <a:t>of Men and Women, 1948-2015</a:t>
            </a:r>
            <a:endParaRPr lang="en-US" dirty="0"/>
          </a:p>
        </p:txBody>
      </p:sp>
      <p:sp>
        <p:nvSpPr>
          <p:cNvPr id="61" name="Text Box 10"/>
          <p:cNvSpPr txBox="1">
            <a:spLocks noChangeArrowheads="1"/>
          </p:cNvSpPr>
          <p:nvPr/>
        </p:nvSpPr>
        <p:spPr bwMode="auto">
          <a:xfrm>
            <a:off x="250001" y="1295082"/>
            <a:ext cx="8593373" cy="117570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The labor force participation rate of women has been steadily increasing for several decades</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During the same period the rate of men has been falling</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48" name="Rectangle 18"/>
          <p:cNvSpPr>
            <a:spLocks noChangeArrowheads="1"/>
          </p:cNvSpPr>
          <p:nvPr/>
        </p:nvSpPr>
        <p:spPr bwMode="auto">
          <a:xfrm>
            <a:off x="897854" y="6259887"/>
            <a:ext cx="1340432" cy="218521"/>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1000" b="1" dirty="0">
                <a:latin typeface="+mj-lt"/>
                <a:cs typeface="Times New Roman" pitchFamily="18" charset="0"/>
              </a:rPr>
              <a:t>Source:</a:t>
            </a:r>
            <a:r>
              <a:rPr lang="en-US" sz="1000" dirty="0">
                <a:latin typeface="+mj-lt"/>
                <a:cs typeface="Times New Roman" pitchFamily="18" charset="0"/>
              </a:rPr>
              <a:t>  </a:t>
            </a:r>
            <a:r>
              <a:rPr lang="en-US" sz="1000" b="0" dirty="0">
                <a:latin typeface="+mj-lt"/>
                <a:cs typeface="Times New Roman" pitchFamily="18" charset="0"/>
              </a:rPr>
              <a:t>www.bls.gov</a:t>
            </a:r>
            <a:r>
              <a:rPr lang="en-US" sz="1000" b="0" i="1" dirty="0">
                <a:latin typeface="+mj-lt"/>
                <a:cs typeface="Times New Roman" pitchFamily="18" charset="0"/>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2799"/>
          <a:stretch/>
        </p:blipFill>
        <p:spPr>
          <a:xfrm>
            <a:off x="897854" y="2672420"/>
            <a:ext cx="7363152" cy="3566160"/>
          </a:xfrm>
          <a:prstGeom prst="roundRect">
            <a:avLst>
              <a:gd name="adj" fmla="val 3601"/>
            </a:avLst>
          </a:prstGeom>
          <a:ln>
            <a:solidFill>
              <a:schemeClr val="tx1"/>
            </a:solidFill>
          </a:ln>
          <a:effectLst>
            <a:outerShdw blurRad="50800" dist="76200" dir="2700000" algn="tl" rotWithShape="0">
              <a:prstClr val="black">
                <a:alpha val="40000"/>
              </a:prstClr>
            </a:outerShdw>
          </a:effectLst>
        </p:spPr>
      </p:pic>
      <p:sp>
        <p:nvSpPr>
          <p:cNvPr id="13" name="TextBox 12"/>
          <p:cNvSpPr txBox="1"/>
          <p:nvPr/>
        </p:nvSpPr>
        <p:spPr>
          <a:xfrm>
            <a:off x="2141950" y="2602030"/>
            <a:ext cx="5394425" cy="338554"/>
          </a:xfrm>
          <a:prstGeom prst="rect">
            <a:avLst/>
          </a:prstGeom>
          <a:noFill/>
        </p:spPr>
        <p:txBody>
          <a:bodyPr wrap="none" rtlCol="0">
            <a:spAutoFit/>
          </a:bodyPr>
          <a:lstStyle/>
          <a:p>
            <a:r>
              <a:rPr lang="en-US" sz="1600" dirty="0" smtClean="0"/>
              <a:t>Labor Force Participation Rate of Men and Women, 1948-2015</a:t>
            </a:r>
            <a:endParaRPr lang="en-US" sz="1600" dirty="0"/>
          </a:p>
        </p:txBody>
      </p:sp>
    </p:spTree>
    <p:extLst>
      <p:ext uri="{BB962C8B-B14F-4D97-AF65-F5344CB8AC3E}">
        <p14:creationId xmlns:p14="http://schemas.microsoft.com/office/powerpoint/2010/main" val="519170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3773"/>
            <a:ext cx="8904855" cy="1121997"/>
          </a:xfrm>
        </p:spPr>
        <p:txBody>
          <a:bodyPr/>
          <a:lstStyle/>
          <a:p>
            <a:pPr>
              <a:lnSpc>
                <a:spcPts val="3500"/>
              </a:lnSpc>
            </a:pPr>
            <a:r>
              <a:rPr lang="en-US" sz="3500" dirty="0" smtClean="0"/>
              <a:t>Labor Force Participation Rate and</a:t>
            </a:r>
            <a:br>
              <a:rPr lang="en-US" sz="3500" dirty="0" smtClean="0"/>
            </a:br>
            <a:r>
              <a:rPr lang="en-US" sz="3500" dirty="0" smtClean="0"/>
              <a:t>Employment-Population Ratio: 1980-2016</a:t>
            </a:r>
            <a:endParaRPr lang="en-US" sz="3500" dirty="0"/>
          </a:p>
        </p:txBody>
      </p:sp>
      <p:sp>
        <p:nvSpPr>
          <p:cNvPr id="61" name="Text Box 10"/>
          <p:cNvSpPr txBox="1">
            <a:spLocks noChangeArrowheads="1"/>
          </p:cNvSpPr>
          <p:nvPr/>
        </p:nvSpPr>
        <p:spPr bwMode="auto">
          <a:xfrm>
            <a:off x="216582" y="1314099"/>
            <a:ext cx="8639319" cy="108952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smtClean="0">
                <a:latin typeface="Calibri"/>
                <a:cs typeface="Calibri"/>
              </a:rPr>
              <a:t>Both the labor force participation rate and the employment-population ratio trended upward from 1980-2000, but have been declining since.</a:t>
            </a:r>
          </a:p>
        </p:txBody>
      </p:sp>
      <p:sp>
        <p:nvSpPr>
          <p:cNvPr id="132" name="Rectangle 11"/>
          <p:cNvSpPr>
            <a:spLocks noChangeArrowheads="1"/>
          </p:cNvSpPr>
          <p:nvPr/>
        </p:nvSpPr>
        <p:spPr bwMode="auto">
          <a:xfrm>
            <a:off x="2915547" y="5945688"/>
            <a:ext cx="6100384" cy="464743"/>
          </a:xfrm>
          <a:prstGeom prst="rect">
            <a:avLst/>
          </a:prstGeom>
          <a:noFill/>
          <a:ln w="19050" cap="rnd">
            <a:noFill/>
            <a:prstDash val="sysDot"/>
            <a:miter lim="800000"/>
            <a:headEnd/>
            <a:tailEnd type="none" w="lg" len="lg"/>
          </a:ln>
        </p:spPr>
        <p:txBody>
          <a:bodyPr wrap="square">
            <a:prstTxWarp prst="textNoShape">
              <a:avLst/>
            </a:prstTxWarp>
            <a:spAutoFit/>
          </a:bodyPr>
          <a:lstStyle/>
          <a:p>
            <a:pPr>
              <a:lnSpc>
                <a:spcPct val="80000"/>
              </a:lnSpc>
            </a:pPr>
            <a:r>
              <a:rPr lang="en-US" sz="1000" b="1" dirty="0" smtClean="0">
                <a:latin typeface="+mj-lt"/>
                <a:cs typeface="Times New Roman" pitchFamily="18" charset="0"/>
              </a:rPr>
              <a:t>Sources:</a:t>
            </a:r>
            <a:r>
              <a:rPr lang="en-US" sz="1000" dirty="0" smtClean="0">
                <a:latin typeface="+mj-lt"/>
                <a:cs typeface="Times New Roman" pitchFamily="18" charset="0"/>
              </a:rPr>
              <a:t>  </a:t>
            </a:r>
            <a:r>
              <a:rPr lang="en-US" sz="1000" b="0" dirty="0" smtClean="0">
                <a:latin typeface="+mj-lt"/>
                <a:cs typeface="Times New Roman" pitchFamily="18" charset="0"/>
              </a:rPr>
              <a:t>Willem Van </a:t>
            </a:r>
            <a:r>
              <a:rPr lang="en-US" sz="1000" b="0" dirty="0" err="1" smtClean="0">
                <a:latin typeface="+mj-lt"/>
                <a:cs typeface="Times New Roman" pitchFamily="18" charset="0"/>
              </a:rPr>
              <a:t>Zandweghe</a:t>
            </a:r>
            <a:r>
              <a:rPr lang="en-US" sz="1000" b="0" dirty="0" smtClean="0">
                <a:latin typeface="+mj-lt"/>
                <a:cs typeface="Times New Roman" pitchFamily="18" charset="0"/>
              </a:rPr>
              <a:t>, “Interpreting the Recent Decline in Labor Force Participation,” Federal Reserve Bank of Kansas </a:t>
            </a:r>
            <a:r>
              <a:rPr lang="en-US" sz="1000" b="0" i="1" dirty="0" smtClean="0">
                <a:latin typeface="+mj-lt"/>
                <a:cs typeface="Times New Roman" pitchFamily="18" charset="0"/>
              </a:rPr>
              <a:t>Economic Review </a:t>
            </a:r>
            <a:r>
              <a:rPr lang="en-US" sz="1000" b="0" dirty="0" smtClean="0">
                <a:latin typeface="+mj-lt"/>
                <a:cs typeface="Times New Roman" pitchFamily="18" charset="0"/>
              </a:rPr>
              <a:t>(Quarter 1, 2012): 5-34; and Daniel Aaronson, Jonathan Davis, and </a:t>
            </a:r>
            <a:r>
              <a:rPr lang="en-US" sz="1000" b="0" dirty="0" err="1" smtClean="0">
                <a:latin typeface="+mj-lt"/>
                <a:cs typeface="Times New Roman" pitchFamily="18" charset="0"/>
              </a:rPr>
              <a:t>Loujia</a:t>
            </a:r>
            <a:r>
              <a:rPr lang="en-US" sz="1000" b="0" dirty="0" smtClean="0">
                <a:latin typeface="+mj-lt"/>
                <a:cs typeface="Times New Roman" pitchFamily="18" charset="0"/>
              </a:rPr>
              <a:t> Hu, “Explaining the Decline in the U.S. Labor Force Participation Rate,” </a:t>
            </a:r>
            <a:r>
              <a:rPr lang="en-US" sz="1000" i="1" dirty="0" smtClean="0">
                <a:latin typeface="+mj-lt"/>
                <a:cs typeface="Times New Roman" pitchFamily="18" charset="0"/>
              </a:rPr>
              <a:t>Chicago Fed Letter, </a:t>
            </a:r>
            <a:r>
              <a:rPr lang="en-US" sz="1000" dirty="0" smtClean="0">
                <a:latin typeface="+mj-lt"/>
                <a:cs typeface="Times New Roman" pitchFamily="18" charset="0"/>
              </a:rPr>
              <a:t>no. 296, (March 2012):1-4.</a:t>
            </a:r>
            <a:endParaRPr lang="en-US" sz="1000" b="0" i="1" dirty="0">
              <a:latin typeface="+mj-lt"/>
              <a:cs typeface="Times New Roman"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650" r="1627" b="2229"/>
          <a:stretch/>
        </p:blipFill>
        <p:spPr>
          <a:xfrm>
            <a:off x="2915547" y="2607502"/>
            <a:ext cx="6100384" cy="3200400"/>
          </a:xfrm>
          <a:prstGeom prst="roundRect">
            <a:avLst>
              <a:gd name="adj" fmla="val 5133"/>
            </a:avLst>
          </a:prstGeom>
          <a:ln>
            <a:solidFill>
              <a:schemeClr val="tx1"/>
            </a:solidFill>
          </a:ln>
          <a:effectLst>
            <a:outerShdw blurRad="50800" dist="76200" dir="2700000" algn="tl" rotWithShape="0">
              <a:prstClr val="black">
                <a:alpha val="40000"/>
              </a:prstClr>
            </a:outerShdw>
          </a:effectLst>
        </p:spPr>
      </p:pic>
      <p:sp>
        <p:nvSpPr>
          <p:cNvPr id="75" name="Text Box 10"/>
          <p:cNvSpPr txBox="1">
            <a:spLocks noChangeArrowheads="1"/>
          </p:cNvSpPr>
          <p:nvPr/>
        </p:nvSpPr>
        <p:spPr bwMode="auto">
          <a:xfrm>
            <a:off x="216582" y="2490307"/>
            <a:ext cx="2698965" cy="408111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400" dirty="0" smtClean="0">
                <a:latin typeface="Calibri"/>
                <a:cs typeface="Calibri"/>
              </a:rPr>
              <a:t>Both figures fell sharply during the 2008-2009 recession. Each has had a weak rebound during the recovery phase of this business cycle. </a:t>
            </a:r>
            <a:r>
              <a:rPr lang="en-US" sz="2400" dirty="0">
                <a:latin typeface="Calibri"/>
                <a:cs typeface="Calibri"/>
              </a:rPr>
              <a:t>In </a:t>
            </a:r>
            <a:r>
              <a:rPr lang="en-US" sz="2400" dirty="0" smtClean="0">
                <a:latin typeface="Calibri"/>
                <a:cs typeface="Calibri"/>
              </a:rPr>
              <a:t>2016, both were still below their </a:t>
            </a:r>
            <a:r>
              <a:rPr lang="en-US" sz="2400" dirty="0">
                <a:latin typeface="Calibri"/>
                <a:cs typeface="Calibri"/>
              </a:rPr>
              <a:t>2007 </a:t>
            </a:r>
            <a:r>
              <a:rPr lang="en-US" sz="2400" dirty="0" smtClean="0">
                <a:latin typeface="Calibri"/>
                <a:cs typeface="Calibri"/>
              </a:rPr>
              <a:t>levels. </a:t>
            </a:r>
            <a:endParaRPr lang="en-US" sz="2400" dirty="0">
              <a:latin typeface="Calibri"/>
              <a:cs typeface="Calibri"/>
            </a:endParaRPr>
          </a:p>
        </p:txBody>
      </p:sp>
    </p:spTree>
    <p:extLst>
      <p:ext uri="{BB962C8B-B14F-4D97-AF65-F5344CB8AC3E}">
        <p14:creationId xmlns:p14="http://schemas.microsoft.com/office/powerpoint/2010/main" val="989437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48593" y="1489813"/>
            <a:ext cx="4972903" cy="466617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69348"/>
            <a:ext cx="8904855" cy="1159595"/>
          </a:xfrm>
        </p:spPr>
        <p:txBody>
          <a:bodyPr/>
          <a:lstStyle/>
          <a:p>
            <a:pPr>
              <a:lnSpc>
                <a:spcPts val="3500"/>
              </a:lnSpc>
            </a:pPr>
            <a:r>
              <a:rPr lang="en-US" dirty="0"/>
              <a:t>Composition of the </a:t>
            </a:r>
            <a:r>
              <a:rPr lang="en-US" dirty="0" smtClean="0"/>
              <a:t>Unemployed </a:t>
            </a:r>
            <a:br>
              <a:rPr lang="en-US" dirty="0" smtClean="0"/>
            </a:br>
            <a:r>
              <a:rPr lang="en-US" dirty="0" smtClean="0"/>
              <a:t>by Reason in 2016 </a:t>
            </a:r>
            <a:r>
              <a:rPr lang="en-US" sz="3200" i="1" dirty="0" smtClean="0"/>
              <a:t>(February)</a:t>
            </a:r>
            <a:endParaRPr lang="en-US" i="1" dirty="0"/>
          </a:p>
        </p:txBody>
      </p:sp>
      <p:sp>
        <p:nvSpPr>
          <p:cNvPr id="61" name="Text Box 10"/>
          <p:cNvSpPr txBox="1">
            <a:spLocks noChangeArrowheads="1"/>
          </p:cNvSpPr>
          <p:nvPr/>
        </p:nvSpPr>
        <p:spPr bwMode="auto">
          <a:xfrm>
            <a:off x="73112" y="2027389"/>
            <a:ext cx="4023966" cy="347787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There </a:t>
            </a:r>
            <a:r>
              <a:rPr lang="en-US" sz="2200" dirty="0">
                <a:latin typeface="+mj-lt"/>
                <a:cs typeface="Times New Roman" pitchFamily="18" charset="0"/>
              </a:rPr>
              <a:t>are various reasons </a:t>
            </a:r>
            <a:r>
              <a:rPr lang="en-US" sz="2200" dirty="0" smtClean="0">
                <a:latin typeface="+mj-lt"/>
                <a:cs typeface="Times New Roman" pitchFamily="18" charset="0"/>
              </a:rPr>
              <a:t>why persons </a:t>
            </a:r>
            <a:r>
              <a:rPr lang="en-US" sz="2200" dirty="0">
                <a:latin typeface="+mj-lt"/>
                <a:cs typeface="Times New Roman" pitchFamily="18" charset="0"/>
              </a:rPr>
              <a:t>were unemployed </a:t>
            </a:r>
            <a:r>
              <a:rPr lang="en-US" sz="2200" dirty="0" smtClean="0">
                <a:latin typeface="+mj-lt"/>
                <a:cs typeface="Times New Roman" pitchFamily="18" charset="0"/>
              </a:rPr>
              <a:t>in February of 2016.</a:t>
            </a:r>
          </a:p>
          <a:p>
            <a:pPr marL="115888" indent="-115888">
              <a:lnSpc>
                <a:spcPct val="90000"/>
              </a:lnSpc>
              <a:spcBef>
                <a:spcPct val="50000"/>
              </a:spcBef>
              <a:buFontTx/>
              <a:buChar char="•"/>
            </a:pPr>
            <a:r>
              <a:rPr lang="en-US" sz="2200" dirty="0" smtClean="0">
                <a:latin typeface="+mj-lt"/>
                <a:cs typeface="Times New Roman" pitchFamily="18" charset="0"/>
              </a:rPr>
              <a:t>Nearly two-fifths (37.2%) </a:t>
            </a:r>
            <a:r>
              <a:rPr lang="en-US" sz="2200" dirty="0">
                <a:latin typeface="+mj-lt"/>
                <a:cs typeface="Times New Roman" pitchFamily="18" charset="0"/>
              </a:rPr>
              <a:t>of the </a:t>
            </a:r>
            <a:r>
              <a:rPr lang="en-US" sz="2200" dirty="0" smtClean="0">
                <a:latin typeface="+mj-lt"/>
                <a:cs typeface="Times New Roman" pitchFamily="18" charset="0"/>
              </a:rPr>
              <a:t>unemployed were </a:t>
            </a:r>
            <a:r>
              <a:rPr lang="en-US" sz="2200" dirty="0">
                <a:latin typeface="+mj-lt"/>
                <a:cs typeface="Times New Roman" pitchFamily="18" charset="0"/>
              </a:rPr>
              <a:t>dismissed from their </a:t>
            </a:r>
            <a:r>
              <a:rPr lang="en-US" sz="2200" dirty="0" smtClean="0">
                <a:latin typeface="+mj-lt"/>
                <a:cs typeface="Times New Roman" pitchFamily="18" charset="0"/>
              </a:rPr>
              <a:t>previous jobs</a:t>
            </a:r>
            <a:r>
              <a:rPr lang="en-US" sz="2200" dirty="0">
                <a:latin typeface="+mj-lt"/>
                <a:cs typeface="Times New Roman" pitchFamily="18" charset="0"/>
              </a:rPr>
              <a:t>.</a:t>
            </a:r>
          </a:p>
          <a:p>
            <a:pPr marL="115888" indent="-115888">
              <a:lnSpc>
                <a:spcPct val="90000"/>
              </a:lnSpc>
              <a:spcBef>
                <a:spcPct val="50000"/>
              </a:spcBef>
              <a:buFontTx/>
              <a:buChar char="•"/>
            </a:pPr>
            <a:r>
              <a:rPr lang="en-US" sz="2200" dirty="0" smtClean="0">
                <a:latin typeface="+mj-lt"/>
                <a:cs typeface="Times New Roman" pitchFamily="18" charset="0"/>
              </a:rPr>
              <a:t>More than two-fifths (42.3%) </a:t>
            </a:r>
            <a:r>
              <a:rPr lang="en-US" sz="2200" dirty="0">
                <a:latin typeface="+mj-lt"/>
                <a:cs typeface="Times New Roman" pitchFamily="18" charset="0"/>
              </a:rPr>
              <a:t>of  the unemployed </a:t>
            </a:r>
            <a:r>
              <a:rPr lang="en-US" sz="2200" dirty="0" smtClean="0">
                <a:latin typeface="+mj-lt"/>
                <a:cs typeface="Times New Roman" pitchFamily="18" charset="0"/>
              </a:rPr>
              <a:t>were either </a:t>
            </a:r>
            <a:r>
              <a:rPr lang="en-US" sz="2200" dirty="0">
                <a:latin typeface="+mj-lt"/>
                <a:cs typeface="Times New Roman" pitchFamily="18" charset="0"/>
              </a:rPr>
              <a:t>new entrants or </a:t>
            </a:r>
            <a:r>
              <a:rPr lang="en-US" sz="2200" dirty="0" smtClean="0">
                <a:latin typeface="+mj-lt"/>
                <a:cs typeface="Times New Roman" pitchFamily="18" charset="0"/>
              </a:rPr>
              <a:t>reentrants into </a:t>
            </a:r>
            <a:r>
              <a:rPr lang="en-US" sz="2200" dirty="0">
                <a:latin typeface="+mj-lt"/>
                <a:cs typeface="Times New Roman" pitchFamily="18" charset="0"/>
              </a:rPr>
              <a:t>the labor force</a:t>
            </a:r>
            <a:r>
              <a:rPr lang="en-US" sz="2200" dirty="0" smtClean="0">
                <a:latin typeface="+mj-lt"/>
                <a:cs typeface="Times New Roman" pitchFamily="18" charset="0"/>
              </a:rPr>
              <a:t>.</a:t>
            </a:r>
            <a:endParaRPr lang="en-US" sz="2200" dirty="0">
              <a:latin typeface="+mj-lt"/>
              <a:cs typeface="Times New Roman" pitchFamily="18" charset="0"/>
            </a:endParaRPr>
          </a:p>
        </p:txBody>
      </p:sp>
      <p:graphicFrame>
        <p:nvGraphicFramePr>
          <p:cNvPr id="185" name="Chart 184"/>
          <p:cNvGraphicFramePr>
            <a:graphicFrameLocks/>
          </p:cNvGraphicFramePr>
          <p:nvPr>
            <p:extLst>
              <p:ext uri="{D42A27DB-BD31-4B8C-83A1-F6EECF244321}">
                <p14:modId xmlns:p14="http://schemas.microsoft.com/office/powerpoint/2010/main" val="1217030731"/>
              </p:ext>
            </p:extLst>
          </p:nvPr>
        </p:nvGraphicFramePr>
        <p:xfrm>
          <a:off x="4604962" y="1966509"/>
          <a:ext cx="4496016" cy="4408961"/>
        </p:xfrm>
        <a:graphic>
          <a:graphicData uri="http://schemas.openxmlformats.org/drawingml/2006/chart">
            <c:chart xmlns:c="http://schemas.openxmlformats.org/drawingml/2006/chart" xmlns:r="http://schemas.openxmlformats.org/officeDocument/2006/relationships" r:id="rId2"/>
          </a:graphicData>
        </a:graphic>
      </p:graphicFrame>
      <p:sp>
        <p:nvSpPr>
          <p:cNvPr id="193" name="Rectangle 61"/>
          <p:cNvSpPr>
            <a:spLocks noChangeAspect="1" noChangeArrowheads="1"/>
          </p:cNvSpPr>
          <p:nvPr/>
        </p:nvSpPr>
        <p:spPr bwMode="auto">
          <a:xfrm>
            <a:off x="5560936" y="2106936"/>
            <a:ext cx="1054067" cy="196977"/>
          </a:xfrm>
          <a:prstGeom prst="rect">
            <a:avLst/>
          </a:prstGeom>
          <a:noFill/>
          <a:ln w="9525">
            <a:noFill/>
            <a:miter lim="800000"/>
            <a:headEnd/>
            <a:tailEnd/>
          </a:ln>
        </p:spPr>
        <p:txBody>
          <a:bodyPr wrap="square" lIns="0" tIns="0" rIns="0" bIns="0">
            <a:prstTxWarp prst="textNoShape">
              <a:avLst/>
            </a:prstTxWarp>
            <a:spAutoFit/>
          </a:bodyPr>
          <a:lstStyle/>
          <a:p>
            <a:pPr>
              <a:lnSpc>
                <a:spcPct val="80000"/>
              </a:lnSpc>
            </a:pPr>
            <a:r>
              <a:rPr lang="en-US" sz="1600" b="0" i="1" dirty="0" smtClean="0">
                <a:solidFill>
                  <a:srgbClr val="000000"/>
                </a:solidFill>
                <a:latin typeface="+mj-lt"/>
                <a:cs typeface="Times New Roman" pitchFamily="18" charset="0"/>
              </a:rPr>
              <a:t>Job leavers</a:t>
            </a:r>
          </a:p>
        </p:txBody>
      </p:sp>
      <p:cxnSp>
        <p:nvCxnSpPr>
          <p:cNvPr id="194" name="Straight Connector 193"/>
          <p:cNvCxnSpPr/>
          <p:nvPr/>
        </p:nvCxnSpPr>
        <p:spPr bwMode="auto">
          <a:xfrm>
            <a:off x="5975941" y="2317282"/>
            <a:ext cx="70909" cy="178203"/>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 name="Rectangle 12"/>
          <p:cNvSpPr/>
          <p:nvPr/>
        </p:nvSpPr>
        <p:spPr>
          <a:xfrm>
            <a:off x="5953081" y="2564510"/>
            <a:ext cx="596638" cy="294183"/>
          </a:xfrm>
          <a:prstGeom prst="rect">
            <a:avLst/>
          </a:prstGeom>
        </p:spPr>
        <p:txBody>
          <a:bodyPr wrap="none">
            <a:spAutoFit/>
          </a:bodyPr>
          <a:lstStyle/>
          <a:p>
            <a:pPr>
              <a:lnSpc>
                <a:spcPct val="80000"/>
              </a:lnSpc>
            </a:pPr>
            <a:r>
              <a:rPr lang="en-US" sz="1600" b="1" i="1" dirty="0" smtClean="0">
                <a:solidFill>
                  <a:srgbClr val="000000"/>
                </a:solidFill>
                <a:latin typeface="+mj-lt"/>
                <a:cs typeface="Times New Roman" pitchFamily="18" charset="0"/>
              </a:rPr>
              <a:t>9.9%</a:t>
            </a:r>
            <a:endParaRPr lang="en-US" sz="1600" b="1" i="1" dirty="0">
              <a:latin typeface="+mj-lt"/>
              <a:cs typeface="Times New Roman" pitchFamily="18" charset="0"/>
            </a:endParaRPr>
          </a:p>
        </p:txBody>
      </p:sp>
      <p:sp>
        <p:nvSpPr>
          <p:cNvPr id="197" name="Rectangle 196"/>
          <p:cNvSpPr/>
          <p:nvPr/>
        </p:nvSpPr>
        <p:spPr>
          <a:xfrm>
            <a:off x="6691875" y="2678160"/>
            <a:ext cx="700833" cy="294183"/>
          </a:xfrm>
          <a:prstGeom prst="rect">
            <a:avLst/>
          </a:prstGeom>
        </p:spPr>
        <p:txBody>
          <a:bodyPr wrap="none">
            <a:spAutoFit/>
          </a:bodyPr>
          <a:lstStyle/>
          <a:p>
            <a:pPr>
              <a:lnSpc>
                <a:spcPct val="80000"/>
              </a:lnSpc>
            </a:pPr>
            <a:r>
              <a:rPr lang="en-US" sz="1600" b="1" i="1" dirty="0" smtClean="0">
                <a:solidFill>
                  <a:srgbClr val="000000"/>
                </a:solidFill>
                <a:latin typeface="+mj-lt"/>
                <a:cs typeface="Times New Roman" pitchFamily="18" charset="0"/>
              </a:rPr>
              <a:t>10.6%</a:t>
            </a:r>
            <a:endParaRPr lang="en-US" sz="1600" b="1" i="1" dirty="0">
              <a:latin typeface="+mj-lt"/>
              <a:cs typeface="Times New Roman" pitchFamily="18" charset="0"/>
            </a:endParaRPr>
          </a:p>
        </p:txBody>
      </p:sp>
      <p:sp>
        <p:nvSpPr>
          <p:cNvPr id="199" name="Rectangle 198"/>
          <p:cNvSpPr/>
          <p:nvPr/>
        </p:nvSpPr>
        <p:spPr>
          <a:xfrm>
            <a:off x="7431284" y="3513513"/>
            <a:ext cx="700833" cy="294183"/>
          </a:xfrm>
          <a:prstGeom prst="rect">
            <a:avLst/>
          </a:prstGeom>
        </p:spPr>
        <p:txBody>
          <a:bodyPr wrap="none">
            <a:spAutoFit/>
          </a:bodyPr>
          <a:lstStyle/>
          <a:p>
            <a:pPr>
              <a:lnSpc>
                <a:spcPct val="80000"/>
              </a:lnSpc>
            </a:pPr>
            <a:r>
              <a:rPr lang="en-US" sz="1600" b="1" i="1" dirty="0" smtClean="0">
                <a:solidFill>
                  <a:srgbClr val="000000"/>
                </a:solidFill>
                <a:latin typeface="+mj-lt"/>
                <a:cs typeface="Times New Roman" pitchFamily="18" charset="0"/>
              </a:rPr>
              <a:t>30.6%</a:t>
            </a:r>
            <a:endParaRPr lang="en-US" sz="1600" b="1" i="1" dirty="0">
              <a:latin typeface="+mj-lt"/>
              <a:cs typeface="Times New Roman" pitchFamily="18" charset="0"/>
            </a:endParaRPr>
          </a:p>
        </p:txBody>
      </p:sp>
      <p:sp>
        <p:nvSpPr>
          <p:cNvPr id="217" name="Rectangle 216"/>
          <p:cNvSpPr/>
          <p:nvPr/>
        </p:nvSpPr>
        <p:spPr>
          <a:xfrm>
            <a:off x="6837248" y="5004368"/>
            <a:ext cx="700833" cy="294183"/>
          </a:xfrm>
          <a:prstGeom prst="rect">
            <a:avLst/>
          </a:prstGeom>
        </p:spPr>
        <p:txBody>
          <a:bodyPr wrap="none">
            <a:spAutoFit/>
          </a:bodyPr>
          <a:lstStyle/>
          <a:p>
            <a:pPr>
              <a:lnSpc>
                <a:spcPct val="80000"/>
              </a:lnSpc>
            </a:pPr>
            <a:r>
              <a:rPr lang="en-US" sz="1600" b="1" i="1" smtClean="0">
                <a:solidFill>
                  <a:srgbClr val="000000"/>
                </a:solidFill>
                <a:latin typeface="+mj-lt"/>
                <a:cs typeface="Times New Roman" pitchFamily="18" charset="0"/>
              </a:rPr>
              <a:t>11.7%</a:t>
            </a:r>
            <a:endParaRPr lang="en-US" sz="1600" b="1" i="1" dirty="0">
              <a:latin typeface="+mj-lt"/>
              <a:cs typeface="Times New Roman" pitchFamily="18" charset="0"/>
            </a:endParaRPr>
          </a:p>
        </p:txBody>
      </p:sp>
      <p:sp>
        <p:nvSpPr>
          <p:cNvPr id="219" name="Rectangle 218"/>
          <p:cNvSpPr/>
          <p:nvPr/>
        </p:nvSpPr>
        <p:spPr>
          <a:xfrm>
            <a:off x="5210520" y="4304101"/>
            <a:ext cx="700833" cy="294183"/>
          </a:xfrm>
          <a:prstGeom prst="rect">
            <a:avLst/>
          </a:prstGeom>
        </p:spPr>
        <p:txBody>
          <a:bodyPr wrap="none">
            <a:spAutoFit/>
          </a:bodyPr>
          <a:lstStyle/>
          <a:p>
            <a:pPr>
              <a:lnSpc>
                <a:spcPct val="80000"/>
              </a:lnSpc>
            </a:pPr>
            <a:r>
              <a:rPr lang="en-US" sz="1600" b="1" i="1" dirty="0" smtClean="0">
                <a:latin typeface="+mj-lt"/>
                <a:cs typeface="Times New Roman" pitchFamily="18" charset="0"/>
              </a:rPr>
              <a:t>37.2%</a:t>
            </a:r>
            <a:endParaRPr lang="en-US" sz="1600" b="1" i="1" dirty="0">
              <a:latin typeface="+mj-lt"/>
              <a:cs typeface="Times New Roman" pitchFamily="18" charset="0"/>
            </a:endParaRPr>
          </a:p>
        </p:txBody>
      </p:sp>
      <p:sp>
        <p:nvSpPr>
          <p:cNvPr id="220" name="Rectangle 61"/>
          <p:cNvSpPr>
            <a:spLocks noChangeAspect="1" noChangeArrowheads="1"/>
          </p:cNvSpPr>
          <p:nvPr/>
        </p:nvSpPr>
        <p:spPr bwMode="auto">
          <a:xfrm>
            <a:off x="6964226" y="2028081"/>
            <a:ext cx="698072" cy="393954"/>
          </a:xfrm>
          <a:prstGeom prst="rect">
            <a:avLst/>
          </a:prstGeom>
          <a:noFill/>
          <a:ln w="9525">
            <a:noFill/>
            <a:miter lim="800000"/>
            <a:headEnd/>
            <a:tailEnd/>
          </a:ln>
        </p:spPr>
        <p:txBody>
          <a:bodyPr wrap="square" lIns="0" tIns="0" rIns="0" bIns="0">
            <a:prstTxWarp prst="textNoShape">
              <a:avLst/>
            </a:prstTxWarp>
            <a:spAutoFit/>
          </a:bodyPr>
          <a:lstStyle/>
          <a:p>
            <a:pPr algn="r">
              <a:lnSpc>
                <a:spcPct val="80000"/>
              </a:lnSpc>
            </a:pPr>
            <a:r>
              <a:rPr lang="en-US" sz="1600" b="0" i="1" dirty="0" smtClean="0">
                <a:solidFill>
                  <a:srgbClr val="000000"/>
                </a:solidFill>
                <a:latin typeface="+mj-lt"/>
                <a:cs typeface="Times New Roman" pitchFamily="18" charset="0"/>
              </a:rPr>
              <a:t>New entrants</a:t>
            </a:r>
          </a:p>
        </p:txBody>
      </p:sp>
      <p:cxnSp>
        <p:nvCxnSpPr>
          <p:cNvPr id="221" name="Straight Connector 220"/>
          <p:cNvCxnSpPr/>
          <p:nvPr/>
        </p:nvCxnSpPr>
        <p:spPr bwMode="auto">
          <a:xfrm flipH="1">
            <a:off x="7204198" y="2417571"/>
            <a:ext cx="116813" cy="15582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22" name="Rectangle 61"/>
          <p:cNvSpPr>
            <a:spLocks noChangeAspect="1" noChangeArrowheads="1"/>
          </p:cNvSpPr>
          <p:nvPr/>
        </p:nvSpPr>
        <p:spPr bwMode="auto">
          <a:xfrm>
            <a:off x="7923549" y="2843261"/>
            <a:ext cx="958092" cy="196977"/>
          </a:xfrm>
          <a:prstGeom prst="rect">
            <a:avLst/>
          </a:prstGeom>
          <a:noFill/>
          <a:ln w="9525">
            <a:noFill/>
            <a:miter lim="800000"/>
            <a:headEnd/>
            <a:tailEnd/>
          </a:ln>
        </p:spPr>
        <p:txBody>
          <a:bodyPr wrap="square" lIns="0" tIns="0" rIns="0" bIns="0">
            <a:prstTxWarp prst="textNoShape">
              <a:avLst/>
            </a:prstTxWarp>
            <a:spAutoFit/>
          </a:bodyPr>
          <a:lstStyle/>
          <a:p>
            <a:pPr algn="r">
              <a:lnSpc>
                <a:spcPct val="80000"/>
              </a:lnSpc>
            </a:pPr>
            <a:r>
              <a:rPr lang="en-US" sz="1600" i="1" dirty="0" smtClean="0">
                <a:solidFill>
                  <a:srgbClr val="000000"/>
                </a:solidFill>
                <a:latin typeface="+mj-lt"/>
                <a:cs typeface="Times New Roman" pitchFamily="18" charset="0"/>
              </a:rPr>
              <a:t>Reentrants</a:t>
            </a:r>
            <a:endParaRPr lang="en-US" sz="1600" b="0" i="1" dirty="0" smtClean="0">
              <a:solidFill>
                <a:srgbClr val="000000"/>
              </a:solidFill>
              <a:latin typeface="+mj-lt"/>
              <a:cs typeface="Times New Roman" pitchFamily="18" charset="0"/>
            </a:endParaRPr>
          </a:p>
        </p:txBody>
      </p:sp>
      <p:cxnSp>
        <p:nvCxnSpPr>
          <p:cNvPr id="223" name="Straight Connector 222"/>
          <p:cNvCxnSpPr/>
          <p:nvPr/>
        </p:nvCxnSpPr>
        <p:spPr bwMode="auto">
          <a:xfrm flipH="1">
            <a:off x="8143419" y="3088975"/>
            <a:ext cx="259176" cy="34805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24" name="Rectangle 61"/>
          <p:cNvSpPr>
            <a:spLocks noChangeAspect="1" noChangeArrowheads="1"/>
          </p:cNvSpPr>
          <p:nvPr/>
        </p:nvSpPr>
        <p:spPr bwMode="auto">
          <a:xfrm>
            <a:off x="7313585" y="5464581"/>
            <a:ext cx="698072" cy="393954"/>
          </a:xfrm>
          <a:prstGeom prst="rect">
            <a:avLst/>
          </a:prstGeom>
          <a:noFill/>
          <a:ln w="9525">
            <a:noFill/>
            <a:miter lim="800000"/>
            <a:headEnd/>
            <a:tailEnd/>
          </a:ln>
        </p:spPr>
        <p:txBody>
          <a:bodyPr wrap="square" lIns="0" tIns="0" rIns="0" bIns="0">
            <a:prstTxWarp prst="textNoShape">
              <a:avLst/>
            </a:prstTxWarp>
            <a:spAutoFit/>
          </a:bodyPr>
          <a:lstStyle/>
          <a:p>
            <a:pPr algn="r">
              <a:lnSpc>
                <a:spcPct val="80000"/>
              </a:lnSpc>
            </a:pPr>
            <a:r>
              <a:rPr lang="en-US" sz="1600" b="0" i="1" dirty="0" smtClean="0">
                <a:solidFill>
                  <a:srgbClr val="000000"/>
                </a:solidFill>
                <a:latin typeface="+mj-lt"/>
                <a:cs typeface="Times New Roman" pitchFamily="18" charset="0"/>
              </a:rPr>
              <a:t>On Layoff</a:t>
            </a:r>
          </a:p>
        </p:txBody>
      </p:sp>
      <p:cxnSp>
        <p:nvCxnSpPr>
          <p:cNvPr id="225" name="Straight Connector 224"/>
          <p:cNvCxnSpPr/>
          <p:nvPr/>
        </p:nvCxnSpPr>
        <p:spPr bwMode="auto">
          <a:xfrm flipH="1" flipV="1">
            <a:off x="7498130" y="5474024"/>
            <a:ext cx="197183" cy="119063"/>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26" name="Rectangle 61"/>
          <p:cNvSpPr>
            <a:spLocks noChangeAspect="1" noChangeArrowheads="1"/>
          </p:cNvSpPr>
          <p:nvPr/>
        </p:nvSpPr>
        <p:spPr bwMode="auto">
          <a:xfrm>
            <a:off x="3904072" y="4996505"/>
            <a:ext cx="1321311" cy="787908"/>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sz="1600" b="0" i="1" dirty="0" smtClean="0">
                <a:solidFill>
                  <a:srgbClr val="000000"/>
                </a:solidFill>
                <a:latin typeface="+mj-lt"/>
                <a:cs typeface="Times New Roman" pitchFamily="18" charset="0"/>
              </a:rPr>
              <a:t>Dismissed</a:t>
            </a:r>
            <a:br>
              <a:rPr lang="en-US" sz="1600" b="0" i="1" dirty="0" smtClean="0">
                <a:solidFill>
                  <a:srgbClr val="000000"/>
                </a:solidFill>
                <a:latin typeface="+mj-lt"/>
                <a:cs typeface="Times New Roman" pitchFamily="18" charset="0"/>
              </a:rPr>
            </a:br>
            <a:r>
              <a:rPr lang="en-US" sz="1600" b="0" i="1" dirty="0" smtClean="0">
                <a:solidFill>
                  <a:srgbClr val="000000"/>
                </a:solidFill>
                <a:latin typeface="+mj-lt"/>
                <a:cs typeface="Times New Roman" pitchFamily="18" charset="0"/>
              </a:rPr>
              <a:t>from </a:t>
            </a:r>
            <a:br>
              <a:rPr lang="en-US" sz="1600" b="0" i="1" dirty="0" smtClean="0">
                <a:solidFill>
                  <a:srgbClr val="000000"/>
                </a:solidFill>
                <a:latin typeface="+mj-lt"/>
                <a:cs typeface="Times New Roman" pitchFamily="18" charset="0"/>
              </a:rPr>
            </a:br>
            <a:r>
              <a:rPr lang="en-US" sz="1600" b="0" i="1" dirty="0" smtClean="0">
                <a:solidFill>
                  <a:srgbClr val="000000"/>
                </a:solidFill>
                <a:latin typeface="+mj-lt"/>
                <a:cs typeface="Times New Roman" pitchFamily="18" charset="0"/>
              </a:rPr>
              <a:t>Previous </a:t>
            </a:r>
            <a:br>
              <a:rPr lang="en-US" sz="1600" b="0" i="1" dirty="0" smtClean="0">
                <a:solidFill>
                  <a:srgbClr val="000000"/>
                </a:solidFill>
                <a:latin typeface="+mj-lt"/>
                <a:cs typeface="Times New Roman" pitchFamily="18" charset="0"/>
              </a:rPr>
            </a:br>
            <a:r>
              <a:rPr lang="en-US" sz="1600" b="0" i="1" dirty="0" smtClean="0">
                <a:solidFill>
                  <a:srgbClr val="000000"/>
                </a:solidFill>
                <a:latin typeface="+mj-lt"/>
                <a:cs typeface="Times New Roman" pitchFamily="18" charset="0"/>
              </a:rPr>
              <a:t>Job</a:t>
            </a:r>
          </a:p>
        </p:txBody>
      </p:sp>
      <p:cxnSp>
        <p:nvCxnSpPr>
          <p:cNvPr id="227" name="Straight Connector 226"/>
          <p:cNvCxnSpPr/>
          <p:nvPr/>
        </p:nvCxnSpPr>
        <p:spPr bwMode="auto">
          <a:xfrm flipV="1">
            <a:off x="4681928" y="4716387"/>
            <a:ext cx="293256" cy="28011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6" name="Rectangle 25"/>
          <p:cNvSpPr/>
          <p:nvPr/>
        </p:nvSpPr>
        <p:spPr>
          <a:xfrm>
            <a:off x="3948593" y="1604029"/>
            <a:ext cx="4933048" cy="338554"/>
          </a:xfrm>
          <a:prstGeom prst="rect">
            <a:avLst/>
          </a:prstGeom>
        </p:spPr>
        <p:txBody>
          <a:bodyPr wrap="square">
            <a:spAutoFit/>
          </a:bodyPr>
          <a:lstStyle/>
          <a:p>
            <a:pPr algn="ctr">
              <a:lnSpc>
                <a:spcPct val="80000"/>
              </a:lnSpc>
            </a:pPr>
            <a:r>
              <a:rPr lang="en-US" sz="2000" b="1" i="1" dirty="0" smtClean="0">
                <a:solidFill>
                  <a:srgbClr val="000000"/>
                </a:solidFill>
                <a:latin typeface="+mj-lt"/>
                <a:cs typeface="Times New Roman" pitchFamily="18" charset="0"/>
              </a:rPr>
              <a:t>Breakdown of Unemployed 2016 </a:t>
            </a:r>
            <a:r>
              <a:rPr lang="en-US" sz="2000" i="1" smtClean="0">
                <a:solidFill>
                  <a:srgbClr val="000000"/>
                </a:solidFill>
                <a:latin typeface="+mj-lt"/>
                <a:cs typeface="Times New Roman" pitchFamily="18" charset="0"/>
              </a:rPr>
              <a:t>(February)</a:t>
            </a:r>
            <a:endParaRPr lang="en-US" sz="2000" i="1" dirty="0">
              <a:latin typeface="+mj-lt"/>
              <a:cs typeface="Times New Roman" pitchFamily="18" charset="0"/>
            </a:endParaRPr>
          </a:p>
        </p:txBody>
      </p:sp>
    </p:spTree>
    <p:extLst>
      <p:ext uri="{BB962C8B-B14F-4D97-AF65-F5344CB8AC3E}">
        <p14:creationId xmlns:p14="http://schemas.microsoft.com/office/powerpoint/2010/main" val="1770405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72289" y="1478927"/>
            <a:ext cx="5038671" cy="463224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65170"/>
            <a:ext cx="8904855" cy="1093918"/>
          </a:xfrm>
        </p:spPr>
        <p:txBody>
          <a:bodyPr/>
          <a:lstStyle/>
          <a:p>
            <a:pPr>
              <a:lnSpc>
                <a:spcPts val="3500"/>
              </a:lnSpc>
            </a:pPr>
            <a:r>
              <a:rPr lang="en-US" dirty="0"/>
              <a:t>The Unemployment Rate</a:t>
            </a:r>
            <a:br>
              <a:rPr lang="en-US" dirty="0"/>
            </a:br>
            <a:r>
              <a:rPr lang="en-US" dirty="0"/>
              <a:t>By Age and Gender:</a:t>
            </a:r>
            <a:r>
              <a:rPr lang="en-US" dirty="0" smtClean="0"/>
              <a:t> February 2016</a:t>
            </a:r>
            <a:endParaRPr lang="en-US" dirty="0"/>
          </a:p>
        </p:txBody>
      </p:sp>
      <p:sp>
        <p:nvSpPr>
          <p:cNvPr id="61" name="Text Box 10"/>
          <p:cNvSpPr txBox="1">
            <a:spLocks noChangeArrowheads="1"/>
          </p:cNvSpPr>
          <p:nvPr/>
        </p:nvSpPr>
        <p:spPr bwMode="auto">
          <a:xfrm>
            <a:off x="73112" y="1823614"/>
            <a:ext cx="3846883" cy="347787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In 2016, the unemployment rate was 4.9% for men and women.</a:t>
            </a:r>
          </a:p>
          <a:p>
            <a:pPr marL="115888" indent="-115888">
              <a:lnSpc>
                <a:spcPct val="90000"/>
              </a:lnSpc>
              <a:spcBef>
                <a:spcPct val="50000"/>
              </a:spcBef>
              <a:buFontTx/>
              <a:buChar char="•"/>
            </a:pPr>
            <a:r>
              <a:rPr lang="en-US" sz="2200" dirty="0" smtClean="0">
                <a:latin typeface="+mj-lt"/>
                <a:cs typeface="Times New Roman" pitchFamily="18" charset="0"/>
              </a:rPr>
              <a:t>The unemployment rates of younger men are higher than the rates for women.</a:t>
            </a:r>
          </a:p>
          <a:p>
            <a:pPr marL="115888" indent="-115888">
              <a:lnSpc>
                <a:spcPct val="90000"/>
              </a:lnSpc>
              <a:spcBef>
                <a:spcPct val="50000"/>
              </a:spcBef>
              <a:buFontTx/>
              <a:buChar char="•"/>
            </a:pPr>
            <a:r>
              <a:rPr lang="en-US" sz="2200" dirty="0" smtClean="0">
                <a:latin typeface="+mj-lt"/>
                <a:cs typeface="Times New Roman" pitchFamily="18" charset="0"/>
              </a:rPr>
              <a:t>The unemployment rate itself was also much higher for those under the age of 25 than for those over the age of 25.</a:t>
            </a:r>
            <a:endParaRPr lang="en-US" sz="2200" dirty="0">
              <a:latin typeface="+mj-lt"/>
              <a:cs typeface="Times New Roman" pitchFamily="18" charset="0"/>
            </a:endParaRPr>
          </a:p>
        </p:txBody>
      </p:sp>
      <p:sp>
        <p:nvSpPr>
          <p:cNvPr id="48" name="Rectangle 18"/>
          <p:cNvSpPr>
            <a:spLocks noChangeArrowheads="1"/>
          </p:cNvSpPr>
          <p:nvPr/>
        </p:nvSpPr>
        <p:spPr bwMode="auto">
          <a:xfrm>
            <a:off x="3824583" y="6135027"/>
            <a:ext cx="1239442" cy="203133"/>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900" b="1" dirty="0">
                <a:latin typeface="+mj-lt"/>
                <a:cs typeface="Times New Roman" pitchFamily="18" charset="0"/>
              </a:rPr>
              <a:t>Source</a:t>
            </a:r>
            <a:r>
              <a:rPr lang="en-US" sz="900" dirty="0">
                <a:latin typeface="+mj-lt"/>
                <a:cs typeface="Times New Roman" pitchFamily="18" charset="0"/>
              </a:rPr>
              <a:t>:  </a:t>
            </a:r>
            <a:r>
              <a:rPr lang="en-US" sz="900" b="0" dirty="0">
                <a:latin typeface="+mj-lt"/>
                <a:cs typeface="Times New Roman" pitchFamily="18" charset="0"/>
              </a:rPr>
              <a:t>www.bls.gov</a:t>
            </a:r>
            <a:r>
              <a:rPr lang="en-US" sz="900" b="0" i="1" dirty="0">
                <a:latin typeface="+mj-lt"/>
                <a:cs typeface="Times New Roman" pitchFamily="18" charset="0"/>
              </a:rPr>
              <a:t>.</a:t>
            </a:r>
          </a:p>
        </p:txBody>
      </p:sp>
      <p:sp>
        <p:nvSpPr>
          <p:cNvPr id="185" name="Freeform 5"/>
          <p:cNvSpPr>
            <a:spLocks/>
          </p:cNvSpPr>
          <p:nvPr/>
        </p:nvSpPr>
        <p:spPr bwMode="auto">
          <a:xfrm>
            <a:off x="5140419" y="2153998"/>
            <a:ext cx="4875212" cy="3060700"/>
          </a:xfrm>
          <a:custGeom>
            <a:avLst/>
            <a:gdLst>
              <a:gd name="T0" fmla="*/ 9215 w 9215"/>
              <a:gd name="T1" fmla="*/ 5783 h 5783"/>
              <a:gd name="T2" fmla="*/ 9215 w 9215"/>
              <a:gd name="T3" fmla="*/ 0 h 5783"/>
              <a:gd name="T4" fmla="*/ 0 w 9215"/>
              <a:gd name="T5" fmla="*/ 0 h 5783"/>
              <a:gd name="T6" fmla="*/ 0 w 9215"/>
              <a:gd name="T7" fmla="*/ 5783 h 5783"/>
              <a:gd name="T8" fmla="*/ 9215 w 9215"/>
              <a:gd name="T9" fmla="*/ 5783 h 5783"/>
              <a:gd name="T10" fmla="*/ 9215 w 9215"/>
              <a:gd name="T11" fmla="*/ 5783 h 5783"/>
              <a:gd name="T12" fmla="*/ 0 60000 65536"/>
              <a:gd name="T13" fmla="*/ 0 60000 65536"/>
              <a:gd name="T14" fmla="*/ 0 60000 65536"/>
              <a:gd name="T15" fmla="*/ 0 60000 65536"/>
              <a:gd name="T16" fmla="*/ 0 60000 65536"/>
              <a:gd name="T17" fmla="*/ 0 60000 65536"/>
              <a:gd name="T18" fmla="*/ 0 w 9215"/>
              <a:gd name="T19" fmla="*/ 0 h 5783"/>
              <a:gd name="T20" fmla="*/ 9215 w 9215"/>
              <a:gd name="T21" fmla="*/ 5783 h 5783"/>
            </a:gdLst>
            <a:ahLst/>
            <a:cxnLst>
              <a:cxn ang="T12">
                <a:pos x="T0" y="T1"/>
              </a:cxn>
              <a:cxn ang="T13">
                <a:pos x="T2" y="T3"/>
              </a:cxn>
              <a:cxn ang="T14">
                <a:pos x="T4" y="T5"/>
              </a:cxn>
              <a:cxn ang="T15">
                <a:pos x="T6" y="T7"/>
              </a:cxn>
              <a:cxn ang="T16">
                <a:pos x="T8" y="T9"/>
              </a:cxn>
              <a:cxn ang="T17">
                <a:pos x="T10" y="T11"/>
              </a:cxn>
            </a:cxnLst>
            <a:rect l="T18" t="T19" r="T20" b="T21"/>
            <a:pathLst>
              <a:path w="9215" h="5783">
                <a:moveTo>
                  <a:pt x="9215" y="5783"/>
                </a:moveTo>
                <a:lnTo>
                  <a:pt x="9215" y="0"/>
                </a:lnTo>
                <a:lnTo>
                  <a:pt x="0" y="0"/>
                </a:lnTo>
                <a:lnTo>
                  <a:pt x="0" y="5783"/>
                </a:lnTo>
                <a:lnTo>
                  <a:pt x="9215" y="5783"/>
                </a:lnTo>
                <a:close/>
              </a:path>
            </a:pathLst>
          </a:custGeom>
          <a:noFill/>
          <a:ln w="9525">
            <a:noFill/>
            <a:round/>
            <a:headEnd/>
            <a:tailEnd/>
          </a:ln>
        </p:spPr>
        <p:txBody>
          <a:bodyPr>
            <a:prstTxWarp prst="textNoShape">
              <a:avLst/>
            </a:prstTxWarp>
          </a:bodyPr>
          <a:lstStyle/>
          <a:p>
            <a:endParaRPr lang="en-US" sz="1500">
              <a:latin typeface="+mj-lt"/>
              <a:cs typeface="Times New Roman" pitchFamily="18" charset="0"/>
            </a:endParaRPr>
          </a:p>
        </p:txBody>
      </p:sp>
      <p:sp>
        <p:nvSpPr>
          <p:cNvPr id="187" name="Rectangle 10"/>
          <p:cNvSpPr>
            <a:spLocks noChangeArrowheads="1"/>
          </p:cNvSpPr>
          <p:nvPr/>
        </p:nvSpPr>
        <p:spPr bwMode="auto">
          <a:xfrm>
            <a:off x="4759095" y="3209178"/>
            <a:ext cx="388937"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88" name="Rectangle 11"/>
          <p:cNvSpPr>
            <a:spLocks noChangeArrowheads="1"/>
          </p:cNvSpPr>
          <p:nvPr/>
        </p:nvSpPr>
        <p:spPr bwMode="auto">
          <a:xfrm>
            <a:off x="4759095" y="3209178"/>
            <a:ext cx="388937"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89" name="Rectangle 12"/>
          <p:cNvSpPr>
            <a:spLocks noChangeArrowheads="1"/>
          </p:cNvSpPr>
          <p:nvPr/>
        </p:nvSpPr>
        <p:spPr bwMode="auto">
          <a:xfrm>
            <a:off x="5308370" y="3323478"/>
            <a:ext cx="388937"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0" name="Rectangle 13"/>
          <p:cNvSpPr>
            <a:spLocks noChangeArrowheads="1"/>
          </p:cNvSpPr>
          <p:nvPr/>
        </p:nvSpPr>
        <p:spPr bwMode="auto">
          <a:xfrm>
            <a:off x="5308370" y="3323478"/>
            <a:ext cx="388937"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1" name="Rectangle 14"/>
          <p:cNvSpPr>
            <a:spLocks noChangeArrowheads="1"/>
          </p:cNvSpPr>
          <p:nvPr/>
        </p:nvSpPr>
        <p:spPr bwMode="auto">
          <a:xfrm>
            <a:off x="5837007" y="3488578"/>
            <a:ext cx="388938"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2" name="Rectangle 15"/>
          <p:cNvSpPr>
            <a:spLocks noChangeArrowheads="1"/>
          </p:cNvSpPr>
          <p:nvPr/>
        </p:nvSpPr>
        <p:spPr bwMode="auto">
          <a:xfrm>
            <a:off x="5837007" y="3488578"/>
            <a:ext cx="388938"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3" name="Rectangle 16"/>
          <p:cNvSpPr>
            <a:spLocks noChangeArrowheads="1"/>
          </p:cNvSpPr>
          <p:nvPr/>
        </p:nvSpPr>
        <p:spPr bwMode="auto">
          <a:xfrm>
            <a:off x="6376757" y="3515565"/>
            <a:ext cx="388938"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4" name="Rectangle 17"/>
          <p:cNvSpPr>
            <a:spLocks noChangeArrowheads="1"/>
          </p:cNvSpPr>
          <p:nvPr/>
        </p:nvSpPr>
        <p:spPr bwMode="auto">
          <a:xfrm>
            <a:off x="6376757" y="3515565"/>
            <a:ext cx="388938" cy="0"/>
          </a:xfrm>
          <a:prstGeom prst="rect">
            <a:avLst/>
          </a:prstGeom>
          <a:solidFill>
            <a:srgbClr val="531475"/>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199" name="Rectangle 20"/>
          <p:cNvSpPr>
            <a:spLocks noChangeArrowheads="1"/>
          </p:cNvSpPr>
          <p:nvPr/>
        </p:nvSpPr>
        <p:spPr bwMode="auto">
          <a:xfrm>
            <a:off x="7711845" y="4722065"/>
            <a:ext cx="388937" cy="0"/>
          </a:xfrm>
          <a:prstGeom prst="rect">
            <a:avLst/>
          </a:prstGeom>
          <a:solidFill>
            <a:srgbClr val="8A222A"/>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217" name="Rectangle 21"/>
          <p:cNvSpPr>
            <a:spLocks noChangeArrowheads="1"/>
          </p:cNvSpPr>
          <p:nvPr/>
        </p:nvSpPr>
        <p:spPr bwMode="auto">
          <a:xfrm>
            <a:off x="7711845" y="4722065"/>
            <a:ext cx="388937" cy="0"/>
          </a:xfrm>
          <a:prstGeom prst="rect">
            <a:avLst/>
          </a:prstGeom>
          <a:solidFill>
            <a:srgbClr val="8A222A"/>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221" name="Rectangle 24"/>
          <p:cNvSpPr>
            <a:spLocks noChangeArrowheads="1"/>
          </p:cNvSpPr>
          <p:nvPr/>
        </p:nvSpPr>
        <p:spPr bwMode="auto">
          <a:xfrm>
            <a:off x="8784995" y="4021978"/>
            <a:ext cx="387350" cy="0"/>
          </a:xfrm>
          <a:prstGeom prst="rect">
            <a:avLst/>
          </a:prstGeom>
          <a:solidFill>
            <a:srgbClr val="8A222A"/>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222" name="Rectangle 25"/>
          <p:cNvSpPr>
            <a:spLocks noChangeArrowheads="1"/>
          </p:cNvSpPr>
          <p:nvPr/>
        </p:nvSpPr>
        <p:spPr bwMode="auto">
          <a:xfrm>
            <a:off x="8784995" y="4021978"/>
            <a:ext cx="387350" cy="0"/>
          </a:xfrm>
          <a:prstGeom prst="rect">
            <a:avLst/>
          </a:prstGeom>
          <a:solidFill>
            <a:srgbClr val="8A222A"/>
          </a:solidFill>
          <a:ln w="9525">
            <a:noFill/>
            <a:miter lim="800000"/>
            <a:headEnd/>
            <a:tailEnd/>
          </a:ln>
        </p:spPr>
        <p:txBody>
          <a:bodyPr>
            <a:prstTxWarp prst="textNoShape">
              <a:avLst/>
            </a:prstTxWarp>
          </a:bodyPr>
          <a:lstStyle/>
          <a:p>
            <a:endParaRPr lang="en-US" sz="1500">
              <a:latin typeface="+mj-lt"/>
              <a:cs typeface="Times New Roman" pitchFamily="18" charset="0"/>
            </a:endParaRPr>
          </a:p>
        </p:txBody>
      </p:sp>
      <p:sp>
        <p:nvSpPr>
          <p:cNvPr id="223" name="Rectangle 26"/>
          <p:cNvSpPr>
            <a:spLocks noChangeArrowheads="1"/>
          </p:cNvSpPr>
          <p:nvPr/>
        </p:nvSpPr>
        <p:spPr bwMode="auto">
          <a:xfrm>
            <a:off x="6144434" y="5662000"/>
            <a:ext cx="384721" cy="18466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1" i="1" dirty="0" smtClean="0">
                <a:solidFill>
                  <a:srgbClr val="000000"/>
                </a:solidFill>
                <a:latin typeface="+mj-lt"/>
                <a:cs typeface="Times New Roman" pitchFamily="18" charset="0"/>
              </a:rPr>
              <a:t>Both</a:t>
            </a:r>
            <a:endParaRPr kumimoji="0" lang="en-US" sz="1500" b="1" i="1" dirty="0">
              <a:solidFill>
                <a:schemeClr val="tx1"/>
              </a:solidFill>
              <a:latin typeface="+mj-lt"/>
              <a:cs typeface="Times New Roman" pitchFamily="18" charset="0"/>
            </a:endParaRPr>
          </a:p>
        </p:txBody>
      </p:sp>
      <p:grpSp>
        <p:nvGrpSpPr>
          <p:cNvPr id="595" name="Group 279"/>
          <p:cNvGrpSpPr>
            <a:grpSpLocks/>
          </p:cNvGrpSpPr>
          <p:nvPr/>
        </p:nvGrpSpPr>
        <p:grpSpPr bwMode="auto">
          <a:xfrm>
            <a:off x="4073135" y="5553915"/>
            <a:ext cx="1392524" cy="488950"/>
            <a:chOff x="1263" y="2762"/>
            <a:chExt cx="1100" cy="308"/>
          </a:xfrm>
        </p:grpSpPr>
        <p:sp>
          <p:nvSpPr>
            <p:cNvPr id="596" name="Rectangle 280"/>
            <p:cNvSpPr>
              <a:spLocks noChangeArrowheads="1"/>
            </p:cNvSpPr>
            <p:nvPr/>
          </p:nvSpPr>
          <p:spPr bwMode="auto">
            <a:xfrm>
              <a:off x="2079" y="2762"/>
              <a:ext cx="238" cy="145"/>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a:solidFill>
                    <a:srgbClr val="000000"/>
                  </a:solidFill>
                  <a:latin typeface="+mj-lt"/>
                  <a:cs typeface="Times New Roman" pitchFamily="18" charset="0"/>
                </a:rPr>
                <a:t>25+</a:t>
              </a:r>
              <a:endParaRPr kumimoji="0" lang="en-US" sz="1500" b="0" dirty="0">
                <a:solidFill>
                  <a:schemeClr val="tx1"/>
                </a:solidFill>
                <a:latin typeface="+mj-lt"/>
                <a:cs typeface="Times New Roman" pitchFamily="18" charset="0"/>
              </a:endParaRPr>
            </a:p>
          </p:txBody>
        </p:sp>
        <p:sp>
          <p:nvSpPr>
            <p:cNvPr id="597" name="Rectangle 281"/>
            <p:cNvSpPr>
              <a:spLocks noChangeArrowheads="1"/>
            </p:cNvSpPr>
            <p:nvPr/>
          </p:nvSpPr>
          <p:spPr bwMode="auto">
            <a:xfrm>
              <a:off x="1263" y="2762"/>
              <a:ext cx="355"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smtClean="0">
                  <a:solidFill>
                    <a:srgbClr val="000000"/>
                  </a:solidFill>
                  <a:latin typeface="+mj-lt"/>
                  <a:cs typeface="Times New Roman" pitchFamily="18" charset="0"/>
                </a:rPr>
                <a:t>16-19</a:t>
              </a:r>
              <a:endParaRPr kumimoji="0" lang="en-US" sz="1500" b="0" dirty="0">
                <a:solidFill>
                  <a:schemeClr val="tx1"/>
                </a:solidFill>
                <a:latin typeface="+mj-lt"/>
                <a:cs typeface="Times New Roman" pitchFamily="18" charset="0"/>
              </a:endParaRPr>
            </a:p>
          </p:txBody>
        </p:sp>
        <p:sp>
          <p:nvSpPr>
            <p:cNvPr id="598" name="Rectangle 282"/>
            <p:cNvSpPr>
              <a:spLocks noChangeArrowheads="1"/>
            </p:cNvSpPr>
            <p:nvPr/>
          </p:nvSpPr>
          <p:spPr bwMode="auto">
            <a:xfrm>
              <a:off x="1671" y="2762"/>
              <a:ext cx="356"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a:solidFill>
                    <a:srgbClr val="000000"/>
                  </a:solidFill>
                  <a:latin typeface="+mj-lt"/>
                  <a:cs typeface="Times New Roman" pitchFamily="18" charset="0"/>
                </a:rPr>
                <a:t>20-24</a:t>
              </a:r>
              <a:endParaRPr kumimoji="0" lang="en-US" sz="1500" b="0" dirty="0">
                <a:solidFill>
                  <a:schemeClr val="tx1"/>
                </a:solidFill>
                <a:latin typeface="+mj-lt"/>
                <a:cs typeface="Times New Roman" pitchFamily="18" charset="0"/>
              </a:endParaRPr>
            </a:p>
          </p:txBody>
        </p:sp>
        <p:sp>
          <p:nvSpPr>
            <p:cNvPr id="599" name="Rectangle 283"/>
            <p:cNvSpPr>
              <a:spLocks noChangeArrowheads="1"/>
            </p:cNvSpPr>
            <p:nvPr/>
          </p:nvSpPr>
          <p:spPr bwMode="auto">
            <a:xfrm>
              <a:off x="1368" y="2925"/>
              <a:ext cx="995"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i="1" dirty="0">
                  <a:solidFill>
                    <a:srgbClr val="000000"/>
                  </a:solidFill>
                  <a:latin typeface="+mj-lt"/>
                  <a:cs typeface="Times New Roman" pitchFamily="18" charset="0"/>
                </a:rPr>
                <a:t>–– Men aged ––</a:t>
              </a:r>
            </a:p>
          </p:txBody>
        </p:sp>
      </p:grpSp>
      <p:sp>
        <p:nvSpPr>
          <p:cNvPr id="600" name="Line 285"/>
          <p:cNvSpPr>
            <a:spLocks noChangeShapeType="1"/>
          </p:cNvSpPr>
          <p:nvPr/>
        </p:nvSpPr>
        <p:spPr bwMode="auto">
          <a:xfrm>
            <a:off x="4073136" y="5522165"/>
            <a:ext cx="4711860" cy="0"/>
          </a:xfrm>
          <a:prstGeom prst="line">
            <a:avLst/>
          </a:prstGeom>
          <a:noFill/>
          <a:ln w="19050">
            <a:solidFill>
              <a:schemeClr val="tx1"/>
            </a:solidFill>
            <a:round/>
            <a:headEnd/>
            <a:tailEnd/>
          </a:ln>
        </p:spPr>
        <p:txBody>
          <a:bodyPr wrap="none">
            <a:prstTxWarp prst="textNoShape">
              <a:avLst/>
            </a:prstTxWarp>
          </a:bodyPr>
          <a:lstStyle/>
          <a:p>
            <a:endParaRPr lang="en-US" sz="1500">
              <a:latin typeface="+mj-lt"/>
              <a:cs typeface="Times New Roman" pitchFamily="18" charset="0"/>
            </a:endParaRPr>
          </a:p>
        </p:txBody>
      </p:sp>
      <p:sp>
        <p:nvSpPr>
          <p:cNvPr id="601" name="Rectangle 286"/>
          <p:cNvSpPr>
            <a:spLocks noChangeArrowheads="1"/>
          </p:cNvSpPr>
          <p:nvPr/>
        </p:nvSpPr>
        <p:spPr bwMode="auto">
          <a:xfrm>
            <a:off x="5711639" y="5576140"/>
            <a:ext cx="343043" cy="36933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0" i="1" dirty="0">
                <a:solidFill>
                  <a:srgbClr val="000000"/>
                </a:solidFill>
                <a:latin typeface="+mj-lt"/>
                <a:cs typeface="Times New Roman" pitchFamily="18" charset="0"/>
              </a:rPr>
              <a:t>All</a:t>
            </a:r>
            <a:br>
              <a:rPr kumimoji="0" lang="en-US" sz="1500" b="0" i="1" dirty="0">
                <a:solidFill>
                  <a:srgbClr val="000000"/>
                </a:solidFill>
                <a:latin typeface="+mj-lt"/>
                <a:cs typeface="Times New Roman" pitchFamily="18" charset="0"/>
              </a:rPr>
            </a:br>
            <a:r>
              <a:rPr kumimoji="0" lang="en-US" sz="1500" b="0" i="1" dirty="0">
                <a:solidFill>
                  <a:srgbClr val="000000"/>
                </a:solidFill>
                <a:latin typeface="+mj-lt"/>
                <a:cs typeface="Times New Roman" pitchFamily="18" charset="0"/>
              </a:rPr>
              <a:t>men</a:t>
            </a:r>
            <a:endParaRPr kumimoji="0" lang="en-US" sz="1500" b="0" i="1" dirty="0">
              <a:solidFill>
                <a:schemeClr val="tx1"/>
              </a:solidFill>
              <a:latin typeface="+mj-lt"/>
              <a:cs typeface="Times New Roman" pitchFamily="18" charset="0"/>
            </a:endParaRPr>
          </a:p>
        </p:txBody>
      </p:sp>
      <p:sp>
        <p:nvSpPr>
          <p:cNvPr id="602" name="Rectangle 287"/>
          <p:cNvSpPr>
            <a:spLocks noChangeArrowheads="1"/>
          </p:cNvSpPr>
          <p:nvPr/>
        </p:nvSpPr>
        <p:spPr bwMode="auto">
          <a:xfrm>
            <a:off x="6528846" y="5576140"/>
            <a:ext cx="580288" cy="36933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0" i="1" dirty="0">
                <a:solidFill>
                  <a:srgbClr val="000000"/>
                </a:solidFill>
                <a:latin typeface="+mj-lt"/>
                <a:cs typeface="Times New Roman" pitchFamily="18" charset="0"/>
              </a:rPr>
              <a:t>All</a:t>
            </a:r>
            <a:br>
              <a:rPr kumimoji="0" lang="en-US" sz="1500" b="0" i="1" dirty="0">
                <a:solidFill>
                  <a:srgbClr val="000000"/>
                </a:solidFill>
                <a:latin typeface="+mj-lt"/>
                <a:cs typeface="Times New Roman" pitchFamily="18" charset="0"/>
              </a:rPr>
            </a:br>
            <a:r>
              <a:rPr kumimoji="0" lang="en-US" sz="1500" b="0" i="1" dirty="0">
                <a:solidFill>
                  <a:srgbClr val="000000"/>
                </a:solidFill>
                <a:latin typeface="+mj-lt"/>
                <a:cs typeface="Times New Roman" pitchFamily="18" charset="0"/>
              </a:rPr>
              <a:t>women</a:t>
            </a:r>
            <a:endParaRPr kumimoji="0" lang="en-US" sz="1500" b="0" i="1" dirty="0">
              <a:solidFill>
                <a:schemeClr val="tx1"/>
              </a:solidFill>
              <a:latin typeface="+mj-lt"/>
              <a:cs typeface="Times New Roman" pitchFamily="18" charset="0"/>
            </a:endParaRPr>
          </a:p>
        </p:txBody>
      </p:sp>
      <p:grpSp>
        <p:nvGrpSpPr>
          <p:cNvPr id="603" name="Group 288"/>
          <p:cNvGrpSpPr>
            <a:grpSpLocks/>
          </p:cNvGrpSpPr>
          <p:nvPr/>
        </p:nvGrpSpPr>
        <p:grpSpPr bwMode="auto">
          <a:xfrm>
            <a:off x="7131479" y="5541215"/>
            <a:ext cx="1537285" cy="496888"/>
            <a:chOff x="4248" y="2754"/>
            <a:chExt cx="1057" cy="313"/>
          </a:xfrm>
        </p:grpSpPr>
        <p:sp>
          <p:nvSpPr>
            <p:cNvPr id="604" name="Rectangle 289"/>
            <p:cNvSpPr>
              <a:spLocks noChangeArrowheads="1"/>
            </p:cNvSpPr>
            <p:nvPr/>
          </p:nvSpPr>
          <p:spPr bwMode="auto">
            <a:xfrm>
              <a:off x="4267" y="2922"/>
              <a:ext cx="1038"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i="1" dirty="0">
                  <a:solidFill>
                    <a:srgbClr val="000000"/>
                  </a:solidFill>
                  <a:latin typeface="+mj-lt"/>
                  <a:cs typeface="Times New Roman" pitchFamily="18" charset="0"/>
                </a:rPr>
                <a:t>–– Women aged ––</a:t>
              </a:r>
            </a:p>
          </p:txBody>
        </p:sp>
        <p:sp>
          <p:nvSpPr>
            <p:cNvPr id="605" name="Rectangle 290"/>
            <p:cNvSpPr>
              <a:spLocks noChangeArrowheads="1"/>
            </p:cNvSpPr>
            <p:nvPr/>
          </p:nvSpPr>
          <p:spPr bwMode="auto">
            <a:xfrm>
              <a:off x="5073" y="2758"/>
              <a:ext cx="230" cy="145"/>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b="0" dirty="0" smtClean="0">
                  <a:solidFill>
                    <a:srgbClr val="000000"/>
                  </a:solidFill>
                  <a:latin typeface="+mj-lt"/>
                  <a:cs typeface="Times New Roman" pitchFamily="18" charset="0"/>
                </a:rPr>
                <a:t>25+ </a:t>
              </a:r>
              <a:endParaRPr kumimoji="0" lang="en-US" sz="1500" b="0" dirty="0">
                <a:solidFill>
                  <a:schemeClr val="tx1"/>
                </a:solidFill>
                <a:latin typeface="+mj-lt"/>
                <a:cs typeface="Times New Roman" pitchFamily="18" charset="0"/>
              </a:endParaRPr>
            </a:p>
          </p:txBody>
        </p:sp>
        <p:sp>
          <p:nvSpPr>
            <p:cNvPr id="606" name="Rectangle 291"/>
            <p:cNvSpPr>
              <a:spLocks noChangeArrowheads="1"/>
            </p:cNvSpPr>
            <p:nvPr/>
          </p:nvSpPr>
          <p:spPr bwMode="auto">
            <a:xfrm>
              <a:off x="4248" y="2758"/>
              <a:ext cx="375"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dirty="0" smtClean="0">
                  <a:solidFill>
                    <a:srgbClr val="000000"/>
                  </a:solidFill>
                  <a:latin typeface="+mj-lt"/>
                  <a:cs typeface="Times New Roman" pitchFamily="18" charset="0"/>
                </a:rPr>
                <a:t>  16-19</a:t>
              </a:r>
              <a:endParaRPr kumimoji="0" lang="en-US" sz="1500" b="0" dirty="0">
                <a:solidFill>
                  <a:schemeClr val="tx1"/>
                </a:solidFill>
                <a:latin typeface="+mj-lt"/>
                <a:cs typeface="Times New Roman" pitchFamily="18" charset="0"/>
              </a:endParaRPr>
            </a:p>
          </p:txBody>
        </p:sp>
        <p:sp>
          <p:nvSpPr>
            <p:cNvPr id="607" name="Rectangle 292"/>
            <p:cNvSpPr>
              <a:spLocks noChangeArrowheads="1"/>
            </p:cNvSpPr>
            <p:nvPr/>
          </p:nvSpPr>
          <p:spPr bwMode="auto">
            <a:xfrm>
              <a:off x="4662" y="2754"/>
              <a:ext cx="310" cy="145"/>
            </a:xfrm>
            <a:prstGeom prst="rect">
              <a:avLst/>
            </a:prstGeom>
            <a:noFill/>
            <a:ln w="9525">
              <a:noFill/>
              <a:miter lim="800000"/>
              <a:headEnd/>
              <a:tailEnd/>
            </a:ln>
          </p:spPr>
          <p:txBody>
            <a:bodyPr wrap="none" lIns="0" tIns="0" rIns="0" bIns="0">
              <a:prstTxWarp prst="textNoShape">
                <a:avLst/>
              </a:prstTxWarp>
              <a:spAutoFit/>
            </a:bodyPr>
            <a:lstStyle/>
            <a:p>
              <a:r>
                <a:rPr kumimoji="0" lang="en-US" sz="1500" b="0">
                  <a:solidFill>
                    <a:srgbClr val="000000"/>
                  </a:solidFill>
                  <a:latin typeface="+mj-lt"/>
                  <a:cs typeface="Times New Roman" pitchFamily="18" charset="0"/>
                </a:rPr>
                <a:t>20-24</a:t>
              </a:r>
              <a:endParaRPr kumimoji="0" lang="en-US" sz="1500" b="0">
                <a:solidFill>
                  <a:schemeClr val="tx1"/>
                </a:solidFill>
                <a:latin typeface="+mj-lt"/>
                <a:cs typeface="Times New Roman" pitchFamily="18" charset="0"/>
              </a:endParaRPr>
            </a:p>
          </p:txBody>
        </p:sp>
      </p:grpSp>
      <p:grpSp>
        <p:nvGrpSpPr>
          <p:cNvPr id="13" name="Group 12"/>
          <p:cNvGrpSpPr/>
          <p:nvPr/>
        </p:nvGrpSpPr>
        <p:grpSpPr>
          <a:xfrm>
            <a:off x="6182313" y="4280174"/>
            <a:ext cx="538163" cy="1186868"/>
            <a:chOff x="6373137" y="3757398"/>
            <a:chExt cx="538163" cy="1186868"/>
          </a:xfrm>
        </p:grpSpPr>
        <p:sp>
          <p:nvSpPr>
            <p:cNvPr id="373" name="Rectangle 112"/>
            <p:cNvSpPr>
              <a:spLocks noChangeArrowheads="1"/>
            </p:cNvSpPr>
            <p:nvPr/>
          </p:nvSpPr>
          <p:spPr bwMode="auto">
            <a:xfrm>
              <a:off x="6373137" y="3757398"/>
              <a:ext cx="538163" cy="229892"/>
            </a:xfrm>
            <a:prstGeom prst="rect">
              <a:avLst/>
            </a:prstGeom>
            <a:noFill/>
            <a:ln w="9525">
              <a:noFill/>
              <a:miter lim="800000"/>
              <a:headEnd/>
              <a:tailEnd/>
            </a:ln>
          </p:spPr>
          <p:txBody>
            <a:bodyPr lIns="0" tIns="0" rIns="0" bIns="0">
              <a:prstTxWarp prst="textNoShape">
                <a:avLst/>
              </a:prstTxWarp>
              <a:spAutoFit/>
            </a:bodyPr>
            <a:lstStyle/>
            <a:p>
              <a:r>
                <a:rPr lang="en-US" sz="1500" dirty="0">
                  <a:solidFill>
                    <a:srgbClr val="000000"/>
                  </a:solidFill>
                  <a:latin typeface="+mj-lt"/>
                  <a:cs typeface="Times New Roman" pitchFamily="18" charset="0"/>
                </a:rPr>
                <a:t>4</a:t>
              </a:r>
              <a:r>
                <a:rPr kumimoji="0" lang="en-US" sz="1500" b="0" dirty="0" smtClean="0">
                  <a:solidFill>
                    <a:srgbClr val="000000"/>
                  </a:solidFill>
                  <a:latin typeface="+mj-lt"/>
                  <a:cs typeface="Times New Roman" pitchFamily="18" charset="0"/>
                </a:rPr>
                <a:t>.9%</a:t>
              </a:r>
              <a:endParaRPr kumimoji="0" lang="en-US" sz="1500" b="0" dirty="0">
                <a:solidFill>
                  <a:schemeClr val="tx1"/>
                </a:solidFill>
                <a:latin typeface="+mj-lt"/>
                <a:cs typeface="Times New Roman" pitchFamily="18" charset="0"/>
              </a:endParaRPr>
            </a:p>
          </p:txBody>
        </p:sp>
        <p:sp>
          <p:nvSpPr>
            <p:cNvPr id="735" name="Freeform 133"/>
            <p:cNvSpPr>
              <a:spLocks/>
            </p:cNvSpPr>
            <p:nvPr/>
          </p:nvSpPr>
          <p:spPr bwMode="auto">
            <a:xfrm>
              <a:off x="6373413" y="4029866"/>
              <a:ext cx="352110" cy="914400"/>
            </a:xfrm>
            <a:custGeom>
              <a:avLst/>
              <a:gdLst>
                <a:gd name="T0" fmla="*/ 0 w 733"/>
                <a:gd name="T1" fmla="*/ 0 h 4466"/>
                <a:gd name="T2" fmla="*/ 733 w 733"/>
                <a:gd name="T3" fmla="*/ 0 h 4466"/>
                <a:gd name="T4" fmla="*/ 733 w 733"/>
                <a:gd name="T5" fmla="*/ 4466 h 4466"/>
                <a:gd name="T6" fmla="*/ 0 w 733"/>
                <a:gd name="T7" fmla="*/ 4466 h 4466"/>
                <a:gd name="T8" fmla="*/ 0 w 733"/>
                <a:gd name="T9" fmla="*/ 0 h 4466"/>
                <a:gd name="T10" fmla="*/ 0 w 733"/>
                <a:gd name="T11" fmla="*/ 0 h 4466"/>
                <a:gd name="T12" fmla="*/ 0 60000 65536"/>
                <a:gd name="T13" fmla="*/ 0 60000 65536"/>
                <a:gd name="T14" fmla="*/ 0 60000 65536"/>
                <a:gd name="T15" fmla="*/ 0 60000 65536"/>
                <a:gd name="T16" fmla="*/ 0 60000 65536"/>
                <a:gd name="T17" fmla="*/ 0 60000 65536"/>
                <a:gd name="T18" fmla="*/ 0 w 733"/>
                <a:gd name="T19" fmla="*/ 0 h 4466"/>
                <a:gd name="T20" fmla="*/ 733 w 733"/>
                <a:gd name="T21" fmla="*/ 4466 h 4466"/>
              </a:gdLst>
              <a:ahLst/>
              <a:cxnLst>
                <a:cxn ang="T12">
                  <a:pos x="T0" y="T1"/>
                </a:cxn>
                <a:cxn ang="T13">
                  <a:pos x="T2" y="T3"/>
                </a:cxn>
                <a:cxn ang="T14">
                  <a:pos x="T4" y="T5"/>
                </a:cxn>
                <a:cxn ang="T15">
                  <a:pos x="T6" y="T7"/>
                </a:cxn>
                <a:cxn ang="T16">
                  <a:pos x="T8" y="T9"/>
                </a:cxn>
                <a:cxn ang="T17">
                  <a:pos x="T10" y="T11"/>
                </a:cxn>
              </a:cxnLst>
              <a:rect l="T18" t="T19" r="T20" b="T21"/>
              <a:pathLst>
                <a:path w="733" h="4466">
                  <a:moveTo>
                    <a:pt x="0" y="0"/>
                  </a:moveTo>
                  <a:lnTo>
                    <a:pt x="733" y="0"/>
                  </a:lnTo>
                  <a:lnTo>
                    <a:pt x="733" y="4466"/>
                  </a:lnTo>
                  <a:lnTo>
                    <a:pt x="0" y="4466"/>
                  </a:lnTo>
                  <a:lnTo>
                    <a:pt x="0" y="0"/>
                  </a:lnTo>
                  <a:close/>
                </a:path>
              </a:pathLst>
            </a:custGeom>
            <a:solidFill>
              <a:schemeClr val="accent3">
                <a:lumMod val="40000"/>
                <a:lumOff val="60000"/>
              </a:schemeClr>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22" name="Group 21"/>
          <p:cNvGrpSpPr/>
          <p:nvPr/>
        </p:nvGrpSpPr>
        <p:grpSpPr>
          <a:xfrm>
            <a:off x="4075898" y="2012859"/>
            <a:ext cx="522579" cy="3454183"/>
            <a:chOff x="4266722" y="2023002"/>
            <a:chExt cx="522579" cy="3454183"/>
          </a:xfrm>
        </p:grpSpPr>
        <p:sp>
          <p:nvSpPr>
            <p:cNvPr id="225" name="Rectangle 28"/>
            <p:cNvSpPr>
              <a:spLocks noChangeArrowheads="1"/>
            </p:cNvSpPr>
            <p:nvPr/>
          </p:nvSpPr>
          <p:spPr bwMode="auto">
            <a:xfrm>
              <a:off x="4266722" y="2023002"/>
              <a:ext cx="522579" cy="230832"/>
            </a:xfrm>
            <a:prstGeom prst="rect">
              <a:avLst/>
            </a:prstGeom>
            <a:noFill/>
            <a:ln w="9525">
              <a:noFill/>
              <a:miter lim="800000"/>
              <a:headEnd/>
              <a:tailEnd/>
            </a:ln>
          </p:spPr>
          <p:txBody>
            <a:bodyPr wrap="none" lIns="0" tIns="0" rIns="0" bIns="0">
              <a:prstTxWarp prst="textNoShape">
                <a:avLst/>
              </a:prstTxWarp>
              <a:spAutoFit/>
            </a:bodyPr>
            <a:lstStyle/>
            <a:p>
              <a:r>
                <a:rPr lang="en-US" sz="1500" dirty="0" smtClean="0">
                  <a:solidFill>
                    <a:srgbClr val="000000"/>
                  </a:solidFill>
                  <a:latin typeface="+mj-lt"/>
                  <a:cs typeface="Times New Roman" pitchFamily="18" charset="0"/>
                </a:rPr>
                <a:t>1</a:t>
              </a:r>
              <a:r>
                <a:rPr kumimoji="0" lang="en-US" sz="1500" b="0" dirty="0" smtClean="0">
                  <a:solidFill>
                    <a:srgbClr val="000000"/>
                  </a:solidFill>
                  <a:latin typeface="+mj-lt"/>
                  <a:cs typeface="Times New Roman" pitchFamily="18" charset="0"/>
                </a:rPr>
                <a:t>6.8% </a:t>
              </a:r>
              <a:endParaRPr kumimoji="0" lang="en-US" sz="1500" b="0" dirty="0">
                <a:solidFill>
                  <a:schemeClr val="tx1"/>
                </a:solidFill>
                <a:latin typeface="+mj-lt"/>
                <a:cs typeface="Times New Roman" pitchFamily="18" charset="0"/>
              </a:endParaRPr>
            </a:p>
          </p:txBody>
        </p:sp>
        <p:sp>
          <p:nvSpPr>
            <p:cNvPr id="739" name="Freeform 49"/>
            <p:cNvSpPr>
              <a:spLocks/>
            </p:cNvSpPr>
            <p:nvPr/>
          </p:nvSpPr>
          <p:spPr bwMode="auto">
            <a:xfrm>
              <a:off x="4306477" y="2285929"/>
              <a:ext cx="347850" cy="3191256"/>
            </a:xfrm>
            <a:custGeom>
              <a:avLst/>
              <a:gdLst>
                <a:gd name="T0" fmla="*/ 0 w 735"/>
                <a:gd name="T1" fmla="*/ 0 h 5043"/>
                <a:gd name="T2" fmla="*/ 735 w 735"/>
                <a:gd name="T3" fmla="*/ 0 h 5043"/>
                <a:gd name="T4" fmla="*/ 735 w 735"/>
                <a:gd name="T5" fmla="*/ 5043 h 5043"/>
                <a:gd name="T6" fmla="*/ 0 w 735"/>
                <a:gd name="T7" fmla="*/ 5043 h 5043"/>
                <a:gd name="T8" fmla="*/ 0 w 735"/>
                <a:gd name="T9" fmla="*/ 0 h 5043"/>
                <a:gd name="T10" fmla="*/ 0 w 735"/>
                <a:gd name="T11" fmla="*/ 0 h 5043"/>
                <a:gd name="T12" fmla="*/ 0 60000 65536"/>
                <a:gd name="T13" fmla="*/ 0 60000 65536"/>
                <a:gd name="T14" fmla="*/ 0 60000 65536"/>
                <a:gd name="T15" fmla="*/ 0 60000 65536"/>
                <a:gd name="T16" fmla="*/ 0 60000 65536"/>
                <a:gd name="T17" fmla="*/ 0 60000 65536"/>
                <a:gd name="T18" fmla="*/ 0 w 735"/>
                <a:gd name="T19" fmla="*/ 0 h 5043"/>
                <a:gd name="T20" fmla="*/ 735 w 735"/>
                <a:gd name="T21" fmla="*/ 5043 h 5043"/>
              </a:gdLst>
              <a:ahLst/>
              <a:cxnLst>
                <a:cxn ang="T12">
                  <a:pos x="T0" y="T1"/>
                </a:cxn>
                <a:cxn ang="T13">
                  <a:pos x="T2" y="T3"/>
                </a:cxn>
                <a:cxn ang="T14">
                  <a:pos x="T4" y="T5"/>
                </a:cxn>
                <a:cxn ang="T15">
                  <a:pos x="T6" y="T7"/>
                </a:cxn>
                <a:cxn ang="T16">
                  <a:pos x="T8" y="T9"/>
                </a:cxn>
                <a:cxn ang="T17">
                  <a:pos x="T10" y="T11"/>
                </a:cxn>
              </a:cxnLst>
              <a:rect l="T18" t="T19" r="T20" b="T21"/>
              <a:pathLst>
                <a:path w="735" h="5043">
                  <a:moveTo>
                    <a:pt x="0" y="0"/>
                  </a:moveTo>
                  <a:lnTo>
                    <a:pt x="735" y="0"/>
                  </a:lnTo>
                  <a:lnTo>
                    <a:pt x="735" y="5043"/>
                  </a:lnTo>
                  <a:lnTo>
                    <a:pt x="0" y="5043"/>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17" name="Group 16"/>
          <p:cNvGrpSpPr/>
          <p:nvPr/>
        </p:nvGrpSpPr>
        <p:grpSpPr>
          <a:xfrm>
            <a:off x="7246334" y="2516325"/>
            <a:ext cx="479298" cy="2950717"/>
            <a:chOff x="7437158" y="2595835"/>
            <a:chExt cx="479298" cy="2950717"/>
          </a:xfrm>
        </p:grpSpPr>
        <p:sp>
          <p:nvSpPr>
            <p:cNvPr id="510" name="Rectangle 196"/>
            <p:cNvSpPr>
              <a:spLocks noChangeArrowheads="1"/>
            </p:cNvSpPr>
            <p:nvPr/>
          </p:nvSpPr>
          <p:spPr bwMode="auto">
            <a:xfrm>
              <a:off x="7437158" y="2595835"/>
              <a:ext cx="479298" cy="230832"/>
            </a:xfrm>
            <a:prstGeom prst="rect">
              <a:avLst/>
            </a:prstGeom>
            <a:noFill/>
            <a:ln w="9525">
              <a:noFill/>
              <a:miter lim="800000"/>
              <a:headEnd/>
              <a:tailEnd/>
            </a:ln>
          </p:spPr>
          <p:txBody>
            <a:bodyPr wrap="none" lIns="0" tIns="0" rIns="0" bIns="0">
              <a:prstTxWarp prst="textNoShape">
                <a:avLst/>
              </a:prstTxWarp>
              <a:spAutoFit/>
            </a:bodyPr>
            <a:lstStyle/>
            <a:p>
              <a:r>
                <a:rPr lang="en-US" sz="1500" dirty="0" smtClean="0">
                  <a:solidFill>
                    <a:srgbClr val="000000"/>
                  </a:solidFill>
                  <a:latin typeface="+mj-lt"/>
                  <a:cs typeface="Times New Roman" pitchFamily="18" charset="0"/>
                </a:rPr>
                <a:t>14.3</a:t>
              </a:r>
              <a:r>
                <a:rPr kumimoji="0" lang="en-US" sz="1500" b="0" dirty="0" smtClean="0">
                  <a:solidFill>
                    <a:srgbClr val="000000"/>
                  </a:solidFill>
                  <a:latin typeface="+mj-lt"/>
                  <a:cs typeface="Times New Roman" pitchFamily="18" charset="0"/>
                </a:rPr>
                <a:t>%</a:t>
              </a:r>
              <a:endParaRPr kumimoji="0" lang="en-US" sz="1500" b="0" dirty="0">
                <a:solidFill>
                  <a:schemeClr val="tx1"/>
                </a:solidFill>
                <a:latin typeface="+mj-lt"/>
                <a:cs typeface="Times New Roman" pitchFamily="18" charset="0"/>
              </a:endParaRPr>
            </a:p>
          </p:txBody>
        </p:sp>
        <p:sp>
          <p:nvSpPr>
            <p:cNvPr id="740" name="Freeform 217"/>
            <p:cNvSpPr>
              <a:spLocks/>
            </p:cNvSpPr>
            <p:nvPr/>
          </p:nvSpPr>
          <p:spPr bwMode="auto">
            <a:xfrm>
              <a:off x="7497224" y="2849072"/>
              <a:ext cx="350673" cy="2697480"/>
            </a:xfrm>
            <a:custGeom>
              <a:avLst/>
              <a:gdLst>
                <a:gd name="T0" fmla="*/ 0 w 734"/>
                <a:gd name="T1" fmla="*/ 0 h 2683"/>
                <a:gd name="T2" fmla="*/ 734 w 734"/>
                <a:gd name="T3" fmla="*/ 0 h 2683"/>
                <a:gd name="T4" fmla="*/ 734 w 734"/>
                <a:gd name="T5" fmla="*/ 2683 h 2683"/>
                <a:gd name="T6" fmla="*/ 0 w 734"/>
                <a:gd name="T7" fmla="*/ 2683 h 2683"/>
                <a:gd name="T8" fmla="*/ 0 w 734"/>
                <a:gd name="T9" fmla="*/ 0 h 2683"/>
                <a:gd name="T10" fmla="*/ 0 w 734"/>
                <a:gd name="T11" fmla="*/ 0 h 2683"/>
                <a:gd name="T12" fmla="*/ 0 60000 65536"/>
                <a:gd name="T13" fmla="*/ 0 60000 65536"/>
                <a:gd name="T14" fmla="*/ 0 60000 65536"/>
                <a:gd name="T15" fmla="*/ 0 60000 65536"/>
                <a:gd name="T16" fmla="*/ 0 60000 65536"/>
                <a:gd name="T17" fmla="*/ 0 60000 65536"/>
                <a:gd name="T18" fmla="*/ 0 w 734"/>
                <a:gd name="T19" fmla="*/ 0 h 2683"/>
                <a:gd name="T20" fmla="*/ 734 w 734"/>
                <a:gd name="T21" fmla="*/ 2683 h 2683"/>
              </a:gdLst>
              <a:ahLst/>
              <a:cxnLst>
                <a:cxn ang="T12">
                  <a:pos x="T0" y="T1"/>
                </a:cxn>
                <a:cxn ang="T13">
                  <a:pos x="T2" y="T3"/>
                </a:cxn>
                <a:cxn ang="T14">
                  <a:pos x="T4" y="T5"/>
                </a:cxn>
                <a:cxn ang="T15">
                  <a:pos x="T6" y="T7"/>
                </a:cxn>
                <a:cxn ang="T16">
                  <a:pos x="T8" y="T9"/>
                </a:cxn>
                <a:cxn ang="T17">
                  <a:pos x="T10" y="T11"/>
                </a:cxn>
              </a:cxnLst>
              <a:rect l="T18" t="T19" r="T20" b="T21"/>
              <a:pathLst>
                <a:path w="734" h="2683">
                  <a:moveTo>
                    <a:pt x="0" y="0"/>
                  </a:moveTo>
                  <a:lnTo>
                    <a:pt x="734" y="0"/>
                  </a:lnTo>
                  <a:lnTo>
                    <a:pt x="734" y="2683"/>
                  </a:lnTo>
                  <a:lnTo>
                    <a:pt x="0" y="2683"/>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21" name="Group 20"/>
          <p:cNvGrpSpPr/>
          <p:nvPr/>
        </p:nvGrpSpPr>
        <p:grpSpPr>
          <a:xfrm>
            <a:off x="4485104" y="3523820"/>
            <a:ext cx="769937" cy="1943222"/>
            <a:chOff x="4675928" y="3134110"/>
            <a:chExt cx="769937" cy="1943222"/>
          </a:xfrm>
        </p:grpSpPr>
        <p:sp>
          <p:nvSpPr>
            <p:cNvPr id="309" name="Rectangle 70"/>
            <p:cNvSpPr>
              <a:spLocks noChangeArrowheads="1"/>
            </p:cNvSpPr>
            <p:nvPr/>
          </p:nvSpPr>
          <p:spPr bwMode="auto">
            <a:xfrm>
              <a:off x="4675928" y="3134110"/>
              <a:ext cx="769937" cy="230580"/>
            </a:xfrm>
            <a:prstGeom prst="rect">
              <a:avLst/>
            </a:prstGeom>
            <a:noFill/>
            <a:ln w="9525">
              <a:noFill/>
              <a:miter lim="800000"/>
              <a:headEnd/>
              <a:tailEnd/>
            </a:ln>
          </p:spPr>
          <p:txBody>
            <a:bodyPr lIns="0" tIns="0" rIns="0" bIns="0">
              <a:prstTxWarp prst="textNoShape">
                <a:avLst/>
              </a:prstTxWarp>
              <a:spAutoFit/>
            </a:bodyPr>
            <a:lstStyle/>
            <a:p>
              <a:r>
                <a:rPr kumimoji="0" lang="en-US" sz="1500" b="0" dirty="0">
                  <a:solidFill>
                    <a:srgbClr val="000000"/>
                  </a:solidFill>
                  <a:latin typeface="+mj-lt"/>
                  <a:cs typeface="Times New Roman" pitchFamily="18" charset="0"/>
                </a:rPr>
                <a:t>  </a:t>
              </a:r>
              <a:r>
                <a:rPr lang="en-US" sz="1500" dirty="0" smtClean="0">
                  <a:solidFill>
                    <a:srgbClr val="000000"/>
                  </a:solidFill>
                  <a:latin typeface="+mj-lt"/>
                  <a:cs typeface="Times New Roman" pitchFamily="18" charset="0"/>
                </a:rPr>
                <a:t>9</a:t>
              </a:r>
              <a:r>
                <a:rPr kumimoji="0" lang="en-US" sz="1500" b="0" dirty="0" smtClean="0">
                  <a:solidFill>
                    <a:srgbClr val="000000"/>
                  </a:solidFill>
                  <a:latin typeface="+mj-lt"/>
                  <a:cs typeface="Times New Roman" pitchFamily="18" charset="0"/>
                </a:rPr>
                <a:t>.3%</a:t>
              </a:r>
              <a:endParaRPr kumimoji="0" lang="en-US" sz="1500" b="0" dirty="0">
                <a:solidFill>
                  <a:schemeClr val="tx1"/>
                </a:solidFill>
                <a:latin typeface="+mj-lt"/>
                <a:cs typeface="Times New Roman" pitchFamily="18" charset="0"/>
              </a:endParaRPr>
            </a:p>
          </p:txBody>
        </p:sp>
        <p:sp>
          <p:nvSpPr>
            <p:cNvPr id="743" name="Freeform 49"/>
            <p:cNvSpPr>
              <a:spLocks/>
            </p:cNvSpPr>
            <p:nvPr/>
          </p:nvSpPr>
          <p:spPr bwMode="auto">
            <a:xfrm>
              <a:off x="4784868" y="3376548"/>
              <a:ext cx="347850" cy="1700784"/>
            </a:xfrm>
            <a:custGeom>
              <a:avLst/>
              <a:gdLst>
                <a:gd name="T0" fmla="*/ 0 w 735"/>
                <a:gd name="T1" fmla="*/ 0 h 5043"/>
                <a:gd name="T2" fmla="*/ 735 w 735"/>
                <a:gd name="T3" fmla="*/ 0 h 5043"/>
                <a:gd name="T4" fmla="*/ 735 w 735"/>
                <a:gd name="T5" fmla="*/ 5043 h 5043"/>
                <a:gd name="T6" fmla="*/ 0 w 735"/>
                <a:gd name="T7" fmla="*/ 5043 h 5043"/>
                <a:gd name="T8" fmla="*/ 0 w 735"/>
                <a:gd name="T9" fmla="*/ 0 h 5043"/>
                <a:gd name="T10" fmla="*/ 0 w 735"/>
                <a:gd name="T11" fmla="*/ 0 h 5043"/>
                <a:gd name="T12" fmla="*/ 0 60000 65536"/>
                <a:gd name="T13" fmla="*/ 0 60000 65536"/>
                <a:gd name="T14" fmla="*/ 0 60000 65536"/>
                <a:gd name="T15" fmla="*/ 0 60000 65536"/>
                <a:gd name="T16" fmla="*/ 0 60000 65536"/>
                <a:gd name="T17" fmla="*/ 0 60000 65536"/>
                <a:gd name="T18" fmla="*/ 0 w 735"/>
                <a:gd name="T19" fmla="*/ 0 h 5043"/>
                <a:gd name="T20" fmla="*/ 735 w 735"/>
                <a:gd name="T21" fmla="*/ 5043 h 5043"/>
              </a:gdLst>
              <a:ahLst/>
              <a:cxnLst>
                <a:cxn ang="T12">
                  <a:pos x="T0" y="T1"/>
                </a:cxn>
                <a:cxn ang="T13">
                  <a:pos x="T2" y="T3"/>
                </a:cxn>
                <a:cxn ang="T14">
                  <a:pos x="T4" y="T5"/>
                </a:cxn>
                <a:cxn ang="T15">
                  <a:pos x="T6" y="T7"/>
                </a:cxn>
                <a:cxn ang="T16">
                  <a:pos x="T8" y="T9"/>
                </a:cxn>
                <a:cxn ang="T17">
                  <a:pos x="T10" y="T11"/>
                </a:cxn>
              </a:cxnLst>
              <a:rect l="T18" t="T19" r="T20" b="T21"/>
              <a:pathLst>
                <a:path w="735" h="5043">
                  <a:moveTo>
                    <a:pt x="0" y="0"/>
                  </a:moveTo>
                  <a:lnTo>
                    <a:pt x="735" y="0"/>
                  </a:lnTo>
                  <a:lnTo>
                    <a:pt x="735" y="5043"/>
                  </a:lnTo>
                  <a:lnTo>
                    <a:pt x="0" y="5043"/>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20" name="Group 19"/>
          <p:cNvGrpSpPr/>
          <p:nvPr/>
        </p:nvGrpSpPr>
        <p:grpSpPr>
          <a:xfrm>
            <a:off x="5057680" y="4451953"/>
            <a:ext cx="538162" cy="1015089"/>
            <a:chOff x="5248504" y="3870219"/>
            <a:chExt cx="538162" cy="1015089"/>
          </a:xfrm>
        </p:grpSpPr>
        <p:sp>
          <p:nvSpPr>
            <p:cNvPr id="609" name="Rectangle 294"/>
            <p:cNvSpPr>
              <a:spLocks noChangeArrowheads="1"/>
            </p:cNvSpPr>
            <p:nvPr/>
          </p:nvSpPr>
          <p:spPr bwMode="auto">
            <a:xfrm>
              <a:off x="5248504" y="3870219"/>
              <a:ext cx="538162" cy="231668"/>
            </a:xfrm>
            <a:prstGeom prst="rect">
              <a:avLst/>
            </a:prstGeom>
            <a:noFill/>
            <a:ln w="9525">
              <a:noFill/>
              <a:miter lim="800000"/>
              <a:headEnd/>
              <a:tailEnd/>
            </a:ln>
          </p:spPr>
          <p:txBody>
            <a:bodyPr lIns="0" tIns="0" rIns="0" bIns="0">
              <a:prstTxWarp prst="textNoShape">
                <a:avLst/>
              </a:prstTxWarp>
              <a:spAutoFit/>
            </a:bodyPr>
            <a:lstStyle/>
            <a:p>
              <a:r>
                <a:rPr lang="en-US" sz="1500" dirty="0" smtClean="0">
                  <a:solidFill>
                    <a:srgbClr val="000000"/>
                  </a:solidFill>
                  <a:latin typeface="+mj-lt"/>
                  <a:cs typeface="Times New Roman" pitchFamily="18" charset="0"/>
                </a:rPr>
                <a:t>4</a:t>
              </a:r>
              <a:r>
                <a:rPr kumimoji="0" lang="en-US" sz="1500" b="0" dirty="0" smtClean="0">
                  <a:solidFill>
                    <a:srgbClr val="000000"/>
                  </a:solidFill>
                  <a:latin typeface="+mj-lt"/>
                  <a:cs typeface="Times New Roman" pitchFamily="18" charset="0"/>
                </a:rPr>
                <a:t>.0%</a:t>
              </a:r>
              <a:endParaRPr kumimoji="0" lang="en-US" sz="1500" b="0" dirty="0">
                <a:solidFill>
                  <a:schemeClr val="tx1"/>
                </a:solidFill>
                <a:latin typeface="+mj-lt"/>
                <a:cs typeface="Times New Roman" pitchFamily="18" charset="0"/>
              </a:endParaRPr>
            </a:p>
          </p:txBody>
        </p:sp>
        <p:sp>
          <p:nvSpPr>
            <p:cNvPr id="744" name="Freeform 49"/>
            <p:cNvSpPr>
              <a:spLocks/>
            </p:cNvSpPr>
            <p:nvPr/>
          </p:nvSpPr>
          <p:spPr bwMode="auto">
            <a:xfrm>
              <a:off x="5255248" y="4117212"/>
              <a:ext cx="347850" cy="768096"/>
            </a:xfrm>
            <a:custGeom>
              <a:avLst/>
              <a:gdLst>
                <a:gd name="T0" fmla="*/ 0 w 735"/>
                <a:gd name="T1" fmla="*/ 0 h 5043"/>
                <a:gd name="T2" fmla="*/ 735 w 735"/>
                <a:gd name="T3" fmla="*/ 0 h 5043"/>
                <a:gd name="T4" fmla="*/ 735 w 735"/>
                <a:gd name="T5" fmla="*/ 5043 h 5043"/>
                <a:gd name="T6" fmla="*/ 0 w 735"/>
                <a:gd name="T7" fmla="*/ 5043 h 5043"/>
                <a:gd name="T8" fmla="*/ 0 w 735"/>
                <a:gd name="T9" fmla="*/ 0 h 5043"/>
                <a:gd name="T10" fmla="*/ 0 w 735"/>
                <a:gd name="T11" fmla="*/ 0 h 5043"/>
                <a:gd name="T12" fmla="*/ 0 60000 65536"/>
                <a:gd name="T13" fmla="*/ 0 60000 65536"/>
                <a:gd name="T14" fmla="*/ 0 60000 65536"/>
                <a:gd name="T15" fmla="*/ 0 60000 65536"/>
                <a:gd name="T16" fmla="*/ 0 60000 65536"/>
                <a:gd name="T17" fmla="*/ 0 60000 65536"/>
                <a:gd name="T18" fmla="*/ 0 w 735"/>
                <a:gd name="T19" fmla="*/ 0 h 5043"/>
                <a:gd name="T20" fmla="*/ 735 w 735"/>
                <a:gd name="T21" fmla="*/ 5043 h 5043"/>
              </a:gdLst>
              <a:ahLst/>
              <a:cxnLst>
                <a:cxn ang="T12">
                  <a:pos x="T0" y="T1"/>
                </a:cxn>
                <a:cxn ang="T13">
                  <a:pos x="T2" y="T3"/>
                </a:cxn>
                <a:cxn ang="T14">
                  <a:pos x="T4" y="T5"/>
                </a:cxn>
                <a:cxn ang="T15">
                  <a:pos x="T6" y="T7"/>
                </a:cxn>
                <a:cxn ang="T16">
                  <a:pos x="T8" y="T9"/>
                </a:cxn>
                <a:cxn ang="T17">
                  <a:pos x="T10" y="T11"/>
                </a:cxn>
              </a:cxnLst>
              <a:rect l="T18" t="T19" r="T20" b="T21"/>
              <a:pathLst>
                <a:path w="735" h="5043">
                  <a:moveTo>
                    <a:pt x="0" y="0"/>
                  </a:moveTo>
                  <a:lnTo>
                    <a:pt x="735" y="0"/>
                  </a:lnTo>
                  <a:lnTo>
                    <a:pt x="735" y="5043"/>
                  </a:lnTo>
                  <a:lnTo>
                    <a:pt x="0" y="5043"/>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4" name="Group 3"/>
          <p:cNvGrpSpPr/>
          <p:nvPr/>
        </p:nvGrpSpPr>
        <p:grpSpPr>
          <a:xfrm>
            <a:off x="5712861" y="4281201"/>
            <a:ext cx="471794" cy="1185841"/>
            <a:chOff x="5903685" y="3726899"/>
            <a:chExt cx="471794" cy="1185841"/>
          </a:xfrm>
        </p:grpSpPr>
        <p:sp>
          <p:nvSpPr>
            <p:cNvPr id="652" name="Rectangle 376"/>
            <p:cNvSpPr>
              <a:spLocks noChangeArrowheads="1"/>
            </p:cNvSpPr>
            <p:nvPr/>
          </p:nvSpPr>
          <p:spPr bwMode="auto">
            <a:xfrm>
              <a:off x="5903685" y="3726899"/>
              <a:ext cx="471794" cy="230955"/>
            </a:xfrm>
            <a:prstGeom prst="rect">
              <a:avLst/>
            </a:prstGeom>
            <a:noFill/>
            <a:ln w="9525">
              <a:noFill/>
              <a:miter lim="800000"/>
              <a:headEnd/>
              <a:tailEnd/>
            </a:ln>
          </p:spPr>
          <p:txBody>
            <a:bodyPr wrap="square" lIns="0" tIns="0" rIns="0" bIns="0">
              <a:prstTxWarp prst="textNoShape">
                <a:avLst/>
              </a:prstTxWarp>
              <a:spAutoFit/>
            </a:bodyPr>
            <a:lstStyle/>
            <a:p>
              <a:r>
                <a:rPr lang="en-US" sz="1500" dirty="0" smtClean="0">
                  <a:solidFill>
                    <a:srgbClr val="000000"/>
                  </a:solidFill>
                  <a:latin typeface="+mj-lt"/>
                  <a:cs typeface="Times New Roman" pitchFamily="18" charset="0"/>
                </a:rPr>
                <a:t>4</a:t>
              </a:r>
              <a:r>
                <a:rPr kumimoji="0" lang="en-US" sz="1500" b="0" dirty="0" smtClean="0">
                  <a:solidFill>
                    <a:srgbClr val="000000"/>
                  </a:solidFill>
                  <a:latin typeface="+mj-lt"/>
                  <a:cs typeface="Times New Roman" pitchFamily="18" charset="0"/>
                </a:rPr>
                <a:t>.9%</a:t>
              </a:r>
              <a:endParaRPr kumimoji="0" lang="en-US" sz="1500" b="0" dirty="0">
                <a:solidFill>
                  <a:schemeClr val="tx1"/>
                </a:solidFill>
                <a:latin typeface="+mj-lt"/>
                <a:cs typeface="Times New Roman" pitchFamily="18" charset="0"/>
              </a:endParaRPr>
            </a:p>
          </p:txBody>
        </p:sp>
        <p:sp>
          <p:nvSpPr>
            <p:cNvPr id="745" name="Freeform 49"/>
            <p:cNvSpPr>
              <a:spLocks/>
            </p:cNvSpPr>
            <p:nvPr/>
          </p:nvSpPr>
          <p:spPr bwMode="auto">
            <a:xfrm>
              <a:off x="5906022" y="3980052"/>
              <a:ext cx="347850" cy="932688"/>
            </a:xfrm>
            <a:custGeom>
              <a:avLst/>
              <a:gdLst>
                <a:gd name="T0" fmla="*/ 0 w 735"/>
                <a:gd name="T1" fmla="*/ 0 h 5043"/>
                <a:gd name="T2" fmla="*/ 735 w 735"/>
                <a:gd name="T3" fmla="*/ 0 h 5043"/>
                <a:gd name="T4" fmla="*/ 735 w 735"/>
                <a:gd name="T5" fmla="*/ 5043 h 5043"/>
                <a:gd name="T6" fmla="*/ 0 w 735"/>
                <a:gd name="T7" fmla="*/ 5043 h 5043"/>
                <a:gd name="T8" fmla="*/ 0 w 735"/>
                <a:gd name="T9" fmla="*/ 0 h 5043"/>
                <a:gd name="T10" fmla="*/ 0 w 735"/>
                <a:gd name="T11" fmla="*/ 0 h 5043"/>
                <a:gd name="T12" fmla="*/ 0 60000 65536"/>
                <a:gd name="T13" fmla="*/ 0 60000 65536"/>
                <a:gd name="T14" fmla="*/ 0 60000 65536"/>
                <a:gd name="T15" fmla="*/ 0 60000 65536"/>
                <a:gd name="T16" fmla="*/ 0 60000 65536"/>
                <a:gd name="T17" fmla="*/ 0 60000 65536"/>
                <a:gd name="T18" fmla="*/ 0 w 735"/>
                <a:gd name="T19" fmla="*/ 0 h 5043"/>
                <a:gd name="T20" fmla="*/ 735 w 735"/>
                <a:gd name="T21" fmla="*/ 5043 h 5043"/>
              </a:gdLst>
              <a:ahLst/>
              <a:cxnLst>
                <a:cxn ang="T12">
                  <a:pos x="T0" y="T1"/>
                </a:cxn>
                <a:cxn ang="T13">
                  <a:pos x="T2" y="T3"/>
                </a:cxn>
                <a:cxn ang="T14">
                  <a:pos x="T4" y="T5"/>
                </a:cxn>
                <a:cxn ang="T15">
                  <a:pos x="T6" y="T7"/>
                </a:cxn>
                <a:cxn ang="T16">
                  <a:pos x="T8" y="T9"/>
                </a:cxn>
                <a:cxn ang="T17">
                  <a:pos x="T10" y="T11"/>
                </a:cxn>
              </a:cxnLst>
              <a:rect l="T18" t="T19" r="T20" b="T21"/>
              <a:pathLst>
                <a:path w="735" h="5043">
                  <a:moveTo>
                    <a:pt x="0" y="0"/>
                  </a:moveTo>
                  <a:lnTo>
                    <a:pt x="735" y="0"/>
                  </a:lnTo>
                  <a:lnTo>
                    <a:pt x="735" y="5043"/>
                  </a:lnTo>
                  <a:lnTo>
                    <a:pt x="0" y="5043"/>
                  </a:lnTo>
                  <a:lnTo>
                    <a:pt x="0" y="0"/>
                  </a:lnTo>
                  <a:close/>
                </a:path>
              </a:pathLst>
            </a:custGeom>
            <a:solidFill>
              <a:srgbClr val="AEC7E6"/>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14" name="Group 13"/>
          <p:cNvGrpSpPr/>
          <p:nvPr/>
        </p:nvGrpSpPr>
        <p:grpSpPr>
          <a:xfrm>
            <a:off x="6613372" y="4288446"/>
            <a:ext cx="538163" cy="1155924"/>
            <a:chOff x="6804196" y="3784040"/>
            <a:chExt cx="538163" cy="1155924"/>
          </a:xfrm>
        </p:grpSpPr>
        <p:sp>
          <p:nvSpPr>
            <p:cNvPr id="446" name="Rectangle 154"/>
            <p:cNvSpPr>
              <a:spLocks noChangeArrowheads="1"/>
            </p:cNvSpPr>
            <p:nvPr/>
          </p:nvSpPr>
          <p:spPr bwMode="auto">
            <a:xfrm>
              <a:off x="6804196" y="3784040"/>
              <a:ext cx="538163" cy="231220"/>
            </a:xfrm>
            <a:prstGeom prst="rect">
              <a:avLst/>
            </a:prstGeom>
            <a:noFill/>
            <a:ln w="9525">
              <a:noFill/>
              <a:miter lim="800000"/>
              <a:headEnd/>
              <a:tailEnd/>
            </a:ln>
          </p:spPr>
          <p:txBody>
            <a:bodyPr lIns="0" tIns="0" rIns="0" bIns="0">
              <a:prstTxWarp prst="textNoShape">
                <a:avLst/>
              </a:prstTxWarp>
              <a:spAutoFit/>
            </a:bodyPr>
            <a:lstStyle/>
            <a:p>
              <a:r>
                <a:rPr lang="en-US" sz="1500" dirty="0" smtClean="0">
                  <a:solidFill>
                    <a:srgbClr val="000000"/>
                  </a:solidFill>
                  <a:latin typeface="+mj-lt"/>
                  <a:cs typeface="Times New Roman" pitchFamily="18" charset="0"/>
                </a:rPr>
                <a:t>4</a:t>
              </a:r>
              <a:r>
                <a:rPr kumimoji="0" lang="en-US" sz="1500" b="0" dirty="0" smtClean="0">
                  <a:solidFill>
                    <a:srgbClr val="000000"/>
                  </a:solidFill>
                  <a:latin typeface="+mj-lt"/>
                  <a:cs typeface="Times New Roman" pitchFamily="18" charset="0"/>
                </a:rPr>
                <a:t>.9% </a:t>
              </a:r>
              <a:endParaRPr kumimoji="0" lang="en-US" sz="1500" b="0" dirty="0">
                <a:solidFill>
                  <a:schemeClr val="tx1"/>
                </a:solidFill>
                <a:latin typeface="+mj-lt"/>
                <a:cs typeface="Times New Roman" pitchFamily="18" charset="0"/>
              </a:endParaRPr>
            </a:p>
          </p:txBody>
        </p:sp>
        <p:sp>
          <p:nvSpPr>
            <p:cNvPr id="747" name="Freeform 217"/>
            <p:cNvSpPr>
              <a:spLocks/>
            </p:cNvSpPr>
            <p:nvPr/>
          </p:nvSpPr>
          <p:spPr bwMode="auto">
            <a:xfrm>
              <a:off x="6837292" y="4025564"/>
              <a:ext cx="350673" cy="914400"/>
            </a:xfrm>
            <a:custGeom>
              <a:avLst/>
              <a:gdLst>
                <a:gd name="T0" fmla="*/ 0 w 734"/>
                <a:gd name="T1" fmla="*/ 0 h 2683"/>
                <a:gd name="T2" fmla="*/ 734 w 734"/>
                <a:gd name="T3" fmla="*/ 0 h 2683"/>
                <a:gd name="T4" fmla="*/ 734 w 734"/>
                <a:gd name="T5" fmla="*/ 2683 h 2683"/>
                <a:gd name="T6" fmla="*/ 0 w 734"/>
                <a:gd name="T7" fmla="*/ 2683 h 2683"/>
                <a:gd name="T8" fmla="*/ 0 w 734"/>
                <a:gd name="T9" fmla="*/ 0 h 2683"/>
                <a:gd name="T10" fmla="*/ 0 w 734"/>
                <a:gd name="T11" fmla="*/ 0 h 2683"/>
                <a:gd name="T12" fmla="*/ 0 60000 65536"/>
                <a:gd name="T13" fmla="*/ 0 60000 65536"/>
                <a:gd name="T14" fmla="*/ 0 60000 65536"/>
                <a:gd name="T15" fmla="*/ 0 60000 65536"/>
                <a:gd name="T16" fmla="*/ 0 60000 65536"/>
                <a:gd name="T17" fmla="*/ 0 60000 65536"/>
                <a:gd name="T18" fmla="*/ 0 w 734"/>
                <a:gd name="T19" fmla="*/ 0 h 2683"/>
                <a:gd name="T20" fmla="*/ 734 w 734"/>
                <a:gd name="T21" fmla="*/ 2683 h 2683"/>
              </a:gdLst>
              <a:ahLst/>
              <a:cxnLst>
                <a:cxn ang="T12">
                  <a:pos x="T0" y="T1"/>
                </a:cxn>
                <a:cxn ang="T13">
                  <a:pos x="T2" y="T3"/>
                </a:cxn>
                <a:cxn ang="T14">
                  <a:pos x="T4" y="T5"/>
                </a:cxn>
                <a:cxn ang="T15">
                  <a:pos x="T6" y="T7"/>
                </a:cxn>
                <a:cxn ang="T16">
                  <a:pos x="T8" y="T9"/>
                </a:cxn>
                <a:cxn ang="T17">
                  <a:pos x="T10" y="T11"/>
                </a:cxn>
              </a:cxnLst>
              <a:rect l="T18" t="T19" r="T20" b="T21"/>
              <a:pathLst>
                <a:path w="734" h="2683">
                  <a:moveTo>
                    <a:pt x="0" y="0"/>
                  </a:moveTo>
                  <a:lnTo>
                    <a:pt x="734" y="0"/>
                  </a:lnTo>
                  <a:lnTo>
                    <a:pt x="734" y="2683"/>
                  </a:lnTo>
                  <a:lnTo>
                    <a:pt x="0" y="2683"/>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18" name="Group 17"/>
          <p:cNvGrpSpPr/>
          <p:nvPr/>
        </p:nvGrpSpPr>
        <p:grpSpPr>
          <a:xfrm>
            <a:off x="7767118" y="3720128"/>
            <a:ext cx="654050" cy="1746914"/>
            <a:chOff x="7957942" y="3340715"/>
            <a:chExt cx="654050" cy="1746914"/>
          </a:xfrm>
        </p:grpSpPr>
        <p:sp>
          <p:nvSpPr>
            <p:cNvPr id="554" name="Rectangle 238"/>
            <p:cNvSpPr>
              <a:spLocks noChangeArrowheads="1"/>
            </p:cNvSpPr>
            <p:nvPr/>
          </p:nvSpPr>
          <p:spPr bwMode="auto">
            <a:xfrm>
              <a:off x="7957942" y="3340715"/>
              <a:ext cx="654050" cy="230337"/>
            </a:xfrm>
            <a:prstGeom prst="rect">
              <a:avLst/>
            </a:prstGeom>
            <a:noFill/>
            <a:ln w="9525">
              <a:noFill/>
              <a:miter lim="800000"/>
              <a:headEnd/>
              <a:tailEnd/>
            </a:ln>
          </p:spPr>
          <p:txBody>
            <a:bodyPr lIns="0" tIns="0" rIns="0" bIns="0">
              <a:prstTxWarp prst="textNoShape">
                <a:avLst/>
              </a:prstTxWarp>
              <a:spAutoFit/>
            </a:bodyPr>
            <a:lstStyle/>
            <a:p>
              <a:r>
                <a:rPr lang="en-US" sz="1500" dirty="0" smtClean="0">
                  <a:solidFill>
                    <a:srgbClr val="000000"/>
                  </a:solidFill>
                  <a:latin typeface="+mj-lt"/>
                  <a:cs typeface="Times New Roman" pitchFamily="18" charset="0"/>
                </a:rPr>
                <a:t>7</a:t>
              </a:r>
              <a:r>
                <a:rPr kumimoji="0" lang="en-US" sz="1500" b="0" dirty="0" smtClean="0">
                  <a:solidFill>
                    <a:srgbClr val="000000"/>
                  </a:solidFill>
                  <a:latin typeface="+mj-lt"/>
                  <a:cs typeface="Times New Roman" pitchFamily="18" charset="0"/>
                </a:rPr>
                <a:t>.9%</a:t>
              </a:r>
              <a:endParaRPr kumimoji="0" lang="en-US" sz="1500" b="0" dirty="0">
                <a:solidFill>
                  <a:schemeClr val="tx1"/>
                </a:solidFill>
                <a:latin typeface="+mj-lt"/>
                <a:cs typeface="Times New Roman" pitchFamily="18" charset="0"/>
              </a:endParaRPr>
            </a:p>
          </p:txBody>
        </p:sp>
        <p:sp>
          <p:nvSpPr>
            <p:cNvPr id="749" name="Freeform 217"/>
            <p:cNvSpPr>
              <a:spLocks/>
            </p:cNvSpPr>
            <p:nvPr/>
          </p:nvSpPr>
          <p:spPr bwMode="auto">
            <a:xfrm>
              <a:off x="7964203" y="3588013"/>
              <a:ext cx="350673" cy="1499616"/>
            </a:xfrm>
            <a:custGeom>
              <a:avLst/>
              <a:gdLst>
                <a:gd name="T0" fmla="*/ 0 w 734"/>
                <a:gd name="T1" fmla="*/ 0 h 2683"/>
                <a:gd name="T2" fmla="*/ 734 w 734"/>
                <a:gd name="T3" fmla="*/ 0 h 2683"/>
                <a:gd name="T4" fmla="*/ 734 w 734"/>
                <a:gd name="T5" fmla="*/ 2683 h 2683"/>
                <a:gd name="T6" fmla="*/ 0 w 734"/>
                <a:gd name="T7" fmla="*/ 2683 h 2683"/>
                <a:gd name="T8" fmla="*/ 0 w 734"/>
                <a:gd name="T9" fmla="*/ 0 h 2683"/>
                <a:gd name="T10" fmla="*/ 0 w 734"/>
                <a:gd name="T11" fmla="*/ 0 h 2683"/>
                <a:gd name="T12" fmla="*/ 0 60000 65536"/>
                <a:gd name="T13" fmla="*/ 0 60000 65536"/>
                <a:gd name="T14" fmla="*/ 0 60000 65536"/>
                <a:gd name="T15" fmla="*/ 0 60000 65536"/>
                <a:gd name="T16" fmla="*/ 0 60000 65536"/>
                <a:gd name="T17" fmla="*/ 0 60000 65536"/>
                <a:gd name="T18" fmla="*/ 0 w 734"/>
                <a:gd name="T19" fmla="*/ 0 h 2683"/>
                <a:gd name="T20" fmla="*/ 734 w 734"/>
                <a:gd name="T21" fmla="*/ 2683 h 2683"/>
              </a:gdLst>
              <a:ahLst/>
              <a:cxnLst>
                <a:cxn ang="T12">
                  <a:pos x="T0" y="T1"/>
                </a:cxn>
                <a:cxn ang="T13">
                  <a:pos x="T2" y="T3"/>
                </a:cxn>
                <a:cxn ang="T14">
                  <a:pos x="T4" y="T5"/>
                </a:cxn>
                <a:cxn ang="T15">
                  <a:pos x="T6" y="T7"/>
                </a:cxn>
                <a:cxn ang="T16">
                  <a:pos x="T8" y="T9"/>
                </a:cxn>
                <a:cxn ang="T17">
                  <a:pos x="T10" y="T11"/>
                </a:cxn>
              </a:cxnLst>
              <a:rect l="T18" t="T19" r="T20" b="T21"/>
              <a:pathLst>
                <a:path w="734" h="2683">
                  <a:moveTo>
                    <a:pt x="0" y="0"/>
                  </a:moveTo>
                  <a:lnTo>
                    <a:pt x="734" y="0"/>
                  </a:lnTo>
                  <a:lnTo>
                    <a:pt x="734" y="2683"/>
                  </a:lnTo>
                  <a:lnTo>
                    <a:pt x="0" y="2683"/>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grpSp>
        <p:nvGrpSpPr>
          <p:cNvPr id="19" name="Group 18"/>
          <p:cNvGrpSpPr/>
          <p:nvPr/>
        </p:nvGrpSpPr>
        <p:grpSpPr>
          <a:xfrm>
            <a:off x="8213402" y="4439806"/>
            <a:ext cx="538162" cy="1019470"/>
            <a:chOff x="8404226" y="3867216"/>
            <a:chExt cx="538162" cy="1019470"/>
          </a:xfrm>
        </p:grpSpPr>
        <p:sp>
          <p:nvSpPr>
            <p:cNvPr id="694" name="Rectangle 418"/>
            <p:cNvSpPr>
              <a:spLocks noChangeArrowheads="1"/>
            </p:cNvSpPr>
            <p:nvPr/>
          </p:nvSpPr>
          <p:spPr bwMode="auto">
            <a:xfrm>
              <a:off x="8404226" y="3867216"/>
              <a:ext cx="538162" cy="231846"/>
            </a:xfrm>
            <a:prstGeom prst="rect">
              <a:avLst/>
            </a:prstGeom>
            <a:noFill/>
            <a:ln w="9525">
              <a:noFill/>
              <a:miter lim="800000"/>
              <a:headEnd/>
              <a:tailEnd/>
            </a:ln>
          </p:spPr>
          <p:txBody>
            <a:bodyPr lIns="0" tIns="0" rIns="0" bIns="0">
              <a:prstTxWarp prst="textNoShape">
                <a:avLst/>
              </a:prstTxWarp>
              <a:spAutoFit/>
            </a:bodyPr>
            <a:lstStyle/>
            <a:p>
              <a:r>
                <a:rPr lang="en-US" sz="1500" dirty="0" smtClean="0">
                  <a:solidFill>
                    <a:srgbClr val="000000"/>
                  </a:solidFill>
                  <a:latin typeface="+mj-lt"/>
                  <a:cs typeface="Times New Roman" pitchFamily="18" charset="0"/>
                </a:rPr>
                <a:t>4</a:t>
              </a:r>
              <a:r>
                <a:rPr kumimoji="0" lang="en-US" sz="1500" b="0" dirty="0" smtClean="0">
                  <a:solidFill>
                    <a:srgbClr val="000000"/>
                  </a:solidFill>
                  <a:latin typeface="+mj-lt"/>
                  <a:cs typeface="Times New Roman" pitchFamily="18" charset="0"/>
                </a:rPr>
                <a:t>.1%</a:t>
              </a:r>
              <a:endParaRPr kumimoji="0" lang="en-US" sz="1500" b="0" dirty="0">
                <a:solidFill>
                  <a:schemeClr val="tx1"/>
                </a:solidFill>
                <a:latin typeface="+mj-lt"/>
                <a:cs typeface="Times New Roman" pitchFamily="18" charset="0"/>
              </a:endParaRPr>
            </a:p>
          </p:txBody>
        </p:sp>
        <p:sp>
          <p:nvSpPr>
            <p:cNvPr id="751" name="Freeform 217"/>
            <p:cNvSpPr>
              <a:spLocks/>
            </p:cNvSpPr>
            <p:nvPr/>
          </p:nvSpPr>
          <p:spPr bwMode="auto">
            <a:xfrm>
              <a:off x="8426692" y="4109446"/>
              <a:ext cx="350673" cy="777240"/>
            </a:xfrm>
            <a:custGeom>
              <a:avLst/>
              <a:gdLst>
                <a:gd name="T0" fmla="*/ 0 w 734"/>
                <a:gd name="T1" fmla="*/ 0 h 2683"/>
                <a:gd name="T2" fmla="*/ 734 w 734"/>
                <a:gd name="T3" fmla="*/ 0 h 2683"/>
                <a:gd name="T4" fmla="*/ 734 w 734"/>
                <a:gd name="T5" fmla="*/ 2683 h 2683"/>
                <a:gd name="T6" fmla="*/ 0 w 734"/>
                <a:gd name="T7" fmla="*/ 2683 h 2683"/>
                <a:gd name="T8" fmla="*/ 0 w 734"/>
                <a:gd name="T9" fmla="*/ 0 h 2683"/>
                <a:gd name="T10" fmla="*/ 0 w 734"/>
                <a:gd name="T11" fmla="*/ 0 h 2683"/>
                <a:gd name="T12" fmla="*/ 0 60000 65536"/>
                <a:gd name="T13" fmla="*/ 0 60000 65536"/>
                <a:gd name="T14" fmla="*/ 0 60000 65536"/>
                <a:gd name="T15" fmla="*/ 0 60000 65536"/>
                <a:gd name="T16" fmla="*/ 0 60000 65536"/>
                <a:gd name="T17" fmla="*/ 0 60000 65536"/>
                <a:gd name="T18" fmla="*/ 0 w 734"/>
                <a:gd name="T19" fmla="*/ 0 h 2683"/>
                <a:gd name="T20" fmla="*/ 734 w 734"/>
                <a:gd name="T21" fmla="*/ 2683 h 2683"/>
              </a:gdLst>
              <a:ahLst/>
              <a:cxnLst>
                <a:cxn ang="T12">
                  <a:pos x="T0" y="T1"/>
                </a:cxn>
                <a:cxn ang="T13">
                  <a:pos x="T2" y="T3"/>
                </a:cxn>
                <a:cxn ang="T14">
                  <a:pos x="T4" y="T5"/>
                </a:cxn>
                <a:cxn ang="T15">
                  <a:pos x="T6" y="T7"/>
                </a:cxn>
                <a:cxn ang="T16">
                  <a:pos x="T8" y="T9"/>
                </a:cxn>
                <a:cxn ang="T17">
                  <a:pos x="T10" y="T11"/>
                </a:cxn>
              </a:cxnLst>
              <a:rect l="T18" t="T19" r="T20" b="T21"/>
              <a:pathLst>
                <a:path w="734" h="2683">
                  <a:moveTo>
                    <a:pt x="0" y="0"/>
                  </a:moveTo>
                  <a:lnTo>
                    <a:pt x="734" y="0"/>
                  </a:lnTo>
                  <a:lnTo>
                    <a:pt x="734" y="2683"/>
                  </a:lnTo>
                  <a:lnTo>
                    <a:pt x="0" y="2683"/>
                  </a:lnTo>
                  <a:lnTo>
                    <a:pt x="0" y="0"/>
                  </a:lnTo>
                  <a:close/>
                </a:path>
              </a:pathLst>
            </a:custGeom>
            <a:solidFill>
              <a:srgbClr val="E5A5A8"/>
            </a:solidFill>
            <a:ln w="9525">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500">
                <a:latin typeface="+mj-lt"/>
                <a:cs typeface="Times New Roman" pitchFamily="18" charset="0"/>
              </a:endParaRPr>
            </a:p>
          </p:txBody>
        </p:sp>
      </p:grpSp>
      <p:sp>
        <p:nvSpPr>
          <p:cNvPr id="752" name="Rectangle 751"/>
          <p:cNvSpPr/>
          <p:nvPr/>
        </p:nvSpPr>
        <p:spPr>
          <a:xfrm>
            <a:off x="4115653" y="1553388"/>
            <a:ext cx="4550203" cy="584775"/>
          </a:xfrm>
          <a:prstGeom prst="rect">
            <a:avLst/>
          </a:prstGeom>
        </p:spPr>
        <p:txBody>
          <a:bodyPr wrap="square">
            <a:spAutoFit/>
          </a:bodyPr>
          <a:lstStyle/>
          <a:p>
            <a:pPr algn="ctr">
              <a:lnSpc>
                <a:spcPct val="80000"/>
              </a:lnSpc>
            </a:pPr>
            <a:r>
              <a:rPr lang="en-US" sz="2000" b="1" i="1" dirty="0" smtClean="0">
                <a:solidFill>
                  <a:srgbClr val="000000"/>
                </a:solidFill>
                <a:latin typeface="+mj-lt"/>
                <a:cs typeface="Times New Roman" pitchFamily="18" charset="0"/>
              </a:rPr>
              <a:t>Civilian Rates of </a:t>
            </a:r>
            <a:r>
              <a:rPr lang="en-US" sz="2000" b="1" i="1" smtClean="0">
                <a:solidFill>
                  <a:srgbClr val="000000"/>
                </a:solidFill>
                <a:latin typeface="+mj-lt"/>
                <a:cs typeface="Times New Roman" pitchFamily="18" charset="0"/>
              </a:rPr>
              <a:t>Unemployment </a:t>
            </a:r>
            <a:r>
              <a:rPr lang="en-US" sz="2000" i="1" smtClean="0">
                <a:solidFill>
                  <a:srgbClr val="000000"/>
                </a:solidFill>
                <a:latin typeface="+mj-lt"/>
                <a:cs typeface="Times New Roman" pitchFamily="18" charset="0"/>
              </a:rPr>
              <a:t>(February 2016)</a:t>
            </a:r>
            <a:endParaRPr lang="en-US" sz="2000" i="1" dirty="0">
              <a:latin typeface="+mj-lt"/>
              <a:cs typeface="Times New Roman" pitchFamily="18" charset="0"/>
            </a:endParaRPr>
          </a:p>
        </p:txBody>
      </p:sp>
    </p:spTree>
    <p:extLst>
      <p:ext uri="{BB962C8B-B14F-4D97-AF65-F5344CB8AC3E}">
        <p14:creationId xmlns:p14="http://schemas.microsoft.com/office/powerpoint/2010/main" val="946789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83749" cy="4555426"/>
          </a:xfrm>
        </p:spPr>
        <p:txBody>
          <a:bodyPr/>
          <a:lstStyle/>
          <a:p>
            <a:pPr marL="287338" indent="-287338">
              <a:buNone/>
            </a:pPr>
            <a:r>
              <a:rPr lang="en-US" sz="2300" dirty="0">
                <a:solidFill>
                  <a:srgbClr val="32302A"/>
                </a:solidFill>
              </a:rPr>
              <a:t>1. Classify </a:t>
            </a:r>
            <a:r>
              <a:rPr lang="en-US" sz="2300" dirty="0" smtClean="0">
                <a:solidFill>
                  <a:srgbClr val="32302A"/>
                </a:solidFill>
              </a:rPr>
              <a:t>the following as </a:t>
            </a:r>
            <a:r>
              <a:rPr lang="en-US" sz="2300" i="1" dirty="0" smtClean="0">
                <a:solidFill>
                  <a:srgbClr val="32302A"/>
                </a:solidFill>
              </a:rPr>
              <a:t>employed</a:t>
            </a:r>
            <a:r>
              <a:rPr lang="en-US" sz="2300" i="1" dirty="0">
                <a:solidFill>
                  <a:srgbClr val="32302A"/>
                </a:solidFill>
              </a:rPr>
              <a:t>, unemployed, </a:t>
            </a:r>
            <a:r>
              <a:rPr lang="en-US" sz="2300" i="1" dirty="0" smtClean="0">
                <a:solidFill>
                  <a:srgbClr val="32302A"/>
                </a:solidFill>
              </a:rPr>
              <a:t>or </a:t>
            </a:r>
            <a:r>
              <a:rPr lang="en-US" sz="2300" i="1" dirty="0">
                <a:solidFill>
                  <a:srgbClr val="32302A"/>
                </a:solidFill>
              </a:rPr>
              <a:t>not in </a:t>
            </a:r>
            <a:r>
              <a:rPr lang="en-US" sz="2300" i="1" dirty="0" smtClean="0">
                <a:solidFill>
                  <a:srgbClr val="32302A"/>
                </a:solidFill>
              </a:rPr>
              <a:t>labor force</a:t>
            </a:r>
            <a:r>
              <a:rPr lang="en-US" sz="2300" dirty="0" smtClean="0">
                <a:solidFill>
                  <a:srgbClr val="32302A"/>
                </a:solidFill>
              </a:rPr>
              <a:t>:</a:t>
            </a:r>
            <a:endParaRPr lang="en-US" sz="2300" dirty="0">
              <a:solidFill>
                <a:srgbClr val="32302A"/>
              </a:solidFill>
            </a:endParaRPr>
          </a:p>
          <a:p>
            <a:pPr marL="573088" indent="-285750">
              <a:buNone/>
            </a:pPr>
            <a:r>
              <a:rPr lang="en-US" sz="2300" dirty="0" smtClean="0">
                <a:solidFill>
                  <a:srgbClr val="32302A"/>
                </a:solidFill>
              </a:rPr>
              <a:t>a) person </a:t>
            </a:r>
            <a:r>
              <a:rPr lang="en-US" sz="2300" dirty="0">
                <a:solidFill>
                  <a:srgbClr val="32302A"/>
                </a:solidFill>
              </a:rPr>
              <a:t>who is not working but applied </a:t>
            </a:r>
            <a:r>
              <a:rPr lang="en-US" sz="2300" dirty="0" smtClean="0">
                <a:solidFill>
                  <a:srgbClr val="32302A"/>
                </a:solidFill>
              </a:rPr>
              <a:t>for a job </a:t>
            </a:r>
            <a:r>
              <a:rPr lang="en-US" sz="2300" dirty="0">
                <a:solidFill>
                  <a:srgbClr val="32302A"/>
                </a:solidFill>
              </a:rPr>
              <a:t>at </a:t>
            </a:r>
            <a:r>
              <a:rPr lang="en-US" sz="2300" dirty="0" smtClean="0">
                <a:solidFill>
                  <a:srgbClr val="32302A"/>
                </a:solidFill>
              </a:rPr>
              <a:t>Target </a:t>
            </a:r>
            <a:r>
              <a:rPr lang="en-US" sz="2300" dirty="0">
                <a:solidFill>
                  <a:srgbClr val="32302A"/>
                </a:solidFill>
              </a:rPr>
              <a:t>last week</a:t>
            </a:r>
          </a:p>
          <a:p>
            <a:pPr marL="573088" indent="-285750">
              <a:buNone/>
            </a:pPr>
            <a:r>
              <a:rPr lang="en-US" sz="2300" dirty="0" smtClean="0">
                <a:solidFill>
                  <a:srgbClr val="32302A"/>
                </a:solidFill>
              </a:rPr>
              <a:t>b) person </a:t>
            </a:r>
            <a:r>
              <a:rPr lang="en-US" sz="2300" dirty="0">
                <a:solidFill>
                  <a:srgbClr val="32302A"/>
                </a:solidFill>
              </a:rPr>
              <a:t>working part-time </a:t>
            </a:r>
            <a:r>
              <a:rPr lang="en-US" sz="2300" dirty="0" smtClean="0">
                <a:solidFill>
                  <a:srgbClr val="32302A"/>
                </a:solidFill>
              </a:rPr>
              <a:t>and searching diligently </a:t>
            </a:r>
            <a:r>
              <a:rPr lang="en-US" sz="2300" dirty="0">
                <a:solidFill>
                  <a:srgbClr val="32302A"/>
                </a:solidFill>
              </a:rPr>
              <a:t>for a full-time job  </a:t>
            </a:r>
          </a:p>
          <a:p>
            <a:pPr marL="627063" indent="-339725">
              <a:buNone/>
            </a:pPr>
            <a:r>
              <a:rPr lang="en-US" sz="2300" dirty="0" smtClean="0">
                <a:solidFill>
                  <a:srgbClr val="32302A"/>
                </a:solidFill>
              </a:rPr>
              <a:t>c)  auto </a:t>
            </a:r>
            <a:r>
              <a:rPr lang="en-US" sz="2300" dirty="0">
                <a:solidFill>
                  <a:srgbClr val="32302A"/>
                </a:solidFill>
              </a:rPr>
              <a:t>worker vacationing in Florida </a:t>
            </a:r>
            <a:r>
              <a:rPr lang="en-US" sz="2300" dirty="0" smtClean="0">
                <a:solidFill>
                  <a:srgbClr val="32302A"/>
                </a:solidFill>
              </a:rPr>
              <a:t>during a </a:t>
            </a:r>
            <a:r>
              <a:rPr lang="en-US" sz="2300" dirty="0">
                <a:solidFill>
                  <a:srgbClr val="32302A"/>
                </a:solidFill>
              </a:rPr>
              <a:t>layoff at a General Motors plant who expects to be recalled in a couple of weeks </a:t>
            </a:r>
          </a:p>
          <a:p>
            <a:pPr marL="573088" indent="-285750">
              <a:buNone/>
            </a:pPr>
            <a:r>
              <a:rPr lang="en-US" sz="2300" dirty="0" smtClean="0">
                <a:solidFill>
                  <a:srgbClr val="32302A"/>
                </a:solidFill>
              </a:rPr>
              <a:t>d) 17-year-old </a:t>
            </a:r>
            <a:r>
              <a:rPr lang="en-US" sz="2300" dirty="0">
                <a:solidFill>
                  <a:srgbClr val="32302A"/>
                </a:solidFill>
              </a:rPr>
              <a:t>who works </a:t>
            </a:r>
            <a:r>
              <a:rPr lang="en-US" sz="2300" dirty="0" smtClean="0">
                <a:solidFill>
                  <a:srgbClr val="32302A"/>
                </a:solidFill>
              </a:rPr>
              <a:t>6 hours </a:t>
            </a:r>
            <a:r>
              <a:rPr lang="en-US" sz="2300" dirty="0">
                <a:solidFill>
                  <a:srgbClr val="32302A"/>
                </a:solidFill>
              </a:rPr>
              <a:t>per </a:t>
            </a:r>
            <a:r>
              <a:rPr lang="en-US" sz="2300" dirty="0" smtClean="0">
                <a:solidFill>
                  <a:srgbClr val="32302A"/>
                </a:solidFill>
              </a:rPr>
              <a:t>week throwing newspapers</a:t>
            </a:r>
            <a:endParaRPr lang="en-US" sz="2300" dirty="0">
              <a:solidFill>
                <a:srgbClr val="32302A"/>
              </a:solidFill>
            </a:endParaRPr>
          </a:p>
          <a:p>
            <a:pPr marL="627063" indent="-339725">
              <a:buNone/>
            </a:pPr>
            <a:r>
              <a:rPr lang="en-US" sz="2300" dirty="0" smtClean="0">
                <a:solidFill>
                  <a:srgbClr val="32302A"/>
                </a:solidFill>
              </a:rPr>
              <a:t>e) homemaker </a:t>
            </a:r>
            <a:r>
              <a:rPr lang="en-US" sz="2300" dirty="0">
                <a:solidFill>
                  <a:srgbClr val="32302A"/>
                </a:solidFill>
              </a:rPr>
              <a:t>working 70 </a:t>
            </a:r>
            <a:r>
              <a:rPr lang="en-US" sz="2300" dirty="0" smtClean="0">
                <a:solidFill>
                  <a:srgbClr val="32302A"/>
                </a:solidFill>
              </a:rPr>
              <a:t>hours </a:t>
            </a:r>
            <a:r>
              <a:rPr lang="en-US" sz="2300" dirty="0">
                <a:solidFill>
                  <a:srgbClr val="32302A"/>
                </a:solidFill>
              </a:rPr>
              <a:t>a week preparing meals </a:t>
            </a:r>
            <a:r>
              <a:rPr lang="en-US" sz="2300" dirty="0" smtClean="0">
                <a:solidFill>
                  <a:srgbClr val="32302A"/>
                </a:solidFill>
              </a:rPr>
              <a:t>and performing </a:t>
            </a:r>
            <a:r>
              <a:rPr lang="en-US" sz="2300" dirty="0">
                <a:solidFill>
                  <a:srgbClr val="32302A"/>
                </a:solidFill>
              </a:rPr>
              <a:t>other household </a:t>
            </a:r>
            <a:r>
              <a:rPr lang="en-US" sz="2300" dirty="0" smtClean="0">
                <a:solidFill>
                  <a:srgbClr val="32302A"/>
                </a:solidFill>
              </a:rPr>
              <a:t>services</a:t>
            </a:r>
          </a:p>
          <a:p>
            <a:pPr marL="573088" indent="-285750">
              <a:buNone/>
            </a:pPr>
            <a:r>
              <a:rPr lang="en-US" sz="2300" dirty="0" smtClean="0">
                <a:solidFill>
                  <a:srgbClr val="32302A"/>
                </a:solidFill>
              </a:rPr>
              <a:t>f) college </a:t>
            </a:r>
            <a:r>
              <a:rPr lang="en-US" sz="2300" dirty="0">
                <a:solidFill>
                  <a:srgbClr val="32302A"/>
                </a:solidFill>
              </a:rPr>
              <a:t>student who spends between 50 and 60 hours per </a:t>
            </a:r>
            <a:r>
              <a:rPr lang="en-US" sz="2300" dirty="0" smtClean="0">
                <a:solidFill>
                  <a:srgbClr val="32302A"/>
                </a:solidFill>
              </a:rPr>
              <a:t>week attending </a:t>
            </a:r>
            <a:r>
              <a:rPr lang="en-US" sz="2300" dirty="0">
                <a:solidFill>
                  <a:srgbClr val="32302A"/>
                </a:solidFill>
              </a:rPr>
              <a:t>classes and studying</a:t>
            </a:r>
          </a:p>
          <a:p>
            <a:pPr marL="573088" indent="-285750">
              <a:buNone/>
            </a:pPr>
            <a:r>
              <a:rPr lang="en-US" sz="2300" dirty="0" smtClean="0">
                <a:solidFill>
                  <a:srgbClr val="32302A"/>
                </a:solidFill>
              </a:rPr>
              <a:t>g)</a:t>
            </a:r>
            <a:r>
              <a:rPr lang="en-US" sz="2300" dirty="0">
                <a:solidFill>
                  <a:srgbClr val="32302A"/>
                </a:solidFill>
              </a:rPr>
              <a:t>	</a:t>
            </a:r>
            <a:r>
              <a:rPr lang="en-US" sz="2300" dirty="0" smtClean="0">
                <a:solidFill>
                  <a:srgbClr val="32302A"/>
                </a:solidFill>
              </a:rPr>
              <a:t>a </a:t>
            </a:r>
            <a:r>
              <a:rPr lang="en-US" sz="2300" dirty="0">
                <a:solidFill>
                  <a:srgbClr val="32302A"/>
                </a:solidFill>
              </a:rPr>
              <a:t>retired Social Security </a:t>
            </a:r>
            <a:r>
              <a:rPr lang="en-US" sz="2300" dirty="0" smtClean="0">
                <a:solidFill>
                  <a:srgbClr val="32302A"/>
                </a:solidFill>
              </a:rPr>
              <a:t>recipient</a:t>
            </a:r>
            <a:endParaRPr lang="en-US" sz="2300" dirty="0">
              <a:solidFill>
                <a:srgbClr val="32302A"/>
              </a:solidFill>
            </a:endParaRPr>
          </a:p>
        </p:txBody>
      </p:sp>
    </p:spTree>
    <p:extLst>
      <p:ext uri="{BB962C8B-B14F-4D97-AF65-F5344CB8AC3E}">
        <p14:creationId xmlns:p14="http://schemas.microsoft.com/office/powerpoint/2010/main" val="1219849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p:cNvSpPr>
            <a:spLocks noChangeArrowheads="1"/>
          </p:cNvSpPr>
          <p:nvPr/>
        </p:nvSpPr>
        <p:spPr bwMode="auto">
          <a:xfrm>
            <a:off x="942815" y="1570893"/>
            <a:ext cx="4752814" cy="1750648"/>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a:latin typeface="+mj-lt"/>
            </a:endParaRPr>
          </a:p>
        </p:txBody>
      </p:sp>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0" indent="0">
              <a:buNone/>
            </a:pPr>
            <a:r>
              <a:rPr lang="en-US" sz="2400" dirty="0">
                <a:solidFill>
                  <a:srgbClr val="32302A"/>
                </a:solidFill>
              </a:rPr>
              <a:t>2. The following are for the U.S. in </a:t>
            </a:r>
            <a:r>
              <a:rPr lang="en-US" sz="2400" dirty="0" smtClean="0">
                <a:solidFill>
                  <a:srgbClr val="32302A"/>
                </a:solidFill>
              </a:rPr>
              <a:t>October of 2016 </a:t>
            </a:r>
            <a:r>
              <a:rPr lang="en-US" sz="2400" dirty="0">
                <a:solidFill>
                  <a:srgbClr val="32302A"/>
                </a:solidFill>
              </a:rPr>
              <a:t>(in millions</a:t>
            </a:r>
            <a:r>
              <a:rPr lang="en-US" sz="2400" dirty="0" smtClean="0">
                <a:solidFill>
                  <a:srgbClr val="32302A"/>
                </a:solidFill>
              </a:rPr>
              <a:t>)</a:t>
            </a:r>
          </a:p>
          <a:p>
            <a:pPr marL="0" indent="0">
              <a:buNone/>
            </a:pPr>
            <a:r>
              <a:rPr lang="en-US" sz="2400" dirty="0" smtClean="0">
                <a:solidFill>
                  <a:srgbClr val="32302A"/>
                </a:solidFill>
              </a:rPr>
              <a:t>		Population 					324.9</a:t>
            </a:r>
          </a:p>
          <a:p>
            <a:pPr marL="0" indent="0">
              <a:buNone/>
            </a:pPr>
            <a:r>
              <a:rPr lang="en-US" sz="2400" dirty="0">
                <a:solidFill>
                  <a:srgbClr val="32302A"/>
                </a:solidFill>
              </a:rPr>
              <a:t>		Civilian pop. </a:t>
            </a:r>
            <a:r>
              <a:rPr lang="en-US" sz="2000" i="1" dirty="0">
                <a:solidFill>
                  <a:srgbClr val="32302A"/>
                </a:solidFill>
              </a:rPr>
              <a:t>(age 16 and over)</a:t>
            </a:r>
            <a:r>
              <a:rPr lang="en-US" sz="2400" dirty="0">
                <a:solidFill>
                  <a:srgbClr val="32302A"/>
                </a:solidFill>
              </a:rPr>
              <a:t> </a:t>
            </a:r>
            <a:r>
              <a:rPr lang="en-US" sz="2400" dirty="0" smtClean="0">
                <a:solidFill>
                  <a:srgbClr val="32302A"/>
                </a:solidFill>
              </a:rPr>
              <a:t>	254.3</a:t>
            </a:r>
            <a:endParaRPr lang="en-US" sz="2400" dirty="0">
              <a:solidFill>
                <a:srgbClr val="32302A"/>
              </a:solidFill>
            </a:endParaRPr>
          </a:p>
          <a:p>
            <a:pPr marL="0" indent="0">
              <a:buNone/>
            </a:pPr>
            <a:r>
              <a:rPr lang="en-US" sz="2400" dirty="0">
                <a:solidFill>
                  <a:srgbClr val="32302A"/>
                </a:solidFill>
              </a:rPr>
              <a:t>		Employed			   </a:t>
            </a:r>
            <a:r>
              <a:rPr lang="en-US" sz="2400" dirty="0" smtClean="0">
                <a:solidFill>
                  <a:srgbClr val="32302A"/>
                </a:solidFill>
              </a:rPr>
              <a:t>			151.9</a:t>
            </a:r>
            <a:endParaRPr lang="en-US" sz="2400" dirty="0">
              <a:solidFill>
                <a:srgbClr val="32302A"/>
              </a:solidFill>
            </a:endParaRPr>
          </a:p>
          <a:p>
            <a:pPr marL="0" indent="0">
              <a:buNone/>
            </a:pPr>
            <a:r>
              <a:rPr lang="en-US" sz="2400" dirty="0">
                <a:solidFill>
                  <a:srgbClr val="32302A"/>
                </a:solidFill>
              </a:rPr>
              <a:t>		Unemployed			     </a:t>
            </a:r>
            <a:r>
              <a:rPr lang="en-US" sz="2400" dirty="0" smtClean="0">
                <a:solidFill>
                  <a:srgbClr val="32302A"/>
                </a:solidFill>
              </a:rPr>
              <a:t>		7.8</a:t>
            </a:r>
            <a:r>
              <a:rPr lang="en-US" sz="2400" dirty="0">
                <a:solidFill>
                  <a:srgbClr val="32302A"/>
                </a:solidFill>
              </a:rPr>
              <a:t/>
            </a:r>
            <a:br>
              <a:rPr lang="en-US" sz="2400" dirty="0">
                <a:solidFill>
                  <a:srgbClr val="32302A"/>
                </a:solidFill>
              </a:rPr>
            </a:br>
            <a:endParaRPr lang="en-US" sz="1100" dirty="0" smtClean="0">
              <a:solidFill>
                <a:srgbClr val="32302A"/>
              </a:solidFill>
            </a:endParaRPr>
          </a:p>
          <a:p>
            <a:pPr marL="0" indent="0">
              <a:buNone/>
            </a:pPr>
            <a:r>
              <a:rPr lang="en-US" sz="2400" dirty="0">
                <a:solidFill>
                  <a:srgbClr val="32302A"/>
                </a:solidFill>
              </a:rPr>
              <a:t>	</a:t>
            </a:r>
            <a:r>
              <a:rPr lang="en-US" sz="2400" dirty="0" smtClean="0">
                <a:solidFill>
                  <a:srgbClr val="32302A"/>
                </a:solidFill>
              </a:rPr>
              <a:t>a) </a:t>
            </a:r>
            <a:r>
              <a:rPr lang="en-US" sz="2400" dirty="0">
                <a:solidFill>
                  <a:srgbClr val="32302A"/>
                </a:solidFill>
              </a:rPr>
              <a:t>	Calculate the unemployment </a:t>
            </a:r>
            <a:r>
              <a:rPr lang="en-US" sz="2400" dirty="0" smtClean="0">
                <a:solidFill>
                  <a:srgbClr val="32302A"/>
                </a:solidFill>
              </a:rPr>
              <a:t>rate</a:t>
            </a:r>
            <a:endParaRPr lang="en-US" sz="2400" dirty="0">
              <a:solidFill>
                <a:srgbClr val="32302A"/>
              </a:solidFill>
            </a:endParaRPr>
          </a:p>
          <a:p>
            <a:pPr marL="0" indent="0">
              <a:buNone/>
            </a:pPr>
            <a:r>
              <a:rPr lang="en-US" sz="2400" dirty="0">
                <a:solidFill>
                  <a:srgbClr val="32302A"/>
                </a:solidFill>
              </a:rPr>
              <a:t>	</a:t>
            </a:r>
            <a:r>
              <a:rPr lang="en-US" sz="2400" dirty="0" smtClean="0">
                <a:solidFill>
                  <a:srgbClr val="32302A"/>
                </a:solidFill>
              </a:rPr>
              <a:t>b) </a:t>
            </a:r>
            <a:r>
              <a:rPr lang="en-US" sz="2400" dirty="0">
                <a:solidFill>
                  <a:srgbClr val="32302A"/>
                </a:solidFill>
              </a:rPr>
              <a:t>	Calculate the labor force participation </a:t>
            </a:r>
            <a:r>
              <a:rPr lang="en-US" sz="2400" dirty="0" smtClean="0">
                <a:solidFill>
                  <a:srgbClr val="32302A"/>
                </a:solidFill>
              </a:rPr>
              <a:t>rate</a:t>
            </a:r>
            <a:endParaRPr lang="en-US" sz="2400" dirty="0">
              <a:solidFill>
                <a:srgbClr val="32302A"/>
              </a:solidFill>
            </a:endParaRPr>
          </a:p>
          <a:p>
            <a:pPr marL="0" indent="0">
              <a:buNone/>
            </a:pPr>
            <a:r>
              <a:rPr lang="en-US" sz="2400" dirty="0">
                <a:solidFill>
                  <a:srgbClr val="32302A"/>
                </a:solidFill>
              </a:rPr>
              <a:t>	</a:t>
            </a:r>
            <a:r>
              <a:rPr lang="en-US" sz="2400" dirty="0" smtClean="0">
                <a:solidFill>
                  <a:srgbClr val="32302A"/>
                </a:solidFill>
              </a:rPr>
              <a:t>c) </a:t>
            </a:r>
            <a:r>
              <a:rPr lang="en-US" sz="2400" dirty="0">
                <a:solidFill>
                  <a:srgbClr val="32302A"/>
                </a:solidFill>
              </a:rPr>
              <a:t>	Calculate the employment / population ratio</a:t>
            </a:r>
          </a:p>
        </p:txBody>
      </p:sp>
    </p:spTree>
    <p:extLst>
      <p:ext uri="{BB962C8B-B14F-4D97-AF65-F5344CB8AC3E}">
        <p14:creationId xmlns:p14="http://schemas.microsoft.com/office/powerpoint/2010/main" val="1010077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31664"/>
            <a:ext cx="7772400" cy="742188"/>
          </a:xfrm>
        </p:spPr>
        <p:txBody>
          <a:bodyPr anchor="ctr"/>
          <a:lstStyle/>
          <a:p>
            <a:pPr>
              <a:lnSpc>
                <a:spcPts val="4000"/>
              </a:lnSpc>
            </a:pPr>
            <a:r>
              <a:rPr lang="en-US" dirty="0"/>
              <a:t>Three Types </a:t>
            </a:r>
            <a:r>
              <a:rPr lang="en-US" dirty="0" smtClean="0"/>
              <a:t>of </a:t>
            </a:r>
            <a:r>
              <a:rPr lang="en-US" dirty="0"/>
              <a:t>Unemployment</a:t>
            </a:r>
          </a:p>
        </p:txBody>
      </p:sp>
    </p:spTree>
    <p:extLst>
      <p:ext uri="{BB962C8B-B14F-4D97-AF65-F5344CB8AC3E}">
        <p14:creationId xmlns:p14="http://schemas.microsoft.com/office/powerpoint/2010/main" val="2645048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224"/>
            <a:ext cx="8775139" cy="4020939"/>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Frictional Unemployment</a:t>
            </a:r>
            <a:r>
              <a:rPr lang="en-US" dirty="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Caused by </a:t>
            </a:r>
            <a:r>
              <a:rPr lang="en-US" sz="2800" i="1" dirty="0">
                <a:solidFill>
                  <a:srgbClr val="32302A"/>
                </a:solidFill>
                <a:ea typeface="ＭＳ Ｐゴシック" pitchFamily="-107" charset="-128"/>
                <a:cs typeface="ＭＳ Ｐゴシック" pitchFamily="-107" charset="-128"/>
              </a:rPr>
              <a:t>imperfect information</a:t>
            </a:r>
            <a:r>
              <a:rPr lang="en-US" sz="2800" dirty="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Occurs because:</a:t>
            </a:r>
          </a:p>
          <a:p>
            <a:pPr lvl="2">
              <a:lnSpc>
                <a:spcPct val="90000"/>
              </a:lnSpc>
            </a:pPr>
            <a:r>
              <a:rPr lang="en-US" sz="2800" dirty="0">
                <a:solidFill>
                  <a:srgbClr val="32302A"/>
                </a:solidFill>
                <a:ea typeface="ＭＳ Ｐゴシック" pitchFamily="-107" charset="-128"/>
                <a:cs typeface="ＭＳ Ｐゴシック" pitchFamily="-107" charset="-128"/>
              </a:rPr>
              <a:t>employers are not aware of all available workers and their qualifications, and,</a:t>
            </a:r>
          </a:p>
          <a:p>
            <a:pPr lvl="2">
              <a:lnSpc>
                <a:spcPct val="90000"/>
              </a:lnSpc>
            </a:pPr>
            <a:r>
              <a:rPr lang="en-US" sz="2800" dirty="0">
                <a:solidFill>
                  <a:srgbClr val="32302A"/>
                </a:solidFill>
                <a:ea typeface="ＭＳ Ｐゴシック" pitchFamily="-107" charset="-128"/>
                <a:cs typeface="ＭＳ Ｐゴシック" pitchFamily="-107" charset="-128"/>
              </a:rPr>
              <a:t>available workers are not fully aware of all the jobs being offered by employers</a:t>
            </a:r>
            <a:r>
              <a:rPr lang="en-US" sz="2800" dirty="0" smtClean="0">
                <a:solidFill>
                  <a:srgbClr val="32302A"/>
                </a:solidFill>
                <a:ea typeface="ＭＳ Ｐゴシック" pitchFamily="-107" charset="-128"/>
                <a:cs typeface="ＭＳ Ｐゴシック" pitchFamily="-107" charset="-128"/>
              </a:rPr>
              <a:t>.</a:t>
            </a:r>
            <a:endParaRPr lang="en-US" sz="2800" dirty="0">
              <a:solidFill>
                <a:srgbClr val="32302A"/>
              </a:solidFill>
              <a:ea typeface="ＭＳ Ｐゴシック" pitchFamily="-107" charset="-128"/>
              <a:cs typeface="ＭＳ Ｐゴシック" pitchFamily="-107" charset="-128"/>
            </a:endParaRPr>
          </a:p>
        </p:txBody>
      </p:sp>
      <p:sp>
        <p:nvSpPr>
          <p:cNvPr id="6" name="Title 1"/>
          <p:cNvSpPr>
            <a:spLocks noGrp="1"/>
          </p:cNvSpPr>
          <p:nvPr>
            <p:ph type="title"/>
          </p:nvPr>
        </p:nvSpPr>
        <p:spPr>
          <a:xfrm>
            <a:off x="119569" y="391024"/>
            <a:ext cx="8904855" cy="707557"/>
          </a:xfrm>
        </p:spPr>
        <p:txBody>
          <a:bodyPr/>
          <a:lstStyle/>
          <a:p>
            <a:r>
              <a:rPr lang="en-US" dirty="0"/>
              <a:t>Three Types of Unemployment</a:t>
            </a:r>
          </a:p>
        </p:txBody>
      </p:sp>
    </p:spTree>
    <p:extLst>
      <p:ext uri="{BB962C8B-B14F-4D97-AF65-F5344CB8AC3E}">
        <p14:creationId xmlns:p14="http://schemas.microsoft.com/office/powerpoint/2010/main" val="2849476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356"/>
            <a:ext cx="8775608" cy="4172649"/>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Structural Unemployment</a:t>
            </a:r>
            <a:r>
              <a:rPr lang="en-US" dirty="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Reflects an imperfect match of employee skills </a:t>
            </a:r>
            <a:r>
              <a:rPr lang="en-US" sz="2800" dirty="0" smtClean="0">
                <a:solidFill>
                  <a:srgbClr val="32302A"/>
                </a:solidFill>
                <a:ea typeface="ＭＳ Ｐゴシック" pitchFamily="-107" charset="-128"/>
                <a:cs typeface="ＭＳ Ｐゴシック" pitchFamily="-107" charset="-128"/>
              </a:rPr>
              <a:t/>
            </a:r>
            <a:br>
              <a:rPr lang="en-US" sz="2800" dirty="0" smtClean="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to skill </a:t>
            </a:r>
            <a:r>
              <a:rPr lang="en-US" sz="2800" dirty="0">
                <a:solidFill>
                  <a:srgbClr val="32302A"/>
                </a:solidFill>
                <a:ea typeface="ＭＳ Ｐゴシック" pitchFamily="-107" charset="-128"/>
                <a:cs typeface="ＭＳ Ｐゴシック" pitchFamily="-107" charset="-128"/>
              </a:rPr>
              <a:t>requirements of the available jobs.</a:t>
            </a:r>
          </a:p>
          <a:p>
            <a:pPr lvl="1">
              <a:lnSpc>
                <a:spcPct val="90000"/>
              </a:lnSpc>
            </a:pPr>
            <a:r>
              <a:rPr lang="en-US" sz="2800" dirty="0">
                <a:solidFill>
                  <a:srgbClr val="32302A"/>
                </a:solidFill>
                <a:ea typeface="ＭＳ Ｐゴシック" pitchFamily="-107" charset="-128"/>
                <a:cs typeface="ＭＳ Ｐゴシック" pitchFamily="-107" charset="-128"/>
              </a:rPr>
              <a:t>Also reflects structural and demographic characteristics of the labor market.</a:t>
            </a:r>
            <a:endParaRPr lang="en-US" sz="2800" b="1" i="1" dirty="0" smtClean="0">
              <a:solidFill>
                <a:srgbClr val="32302A"/>
              </a:solidFill>
              <a:ea typeface="ＭＳ Ｐゴシック" pitchFamily="-107" charset="-128"/>
              <a:cs typeface="ＭＳ Ｐゴシック" pitchFamily="-107" charset="-128"/>
            </a:endParaRPr>
          </a:p>
          <a:p>
            <a:pPr>
              <a:lnSpc>
                <a:spcPct val="90000"/>
              </a:lnSpc>
            </a:pPr>
            <a:r>
              <a:rPr lang="en-US" b="1" i="1" dirty="0" smtClean="0">
                <a:solidFill>
                  <a:srgbClr val="32302A"/>
                </a:solidFill>
                <a:ea typeface="ＭＳ Ｐゴシック" pitchFamily="-107" charset="-128"/>
                <a:cs typeface="ＭＳ Ｐゴシック" pitchFamily="-107" charset="-128"/>
              </a:rPr>
              <a:t>Cyclical </a:t>
            </a:r>
            <a:r>
              <a:rPr lang="en-US" b="1" i="1" dirty="0">
                <a:solidFill>
                  <a:srgbClr val="32302A"/>
                </a:solidFill>
                <a:ea typeface="ＭＳ Ｐゴシック" pitchFamily="-107" charset="-128"/>
                <a:cs typeface="ＭＳ Ｐゴシック" pitchFamily="-107" charset="-128"/>
              </a:rPr>
              <a:t>Unemployment</a:t>
            </a:r>
            <a:r>
              <a:rPr lang="en-US" dirty="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Reflects business cycle conditions</a:t>
            </a:r>
          </a:p>
          <a:p>
            <a:pPr lvl="1">
              <a:lnSpc>
                <a:spcPct val="90000"/>
              </a:lnSpc>
            </a:pPr>
            <a:r>
              <a:rPr lang="en-US" sz="2800" dirty="0">
                <a:solidFill>
                  <a:srgbClr val="32302A"/>
                </a:solidFill>
                <a:ea typeface="ＭＳ Ｐゴシック" pitchFamily="-107" charset="-128"/>
                <a:cs typeface="ＭＳ Ｐゴシック" pitchFamily="-107" charset="-128"/>
              </a:rPr>
              <a:t>When there is a general downturn in business activity, cyclical unemployment increases.</a:t>
            </a:r>
          </a:p>
        </p:txBody>
      </p:sp>
      <p:sp>
        <p:nvSpPr>
          <p:cNvPr id="7" name="Title 1"/>
          <p:cNvSpPr>
            <a:spLocks noGrp="1"/>
          </p:cNvSpPr>
          <p:nvPr>
            <p:ph type="title"/>
          </p:nvPr>
        </p:nvSpPr>
        <p:spPr>
          <a:xfrm>
            <a:off x="119569" y="391024"/>
            <a:ext cx="8904855" cy="707557"/>
          </a:xfrm>
        </p:spPr>
        <p:txBody>
          <a:bodyPr/>
          <a:lstStyle/>
          <a:p>
            <a:r>
              <a:rPr lang="en-US" dirty="0"/>
              <a:t>Three Types of Unemployment</a:t>
            </a:r>
          </a:p>
        </p:txBody>
      </p:sp>
    </p:spTree>
    <p:extLst>
      <p:ext uri="{BB962C8B-B14F-4D97-AF65-F5344CB8AC3E}">
        <p14:creationId xmlns:p14="http://schemas.microsoft.com/office/powerpoint/2010/main" val="3478869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6008"/>
            <a:ext cx="7772400" cy="742188"/>
          </a:xfrm>
        </p:spPr>
        <p:txBody>
          <a:bodyPr anchor="ctr"/>
          <a:lstStyle/>
          <a:p>
            <a:pPr>
              <a:lnSpc>
                <a:spcPts val="4000"/>
              </a:lnSpc>
            </a:pPr>
            <a:r>
              <a:rPr lang="en-US" dirty="0"/>
              <a:t>Employment Fluctuations: </a:t>
            </a:r>
            <a:br>
              <a:rPr lang="en-US" dirty="0"/>
            </a:br>
            <a:r>
              <a:rPr lang="en-US" dirty="0"/>
              <a:t>The Historical Record</a:t>
            </a:r>
          </a:p>
        </p:txBody>
      </p:sp>
    </p:spTree>
    <p:extLst>
      <p:ext uri="{BB962C8B-B14F-4D97-AF65-F5344CB8AC3E}">
        <p14:creationId xmlns:p14="http://schemas.microsoft.com/office/powerpoint/2010/main" val="95482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583178"/>
            <a:ext cx="7772400" cy="1018979"/>
          </a:xfrm>
        </p:spPr>
        <p:txBody>
          <a:bodyPr anchor="ctr"/>
          <a:lstStyle/>
          <a:p>
            <a:pPr>
              <a:lnSpc>
                <a:spcPts val="4000"/>
              </a:lnSpc>
            </a:pPr>
            <a:r>
              <a:rPr lang="en-US" dirty="0"/>
              <a:t>Swings in the</a:t>
            </a:r>
            <a:br>
              <a:rPr lang="en-US" dirty="0"/>
            </a:br>
            <a:r>
              <a:rPr lang="en-US" dirty="0"/>
              <a:t>Economic Pendulum </a:t>
            </a:r>
          </a:p>
        </p:txBody>
      </p:sp>
    </p:spTree>
    <p:extLst>
      <p:ext uri="{BB962C8B-B14F-4D97-AF65-F5344CB8AC3E}">
        <p14:creationId xmlns:p14="http://schemas.microsoft.com/office/powerpoint/2010/main" val="1391250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6915"/>
            <a:ext cx="8904855" cy="657667"/>
          </a:xfrm>
        </p:spPr>
        <p:txBody>
          <a:bodyPr/>
          <a:lstStyle/>
          <a:p>
            <a:pPr>
              <a:lnSpc>
                <a:spcPts val="3500"/>
              </a:lnSpc>
            </a:pPr>
            <a:r>
              <a:rPr lang="en-US" dirty="0"/>
              <a:t>Unemployment and Output Are</a:t>
            </a:r>
            <a:br>
              <a:rPr lang="en-US" dirty="0"/>
            </a:br>
            <a:r>
              <a:rPr lang="en-US" dirty="0"/>
              <a:t>Linked Over the Business Cycle</a:t>
            </a:r>
          </a:p>
        </p:txBody>
      </p:sp>
      <p:sp>
        <p:nvSpPr>
          <p:cNvPr id="61" name="Text Box 10"/>
          <p:cNvSpPr txBox="1">
            <a:spLocks noChangeArrowheads="1"/>
          </p:cNvSpPr>
          <p:nvPr/>
        </p:nvSpPr>
        <p:spPr bwMode="auto">
          <a:xfrm>
            <a:off x="73112" y="1111803"/>
            <a:ext cx="8732685" cy="249299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mj-lt"/>
                <a:cs typeface="Times New Roman" pitchFamily="18" charset="0"/>
              </a:rPr>
              <a:t>T</a:t>
            </a:r>
            <a:r>
              <a:rPr lang="en-US" sz="2000" dirty="0" smtClean="0">
                <a:latin typeface="+mj-lt"/>
                <a:cs typeface="Times New Roman" pitchFamily="18" charset="0"/>
              </a:rPr>
              <a:t>he </a:t>
            </a:r>
            <a:r>
              <a:rPr lang="en-US" sz="2000" dirty="0">
                <a:latin typeface="+mj-lt"/>
                <a:cs typeface="Times New Roman" pitchFamily="18" charset="0"/>
              </a:rPr>
              <a:t>unemployment rate from </a:t>
            </a:r>
            <a:r>
              <a:rPr lang="en-US" sz="2000" dirty="0" smtClean="0">
                <a:latin typeface="+mj-lt"/>
                <a:cs typeface="Times New Roman" pitchFamily="18" charset="0"/>
              </a:rPr>
              <a:t>1960-2016 is illustrated here.</a:t>
            </a:r>
          </a:p>
          <a:p>
            <a:pPr marL="115888" indent="-115888">
              <a:lnSpc>
                <a:spcPct val="90000"/>
              </a:lnSpc>
              <a:spcBef>
                <a:spcPct val="50000"/>
              </a:spcBef>
              <a:buFontTx/>
              <a:buChar char="•"/>
            </a:pPr>
            <a:r>
              <a:rPr lang="en-US" sz="2000" dirty="0">
                <a:latin typeface="+mj-lt"/>
                <a:cs typeface="Times New Roman" pitchFamily="18" charset="0"/>
              </a:rPr>
              <a:t>As expected, unemployment rose rapidly during each of the eight recessions (the shaded years indicate periods of recession). </a:t>
            </a:r>
            <a:endParaRPr lang="en-US" sz="2000" dirty="0" smtClean="0">
              <a:latin typeface="+mj-lt"/>
              <a:cs typeface="Times New Roman" pitchFamily="18" charset="0"/>
            </a:endParaRPr>
          </a:p>
          <a:p>
            <a:pPr marL="115888" indent="-115888">
              <a:lnSpc>
                <a:spcPct val="90000"/>
              </a:lnSpc>
              <a:spcBef>
                <a:spcPct val="50000"/>
              </a:spcBef>
              <a:buFontTx/>
              <a:buChar char="•"/>
            </a:pPr>
            <a:r>
              <a:rPr lang="en-US" sz="2000" dirty="0">
                <a:latin typeface="+mj-lt"/>
                <a:cs typeface="Times New Roman" pitchFamily="18" charset="0"/>
              </a:rPr>
              <a:t>In contrast, </a:t>
            </a:r>
            <a:r>
              <a:rPr lang="en-US" sz="2000" dirty="0" smtClean="0">
                <a:latin typeface="+mj-lt"/>
                <a:cs typeface="Times New Roman" pitchFamily="18" charset="0"/>
              </a:rPr>
              <a:t>after </a:t>
            </a:r>
            <a:r>
              <a:rPr lang="en-US" sz="2000" dirty="0">
                <a:latin typeface="+mj-lt"/>
                <a:cs typeface="Times New Roman" pitchFamily="18" charset="0"/>
              </a:rPr>
              <a:t>each recession ended, the unemployment rate began to decline </a:t>
            </a:r>
            <a:r>
              <a:rPr lang="en-US" sz="2000" dirty="0" smtClean="0">
                <a:latin typeface="+mj-lt"/>
                <a:cs typeface="Times New Roman" pitchFamily="18" charset="0"/>
              </a:rPr>
              <a:t>soon after the </a:t>
            </a:r>
            <a:r>
              <a:rPr lang="en-US" sz="2000" dirty="0">
                <a:latin typeface="+mj-lt"/>
                <a:cs typeface="Times New Roman" pitchFamily="18" charset="0"/>
              </a:rPr>
              <a:t>economy moved into an expansionary phase of the business cycle.  </a:t>
            </a:r>
            <a:endParaRPr lang="en-US" sz="2000" dirty="0" smtClean="0">
              <a:latin typeface="+mj-lt"/>
              <a:cs typeface="Times New Roman" pitchFamily="18" charset="0"/>
            </a:endParaRPr>
          </a:p>
          <a:p>
            <a:pPr marL="115888" indent="-115888">
              <a:lnSpc>
                <a:spcPct val="90000"/>
              </a:lnSpc>
              <a:spcBef>
                <a:spcPct val="50000"/>
              </a:spcBef>
              <a:buFontTx/>
              <a:buChar char="•"/>
            </a:pPr>
            <a:r>
              <a:rPr lang="en-US" sz="2000" dirty="0" smtClean="0">
                <a:latin typeface="+mj-lt"/>
                <a:cs typeface="Times New Roman" pitchFamily="18" charset="0"/>
              </a:rPr>
              <a:t>Note </a:t>
            </a:r>
            <a:r>
              <a:rPr lang="en-US" sz="2000" dirty="0">
                <a:latin typeface="+mj-lt"/>
                <a:cs typeface="Times New Roman" pitchFamily="18" charset="0"/>
              </a:rPr>
              <a:t>that the actual rate of unemployment was greater than the natural rate during and immediately following each recession</a:t>
            </a:r>
            <a:r>
              <a:rPr lang="en-US" sz="2000" dirty="0" smtClean="0">
                <a:latin typeface="+mj-lt"/>
                <a:cs typeface="Times New Roman" pitchFamily="18" charset="0"/>
              </a:rPr>
              <a:t>.</a:t>
            </a:r>
            <a:endParaRPr lang="en-US" sz="2000" dirty="0">
              <a:latin typeface="+mj-lt"/>
              <a:cs typeface="Times New Roman" pitchFamily="18" charset="0"/>
            </a:endParaRPr>
          </a:p>
        </p:txBody>
      </p:sp>
      <p:sp>
        <p:nvSpPr>
          <p:cNvPr id="132" name="Rectangle 11"/>
          <p:cNvSpPr>
            <a:spLocks noChangeArrowheads="1"/>
          </p:cNvSpPr>
          <p:nvPr/>
        </p:nvSpPr>
        <p:spPr bwMode="auto">
          <a:xfrm>
            <a:off x="1383161" y="6385571"/>
            <a:ext cx="2645276" cy="215444"/>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1000" b="1" dirty="0" smtClean="0">
                <a:latin typeface="+mj-lt"/>
                <a:cs typeface="Times New Roman" pitchFamily="18" charset="0"/>
              </a:rPr>
              <a:t>Source</a:t>
            </a:r>
            <a:r>
              <a:rPr lang="en-US" sz="1000" dirty="0" smtClean="0">
                <a:latin typeface="+mj-lt"/>
                <a:cs typeface="Times New Roman" pitchFamily="18" charset="0"/>
              </a:rPr>
              <a:t>: https://</a:t>
            </a:r>
            <a:r>
              <a:rPr lang="en-US" sz="1000" dirty="0" err="1" smtClean="0">
                <a:latin typeface="+mj-lt"/>
                <a:cs typeface="Times New Roman" pitchFamily="18" charset="0"/>
              </a:rPr>
              <a:t>research.stlouisfed.org</a:t>
            </a:r>
            <a:r>
              <a:rPr lang="en-US" sz="1000" dirty="0" smtClean="0">
                <a:latin typeface="+mj-lt"/>
                <a:cs typeface="Times New Roman" pitchFamily="18" charset="0"/>
              </a:rPr>
              <a:t>/fred2/. </a:t>
            </a:r>
            <a:endParaRPr lang="en-US" sz="1000" b="0" i="1" dirty="0">
              <a:latin typeface="+mj-lt"/>
              <a:cs typeface="Times New Roman"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391" t="1" r="3202" b="1717"/>
          <a:stretch/>
        </p:blipFill>
        <p:spPr>
          <a:xfrm>
            <a:off x="1383161" y="3604793"/>
            <a:ext cx="6377670" cy="2743200"/>
          </a:xfrm>
          <a:prstGeom prst="roundRect">
            <a:avLst>
              <a:gd name="adj" fmla="val 4891"/>
            </a:avLst>
          </a:prstGeom>
          <a:ln>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669897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620"/>
            <a:ext cx="8883750" cy="4253459"/>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Full Employment</a:t>
            </a:r>
            <a:r>
              <a:rPr lang="en-US" dirty="0">
                <a:solidFill>
                  <a:srgbClr val="32302A"/>
                </a:solidFill>
                <a:ea typeface="ＭＳ Ｐゴシック" pitchFamily="-107" charset="-128"/>
                <a:cs typeface="ＭＳ Ｐゴシック" pitchFamily="-107" charset="-128"/>
              </a:rPr>
              <a:t>: </a:t>
            </a:r>
            <a:br>
              <a:rPr lang="en-US" dirty="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Level </a:t>
            </a:r>
            <a:r>
              <a:rPr lang="en-US" dirty="0">
                <a:solidFill>
                  <a:srgbClr val="32302A"/>
                </a:solidFill>
                <a:ea typeface="ＭＳ Ｐゴシック" pitchFamily="-107" charset="-128"/>
                <a:cs typeface="ＭＳ Ｐゴシック" pitchFamily="-107" charset="-128"/>
              </a:rPr>
              <a:t>of employment </a:t>
            </a:r>
            <a:r>
              <a:rPr lang="en-US" dirty="0" smtClean="0">
                <a:solidFill>
                  <a:srgbClr val="32302A"/>
                </a:solidFill>
                <a:ea typeface="ＭＳ Ｐゴシック" pitchFamily="-107" charset="-128"/>
                <a:cs typeface="ＭＳ Ｐゴシック" pitchFamily="-107" charset="-128"/>
              </a:rPr>
              <a:t>resulting </a:t>
            </a:r>
            <a:r>
              <a:rPr lang="en-US" dirty="0">
                <a:solidFill>
                  <a:srgbClr val="32302A"/>
                </a:solidFill>
                <a:ea typeface="ＭＳ Ｐゴシック" pitchFamily="-107" charset="-128"/>
                <a:cs typeface="ＭＳ Ｐゴシック" pitchFamily="-107" charset="-128"/>
              </a:rPr>
              <a:t>when the rate of unemployment is normal, considering </a:t>
            </a:r>
            <a:r>
              <a:rPr lang="en-US" dirty="0" smtClean="0">
                <a:solidFill>
                  <a:srgbClr val="32302A"/>
                </a:solidFill>
                <a:ea typeface="ＭＳ Ｐゴシック" pitchFamily="-107" charset="-128"/>
                <a:cs typeface="ＭＳ Ｐゴシック" pitchFamily="-107" charset="-128"/>
              </a:rPr>
              <a:t>both </a:t>
            </a:r>
            <a:r>
              <a:rPr lang="en-US" dirty="0">
                <a:solidFill>
                  <a:srgbClr val="32302A"/>
                </a:solidFill>
                <a:ea typeface="ＭＳ Ｐゴシック" pitchFamily="-107" charset="-128"/>
                <a:cs typeface="ＭＳ Ｐゴシック" pitchFamily="-107" charset="-128"/>
              </a:rPr>
              <a:t>frictional and structural factors.</a:t>
            </a:r>
          </a:p>
          <a:p>
            <a:pPr lvl="1">
              <a:lnSpc>
                <a:spcPct val="90000"/>
              </a:lnSpc>
            </a:pPr>
            <a:r>
              <a:rPr lang="en-US" sz="2800" dirty="0">
                <a:solidFill>
                  <a:srgbClr val="32302A"/>
                </a:solidFill>
                <a:ea typeface="ＭＳ Ｐゴシック" pitchFamily="-107" charset="-128"/>
                <a:cs typeface="ＭＳ Ｐゴシック" pitchFamily="-107" charset="-128"/>
              </a:rPr>
              <a:t>Full employment is closely related to the concept of the </a:t>
            </a:r>
            <a:r>
              <a:rPr lang="en-US" sz="2800" i="1" dirty="0" smtClean="0">
                <a:solidFill>
                  <a:srgbClr val="32302A"/>
                </a:solidFill>
                <a:ea typeface="ＭＳ Ｐゴシック" pitchFamily="-107" charset="-128"/>
                <a:cs typeface="ＭＳ Ｐゴシック" pitchFamily="-107" charset="-128"/>
              </a:rPr>
              <a:t>natural </a:t>
            </a:r>
            <a:r>
              <a:rPr lang="en-US" sz="2800" i="1" dirty="0">
                <a:solidFill>
                  <a:srgbClr val="32302A"/>
                </a:solidFill>
                <a:ea typeface="ＭＳ Ｐゴシック" pitchFamily="-107" charset="-128"/>
                <a:cs typeface="ＭＳ Ｐゴシック" pitchFamily="-107" charset="-128"/>
              </a:rPr>
              <a:t>rate of unemployment</a:t>
            </a:r>
            <a:r>
              <a:rPr lang="en-US" sz="2800" dirty="0">
                <a:solidFill>
                  <a:srgbClr val="32302A"/>
                </a:solidFill>
                <a:ea typeface="ＭＳ Ｐゴシック" pitchFamily="-107" charset="-128"/>
                <a:cs typeface="ＭＳ Ｐゴシック" pitchFamily="-107" charset="-128"/>
              </a:rPr>
              <a:t>.</a:t>
            </a:r>
          </a:p>
          <a:p>
            <a:pPr>
              <a:lnSpc>
                <a:spcPct val="90000"/>
              </a:lnSpc>
            </a:pPr>
            <a:r>
              <a:rPr lang="en-US" b="1" i="1" dirty="0">
                <a:solidFill>
                  <a:srgbClr val="32302A"/>
                </a:solidFill>
                <a:ea typeface="ＭＳ Ｐゴシック" pitchFamily="-107" charset="-128"/>
                <a:cs typeface="ＭＳ Ｐゴシック" pitchFamily="-107" charset="-128"/>
              </a:rPr>
              <a:t>Natural Rate of Unemployment</a:t>
            </a:r>
            <a:r>
              <a:rPr lang="en-US" dirty="0">
                <a:solidFill>
                  <a:srgbClr val="32302A"/>
                </a:solidFill>
                <a:ea typeface="ＭＳ Ｐゴシック" pitchFamily="-107" charset="-128"/>
                <a:cs typeface="ＭＳ Ｐゴシック" pitchFamily="-107" charset="-128"/>
              </a:rPr>
              <a:t>: </a:t>
            </a:r>
            <a:br>
              <a:rPr lang="en-US" dirty="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Level </a:t>
            </a:r>
            <a:r>
              <a:rPr lang="en-US" dirty="0">
                <a:solidFill>
                  <a:srgbClr val="32302A"/>
                </a:solidFill>
                <a:ea typeface="ＭＳ Ｐゴシック" pitchFamily="-107" charset="-128"/>
                <a:cs typeface="ＭＳ Ｐゴシック" pitchFamily="-107" charset="-128"/>
              </a:rPr>
              <a:t>of unemployment that </a:t>
            </a:r>
            <a:r>
              <a:rPr lang="en-US" dirty="0" smtClean="0">
                <a:solidFill>
                  <a:srgbClr val="32302A"/>
                </a:solidFill>
                <a:ea typeface="ＭＳ Ｐゴシック" pitchFamily="-107" charset="-128"/>
                <a:cs typeface="ＭＳ Ｐゴシック" pitchFamily="-107" charset="-128"/>
              </a:rPr>
              <a:t>reflects “</a:t>
            </a:r>
            <a:r>
              <a:rPr lang="en-US" dirty="0">
                <a:solidFill>
                  <a:srgbClr val="32302A"/>
                </a:solidFill>
                <a:ea typeface="ＭＳ Ｐゴシック" pitchFamily="-107" charset="-128"/>
                <a:cs typeface="ＭＳ Ｐゴシック" pitchFamily="-107" charset="-128"/>
              </a:rPr>
              <a:t>job shopping” in an economy of imperfect information and dynamic change.</a:t>
            </a:r>
          </a:p>
        </p:txBody>
      </p:sp>
      <p:sp>
        <p:nvSpPr>
          <p:cNvPr id="6" name="Title 1"/>
          <p:cNvSpPr>
            <a:spLocks noGrp="1"/>
          </p:cNvSpPr>
          <p:nvPr>
            <p:ph type="title"/>
          </p:nvPr>
        </p:nvSpPr>
        <p:spPr>
          <a:xfrm>
            <a:off x="119569" y="389115"/>
            <a:ext cx="8904855" cy="683805"/>
          </a:xfrm>
        </p:spPr>
        <p:txBody>
          <a:bodyPr/>
          <a:lstStyle/>
          <a:p>
            <a:r>
              <a:rPr lang="en-US" dirty="0"/>
              <a:t>The Concept of Full Employment</a:t>
            </a:r>
          </a:p>
        </p:txBody>
      </p:sp>
    </p:spTree>
    <p:extLst>
      <p:ext uri="{BB962C8B-B14F-4D97-AF65-F5344CB8AC3E}">
        <p14:creationId xmlns:p14="http://schemas.microsoft.com/office/powerpoint/2010/main" val="198492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752"/>
            <a:ext cx="8800126" cy="5131740"/>
          </a:xfrm>
        </p:spPr>
        <p:txBody>
          <a:bodyPr/>
          <a:lstStyle/>
          <a:p>
            <a:pPr>
              <a:lnSpc>
                <a:spcPct val="90000"/>
              </a:lnSpc>
            </a:pPr>
            <a:r>
              <a:rPr lang="en-US" dirty="0">
                <a:solidFill>
                  <a:srgbClr val="32302A"/>
                </a:solidFill>
                <a:ea typeface="ＭＳ Ｐゴシック" pitchFamily="-107" charset="-128"/>
                <a:cs typeface="ＭＳ Ｐゴシック" pitchFamily="-107" charset="-128"/>
              </a:rPr>
              <a:t>The </a:t>
            </a:r>
            <a:r>
              <a:rPr lang="en-US" b="1" i="1" dirty="0">
                <a:solidFill>
                  <a:srgbClr val="32302A"/>
                </a:solidFill>
                <a:ea typeface="ＭＳ Ｐゴシック" pitchFamily="-107" charset="-128"/>
                <a:cs typeface="ＭＳ Ｐゴシック" pitchFamily="-107" charset="-128"/>
              </a:rPr>
              <a:t>natural rate of unemployment</a:t>
            </a:r>
            <a:r>
              <a:rPr lang="en-US" i="1" dirty="0">
                <a:solidFill>
                  <a:srgbClr val="32302A"/>
                </a:solidFill>
                <a:ea typeface="ＭＳ Ｐゴシック" pitchFamily="-107" charset="-128"/>
                <a:cs typeface="ＭＳ Ｐゴシック" pitchFamily="-107" charset="-128"/>
              </a:rPr>
              <a:t> </a:t>
            </a:r>
            <a:r>
              <a:rPr lang="en-US" dirty="0">
                <a:solidFill>
                  <a:srgbClr val="32302A"/>
                </a:solidFill>
                <a:ea typeface="ＭＳ Ｐゴシック" pitchFamily="-107" charset="-128"/>
                <a:cs typeface="ＭＳ Ｐゴシック" pitchFamily="-107" charset="-128"/>
              </a:rPr>
              <a:t>is:</a:t>
            </a:r>
          </a:p>
          <a:p>
            <a:pPr lvl="1">
              <a:lnSpc>
                <a:spcPct val="90000"/>
              </a:lnSpc>
            </a:pPr>
            <a:r>
              <a:rPr lang="en-US" sz="2800" dirty="0">
                <a:solidFill>
                  <a:srgbClr val="32302A"/>
                </a:solidFill>
                <a:ea typeface="ＭＳ Ｐゴシック" pitchFamily="-107" charset="-128"/>
                <a:cs typeface="ＭＳ Ｐゴシック" pitchFamily="-107" charset="-128"/>
              </a:rPr>
              <a:t>neither a temporary high nor temporary low.</a:t>
            </a:r>
          </a:p>
          <a:p>
            <a:pPr lvl="1">
              <a:lnSpc>
                <a:spcPct val="90000"/>
              </a:lnSpc>
            </a:pPr>
            <a:r>
              <a:rPr lang="en-US" sz="2800" dirty="0">
                <a:solidFill>
                  <a:srgbClr val="32302A"/>
                </a:solidFill>
                <a:ea typeface="ＭＳ Ｐゴシック" pitchFamily="-107" charset="-128"/>
                <a:cs typeface="ＭＳ Ｐゴシック" pitchFamily="-107" charset="-128"/>
              </a:rPr>
              <a:t>a rate that is both achievable and sustainable. </a:t>
            </a:r>
          </a:p>
          <a:p>
            <a:pPr lvl="1">
              <a:lnSpc>
                <a:spcPct val="90000"/>
              </a:lnSpc>
            </a:pPr>
            <a:r>
              <a:rPr lang="en-US" sz="2800" dirty="0">
                <a:solidFill>
                  <a:srgbClr val="32302A"/>
                </a:solidFill>
                <a:ea typeface="ＭＳ Ｐゴシック" pitchFamily="-107" charset="-128"/>
                <a:cs typeface="ＭＳ Ｐゴシック" pitchFamily="-107" charset="-128"/>
              </a:rPr>
              <a:t>the level of unemployment accompanying an economy’s “maximum sustainable rate of output.”</a:t>
            </a:r>
          </a:p>
          <a:p>
            <a:pPr>
              <a:lnSpc>
                <a:spcPct val="90000"/>
              </a:lnSpc>
            </a:pPr>
            <a:r>
              <a:rPr lang="en-US" dirty="0">
                <a:solidFill>
                  <a:srgbClr val="32302A"/>
                </a:solidFill>
                <a:ea typeface="ＭＳ Ｐゴシック" pitchFamily="-107" charset="-128"/>
                <a:cs typeface="ＭＳ Ｐゴシック" pitchFamily="-107" charset="-128"/>
              </a:rPr>
              <a:t>Both demographic factors (e.g. young workers </a:t>
            </a:r>
            <a:r>
              <a:rPr lang="en-US" dirty="0" smtClean="0">
                <a:solidFill>
                  <a:srgbClr val="32302A"/>
                </a:solidFill>
                <a:ea typeface="ＭＳ Ｐゴシック" pitchFamily="-107" charset="-128"/>
                <a:cs typeface="ＭＳ Ｐゴシック" pitchFamily="-107" charset="-128"/>
              </a:rPr>
              <a:t>as </a:t>
            </a:r>
            <a:r>
              <a:rPr lang="en-US" dirty="0">
                <a:solidFill>
                  <a:srgbClr val="32302A"/>
                </a:solidFill>
                <a:ea typeface="ＭＳ Ｐゴシック" pitchFamily="-107" charset="-128"/>
                <a:cs typeface="ＭＳ Ｐゴシック" pitchFamily="-107" charset="-128"/>
              </a:rPr>
              <a:t>a share of the labor force) and public policy </a:t>
            </a:r>
            <a:r>
              <a:rPr lang="en-US" dirty="0" smtClean="0">
                <a:solidFill>
                  <a:srgbClr val="32302A"/>
                </a:solidFill>
                <a:ea typeface="ＭＳ Ｐゴシック" pitchFamily="-107" charset="-128"/>
                <a:cs typeface="ＭＳ Ｐゴシック" pitchFamily="-107" charset="-128"/>
              </a:rPr>
              <a:t>(</a:t>
            </a:r>
            <a:r>
              <a:rPr lang="en-US" dirty="0">
                <a:solidFill>
                  <a:srgbClr val="32302A"/>
                </a:solidFill>
                <a:ea typeface="ＭＳ Ｐゴシック" pitchFamily="-107" charset="-128"/>
                <a:cs typeface="ＭＳ Ｐゴシック" pitchFamily="-107" charset="-128"/>
              </a:rPr>
              <a:t>e.g. the level of unemployment benefits) influence the </a:t>
            </a:r>
            <a:r>
              <a:rPr lang="en-US" i="1" dirty="0">
                <a:solidFill>
                  <a:srgbClr val="32302A"/>
                </a:solidFill>
                <a:ea typeface="ＭＳ Ｐゴシック" pitchFamily="-107" charset="-128"/>
                <a:cs typeface="ＭＳ Ｐゴシック" pitchFamily="-107" charset="-128"/>
              </a:rPr>
              <a:t>natural rate of unemployment</a:t>
            </a:r>
            <a:r>
              <a:rPr lang="en-US" dirty="0">
                <a:solidFill>
                  <a:srgbClr val="32302A"/>
                </a:solidFill>
                <a:ea typeface="ＭＳ Ｐゴシック" pitchFamily="-107" charset="-128"/>
                <a:cs typeface="ＭＳ Ｐゴシック" pitchFamily="-107" charset="-128"/>
              </a:rPr>
              <a:t>.</a:t>
            </a:r>
          </a:p>
          <a:p>
            <a:pPr>
              <a:lnSpc>
                <a:spcPct val="90000"/>
              </a:lnSpc>
            </a:pPr>
            <a:r>
              <a:rPr lang="en-US" dirty="0" smtClean="0">
                <a:solidFill>
                  <a:srgbClr val="32302A"/>
                </a:solidFill>
                <a:ea typeface="ＭＳ Ｐゴシック" pitchFamily="-107" charset="-128"/>
                <a:cs typeface="ＭＳ Ｐゴシック" pitchFamily="-107" charset="-128"/>
              </a:rPr>
              <a:t>Actual </a:t>
            </a:r>
            <a:r>
              <a:rPr lang="en-US" dirty="0">
                <a:solidFill>
                  <a:srgbClr val="32302A"/>
                </a:solidFill>
                <a:ea typeface="ＭＳ Ｐゴシック" pitchFamily="-107" charset="-128"/>
                <a:cs typeface="ＭＳ Ｐゴシック" pitchFamily="-107" charset="-128"/>
              </a:rPr>
              <a:t>rate of unemployment generally rises above </a:t>
            </a:r>
            <a:r>
              <a:rPr lang="en-US" dirty="0" smtClean="0">
                <a:solidFill>
                  <a:srgbClr val="32302A"/>
                </a:solidFill>
                <a:ea typeface="ＭＳ Ｐゴシック" pitchFamily="-107" charset="-128"/>
                <a:cs typeface="ＭＳ Ｐゴシック" pitchFamily="-107" charset="-128"/>
              </a:rPr>
              <a:t>natural </a:t>
            </a:r>
            <a:r>
              <a:rPr lang="en-US" dirty="0">
                <a:solidFill>
                  <a:srgbClr val="32302A"/>
                </a:solidFill>
                <a:ea typeface="ＭＳ Ｐゴシック" pitchFamily="-107" charset="-128"/>
                <a:cs typeface="ＭＳ Ｐゴシック" pitchFamily="-107" charset="-128"/>
              </a:rPr>
              <a:t>rate during a recession and falls below the natural rate during a boom.</a:t>
            </a:r>
          </a:p>
        </p:txBody>
      </p:sp>
      <p:sp>
        <p:nvSpPr>
          <p:cNvPr id="7" name="Title 1"/>
          <p:cNvSpPr>
            <a:spLocks noGrp="1"/>
          </p:cNvSpPr>
          <p:nvPr>
            <p:ph type="title"/>
          </p:nvPr>
        </p:nvSpPr>
        <p:spPr>
          <a:xfrm>
            <a:off x="119569" y="69798"/>
            <a:ext cx="8904855" cy="1014333"/>
          </a:xfrm>
        </p:spPr>
        <p:txBody>
          <a:bodyPr/>
          <a:lstStyle/>
          <a:p>
            <a:pPr>
              <a:lnSpc>
                <a:spcPts val="3500"/>
              </a:lnSpc>
            </a:pPr>
            <a:r>
              <a:rPr lang="en-US" dirty="0"/>
              <a:t>The Concept of </a:t>
            </a:r>
            <a:r>
              <a:rPr lang="en-US" dirty="0" smtClean="0"/>
              <a:t>the </a:t>
            </a:r>
            <a:br>
              <a:rPr lang="en-US" dirty="0" smtClean="0"/>
            </a:br>
            <a:r>
              <a:rPr lang="en-US" dirty="0" smtClean="0"/>
              <a:t>Natural Rate of Employment</a:t>
            </a:r>
            <a:endParaRPr lang="en-US" dirty="0"/>
          </a:p>
        </p:txBody>
      </p:sp>
    </p:spTree>
    <p:extLst>
      <p:ext uri="{BB962C8B-B14F-4D97-AF65-F5344CB8AC3E}">
        <p14:creationId xmlns:p14="http://schemas.microsoft.com/office/powerpoint/2010/main" val="3552187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1303"/>
            <a:ext cx="7772400" cy="742188"/>
          </a:xfrm>
        </p:spPr>
        <p:txBody>
          <a:bodyPr anchor="ctr"/>
          <a:lstStyle/>
          <a:p>
            <a:r>
              <a:rPr lang="en-US" dirty="0"/>
              <a:t>Actual and Potential GDP</a:t>
            </a:r>
          </a:p>
        </p:txBody>
      </p:sp>
    </p:spTree>
    <p:extLst>
      <p:ext uri="{BB962C8B-B14F-4D97-AF65-F5344CB8AC3E}">
        <p14:creationId xmlns:p14="http://schemas.microsoft.com/office/powerpoint/2010/main" val="1793189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752"/>
            <a:ext cx="9003326" cy="2638633"/>
          </a:xfrm>
        </p:spPr>
        <p:txBody>
          <a:bodyPr/>
          <a:lstStyle/>
          <a:p>
            <a:pPr>
              <a:lnSpc>
                <a:spcPct val="90000"/>
              </a:lnSpc>
            </a:pPr>
            <a:r>
              <a:rPr lang="en-US" b="1" i="1" dirty="0">
                <a:ea typeface="ＭＳ Ｐゴシック" pitchFamily="-107" charset="-128"/>
                <a:cs typeface="ＭＳ Ｐゴシック" pitchFamily="-107" charset="-128"/>
              </a:rPr>
              <a:t>Potential </a:t>
            </a:r>
            <a:r>
              <a:rPr lang="en-US" b="1" i="1" dirty="0" smtClean="0">
                <a:ea typeface="ＭＳ Ｐゴシック" pitchFamily="-107" charset="-128"/>
                <a:cs typeface="ＭＳ Ｐゴシック" pitchFamily="-107" charset="-128"/>
              </a:rPr>
              <a:t>output</a:t>
            </a:r>
            <a:r>
              <a:rPr lang="en-US" dirty="0" smtClean="0">
                <a:ea typeface="ＭＳ Ｐゴシック" pitchFamily="-107" charset="-128"/>
                <a:cs typeface="ＭＳ Ｐゴシック" pitchFamily="-107" charset="-128"/>
              </a:rPr>
              <a:t>: </a:t>
            </a:r>
            <a:r>
              <a:rPr lang="en-US" dirty="0">
                <a:ea typeface="ＭＳ Ｐゴシック" pitchFamily="-107" charset="-128"/>
                <a:cs typeface="ＭＳ Ｐゴシック" pitchFamily="-107" charset="-128"/>
              </a:rPr>
              <a:t/>
            </a:r>
            <a:br>
              <a:rPr lang="en-US" dirty="0">
                <a:ea typeface="ＭＳ Ｐゴシック" pitchFamily="-107" charset="-128"/>
                <a:cs typeface="ＭＳ Ｐゴシック" pitchFamily="-107" charset="-128"/>
              </a:rPr>
            </a:br>
            <a:r>
              <a:rPr lang="en-US" dirty="0">
                <a:ea typeface="ＭＳ Ｐゴシック" pitchFamily="-107" charset="-128"/>
                <a:cs typeface="ＭＳ Ｐゴシック" pitchFamily="-107" charset="-128"/>
              </a:rPr>
              <a:t>Maximum sustainable output level consistent with the economy’s resource base, given its institutional arrangements. </a:t>
            </a:r>
          </a:p>
          <a:p>
            <a:pPr>
              <a:lnSpc>
                <a:spcPct val="90000"/>
              </a:lnSpc>
            </a:pPr>
            <a:r>
              <a:rPr lang="en-US" i="1" dirty="0">
                <a:ea typeface="ＭＳ Ｐゴシック" pitchFamily="-107" charset="-128"/>
                <a:cs typeface="ＭＳ Ｐゴシック" pitchFamily="-107" charset="-128"/>
              </a:rPr>
              <a:t>Actual</a:t>
            </a:r>
            <a:r>
              <a:rPr lang="en-US" dirty="0">
                <a:ea typeface="ＭＳ Ｐゴシック" pitchFamily="-107" charset="-128"/>
                <a:cs typeface="ＭＳ Ｐゴシック" pitchFamily="-107" charset="-128"/>
              </a:rPr>
              <a:t> and </a:t>
            </a:r>
            <a:r>
              <a:rPr lang="en-US" i="1" dirty="0">
                <a:ea typeface="ＭＳ Ｐゴシック" pitchFamily="-107" charset="-128"/>
                <a:cs typeface="ＭＳ Ｐゴシック" pitchFamily="-107" charset="-128"/>
              </a:rPr>
              <a:t>potential output</a:t>
            </a:r>
            <a:r>
              <a:rPr lang="en-US" dirty="0">
                <a:ea typeface="ＭＳ Ｐゴシック" pitchFamily="-107" charset="-128"/>
                <a:cs typeface="ＭＳ Ｐゴシック" pitchFamily="-107" charset="-128"/>
              </a:rPr>
              <a:t> will be equal when the economy </a:t>
            </a:r>
            <a:r>
              <a:rPr lang="en-US" dirty="0" smtClean="0">
                <a:ea typeface="ＭＳ Ｐゴシック" pitchFamily="-107" charset="-128"/>
                <a:cs typeface="ＭＳ Ｐゴシック" pitchFamily="-107" charset="-128"/>
              </a:rPr>
              <a:t>is </a:t>
            </a:r>
            <a:r>
              <a:rPr lang="en-US" dirty="0">
                <a:ea typeface="ＭＳ Ｐゴシック" pitchFamily="-107" charset="-128"/>
                <a:cs typeface="ＭＳ Ｐゴシック" pitchFamily="-107" charset="-128"/>
              </a:rPr>
              <a:t>at full employment.</a:t>
            </a:r>
          </a:p>
        </p:txBody>
      </p:sp>
      <p:sp>
        <p:nvSpPr>
          <p:cNvPr id="6" name="Title 1"/>
          <p:cNvSpPr>
            <a:spLocks noGrp="1"/>
          </p:cNvSpPr>
          <p:nvPr>
            <p:ph type="title"/>
          </p:nvPr>
        </p:nvSpPr>
        <p:spPr>
          <a:xfrm>
            <a:off x="119569" y="402565"/>
            <a:ext cx="8904855" cy="644693"/>
          </a:xfrm>
        </p:spPr>
        <p:txBody>
          <a:bodyPr/>
          <a:lstStyle/>
          <a:p>
            <a:r>
              <a:rPr lang="en-US" dirty="0"/>
              <a:t>Actual and Potential GDP</a:t>
            </a:r>
          </a:p>
        </p:txBody>
      </p:sp>
    </p:spTree>
    <p:extLst>
      <p:ext uri="{BB962C8B-B14F-4D97-AF65-F5344CB8AC3E}">
        <p14:creationId xmlns:p14="http://schemas.microsoft.com/office/powerpoint/2010/main" val="3472306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9993"/>
            <a:ext cx="8904855" cy="657667"/>
          </a:xfrm>
        </p:spPr>
        <p:txBody>
          <a:bodyPr/>
          <a:lstStyle/>
          <a:p>
            <a:r>
              <a:rPr lang="en-US" dirty="0"/>
              <a:t>Actual </a:t>
            </a:r>
            <a:r>
              <a:rPr lang="en-US" dirty="0" smtClean="0"/>
              <a:t>and </a:t>
            </a:r>
            <a:r>
              <a:rPr lang="en-US" dirty="0"/>
              <a:t>Potential GDP, </a:t>
            </a:r>
            <a:r>
              <a:rPr lang="en-US" dirty="0" smtClean="0"/>
              <a:t>1960-2016</a:t>
            </a:r>
            <a:endParaRPr lang="en-US" dirty="0"/>
          </a:p>
        </p:txBody>
      </p:sp>
      <p:sp>
        <p:nvSpPr>
          <p:cNvPr id="61" name="Text Box 10"/>
          <p:cNvSpPr txBox="1">
            <a:spLocks noChangeArrowheads="1"/>
          </p:cNvSpPr>
          <p:nvPr/>
        </p:nvSpPr>
        <p:spPr bwMode="auto">
          <a:xfrm>
            <a:off x="235951" y="1251180"/>
            <a:ext cx="8619950" cy="39703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Here we illustrate both </a:t>
            </a:r>
            <a:r>
              <a:rPr lang="en-US" sz="2200" b="1" i="1" dirty="0">
                <a:solidFill>
                  <a:schemeClr val="accent1"/>
                </a:solidFill>
                <a:latin typeface="+mj-lt"/>
                <a:cs typeface="Times New Roman" pitchFamily="18" charset="0"/>
              </a:rPr>
              <a:t>actual </a:t>
            </a:r>
            <a:r>
              <a:rPr lang="en-US" sz="2200" b="1" i="1" dirty="0" smtClean="0">
                <a:solidFill>
                  <a:schemeClr val="accent1"/>
                </a:solidFill>
                <a:latin typeface="+mj-lt"/>
                <a:cs typeface="Times New Roman" pitchFamily="18" charset="0"/>
              </a:rPr>
              <a:t>GDP</a:t>
            </a:r>
            <a:r>
              <a:rPr lang="en-US" sz="2200" dirty="0" smtClean="0">
                <a:latin typeface="+mj-lt"/>
                <a:cs typeface="Times New Roman" pitchFamily="18" charset="0"/>
              </a:rPr>
              <a:t> &amp; </a:t>
            </a:r>
            <a:r>
              <a:rPr lang="en-US" sz="2200" b="1" i="1" dirty="0">
                <a:solidFill>
                  <a:srgbClr val="3366CC"/>
                </a:solidFill>
                <a:latin typeface="+mj-lt"/>
                <a:cs typeface="Times New Roman" pitchFamily="18" charset="0"/>
              </a:rPr>
              <a:t>potential GDP</a:t>
            </a:r>
            <a:r>
              <a:rPr lang="en-US" sz="2200" dirty="0" smtClean="0">
                <a:latin typeface="+mj-lt"/>
                <a:cs typeface="Times New Roman" pitchFamily="18" charset="0"/>
              </a:rPr>
              <a:t>.</a:t>
            </a:r>
          </a:p>
        </p:txBody>
      </p:sp>
      <p:sp>
        <p:nvSpPr>
          <p:cNvPr id="199" name="Rectangle 11"/>
          <p:cNvSpPr>
            <a:spLocks noChangeArrowheads="1"/>
          </p:cNvSpPr>
          <p:nvPr/>
        </p:nvSpPr>
        <p:spPr bwMode="auto">
          <a:xfrm>
            <a:off x="3124655" y="5952897"/>
            <a:ext cx="1675459" cy="215444"/>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80000"/>
              </a:lnSpc>
            </a:pPr>
            <a:r>
              <a:rPr lang="en-US" sz="1000" b="1" dirty="0" smtClean="0">
                <a:latin typeface="+mj-lt"/>
                <a:cs typeface="Times New Roman" pitchFamily="18" charset="0"/>
              </a:rPr>
              <a:t>Source:</a:t>
            </a:r>
            <a:r>
              <a:rPr lang="en-US" sz="1000" dirty="0" smtClean="0">
                <a:latin typeface="+mj-lt"/>
                <a:cs typeface="Times New Roman" pitchFamily="18" charset="0"/>
              </a:rPr>
              <a:t>  </a:t>
            </a:r>
            <a:r>
              <a:rPr lang="en-US" sz="1000" b="0" i="1" dirty="0" smtClean="0">
                <a:latin typeface="+mj-lt"/>
                <a:cs typeface="Times New Roman" pitchFamily="18" charset="0"/>
              </a:rPr>
              <a:t>http://www.bls.gov</a:t>
            </a:r>
            <a:endParaRPr lang="en-US" sz="1000" b="0" i="1" dirty="0">
              <a:latin typeface="+mj-lt"/>
              <a:cs typeface="Times New Roman"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239" t="1237" r="1371" b="1"/>
          <a:stretch/>
        </p:blipFill>
        <p:spPr>
          <a:xfrm>
            <a:off x="3124655" y="2032069"/>
            <a:ext cx="5893994" cy="3840480"/>
          </a:xfrm>
          <a:prstGeom prst="roundRect">
            <a:avLst>
              <a:gd name="adj" fmla="val 6018"/>
            </a:avLst>
          </a:prstGeom>
          <a:ln>
            <a:solidFill>
              <a:schemeClr val="tx1"/>
            </a:solidFill>
          </a:ln>
          <a:effectLst>
            <a:outerShdw blurRad="50800" dist="76200" dir="2700000" algn="tl" rotWithShape="0">
              <a:prstClr val="black">
                <a:alpha val="40000"/>
              </a:prstClr>
            </a:outerShdw>
          </a:effectLst>
        </p:spPr>
      </p:pic>
      <p:sp>
        <p:nvSpPr>
          <p:cNvPr id="93" name="Text Box 10"/>
          <p:cNvSpPr txBox="1">
            <a:spLocks noChangeArrowheads="1"/>
          </p:cNvSpPr>
          <p:nvPr/>
        </p:nvSpPr>
        <p:spPr bwMode="auto">
          <a:xfrm>
            <a:off x="238039" y="3295006"/>
            <a:ext cx="2886616" cy="131112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Note </a:t>
            </a:r>
            <a:r>
              <a:rPr lang="en-US" sz="2200" dirty="0">
                <a:latin typeface="+mj-lt"/>
                <a:cs typeface="Times New Roman" pitchFamily="18" charset="0"/>
              </a:rPr>
              <a:t>the gap </a:t>
            </a:r>
            <a:r>
              <a:rPr lang="en-US" sz="2200" dirty="0" smtClean="0">
                <a:latin typeface="+mj-lt"/>
                <a:cs typeface="Times New Roman" pitchFamily="18" charset="0"/>
              </a:rPr>
              <a:t>between actual and </a:t>
            </a:r>
            <a:r>
              <a:rPr lang="en-US" sz="2200" dirty="0">
                <a:latin typeface="+mj-lt"/>
                <a:cs typeface="Times New Roman" pitchFamily="18" charset="0"/>
              </a:rPr>
              <a:t>potential GDP during periods of recession</a:t>
            </a:r>
            <a:r>
              <a:rPr lang="en-US" sz="2200" dirty="0" smtClean="0">
                <a:latin typeface="+mj-lt"/>
                <a:cs typeface="Times New Roman" pitchFamily="18" charset="0"/>
              </a:rPr>
              <a:t>.</a:t>
            </a:r>
            <a:endParaRPr lang="en-US" sz="2200" dirty="0">
              <a:latin typeface="+mj-lt"/>
              <a:cs typeface="Times New Roman" pitchFamily="18" charset="0"/>
            </a:endParaRPr>
          </a:p>
        </p:txBody>
      </p:sp>
    </p:spTree>
    <p:extLst>
      <p:ext uri="{BB962C8B-B14F-4D97-AF65-F5344CB8AC3E}">
        <p14:creationId xmlns:p14="http://schemas.microsoft.com/office/powerpoint/2010/main" val="955438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238672"/>
          </a:xfrm>
        </p:spPr>
        <p:txBody>
          <a:bodyPr/>
          <a:lstStyle/>
          <a:p>
            <a:pPr marL="0" indent="0">
              <a:buNone/>
            </a:pPr>
            <a:r>
              <a:rPr lang="en-US" sz="2700" dirty="0"/>
              <a:t>1. During a recession, which of the following will be true? </a:t>
            </a:r>
          </a:p>
          <a:p>
            <a:pPr marL="635000" indent="-293688">
              <a:buNone/>
            </a:pPr>
            <a:r>
              <a:rPr lang="en-US" sz="2700" dirty="0"/>
              <a:t>a. </a:t>
            </a:r>
            <a:r>
              <a:rPr lang="en-US" sz="2700" dirty="0" smtClean="0"/>
              <a:t>Actual </a:t>
            </a:r>
            <a:r>
              <a:rPr lang="en-US" sz="2700" dirty="0"/>
              <a:t>rate of unemployment will </a:t>
            </a:r>
            <a:r>
              <a:rPr lang="en-US" sz="2700" dirty="0" smtClean="0"/>
              <a:t>be lower </a:t>
            </a:r>
            <a:r>
              <a:rPr lang="en-US" sz="2700" dirty="0"/>
              <a:t>than </a:t>
            </a:r>
            <a:r>
              <a:rPr lang="en-US" sz="2700" dirty="0" smtClean="0"/>
              <a:t>the natural </a:t>
            </a:r>
            <a:r>
              <a:rPr lang="en-US" sz="2700" dirty="0"/>
              <a:t>rate. </a:t>
            </a:r>
          </a:p>
          <a:p>
            <a:pPr marL="744538" indent="-403225">
              <a:buNone/>
            </a:pPr>
            <a:r>
              <a:rPr lang="en-US" sz="2700" dirty="0"/>
              <a:t>b. Actual GDP will be lower than potential GDP. </a:t>
            </a:r>
          </a:p>
          <a:p>
            <a:pPr marL="627063" indent="-285750">
              <a:buNone/>
            </a:pPr>
            <a:r>
              <a:rPr lang="en-US" sz="2700" dirty="0"/>
              <a:t>c. Actual employment will exceed what is </a:t>
            </a:r>
            <a:r>
              <a:rPr lang="en-US" sz="2700" dirty="0" smtClean="0"/>
              <a:t>considered </a:t>
            </a:r>
            <a:r>
              <a:rPr lang="en-US" sz="2700" dirty="0"/>
              <a:t>as </a:t>
            </a:r>
            <a:r>
              <a:rPr lang="en-US" sz="2700" dirty="0" smtClean="0"/>
              <a:t/>
            </a:r>
            <a:br>
              <a:rPr lang="en-US" sz="2700" dirty="0" smtClean="0"/>
            </a:br>
            <a:r>
              <a:rPr lang="en-US" sz="2700" dirty="0" smtClean="0"/>
              <a:t>full </a:t>
            </a:r>
            <a:r>
              <a:rPr lang="en-US" sz="2700" dirty="0"/>
              <a:t>employment. </a:t>
            </a:r>
          </a:p>
          <a:p>
            <a:pPr marL="341313" indent="-341313">
              <a:buNone/>
            </a:pPr>
            <a:r>
              <a:rPr lang="en-US" sz="2700" dirty="0"/>
              <a:t>2. How will increased usage of the Internet by employers and employees influence the job search process? </a:t>
            </a:r>
            <a:r>
              <a:rPr lang="en-US" sz="2700" dirty="0" smtClean="0"/>
              <a:t>Will </a:t>
            </a:r>
            <a:r>
              <a:rPr lang="en-US" sz="2700" dirty="0"/>
              <a:t>it tend to increase or decrease the natural rate of unemployment? </a:t>
            </a:r>
            <a:endParaRPr lang="en-US" sz="2700" dirty="0" smtClean="0"/>
          </a:p>
          <a:p>
            <a:pPr marL="341313" indent="-341313">
              <a:buNone/>
            </a:pPr>
            <a:r>
              <a:rPr lang="en-US" sz="2700" dirty="0"/>
              <a:t>3. (True or false) When full employment is present the rate </a:t>
            </a:r>
            <a:r>
              <a:rPr lang="en-US" sz="2700" dirty="0" smtClean="0"/>
              <a:t/>
            </a:r>
            <a:br>
              <a:rPr lang="en-US" sz="2700" dirty="0" smtClean="0"/>
            </a:br>
            <a:r>
              <a:rPr lang="en-US" sz="2700" dirty="0" smtClean="0"/>
              <a:t>of </a:t>
            </a:r>
            <a:r>
              <a:rPr lang="en-US" sz="2700" dirty="0"/>
              <a:t>unemployment will be zero</a:t>
            </a:r>
            <a:r>
              <a:rPr lang="en-US" sz="2700" dirty="0" smtClean="0"/>
              <a:t>.</a:t>
            </a:r>
            <a:endParaRPr lang="en-US" sz="2700" dirty="0"/>
          </a:p>
        </p:txBody>
      </p:sp>
    </p:spTree>
    <p:extLst>
      <p:ext uri="{BB962C8B-B14F-4D97-AF65-F5344CB8AC3E}">
        <p14:creationId xmlns:p14="http://schemas.microsoft.com/office/powerpoint/2010/main" val="3276157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533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302598"/>
          </a:xfrm>
        </p:spPr>
        <p:txBody>
          <a:bodyPr/>
          <a:lstStyle/>
          <a:p>
            <a:pPr marL="341313" indent="-341313">
              <a:buNone/>
            </a:pPr>
            <a:r>
              <a:rPr lang="en-US" sz="2700" dirty="0" smtClean="0"/>
              <a:t>4</a:t>
            </a:r>
            <a:r>
              <a:rPr lang="en-US" sz="2700" dirty="0"/>
              <a:t>. What is the relationship between </a:t>
            </a:r>
            <a:r>
              <a:rPr lang="en-US" sz="2700" dirty="0" smtClean="0"/>
              <a:t>full employment and </a:t>
            </a:r>
            <a:br>
              <a:rPr lang="en-US" sz="2700" dirty="0" smtClean="0"/>
            </a:br>
            <a:r>
              <a:rPr lang="en-US" sz="2700" dirty="0" smtClean="0"/>
              <a:t>the natural </a:t>
            </a:r>
            <a:r>
              <a:rPr lang="en-US" sz="2700" dirty="0"/>
              <a:t>rate of </a:t>
            </a:r>
            <a:r>
              <a:rPr lang="en-US" sz="2700" dirty="0" smtClean="0"/>
              <a:t>unemployment? Why </a:t>
            </a:r>
            <a:r>
              <a:rPr lang="en-US" sz="2700" dirty="0"/>
              <a:t>might the </a:t>
            </a:r>
            <a:r>
              <a:rPr lang="en-US" sz="2700" dirty="0" smtClean="0"/>
              <a:t/>
            </a:r>
            <a:br>
              <a:rPr lang="en-US" sz="2700" dirty="0" smtClean="0"/>
            </a:br>
            <a:r>
              <a:rPr lang="en-US" sz="2700" dirty="0" smtClean="0"/>
              <a:t>natural </a:t>
            </a:r>
            <a:r>
              <a:rPr lang="en-US" sz="2700" dirty="0"/>
              <a:t>rate change? </a:t>
            </a:r>
            <a:endParaRPr lang="en-US" sz="2700" dirty="0" smtClean="0"/>
          </a:p>
          <a:p>
            <a:pPr marL="341313" indent="-341313">
              <a:buNone/>
            </a:pPr>
            <a:r>
              <a:rPr lang="en-US" sz="2700" dirty="0"/>
              <a:t>5. Frictional unemployment is a result of:</a:t>
            </a:r>
          </a:p>
          <a:p>
            <a:pPr marL="744538" indent="-457200">
              <a:buNone/>
            </a:pPr>
            <a:r>
              <a:rPr lang="en-US" sz="2700" dirty="0" smtClean="0"/>
              <a:t>(</a:t>
            </a:r>
            <a:r>
              <a:rPr lang="en-US" sz="2700" dirty="0"/>
              <a:t>a) not enough jobs for everyone to be employed</a:t>
            </a:r>
          </a:p>
          <a:p>
            <a:pPr marL="744538" indent="-457200">
              <a:buNone/>
            </a:pPr>
            <a:r>
              <a:rPr lang="en-US" sz="2700" dirty="0" smtClean="0"/>
              <a:t>(</a:t>
            </a:r>
            <a:r>
              <a:rPr lang="en-US" sz="2700" dirty="0"/>
              <a:t>b) unemployed workers’ skills not </a:t>
            </a:r>
            <a:r>
              <a:rPr lang="en-US" sz="2700" dirty="0" smtClean="0"/>
              <a:t>matching those </a:t>
            </a:r>
            <a:r>
              <a:rPr lang="en-US" sz="2700" dirty="0"/>
              <a:t>needed for available </a:t>
            </a:r>
            <a:r>
              <a:rPr lang="en-US" sz="2700" dirty="0" smtClean="0"/>
              <a:t>jobs</a:t>
            </a:r>
          </a:p>
          <a:p>
            <a:pPr marL="744538" indent="-457200">
              <a:buNone/>
            </a:pPr>
            <a:r>
              <a:rPr lang="en-US" sz="2700" dirty="0" smtClean="0"/>
              <a:t>(c</a:t>
            </a:r>
            <a:r>
              <a:rPr lang="en-US" sz="2700" dirty="0"/>
              <a:t>) a decline in the demand for labor, such </a:t>
            </a:r>
            <a:r>
              <a:rPr lang="en-US" sz="2700" dirty="0" smtClean="0"/>
              <a:t>as during </a:t>
            </a:r>
            <a:r>
              <a:rPr lang="en-US" sz="2700" dirty="0"/>
              <a:t>a </a:t>
            </a:r>
            <a:r>
              <a:rPr lang="en-US" sz="2700" dirty="0" smtClean="0"/>
              <a:t>recession</a:t>
            </a:r>
          </a:p>
          <a:p>
            <a:pPr marL="744538" indent="-457200">
              <a:buNone/>
            </a:pPr>
            <a:r>
              <a:rPr lang="en-US" sz="2700" dirty="0" smtClean="0"/>
              <a:t>(d</a:t>
            </a:r>
            <a:r>
              <a:rPr lang="en-US" sz="2700" dirty="0"/>
              <a:t>) imperfect information &amp; temporary </a:t>
            </a:r>
            <a:r>
              <a:rPr lang="en-US" sz="2700" dirty="0" smtClean="0"/>
              <a:t>periods of </a:t>
            </a:r>
            <a:r>
              <a:rPr lang="en-US" sz="2700" dirty="0"/>
              <a:t>unemployment while workers change jobs	 </a:t>
            </a:r>
            <a:endParaRPr lang="en-US" sz="2700" dirty="0" smtClean="0"/>
          </a:p>
        </p:txBody>
      </p:sp>
    </p:spTree>
    <p:extLst>
      <p:ext uri="{BB962C8B-B14F-4D97-AF65-F5344CB8AC3E}">
        <p14:creationId xmlns:p14="http://schemas.microsoft.com/office/powerpoint/2010/main" val="2691749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1303"/>
            <a:ext cx="7772400" cy="742188"/>
          </a:xfrm>
        </p:spPr>
        <p:txBody>
          <a:bodyPr anchor="ctr"/>
          <a:lstStyle/>
          <a:p>
            <a:r>
              <a:rPr lang="en-US" dirty="0"/>
              <a:t>The Effects of Inflation</a:t>
            </a:r>
          </a:p>
        </p:txBody>
      </p:sp>
    </p:spTree>
    <p:extLst>
      <p:ext uri="{BB962C8B-B14F-4D97-AF65-F5344CB8AC3E}">
        <p14:creationId xmlns:p14="http://schemas.microsoft.com/office/powerpoint/2010/main" val="4164393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6241"/>
            <a:ext cx="8904855" cy="657667"/>
          </a:xfrm>
        </p:spPr>
        <p:txBody>
          <a:bodyPr/>
          <a:lstStyle/>
          <a:p>
            <a:r>
              <a:rPr lang="en-US" dirty="0"/>
              <a:t>Inflation</a:t>
            </a:r>
          </a:p>
        </p:txBody>
      </p:sp>
      <p:sp>
        <p:nvSpPr>
          <p:cNvPr id="3" name="Content Placeholder 2"/>
          <p:cNvSpPr>
            <a:spLocks noGrp="1"/>
          </p:cNvSpPr>
          <p:nvPr>
            <p:ph idx="1"/>
          </p:nvPr>
        </p:nvSpPr>
        <p:spPr>
          <a:xfrm>
            <a:off x="140675" y="1111349"/>
            <a:ext cx="8883750" cy="4052913"/>
          </a:xfrm>
        </p:spPr>
        <p:txBody>
          <a:bodyPr/>
          <a:lstStyle/>
          <a:p>
            <a:r>
              <a:rPr lang="en-US" b="1" i="1" dirty="0"/>
              <a:t>Inflation </a:t>
            </a:r>
            <a:r>
              <a:rPr lang="en-US" dirty="0"/>
              <a:t>is a change in the general level </a:t>
            </a:r>
            <a:r>
              <a:rPr lang="en-US" dirty="0" smtClean="0"/>
              <a:t>of </a:t>
            </a:r>
            <a:r>
              <a:rPr lang="en-US" dirty="0"/>
              <a:t>prices as measured by a price index such as the GDP deflator or the consumer price index.</a:t>
            </a:r>
          </a:p>
          <a:p>
            <a:pPr lvl="1"/>
            <a:r>
              <a:rPr lang="en-US" sz="2800" dirty="0"/>
              <a:t>Inflation is generally measured at an </a:t>
            </a:r>
            <a:r>
              <a:rPr lang="en-US" sz="2800" dirty="0" smtClean="0"/>
              <a:t>annual </a:t>
            </a:r>
            <a:r>
              <a:rPr lang="en-US" sz="2800" dirty="0"/>
              <a:t>rate.</a:t>
            </a:r>
          </a:p>
          <a:p>
            <a:pPr lvl="1"/>
            <a:r>
              <a:rPr lang="en-US" sz="2800" dirty="0"/>
              <a:t>When inflation is high, the year-to-year changes in the inflation rate are nearly always highly variable, making them difficult to predict. </a:t>
            </a:r>
          </a:p>
        </p:txBody>
      </p:sp>
    </p:spTree>
    <p:extLst>
      <p:ext uri="{BB962C8B-B14F-4D97-AF65-F5344CB8AC3E}">
        <p14:creationId xmlns:p14="http://schemas.microsoft.com/office/powerpoint/2010/main" val="2256109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0919"/>
            <a:ext cx="8904855" cy="1121997"/>
          </a:xfrm>
        </p:spPr>
        <p:txBody>
          <a:bodyPr/>
          <a:lstStyle/>
          <a:p>
            <a:pPr>
              <a:lnSpc>
                <a:spcPts val="3500"/>
              </a:lnSpc>
            </a:pPr>
            <a:r>
              <a:rPr lang="en-US" dirty="0"/>
              <a:t>Instability in the </a:t>
            </a:r>
            <a:r>
              <a:rPr lang="en-US" dirty="0" smtClean="0"/>
              <a:t/>
            </a:r>
            <a:br>
              <a:rPr lang="en-US" dirty="0" smtClean="0"/>
            </a:br>
            <a:r>
              <a:rPr lang="en-US" dirty="0" smtClean="0"/>
              <a:t>Growth </a:t>
            </a:r>
            <a:r>
              <a:rPr lang="en-US" dirty="0"/>
              <a:t>of Real </a:t>
            </a:r>
            <a:r>
              <a:rPr lang="en-US" dirty="0" smtClean="0"/>
              <a:t>GDP: 1960-2015</a:t>
            </a:r>
            <a:endParaRPr lang="en-US" dirty="0"/>
          </a:p>
        </p:txBody>
      </p:sp>
      <p:sp>
        <p:nvSpPr>
          <p:cNvPr id="61" name="Text Box 10"/>
          <p:cNvSpPr txBox="1">
            <a:spLocks noChangeArrowheads="1"/>
          </p:cNvSpPr>
          <p:nvPr/>
        </p:nvSpPr>
        <p:spPr bwMode="auto">
          <a:xfrm>
            <a:off x="248476" y="1312729"/>
            <a:ext cx="8440403" cy="142192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Although real GDP in the </a:t>
            </a:r>
            <a:r>
              <a:rPr lang="en-US" sz="2200" dirty="0" smtClean="0">
                <a:latin typeface="+mj-lt"/>
                <a:cs typeface="Times New Roman" pitchFamily="18" charset="0"/>
              </a:rPr>
              <a:t>United States has </a:t>
            </a:r>
            <a:r>
              <a:rPr lang="en-US" sz="2200" dirty="0">
                <a:latin typeface="+mj-lt"/>
                <a:cs typeface="Times New Roman" pitchFamily="18" charset="0"/>
              </a:rPr>
              <a:t>grown at an average rate of approximately 3%, the growth has been characterized by economic ups-and-downs</a:t>
            </a:r>
            <a:r>
              <a:rPr lang="en-US" sz="2200" dirty="0" smtClean="0">
                <a:latin typeface="+mj-lt"/>
                <a:cs typeface="Times New Roman" pitchFamily="18" charset="0"/>
              </a:rPr>
              <a:t>.</a:t>
            </a:r>
            <a:br>
              <a:rPr lang="en-US" sz="2200" dirty="0" smtClean="0">
                <a:latin typeface="+mj-lt"/>
                <a:cs typeface="Times New Roman" pitchFamily="18" charset="0"/>
              </a:rPr>
            </a:br>
            <a:r>
              <a:rPr lang="en-US" sz="1000" dirty="0">
                <a:latin typeface="+mj-lt"/>
                <a:cs typeface="Times New Roman" pitchFamily="18" charset="0"/>
              </a:rPr>
              <a:t/>
            </a:r>
            <a:br>
              <a:rPr lang="en-US" sz="1000" dirty="0">
                <a:latin typeface="+mj-lt"/>
                <a:cs typeface="Times New Roman" pitchFamily="18" charset="0"/>
              </a:rPr>
            </a:br>
            <a:r>
              <a:rPr lang="en-US" sz="2000" b="1" i="1" dirty="0" smtClean="0">
                <a:latin typeface="+mj-lt"/>
                <a:cs typeface="Times New Roman" pitchFamily="18" charset="0"/>
              </a:rPr>
              <a:t>Note:</a:t>
            </a:r>
            <a:r>
              <a:rPr lang="en-US" sz="2000" i="1" dirty="0" smtClean="0">
                <a:latin typeface="+mj-lt"/>
                <a:cs typeface="Times New Roman" pitchFamily="18" charset="0"/>
              </a:rPr>
              <a:t> </a:t>
            </a:r>
            <a:r>
              <a:rPr lang="en-US" sz="2000" i="1" dirty="0">
                <a:latin typeface="+mj-lt"/>
                <a:cs typeface="Times New Roman" pitchFamily="18" charset="0"/>
              </a:rPr>
              <a:t>periods of recession are indicated with shading.</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623" r="857" b="6642"/>
          <a:stretch/>
        </p:blipFill>
        <p:spPr>
          <a:xfrm>
            <a:off x="1451875" y="2734657"/>
            <a:ext cx="6240241" cy="3657600"/>
          </a:xfrm>
          <a:prstGeom prst="roundRect">
            <a:avLst>
              <a:gd name="adj" fmla="val 3960"/>
            </a:avLst>
          </a:prstGeom>
          <a:ln>
            <a:solidFill>
              <a:schemeClr val="tx1"/>
            </a:solidFill>
          </a:ln>
          <a:effectLst>
            <a:outerShdw blurRad="50800" dist="76200" dir="2700000" algn="tl" rotWithShape="0">
              <a:prstClr val="black">
                <a:alpha val="40000"/>
              </a:prstClr>
            </a:outerShdw>
          </a:effectLst>
        </p:spPr>
      </p:pic>
      <p:sp>
        <p:nvSpPr>
          <p:cNvPr id="4" name="TextBox 3"/>
          <p:cNvSpPr txBox="1"/>
          <p:nvPr/>
        </p:nvSpPr>
        <p:spPr>
          <a:xfrm>
            <a:off x="1787418" y="6391217"/>
            <a:ext cx="5569153" cy="246221"/>
          </a:xfrm>
          <a:prstGeom prst="rect">
            <a:avLst/>
          </a:prstGeom>
          <a:noFill/>
        </p:spPr>
        <p:txBody>
          <a:bodyPr wrap="none" rtlCol="0">
            <a:spAutoFit/>
          </a:bodyPr>
          <a:lstStyle/>
          <a:p>
            <a:r>
              <a:rPr lang="en-US" sz="1000" dirty="0" smtClean="0"/>
              <a:t>Source: </a:t>
            </a:r>
            <a:r>
              <a:rPr lang="en-US" sz="1000" i="1" dirty="0" smtClean="0"/>
              <a:t>Economic Report of the President</a:t>
            </a:r>
            <a:r>
              <a:rPr lang="en-US" sz="1000" dirty="0" smtClean="0"/>
              <a:t> (Washington, DC: Government Printing Office, various issues).</a:t>
            </a:r>
            <a:endParaRPr lang="en-US" sz="1000" dirty="0"/>
          </a:p>
        </p:txBody>
      </p:sp>
      <p:sp>
        <p:nvSpPr>
          <p:cNvPr id="47" name="TextBox 46"/>
          <p:cNvSpPr txBox="1"/>
          <p:nvPr/>
        </p:nvSpPr>
        <p:spPr>
          <a:xfrm rot="16200000">
            <a:off x="-209156" y="4272260"/>
            <a:ext cx="2983509" cy="338554"/>
          </a:xfrm>
          <a:prstGeom prst="rect">
            <a:avLst/>
          </a:prstGeom>
          <a:noFill/>
        </p:spPr>
        <p:txBody>
          <a:bodyPr wrap="none" rtlCol="0">
            <a:spAutoFit/>
          </a:bodyPr>
          <a:lstStyle/>
          <a:p>
            <a:r>
              <a:rPr lang="en-US" sz="1600" dirty="0" smtClean="0"/>
              <a:t>Annual rate of growth in real GDP</a:t>
            </a:r>
            <a:endParaRPr lang="en-US" sz="1600" dirty="0"/>
          </a:p>
        </p:txBody>
      </p:sp>
      <p:sp>
        <p:nvSpPr>
          <p:cNvPr id="6" name="TextBox 5"/>
          <p:cNvSpPr txBox="1"/>
          <p:nvPr/>
        </p:nvSpPr>
        <p:spPr>
          <a:xfrm>
            <a:off x="2474530" y="2705193"/>
            <a:ext cx="4194931" cy="338554"/>
          </a:xfrm>
          <a:prstGeom prst="rect">
            <a:avLst/>
          </a:prstGeom>
          <a:noFill/>
        </p:spPr>
        <p:txBody>
          <a:bodyPr wrap="none" rtlCol="0">
            <a:spAutoFit/>
          </a:bodyPr>
          <a:lstStyle/>
          <a:p>
            <a:r>
              <a:rPr lang="en-US" sz="1600" dirty="0" smtClean="0"/>
              <a:t>Instability in the Growth of Real GDP, 1960-2015</a:t>
            </a:r>
            <a:endParaRPr lang="en-US" sz="1600" dirty="0"/>
          </a:p>
        </p:txBody>
      </p:sp>
    </p:spTree>
    <p:extLst>
      <p:ext uri="{BB962C8B-B14F-4D97-AF65-F5344CB8AC3E}">
        <p14:creationId xmlns:p14="http://schemas.microsoft.com/office/powerpoint/2010/main" val="1316106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9993"/>
            <a:ext cx="8904855" cy="657667"/>
          </a:xfrm>
        </p:spPr>
        <p:txBody>
          <a:bodyPr/>
          <a:lstStyle/>
          <a:p>
            <a:r>
              <a:rPr lang="en-US" dirty="0" smtClean="0"/>
              <a:t>The Inflation Rate, 1956-2015</a:t>
            </a:r>
            <a:endParaRPr lang="en-US" dirty="0"/>
          </a:p>
        </p:txBody>
      </p:sp>
      <p:sp>
        <p:nvSpPr>
          <p:cNvPr id="61" name="Text Box 10"/>
          <p:cNvSpPr txBox="1">
            <a:spLocks noChangeArrowheads="1"/>
          </p:cNvSpPr>
          <p:nvPr/>
        </p:nvSpPr>
        <p:spPr bwMode="auto">
          <a:xfrm>
            <a:off x="216805" y="1235339"/>
            <a:ext cx="8664148" cy="148040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Between 1956 and 1965, the general price level increased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at </a:t>
            </a:r>
            <a:r>
              <a:rPr lang="en-US" sz="2200" dirty="0">
                <a:latin typeface="+mj-lt"/>
                <a:cs typeface="Times New Roman" pitchFamily="18" charset="0"/>
              </a:rPr>
              <a:t>an average annual rate of </a:t>
            </a:r>
            <a:r>
              <a:rPr lang="en-US" sz="2200" dirty="0" smtClean="0">
                <a:latin typeface="+mj-lt"/>
                <a:cs typeface="Times New Roman" pitchFamily="18" charset="0"/>
              </a:rPr>
              <a:t>only </a:t>
            </a:r>
            <a:r>
              <a:rPr lang="en-US" sz="2200" dirty="0">
                <a:latin typeface="+mj-lt"/>
                <a:cs typeface="Times New Roman" pitchFamily="18" charset="0"/>
              </a:rPr>
              <a:t>1.6</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In contrast, the inflation </a:t>
            </a:r>
            <a:r>
              <a:rPr lang="en-US" sz="2200" dirty="0" smtClean="0">
                <a:latin typeface="+mj-lt"/>
                <a:cs typeface="Times New Roman" pitchFamily="18" charset="0"/>
              </a:rPr>
              <a:t>rate averaged </a:t>
            </a:r>
            <a:r>
              <a:rPr lang="en-US" sz="2200" dirty="0">
                <a:latin typeface="+mj-lt"/>
                <a:cs typeface="Times New Roman" pitchFamily="18" charset="0"/>
              </a:rPr>
              <a:t>9.2% from 1973 to 1981, reaching double-digits during several years</a:t>
            </a:r>
            <a:r>
              <a:rPr lang="en-US" sz="2200" dirty="0" smtClean="0">
                <a:latin typeface="+mj-lt"/>
                <a:cs typeface="Times New Roman" pitchFamily="18" charset="0"/>
              </a:rPr>
              <a:t>.</a:t>
            </a:r>
            <a:endParaRPr lang="en-US" sz="2200" dirty="0">
              <a:latin typeface="+mj-lt"/>
              <a:cs typeface="Times New Roman"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581" r="2953" b="4471"/>
          <a:stretch/>
        </p:blipFill>
        <p:spPr>
          <a:xfrm>
            <a:off x="2655044" y="3299958"/>
            <a:ext cx="6369380" cy="3291840"/>
          </a:xfrm>
          <a:prstGeom prst="roundRect">
            <a:avLst>
              <a:gd name="adj" fmla="val 5611"/>
            </a:avLst>
          </a:prstGeom>
          <a:ln>
            <a:solidFill>
              <a:schemeClr val="tx1"/>
            </a:solidFill>
          </a:ln>
          <a:effectLst>
            <a:outerShdw blurRad="50800" dist="76200" dir="2700000" algn="tl" rotWithShape="0">
              <a:prstClr val="black">
                <a:alpha val="40000"/>
              </a:prstClr>
            </a:outerShdw>
          </a:effectLst>
        </p:spPr>
      </p:pic>
      <p:sp>
        <p:nvSpPr>
          <p:cNvPr id="4" name="TextBox 3"/>
          <p:cNvSpPr txBox="1"/>
          <p:nvPr/>
        </p:nvSpPr>
        <p:spPr>
          <a:xfrm rot="16200000">
            <a:off x="1249435" y="4635807"/>
            <a:ext cx="2441887" cy="369332"/>
          </a:xfrm>
          <a:prstGeom prst="rect">
            <a:avLst/>
          </a:prstGeom>
          <a:noFill/>
        </p:spPr>
        <p:txBody>
          <a:bodyPr wrap="none" rtlCol="0">
            <a:spAutoFit/>
          </a:bodyPr>
          <a:lstStyle/>
          <a:p>
            <a:r>
              <a:rPr lang="en-US" dirty="0" smtClean="0"/>
              <a:t>Inflation Rate in Percent</a:t>
            </a:r>
            <a:endParaRPr lang="en-US" dirty="0"/>
          </a:p>
        </p:txBody>
      </p:sp>
      <p:sp>
        <p:nvSpPr>
          <p:cNvPr id="92" name="Text Box 10"/>
          <p:cNvSpPr txBox="1">
            <a:spLocks noChangeArrowheads="1"/>
          </p:cNvSpPr>
          <p:nvPr/>
        </p:nvSpPr>
        <p:spPr bwMode="auto">
          <a:xfrm>
            <a:off x="218893" y="2828229"/>
            <a:ext cx="2066819" cy="300389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During 1983-1999 the inflation rate was much lower (3.2%).</a:t>
            </a:r>
          </a:p>
          <a:p>
            <a:pPr marL="115888" indent="-115888">
              <a:lnSpc>
                <a:spcPct val="90000"/>
              </a:lnSpc>
              <a:spcBef>
                <a:spcPct val="50000"/>
              </a:spcBef>
              <a:buFontTx/>
              <a:buChar char="•"/>
            </a:pPr>
            <a:r>
              <a:rPr lang="en-US" sz="2200" dirty="0" smtClean="0">
                <a:latin typeface="+mj-lt"/>
                <a:cs typeface="Times New Roman" pitchFamily="18" charset="0"/>
              </a:rPr>
              <a:t>Since 2000, the inflation rate has been lower still (2.2%).</a:t>
            </a:r>
            <a:endParaRPr lang="en-US" sz="2200" dirty="0">
              <a:latin typeface="+mj-lt"/>
              <a:cs typeface="Times New Roman" pitchFamily="18" charset="0"/>
            </a:endParaRPr>
          </a:p>
        </p:txBody>
      </p:sp>
    </p:spTree>
    <p:extLst>
      <p:ext uri="{BB962C8B-B14F-4D97-AF65-F5344CB8AC3E}">
        <p14:creationId xmlns:p14="http://schemas.microsoft.com/office/powerpoint/2010/main" val="1530529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3896"/>
            <a:ext cx="8904855" cy="689011"/>
          </a:xfrm>
        </p:spPr>
        <p:txBody>
          <a:bodyPr/>
          <a:lstStyle/>
          <a:p>
            <a:r>
              <a:rPr lang="en-US" dirty="0"/>
              <a:t>Unanticipated and </a:t>
            </a:r>
            <a:r>
              <a:rPr lang="en-US" dirty="0" smtClean="0"/>
              <a:t>Anticipated </a:t>
            </a:r>
            <a:r>
              <a:rPr lang="en-US" dirty="0"/>
              <a:t>Inflation</a:t>
            </a:r>
          </a:p>
        </p:txBody>
      </p:sp>
      <p:sp>
        <p:nvSpPr>
          <p:cNvPr id="3" name="Content Placeholder 2"/>
          <p:cNvSpPr>
            <a:spLocks noGrp="1"/>
          </p:cNvSpPr>
          <p:nvPr>
            <p:ph idx="1"/>
          </p:nvPr>
        </p:nvSpPr>
        <p:spPr>
          <a:xfrm>
            <a:off x="140675" y="1111349"/>
            <a:ext cx="8883750" cy="4052913"/>
          </a:xfrm>
        </p:spPr>
        <p:txBody>
          <a:bodyPr/>
          <a:lstStyle/>
          <a:p>
            <a:r>
              <a:rPr lang="en-US" dirty="0">
                <a:solidFill>
                  <a:srgbClr val="32302A"/>
                </a:solidFill>
              </a:rPr>
              <a:t>There are two different kinds of inflation: </a:t>
            </a:r>
          </a:p>
          <a:p>
            <a:pPr lvl="1"/>
            <a:r>
              <a:rPr lang="en-US" sz="2800" b="1" i="1" dirty="0">
                <a:solidFill>
                  <a:srgbClr val="32302A"/>
                </a:solidFill>
              </a:rPr>
              <a:t>Unanticipated inflation</a:t>
            </a:r>
            <a:r>
              <a:rPr lang="en-US" sz="2800" dirty="0">
                <a:solidFill>
                  <a:srgbClr val="32302A"/>
                </a:solidFill>
              </a:rPr>
              <a:t>: </a:t>
            </a:r>
            <a:br>
              <a:rPr lang="en-US" sz="2800" dirty="0">
                <a:solidFill>
                  <a:srgbClr val="32302A"/>
                </a:solidFill>
              </a:rPr>
            </a:br>
            <a:r>
              <a:rPr lang="en-US" sz="2800" dirty="0">
                <a:solidFill>
                  <a:srgbClr val="32302A"/>
                </a:solidFill>
              </a:rPr>
              <a:t>An increase in the price level that comes as </a:t>
            </a:r>
            <a:r>
              <a:rPr lang="en-US" sz="2800" dirty="0" smtClean="0">
                <a:solidFill>
                  <a:srgbClr val="32302A"/>
                </a:solidFill>
              </a:rPr>
              <a:t>a </a:t>
            </a:r>
            <a:r>
              <a:rPr lang="en-US" sz="2800" dirty="0">
                <a:solidFill>
                  <a:srgbClr val="32302A"/>
                </a:solidFill>
              </a:rPr>
              <a:t>surprise,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at </a:t>
            </a:r>
            <a:r>
              <a:rPr lang="en-US" sz="2800" dirty="0">
                <a:solidFill>
                  <a:srgbClr val="32302A"/>
                </a:solidFill>
              </a:rPr>
              <a:t>least for most individuals. </a:t>
            </a:r>
          </a:p>
          <a:p>
            <a:pPr lvl="1"/>
            <a:r>
              <a:rPr lang="en-US" sz="2800" b="1" i="1" dirty="0">
                <a:solidFill>
                  <a:srgbClr val="32302A"/>
                </a:solidFill>
              </a:rPr>
              <a:t>Anticipated inflation</a:t>
            </a:r>
            <a:r>
              <a:rPr lang="en-US" sz="2800" dirty="0">
                <a:solidFill>
                  <a:srgbClr val="32302A"/>
                </a:solidFill>
              </a:rPr>
              <a:t>: </a:t>
            </a:r>
            <a:br>
              <a:rPr lang="en-US" sz="2800" dirty="0">
                <a:solidFill>
                  <a:srgbClr val="32302A"/>
                </a:solidFill>
              </a:rPr>
            </a:br>
            <a:r>
              <a:rPr lang="en-US" sz="2800" dirty="0">
                <a:solidFill>
                  <a:srgbClr val="32302A"/>
                </a:solidFill>
              </a:rPr>
              <a:t>A widely expected change in the price level.</a:t>
            </a:r>
          </a:p>
        </p:txBody>
      </p:sp>
    </p:spTree>
    <p:extLst>
      <p:ext uri="{BB962C8B-B14F-4D97-AF65-F5344CB8AC3E}">
        <p14:creationId xmlns:p14="http://schemas.microsoft.com/office/powerpoint/2010/main" val="1886089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0391"/>
            <a:ext cx="8904855" cy="597744"/>
          </a:xfrm>
        </p:spPr>
        <p:txBody>
          <a:bodyPr/>
          <a:lstStyle/>
          <a:p>
            <a:r>
              <a:rPr lang="en-US" dirty="0"/>
              <a:t>Effects of Inflation</a:t>
            </a:r>
          </a:p>
        </p:txBody>
      </p:sp>
      <p:sp>
        <p:nvSpPr>
          <p:cNvPr id="3" name="Content Placeholder 2"/>
          <p:cNvSpPr>
            <a:spLocks noGrp="1"/>
          </p:cNvSpPr>
          <p:nvPr>
            <p:ph idx="1"/>
          </p:nvPr>
        </p:nvSpPr>
        <p:spPr>
          <a:xfrm>
            <a:off x="140675" y="1111613"/>
            <a:ext cx="8801847" cy="5339291"/>
          </a:xfrm>
        </p:spPr>
        <p:txBody>
          <a:bodyPr/>
          <a:lstStyle/>
          <a:p>
            <a:r>
              <a:rPr lang="en-US" dirty="0">
                <a:solidFill>
                  <a:srgbClr val="32302A"/>
                </a:solidFill>
              </a:rPr>
              <a:t>High </a:t>
            </a:r>
            <a:r>
              <a:rPr lang="en-US" dirty="0" smtClean="0">
                <a:solidFill>
                  <a:srgbClr val="32302A"/>
                </a:solidFill>
              </a:rPr>
              <a:t>and </a:t>
            </a:r>
            <a:r>
              <a:rPr lang="en-US" dirty="0">
                <a:solidFill>
                  <a:srgbClr val="32302A"/>
                </a:solidFill>
              </a:rPr>
              <a:t>variable rates of inflation are harmful for </a:t>
            </a:r>
            <a:r>
              <a:rPr lang="en-US" dirty="0" smtClean="0">
                <a:solidFill>
                  <a:srgbClr val="32302A"/>
                </a:solidFill>
              </a:rPr>
              <a:t>several reasons:</a:t>
            </a:r>
            <a:endParaRPr lang="en-US" sz="2800" dirty="0">
              <a:solidFill>
                <a:srgbClr val="32302A"/>
              </a:solidFill>
            </a:endParaRPr>
          </a:p>
          <a:p>
            <a:pPr lvl="1"/>
            <a:r>
              <a:rPr lang="en-US" sz="2800" dirty="0">
                <a:solidFill>
                  <a:srgbClr val="32302A"/>
                </a:solidFill>
              </a:rPr>
              <a:t>Because unanticipated inflation alters the outcomes </a:t>
            </a:r>
            <a:br>
              <a:rPr lang="en-US" sz="2800" dirty="0">
                <a:solidFill>
                  <a:srgbClr val="32302A"/>
                </a:solidFill>
              </a:rPr>
            </a:br>
            <a:r>
              <a:rPr lang="en-US" sz="2800" dirty="0">
                <a:solidFill>
                  <a:srgbClr val="32302A"/>
                </a:solidFill>
              </a:rPr>
              <a:t>of long-term projects like the purchase of a machine or operation of a business, it will both increase the risks and retard the level of </a:t>
            </a:r>
            <a:r>
              <a:rPr lang="en-US" sz="2800" dirty="0" smtClean="0">
                <a:solidFill>
                  <a:srgbClr val="32302A"/>
                </a:solidFill>
              </a:rPr>
              <a:t>investment.</a:t>
            </a:r>
          </a:p>
          <a:p>
            <a:pPr lvl="1"/>
            <a:r>
              <a:rPr lang="en-US" sz="2800" dirty="0" smtClean="0">
                <a:solidFill>
                  <a:srgbClr val="32302A"/>
                </a:solidFill>
              </a:rPr>
              <a:t>Inflation </a:t>
            </a:r>
            <a:r>
              <a:rPr lang="en-US" sz="2800" dirty="0">
                <a:solidFill>
                  <a:srgbClr val="32302A"/>
                </a:solidFill>
              </a:rPr>
              <a:t>distorts the information delivered by prices</a:t>
            </a:r>
            <a:r>
              <a:rPr lang="en-US" sz="2800" dirty="0" smtClean="0">
                <a:solidFill>
                  <a:srgbClr val="32302A"/>
                </a:solidFill>
              </a:rPr>
              <a:t>.</a:t>
            </a:r>
          </a:p>
          <a:p>
            <a:pPr lvl="1"/>
            <a:r>
              <a:rPr lang="en-US" sz="2800" dirty="0">
                <a:solidFill>
                  <a:srgbClr val="32302A"/>
                </a:solidFill>
              </a:rPr>
              <a:t>People will respond to high and variable rates of inflation by spending less time producing and more time trying to protect their wealth and income from the uncertainty created by inflation.</a:t>
            </a:r>
          </a:p>
        </p:txBody>
      </p:sp>
    </p:spTree>
    <p:extLst>
      <p:ext uri="{BB962C8B-B14F-4D97-AF65-F5344CB8AC3E}">
        <p14:creationId xmlns:p14="http://schemas.microsoft.com/office/powerpoint/2010/main" val="1733721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11613"/>
            <a:ext cx="8801847" cy="1092325"/>
          </a:xfrm>
        </p:spPr>
        <p:txBody>
          <a:bodyPr/>
          <a:lstStyle/>
          <a:p>
            <a:r>
              <a:rPr lang="en-US" dirty="0">
                <a:solidFill>
                  <a:srgbClr val="32302A"/>
                </a:solidFill>
              </a:rPr>
              <a:t>Nearly all economists believe that rapid expansion in the money supply is the primary cause of inflation. </a:t>
            </a:r>
          </a:p>
        </p:txBody>
      </p:sp>
      <p:sp>
        <p:nvSpPr>
          <p:cNvPr id="2" name="Title 1"/>
          <p:cNvSpPr>
            <a:spLocks noGrp="1"/>
          </p:cNvSpPr>
          <p:nvPr>
            <p:ph type="title"/>
          </p:nvPr>
        </p:nvSpPr>
        <p:spPr>
          <a:xfrm>
            <a:off x="119569" y="394023"/>
            <a:ext cx="8904855" cy="689669"/>
          </a:xfrm>
        </p:spPr>
        <p:txBody>
          <a:bodyPr/>
          <a:lstStyle/>
          <a:p>
            <a:r>
              <a:rPr lang="en-US" dirty="0"/>
              <a:t>What Causes Inflation?</a:t>
            </a:r>
          </a:p>
        </p:txBody>
      </p:sp>
    </p:spTree>
    <p:extLst>
      <p:ext uri="{BB962C8B-B14F-4D97-AF65-F5344CB8AC3E}">
        <p14:creationId xmlns:p14="http://schemas.microsoft.com/office/powerpoint/2010/main" val="1530746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296"/>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381210"/>
          </a:xfrm>
        </p:spPr>
        <p:txBody>
          <a:bodyPr/>
          <a:lstStyle/>
          <a:p>
            <a:pPr marL="341313" indent="-341313">
              <a:buAutoNum type="arabicPeriod"/>
            </a:pPr>
            <a:r>
              <a:rPr lang="en-US" sz="2600" dirty="0" smtClean="0">
                <a:solidFill>
                  <a:srgbClr val="32302A"/>
                </a:solidFill>
              </a:rPr>
              <a:t>Suppose </a:t>
            </a:r>
            <a:r>
              <a:rPr lang="en-US" sz="2600" dirty="0">
                <a:solidFill>
                  <a:srgbClr val="32302A"/>
                </a:solidFill>
              </a:rPr>
              <a:t>that the CPI was 150 at the end of last year and 157.5 at the end of this year. What was the inflation rate during the year</a:t>
            </a:r>
            <a:r>
              <a:rPr lang="en-US" sz="2600" dirty="0" smtClean="0">
                <a:solidFill>
                  <a:srgbClr val="32302A"/>
                </a:solidFill>
              </a:rPr>
              <a:t>?</a:t>
            </a:r>
          </a:p>
          <a:p>
            <a:pPr marL="341313" indent="-341313">
              <a:buAutoNum type="arabicPeriod"/>
            </a:pPr>
            <a:r>
              <a:rPr lang="en-US" sz="2600" dirty="0" smtClean="0">
                <a:solidFill>
                  <a:srgbClr val="32302A"/>
                </a:solidFill>
              </a:rPr>
              <a:t>If </a:t>
            </a:r>
            <a:r>
              <a:rPr lang="en-US" sz="2600" dirty="0">
                <a:solidFill>
                  <a:srgbClr val="32302A"/>
                </a:solidFill>
              </a:rPr>
              <a:t>decision makers anticipate an inflation rate of 3% at the start of a year and prices </a:t>
            </a:r>
            <a:r>
              <a:rPr lang="en-US" sz="2600" dirty="0" smtClean="0">
                <a:solidFill>
                  <a:srgbClr val="32302A"/>
                </a:solidFill>
              </a:rPr>
              <a:t>rise </a:t>
            </a:r>
            <a:r>
              <a:rPr lang="en-US" sz="2600" dirty="0">
                <a:solidFill>
                  <a:srgbClr val="32302A"/>
                </a:solidFill>
              </a:rPr>
              <a:t>by 7</a:t>
            </a:r>
            <a:r>
              <a:rPr lang="en-US" sz="2600" dirty="0" smtClean="0">
                <a:solidFill>
                  <a:srgbClr val="32302A"/>
                </a:solidFill>
              </a:rPr>
              <a:t>% </a:t>
            </a:r>
            <a:r>
              <a:rPr lang="en-US" sz="2600" dirty="0">
                <a:solidFill>
                  <a:srgbClr val="32302A"/>
                </a:solidFill>
              </a:rPr>
              <a:t>during the </a:t>
            </a:r>
            <a:r>
              <a:rPr lang="en-US" sz="2600" dirty="0" smtClean="0">
                <a:solidFill>
                  <a:srgbClr val="32302A"/>
                </a:solidFill>
              </a:rPr>
              <a:t>year, </a:t>
            </a:r>
            <a:r>
              <a:rPr lang="en-US" sz="2600" dirty="0">
                <a:solidFill>
                  <a:srgbClr val="32302A"/>
                </a:solidFill>
              </a:rPr>
              <a:t>this is an example of </a:t>
            </a:r>
          </a:p>
          <a:p>
            <a:pPr marL="457200" indent="0">
              <a:buNone/>
            </a:pPr>
            <a:r>
              <a:rPr lang="en-US" sz="2600" dirty="0">
                <a:solidFill>
                  <a:srgbClr val="32302A"/>
                </a:solidFill>
              </a:rPr>
              <a:t>a. anticipated inflation. </a:t>
            </a:r>
          </a:p>
          <a:p>
            <a:pPr marL="457200" indent="0">
              <a:buNone/>
            </a:pPr>
            <a:r>
              <a:rPr lang="en-US" sz="2600" dirty="0">
                <a:solidFill>
                  <a:srgbClr val="32302A"/>
                </a:solidFill>
              </a:rPr>
              <a:t>b. an inflation rate higher than the anticipated. </a:t>
            </a:r>
          </a:p>
          <a:p>
            <a:pPr marL="457200" indent="0">
              <a:buNone/>
            </a:pPr>
            <a:r>
              <a:rPr lang="en-US" sz="2600" dirty="0">
                <a:solidFill>
                  <a:srgbClr val="32302A"/>
                </a:solidFill>
              </a:rPr>
              <a:t>c. an inflation rate lower than the </a:t>
            </a:r>
            <a:r>
              <a:rPr lang="en-US" sz="2600" dirty="0" smtClean="0">
                <a:solidFill>
                  <a:srgbClr val="32302A"/>
                </a:solidFill>
              </a:rPr>
              <a:t>anticipated.</a:t>
            </a:r>
          </a:p>
          <a:p>
            <a:pPr marL="341313" indent="-341313">
              <a:buNone/>
            </a:pPr>
            <a:r>
              <a:rPr lang="en-US" sz="2600" dirty="0" smtClean="0">
                <a:solidFill>
                  <a:srgbClr val="32302A"/>
                </a:solidFill>
              </a:rPr>
              <a:t>3. (True </a:t>
            </a:r>
            <a:r>
              <a:rPr lang="en-US" sz="2600" dirty="0">
                <a:solidFill>
                  <a:srgbClr val="32302A"/>
                </a:solidFill>
              </a:rPr>
              <a:t>or </a:t>
            </a:r>
            <a:r>
              <a:rPr lang="en-US" sz="2600" dirty="0" smtClean="0">
                <a:solidFill>
                  <a:srgbClr val="32302A"/>
                </a:solidFill>
              </a:rPr>
              <a:t>false) When </a:t>
            </a:r>
            <a:r>
              <a:rPr lang="en-US" sz="2600" dirty="0">
                <a:solidFill>
                  <a:srgbClr val="32302A"/>
                </a:solidFill>
              </a:rPr>
              <a:t>the inflation rate is high and variable, decision makers will generally </a:t>
            </a:r>
            <a:r>
              <a:rPr lang="en-US" sz="2600" dirty="0" smtClean="0">
                <a:solidFill>
                  <a:srgbClr val="32302A"/>
                </a:solidFill>
              </a:rPr>
              <a:t>be </a:t>
            </a:r>
            <a:r>
              <a:rPr lang="en-US" sz="2600" dirty="0">
                <a:solidFill>
                  <a:srgbClr val="32302A"/>
                </a:solidFill>
              </a:rPr>
              <a:t>able to anticipate year-to-year changes in inflation quite accurately</a:t>
            </a:r>
            <a:r>
              <a:rPr lang="en-US" sz="2600" dirty="0" smtClean="0">
                <a:solidFill>
                  <a:srgbClr val="32302A"/>
                </a:solidFill>
              </a:rPr>
              <a:t>.</a:t>
            </a:r>
          </a:p>
          <a:p>
            <a:pPr marL="457200" indent="-457200">
              <a:buAutoNum type="arabicPeriod"/>
            </a:pPr>
            <a:endParaRPr lang="en-US" sz="2600" dirty="0">
              <a:solidFill>
                <a:srgbClr val="32302A"/>
              </a:solidFill>
            </a:endParaRPr>
          </a:p>
        </p:txBody>
      </p:sp>
    </p:spTree>
    <p:extLst>
      <p:ext uri="{BB962C8B-B14F-4D97-AF65-F5344CB8AC3E}">
        <p14:creationId xmlns:p14="http://schemas.microsoft.com/office/powerpoint/2010/main" val="344168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296"/>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0" indent="0">
              <a:buNone/>
            </a:pPr>
            <a:r>
              <a:rPr lang="en-US" sz="2600" dirty="0">
                <a:solidFill>
                  <a:srgbClr val="32302A"/>
                </a:solidFill>
              </a:rPr>
              <a:t>4. How would an unanticipated </a:t>
            </a:r>
            <a:r>
              <a:rPr lang="en-US" sz="2600" dirty="0" smtClean="0">
                <a:solidFill>
                  <a:srgbClr val="32302A"/>
                </a:solidFill>
              </a:rPr>
              <a:t>jump </a:t>
            </a:r>
            <a:r>
              <a:rPr lang="en-US" sz="2600" dirty="0">
                <a:solidFill>
                  <a:srgbClr val="32302A"/>
                </a:solidFill>
              </a:rPr>
              <a:t>in inflation </a:t>
            </a:r>
            <a:r>
              <a:rPr lang="en-US" sz="2600" dirty="0" smtClean="0">
                <a:solidFill>
                  <a:srgbClr val="32302A"/>
                </a:solidFill>
              </a:rPr>
              <a:t>impact the </a:t>
            </a:r>
            <a:br>
              <a:rPr lang="en-US" sz="2600" dirty="0" smtClean="0">
                <a:solidFill>
                  <a:srgbClr val="32302A"/>
                </a:solidFill>
              </a:rPr>
            </a:br>
            <a:r>
              <a:rPr lang="en-US" sz="2600" dirty="0" smtClean="0">
                <a:solidFill>
                  <a:srgbClr val="32302A"/>
                </a:solidFill>
              </a:rPr>
              <a:t>    wealth </a:t>
            </a:r>
            <a:r>
              <a:rPr lang="en-US" sz="2600" dirty="0">
                <a:solidFill>
                  <a:srgbClr val="32302A"/>
                </a:solidFill>
              </a:rPr>
              <a:t>of: </a:t>
            </a:r>
            <a:endParaRPr lang="en-US" sz="2600" dirty="0" smtClean="0">
              <a:solidFill>
                <a:srgbClr val="32302A"/>
              </a:solidFill>
            </a:endParaRPr>
          </a:p>
          <a:p>
            <a:pPr marL="627063" indent="-339725">
              <a:buNone/>
            </a:pPr>
            <a:r>
              <a:rPr lang="en-US" sz="2600" dirty="0">
                <a:solidFill>
                  <a:srgbClr val="32302A"/>
                </a:solidFill>
              </a:rPr>
              <a:t>a. Joe, who has a 30-</a:t>
            </a:r>
            <a:r>
              <a:rPr lang="en-US" sz="2600" dirty="0" smtClean="0">
                <a:solidFill>
                  <a:srgbClr val="32302A"/>
                </a:solidFill>
              </a:rPr>
              <a:t>yr </a:t>
            </a:r>
            <a:r>
              <a:rPr lang="en-US" sz="2600" dirty="0">
                <a:solidFill>
                  <a:srgbClr val="32302A"/>
                </a:solidFill>
              </a:rPr>
              <a:t>home mortgage at a fixed interest rate </a:t>
            </a:r>
          </a:p>
          <a:p>
            <a:pPr marL="627063" indent="-339725">
              <a:buNone/>
            </a:pPr>
            <a:r>
              <a:rPr lang="en-US" sz="2600" dirty="0">
                <a:solidFill>
                  <a:srgbClr val="32302A"/>
                </a:solidFill>
              </a:rPr>
              <a:t>b. The McCoy's, who hold most of their wealth in </a:t>
            </a:r>
            <a:r>
              <a:rPr lang="en-US" sz="2600" dirty="0" smtClean="0">
                <a:solidFill>
                  <a:srgbClr val="32302A"/>
                </a:solidFill>
              </a:rPr>
              <a:t>long-term </a:t>
            </a:r>
            <a:r>
              <a:rPr lang="en-US" sz="2600" dirty="0">
                <a:solidFill>
                  <a:srgbClr val="32302A"/>
                </a:solidFill>
              </a:rPr>
              <a:t>fixed yield bonds</a:t>
            </a:r>
          </a:p>
          <a:p>
            <a:pPr marL="627063" indent="-339725">
              <a:buNone/>
            </a:pPr>
            <a:r>
              <a:rPr lang="en-US" sz="2600" dirty="0">
                <a:solidFill>
                  <a:srgbClr val="32302A"/>
                </a:solidFill>
              </a:rPr>
              <a:t>c. Hanna, a retiree drawing a pension of a fixed dollar amount</a:t>
            </a:r>
          </a:p>
          <a:p>
            <a:pPr marL="627063" indent="-339725">
              <a:buNone/>
            </a:pPr>
            <a:r>
              <a:rPr lang="en-US" sz="2600" dirty="0">
                <a:solidFill>
                  <a:srgbClr val="32302A"/>
                </a:solidFill>
              </a:rPr>
              <a:t>d. Jose, a heavily indebted small-business owner. </a:t>
            </a:r>
          </a:p>
          <a:p>
            <a:pPr marL="627063" indent="-339725">
              <a:buNone/>
            </a:pPr>
            <a:r>
              <a:rPr lang="en-US" sz="2600" dirty="0">
                <a:solidFill>
                  <a:srgbClr val="32302A"/>
                </a:solidFill>
              </a:rPr>
              <a:t>e. Mike, the owner of an apartment complex </a:t>
            </a:r>
            <a:r>
              <a:rPr lang="en-US" sz="2600" dirty="0" smtClean="0">
                <a:solidFill>
                  <a:srgbClr val="32302A"/>
                </a:solidFill>
              </a:rPr>
              <a:t>with substantial </a:t>
            </a:r>
            <a:r>
              <a:rPr lang="en-US" sz="2600" dirty="0">
                <a:solidFill>
                  <a:srgbClr val="32302A"/>
                </a:solidFill>
              </a:rPr>
              <a:t>debt </a:t>
            </a:r>
            <a:r>
              <a:rPr lang="en-US" sz="2600" dirty="0" smtClean="0">
                <a:solidFill>
                  <a:srgbClr val="32302A"/>
                </a:solidFill>
              </a:rPr>
              <a:t>at </a:t>
            </a:r>
            <a:r>
              <a:rPr lang="en-US" sz="2600" dirty="0">
                <a:solidFill>
                  <a:srgbClr val="32302A"/>
                </a:solidFill>
              </a:rPr>
              <a:t>a fixed interest rate</a:t>
            </a:r>
          </a:p>
          <a:p>
            <a:pPr marL="573088" indent="-285750">
              <a:buNone/>
            </a:pPr>
            <a:r>
              <a:rPr lang="en-US" sz="2600" dirty="0">
                <a:solidFill>
                  <a:srgbClr val="32302A"/>
                </a:solidFill>
              </a:rPr>
              <a:t>f. Tina, a worker whose wages are determined by </a:t>
            </a:r>
            <a:r>
              <a:rPr lang="en-US" sz="2600" dirty="0" smtClean="0">
                <a:solidFill>
                  <a:srgbClr val="32302A"/>
                </a:solidFill>
              </a:rPr>
              <a:t>a 3-year </a:t>
            </a:r>
            <a:r>
              <a:rPr lang="en-US" sz="2600" dirty="0">
                <a:solidFill>
                  <a:srgbClr val="32302A"/>
                </a:solidFill>
              </a:rPr>
              <a:t>union contract ratified three months ago </a:t>
            </a:r>
          </a:p>
        </p:txBody>
      </p:sp>
    </p:spTree>
    <p:extLst>
      <p:ext uri="{BB962C8B-B14F-4D97-AF65-F5344CB8AC3E}">
        <p14:creationId xmlns:p14="http://schemas.microsoft.com/office/powerpoint/2010/main" val="732854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315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None/>
            </a:pPr>
            <a:r>
              <a:rPr lang="en-US" dirty="0">
                <a:solidFill>
                  <a:srgbClr val="32302A"/>
                </a:solidFill>
              </a:rPr>
              <a:t>5. What impact will high and variable rates of inflation </a:t>
            </a:r>
            <a:r>
              <a:rPr lang="en-US" dirty="0" smtClean="0">
                <a:solidFill>
                  <a:srgbClr val="32302A"/>
                </a:solidFill>
              </a:rPr>
              <a:t/>
            </a:r>
            <a:br>
              <a:rPr lang="en-US" dirty="0" smtClean="0">
                <a:solidFill>
                  <a:srgbClr val="32302A"/>
                </a:solidFill>
              </a:rPr>
            </a:br>
            <a:r>
              <a:rPr lang="en-US" dirty="0" smtClean="0">
                <a:solidFill>
                  <a:srgbClr val="32302A"/>
                </a:solidFill>
              </a:rPr>
              <a:t>have </a:t>
            </a:r>
            <a:r>
              <a:rPr lang="en-US" dirty="0">
                <a:solidFill>
                  <a:srgbClr val="32302A"/>
                </a:solidFill>
              </a:rPr>
              <a:t>on the economy? </a:t>
            </a:r>
            <a:r>
              <a:rPr lang="en-US" dirty="0" smtClean="0">
                <a:solidFill>
                  <a:srgbClr val="32302A"/>
                </a:solidFill>
              </a:rPr>
              <a:t>How </a:t>
            </a:r>
            <a:r>
              <a:rPr lang="en-US" dirty="0">
                <a:solidFill>
                  <a:srgbClr val="32302A"/>
                </a:solidFill>
              </a:rPr>
              <a:t>will they influence the risk accompanying long-term contracts and related business decisions</a:t>
            </a:r>
            <a:r>
              <a:rPr lang="en-US" dirty="0" smtClean="0">
                <a:solidFill>
                  <a:srgbClr val="32302A"/>
                </a:solidFill>
              </a:rPr>
              <a:t>?</a:t>
            </a:r>
          </a:p>
          <a:p>
            <a:pPr marL="341313" indent="-341313">
              <a:buNone/>
            </a:pPr>
            <a:r>
              <a:rPr lang="en-US" dirty="0">
                <a:solidFill>
                  <a:srgbClr val="32302A"/>
                </a:solidFill>
              </a:rPr>
              <a:t>6. Compared to the United States, labor markets </a:t>
            </a:r>
            <a:r>
              <a:rPr lang="en-US" dirty="0" smtClean="0">
                <a:solidFill>
                  <a:srgbClr val="32302A"/>
                </a:solidFill>
              </a:rPr>
              <a:t>in France, Italy, and Spain </a:t>
            </a:r>
            <a:r>
              <a:rPr lang="en-US" dirty="0">
                <a:solidFill>
                  <a:srgbClr val="32302A"/>
                </a:solidFill>
              </a:rPr>
              <a:t>are characterized by more generous unemployment benefits. Other things constant, how will this influence the unemployment rate in </a:t>
            </a:r>
            <a:r>
              <a:rPr lang="en-US" dirty="0" smtClean="0">
                <a:solidFill>
                  <a:srgbClr val="32302A"/>
                </a:solidFill>
              </a:rPr>
              <a:t>in these countries </a:t>
            </a:r>
            <a:r>
              <a:rPr lang="en-US" dirty="0">
                <a:solidFill>
                  <a:srgbClr val="32302A"/>
                </a:solidFill>
              </a:rPr>
              <a:t>compared to that in the U.S.? </a:t>
            </a:r>
            <a:r>
              <a:rPr lang="en-US" dirty="0" smtClean="0">
                <a:solidFill>
                  <a:srgbClr val="32302A"/>
                </a:solidFill>
              </a:rPr>
              <a:t>Explain.</a:t>
            </a:r>
            <a:endParaRPr lang="en-US" dirty="0">
              <a:solidFill>
                <a:srgbClr val="32302A"/>
              </a:solidFill>
            </a:endParaRPr>
          </a:p>
        </p:txBody>
      </p:sp>
    </p:spTree>
    <p:extLst>
      <p:ext uri="{BB962C8B-B14F-4D97-AF65-F5344CB8AC3E}">
        <p14:creationId xmlns:p14="http://schemas.microsoft.com/office/powerpoint/2010/main" val="923072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004658"/>
            <a:ext cx="3967565"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8</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1007584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45177" y="1867877"/>
            <a:ext cx="5068504" cy="3501292"/>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86373"/>
            <a:ext cx="8904855" cy="657667"/>
          </a:xfrm>
        </p:spPr>
        <p:txBody>
          <a:bodyPr/>
          <a:lstStyle/>
          <a:p>
            <a:r>
              <a:rPr lang="en-US" dirty="0"/>
              <a:t>The Hypothetical Business Cycle</a:t>
            </a:r>
          </a:p>
        </p:txBody>
      </p:sp>
      <p:sp>
        <p:nvSpPr>
          <p:cNvPr id="61" name="Text Box 10"/>
          <p:cNvSpPr txBox="1">
            <a:spLocks noChangeArrowheads="1"/>
          </p:cNvSpPr>
          <p:nvPr/>
        </p:nvSpPr>
        <p:spPr bwMode="auto">
          <a:xfrm>
            <a:off x="73112" y="1714921"/>
            <a:ext cx="3725165" cy="391799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The four phases of the </a:t>
            </a:r>
            <a:r>
              <a:rPr lang="en-US" sz="2200" b="1" i="1" dirty="0" smtClean="0">
                <a:latin typeface="+mj-lt"/>
                <a:cs typeface="Times New Roman" pitchFamily="18" charset="0"/>
              </a:rPr>
              <a:t>hypothetical business </a:t>
            </a:r>
            <a:r>
              <a:rPr lang="en-US" sz="2200" b="1" i="1" dirty="0">
                <a:latin typeface="+mj-lt"/>
                <a:cs typeface="Times New Roman" pitchFamily="18" charset="0"/>
              </a:rPr>
              <a:t>cycle</a:t>
            </a:r>
            <a:r>
              <a:rPr lang="en-US" sz="2200" dirty="0">
                <a:latin typeface="+mj-lt"/>
                <a:cs typeface="Times New Roman" pitchFamily="18" charset="0"/>
              </a:rPr>
              <a:t> are expansion, peak, contraction, and recessionary trough.</a:t>
            </a:r>
          </a:p>
          <a:p>
            <a:pPr marL="115888" indent="-115888">
              <a:lnSpc>
                <a:spcPct val="90000"/>
              </a:lnSpc>
              <a:spcBef>
                <a:spcPct val="50000"/>
              </a:spcBef>
              <a:buFontTx/>
              <a:buChar char="•"/>
            </a:pPr>
            <a:r>
              <a:rPr lang="en-US" sz="2200" dirty="0">
                <a:latin typeface="+mj-lt"/>
                <a:cs typeface="Times New Roman" pitchFamily="18" charset="0"/>
              </a:rPr>
              <a:t>In contrast with the </a:t>
            </a:r>
            <a:r>
              <a:rPr lang="en-US" sz="2200" dirty="0" smtClean="0">
                <a:latin typeface="+mj-lt"/>
                <a:cs typeface="Times New Roman" pitchFamily="18" charset="0"/>
              </a:rPr>
              <a:t>business cycle represented here</a:t>
            </a:r>
            <a:r>
              <a:rPr lang="en-US" sz="2200" dirty="0">
                <a:latin typeface="+mj-lt"/>
                <a:cs typeface="Times New Roman" pitchFamily="18" charset="0"/>
              </a:rPr>
              <a:t>, as the previous exhibit illustrated, real world business cycles are characterized by expansions and contractions of varying duration and magnitude. </a:t>
            </a:r>
          </a:p>
        </p:txBody>
      </p:sp>
      <p:sp>
        <p:nvSpPr>
          <p:cNvPr id="46" name="Freeform 74"/>
          <p:cNvSpPr>
            <a:spLocks/>
          </p:cNvSpPr>
          <p:nvPr/>
        </p:nvSpPr>
        <p:spPr bwMode="auto">
          <a:xfrm>
            <a:off x="5509091" y="3464103"/>
            <a:ext cx="1098550" cy="590550"/>
          </a:xfrm>
          <a:custGeom>
            <a:avLst/>
            <a:gdLst/>
            <a:ahLst/>
            <a:cxnLst>
              <a:cxn ang="0">
                <a:pos x="0" y="316"/>
              </a:cxn>
              <a:cxn ang="0">
                <a:pos x="692" y="0"/>
              </a:cxn>
              <a:cxn ang="0">
                <a:pos x="644" y="132"/>
              </a:cxn>
              <a:cxn ang="0">
                <a:pos x="592" y="228"/>
              </a:cxn>
              <a:cxn ang="0">
                <a:pos x="516" y="292"/>
              </a:cxn>
              <a:cxn ang="0">
                <a:pos x="404" y="368"/>
              </a:cxn>
              <a:cxn ang="0">
                <a:pos x="236" y="372"/>
              </a:cxn>
              <a:cxn ang="0">
                <a:pos x="76" y="352"/>
              </a:cxn>
              <a:cxn ang="0">
                <a:pos x="0" y="316"/>
              </a:cxn>
            </a:cxnLst>
            <a:rect l="0" t="0" r="r" b="b"/>
            <a:pathLst>
              <a:path w="692" h="372">
                <a:moveTo>
                  <a:pt x="0" y="316"/>
                </a:moveTo>
                <a:lnTo>
                  <a:pt x="692" y="0"/>
                </a:lnTo>
                <a:lnTo>
                  <a:pt x="644" y="132"/>
                </a:lnTo>
                <a:lnTo>
                  <a:pt x="592" y="228"/>
                </a:lnTo>
                <a:lnTo>
                  <a:pt x="516" y="292"/>
                </a:lnTo>
                <a:lnTo>
                  <a:pt x="404" y="368"/>
                </a:lnTo>
                <a:lnTo>
                  <a:pt x="236" y="372"/>
                </a:lnTo>
                <a:lnTo>
                  <a:pt x="76" y="352"/>
                </a:lnTo>
                <a:lnTo>
                  <a:pt x="0" y="316"/>
                </a:lnTo>
                <a:close/>
              </a:path>
            </a:pathLst>
          </a:custGeom>
          <a:solidFill>
            <a:srgbClr val="A0A4FC"/>
          </a:solidFill>
          <a:ln w="31750" cap="flat" cmpd="sng">
            <a:noFill/>
            <a:prstDash val="solid"/>
            <a:round/>
            <a:headEnd type="none" w="med" len="med"/>
            <a:tailEnd type="none" w="lg" len="lg"/>
          </a:ln>
          <a:effectLst>
            <a:outerShdw blurRad="63500" dist="35921" dir="2700000" algn="ctr" rotWithShape="0">
              <a:srgbClr val="808080"/>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49" name="Rectangle 9"/>
          <p:cNvSpPr>
            <a:spLocks noChangeArrowheads="1"/>
          </p:cNvSpPr>
          <p:nvPr/>
        </p:nvSpPr>
        <p:spPr bwMode="auto">
          <a:xfrm>
            <a:off x="8427025" y="4947741"/>
            <a:ext cx="426784" cy="246221"/>
          </a:xfrm>
          <a:prstGeom prst="rect">
            <a:avLst/>
          </a:prstGeom>
          <a:noFill/>
          <a:ln w="9525">
            <a:noFill/>
            <a:miter lim="800000"/>
            <a:headEnd/>
            <a:tailEnd/>
          </a:ln>
        </p:spPr>
        <p:txBody>
          <a:bodyPr wrap="none" lIns="0" tIns="0" rIns="0" bIns="0">
            <a:prstTxWarp prst="textNoShape">
              <a:avLst/>
            </a:prstTxWarp>
            <a:spAutoFit/>
          </a:bodyPr>
          <a:lstStyle/>
          <a:p>
            <a:r>
              <a:rPr lang="en-US" sz="1600" b="1" i="1">
                <a:solidFill>
                  <a:srgbClr val="1F1A17"/>
                </a:solidFill>
                <a:latin typeface="+mj-lt"/>
                <a:cs typeface="Times New Roman" pitchFamily="18" charset="0"/>
              </a:rPr>
              <a:t>Time</a:t>
            </a:r>
            <a:endParaRPr lang="en-US" sz="1600" b="1" i="1">
              <a:solidFill>
                <a:schemeClr val="tx1"/>
              </a:solidFill>
              <a:latin typeface="+mj-lt"/>
              <a:cs typeface="Times New Roman" pitchFamily="18" charset="0"/>
            </a:endParaRPr>
          </a:p>
        </p:txBody>
      </p:sp>
      <p:sp>
        <p:nvSpPr>
          <p:cNvPr id="50" name="Text Box 10"/>
          <p:cNvSpPr txBox="1">
            <a:spLocks noChangeArrowheads="1"/>
          </p:cNvSpPr>
          <p:nvPr/>
        </p:nvSpPr>
        <p:spPr bwMode="auto">
          <a:xfrm>
            <a:off x="4016950" y="1973273"/>
            <a:ext cx="973536" cy="338554"/>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1600" b="1" i="1">
                <a:solidFill>
                  <a:srgbClr val="1F1A17"/>
                </a:solidFill>
                <a:latin typeface="+mj-lt"/>
                <a:cs typeface="Times New Roman" pitchFamily="18" charset="0"/>
              </a:rPr>
              <a:t>Real GDP</a:t>
            </a:r>
            <a:endParaRPr lang="en-US" sz="1600" b="1" i="1">
              <a:solidFill>
                <a:schemeClr val="tx1"/>
              </a:solidFill>
              <a:latin typeface="+mj-lt"/>
              <a:cs typeface="Times New Roman" pitchFamily="18" charset="0"/>
            </a:endParaRPr>
          </a:p>
        </p:txBody>
      </p:sp>
      <p:sp>
        <p:nvSpPr>
          <p:cNvPr id="76" name="Freeform 11"/>
          <p:cNvSpPr>
            <a:spLocks/>
          </p:cNvSpPr>
          <p:nvPr/>
        </p:nvSpPr>
        <p:spPr bwMode="auto">
          <a:xfrm>
            <a:off x="7763341" y="2524303"/>
            <a:ext cx="1038225" cy="544513"/>
          </a:xfrm>
          <a:custGeom>
            <a:avLst/>
            <a:gdLst>
              <a:gd name="T0" fmla="*/ 59 w 1962"/>
              <a:gd name="T1" fmla="*/ 855 h 1028"/>
              <a:gd name="T2" fmla="*/ 176 w 1962"/>
              <a:gd name="T3" fmla="*/ 900 h 1028"/>
              <a:gd name="T4" fmla="*/ 288 w 1962"/>
              <a:gd name="T5" fmla="*/ 938 h 1028"/>
              <a:gd name="T6" fmla="*/ 396 w 1962"/>
              <a:gd name="T7" fmla="*/ 968 h 1028"/>
              <a:gd name="T8" fmla="*/ 499 w 1962"/>
              <a:gd name="T9" fmla="*/ 992 h 1028"/>
              <a:gd name="T10" fmla="*/ 598 w 1962"/>
              <a:gd name="T11" fmla="*/ 1010 h 1028"/>
              <a:gd name="T12" fmla="*/ 694 w 1962"/>
              <a:gd name="T13" fmla="*/ 1021 h 1028"/>
              <a:gd name="T14" fmla="*/ 785 w 1962"/>
              <a:gd name="T15" fmla="*/ 1027 h 1028"/>
              <a:gd name="T16" fmla="*/ 872 w 1962"/>
              <a:gd name="T17" fmla="*/ 1028 h 1028"/>
              <a:gd name="T18" fmla="*/ 956 w 1962"/>
              <a:gd name="T19" fmla="*/ 1024 h 1028"/>
              <a:gd name="T20" fmla="*/ 1035 w 1962"/>
              <a:gd name="T21" fmla="*/ 1015 h 1028"/>
              <a:gd name="T22" fmla="*/ 1111 w 1962"/>
              <a:gd name="T23" fmla="*/ 1001 h 1028"/>
              <a:gd name="T24" fmla="*/ 1183 w 1962"/>
              <a:gd name="T25" fmla="*/ 985 h 1028"/>
              <a:gd name="T26" fmla="*/ 1250 w 1962"/>
              <a:gd name="T27" fmla="*/ 963 h 1028"/>
              <a:gd name="T28" fmla="*/ 1314 w 1962"/>
              <a:gd name="T29" fmla="*/ 939 h 1028"/>
              <a:gd name="T30" fmla="*/ 1374 w 1962"/>
              <a:gd name="T31" fmla="*/ 911 h 1028"/>
              <a:gd name="T32" fmla="*/ 1430 w 1962"/>
              <a:gd name="T33" fmla="*/ 881 h 1028"/>
              <a:gd name="T34" fmla="*/ 1482 w 1962"/>
              <a:gd name="T35" fmla="*/ 849 h 1028"/>
              <a:gd name="T36" fmla="*/ 1531 w 1962"/>
              <a:gd name="T37" fmla="*/ 813 h 1028"/>
              <a:gd name="T38" fmla="*/ 1575 w 1962"/>
              <a:gd name="T39" fmla="*/ 777 h 1028"/>
              <a:gd name="T40" fmla="*/ 1617 w 1962"/>
              <a:gd name="T41" fmla="*/ 739 h 1028"/>
              <a:gd name="T42" fmla="*/ 1663 w 1962"/>
              <a:gd name="T43" fmla="*/ 708 h 1028"/>
              <a:gd name="T44" fmla="*/ 1744 w 1962"/>
              <a:gd name="T45" fmla="*/ 639 h 1028"/>
              <a:gd name="T46" fmla="*/ 1812 w 1962"/>
              <a:gd name="T47" fmla="*/ 565 h 1028"/>
              <a:gd name="T48" fmla="*/ 1868 w 1962"/>
              <a:gd name="T49" fmla="*/ 489 h 1028"/>
              <a:gd name="T50" fmla="*/ 1917 w 1962"/>
              <a:gd name="T51" fmla="*/ 420 h 1028"/>
              <a:gd name="T52" fmla="*/ 1962 w 1962"/>
              <a:gd name="T53" fmla="*/ 358 h 1028"/>
              <a:gd name="T54" fmla="*/ 1944 w 1962"/>
              <a:gd name="T55" fmla="*/ 290 h 1028"/>
              <a:gd name="T56" fmla="*/ 1901 w 1962"/>
              <a:gd name="T57" fmla="*/ 164 h 1028"/>
              <a:gd name="T58" fmla="*/ 1860 w 1962"/>
              <a:gd name="T59" fmla="*/ 64 h 1028"/>
              <a:gd name="T60" fmla="*/ 1833 w 1962"/>
              <a:gd name="T61" fmla="*/ 8 h 1028"/>
              <a:gd name="T62" fmla="*/ 1829 w 1962"/>
              <a:gd name="T63" fmla="*/ 0 h 1028"/>
              <a:gd name="T64" fmla="*/ 0 w 1962"/>
              <a:gd name="T65" fmla="*/ 830 h 10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2"/>
              <a:gd name="T100" fmla="*/ 0 h 1028"/>
              <a:gd name="T101" fmla="*/ 1962 w 1962"/>
              <a:gd name="T102" fmla="*/ 1028 h 10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2" h="1028">
                <a:moveTo>
                  <a:pt x="0" y="830"/>
                </a:moveTo>
                <a:lnTo>
                  <a:pt x="59" y="855"/>
                </a:lnTo>
                <a:lnTo>
                  <a:pt x="119" y="879"/>
                </a:lnTo>
                <a:lnTo>
                  <a:pt x="176" y="900"/>
                </a:lnTo>
                <a:lnTo>
                  <a:pt x="232" y="919"/>
                </a:lnTo>
                <a:lnTo>
                  <a:pt x="288" y="938"/>
                </a:lnTo>
                <a:lnTo>
                  <a:pt x="342" y="954"/>
                </a:lnTo>
                <a:lnTo>
                  <a:pt x="396" y="968"/>
                </a:lnTo>
                <a:lnTo>
                  <a:pt x="448" y="981"/>
                </a:lnTo>
                <a:lnTo>
                  <a:pt x="499" y="992"/>
                </a:lnTo>
                <a:lnTo>
                  <a:pt x="549" y="1001"/>
                </a:lnTo>
                <a:lnTo>
                  <a:pt x="598" y="1010"/>
                </a:lnTo>
                <a:lnTo>
                  <a:pt x="647" y="1017"/>
                </a:lnTo>
                <a:lnTo>
                  <a:pt x="694" y="1021"/>
                </a:lnTo>
                <a:lnTo>
                  <a:pt x="740" y="1025"/>
                </a:lnTo>
                <a:lnTo>
                  <a:pt x="785" y="1027"/>
                </a:lnTo>
                <a:lnTo>
                  <a:pt x="830" y="1028"/>
                </a:lnTo>
                <a:lnTo>
                  <a:pt x="872" y="1028"/>
                </a:lnTo>
                <a:lnTo>
                  <a:pt x="915" y="1026"/>
                </a:lnTo>
                <a:lnTo>
                  <a:pt x="956" y="1024"/>
                </a:lnTo>
                <a:lnTo>
                  <a:pt x="996" y="1020"/>
                </a:lnTo>
                <a:lnTo>
                  <a:pt x="1035" y="1015"/>
                </a:lnTo>
                <a:lnTo>
                  <a:pt x="1074" y="1009"/>
                </a:lnTo>
                <a:lnTo>
                  <a:pt x="1111" y="1001"/>
                </a:lnTo>
                <a:lnTo>
                  <a:pt x="1147" y="993"/>
                </a:lnTo>
                <a:lnTo>
                  <a:pt x="1183" y="985"/>
                </a:lnTo>
                <a:lnTo>
                  <a:pt x="1217" y="974"/>
                </a:lnTo>
                <a:lnTo>
                  <a:pt x="1250" y="963"/>
                </a:lnTo>
                <a:lnTo>
                  <a:pt x="1282" y="952"/>
                </a:lnTo>
                <a:lnTo>
                  <a:pt x="1314" y="939"/>
                </a:lnTo>
                <a:lnTo>
                  <a:pt x="1345" y="926"/>
                </a:lnTo>
                <a:lnTo>
                  <a:pt x="1374" y="911"/>
                </a:lnTo>
                <a:lnTo>
                  <a:pt x="1402" y="896"/>
                </a:lnTo>
                <a:lnTo>
                  <a:pt x="1430" y="881"/>
                </a:lnTo>
                <a:lnTo>
                  <a:pt x="1457" y="865"/>
                </a:lnTo>
                <a:lnTo>
                  <a:pt x="1482" y="849"/>
                </a:lnTo>
                <a:lnTo>
                  <a:pt x="1507" y="831"/>
                </a:lnTo>
                <a:lnTo>
                  <a:pt x="1531" y="813"/>
                </a:lnTo>
                <a:lnTo>
                  <a:pt x="1553" y="796"/>
                </a:lnTo>
                <a:lnTo>
                  <a:pt x="1575" y="777"/>
                </a:lnTo>
                <a:lnTo>
                  <a:pt x="1596" y="758"/>
                </a:lnTo>
                <a:lnTo>
                  <a:pt x="1617" y="739"/>
                </a:lnTo>
                <a:lnTo>
                  <a:pt x="1663" y="708"/>
                </a:lnTo>
                <a:lnTo>
                  <a:pt x="1706" y="674"/>
                </a:lnTo>
                <a:lnTo>
                  <a:pt x="1744" y="639"/>
                </a:lnTo>
                <a:lnTo>
                  <a:pt x="1780" y="602"/>
                </a:lnTo>
                <a:lnTo>
                  <a:pt x="1812" y="565"/>
                </a:lnTo>
                <a:lnTo>
                  <a:pt x="1841" y="527"/>
                </a:lnTo>
                <a:lnTo>
                  <a:pt x="1868" y="489"/>
                </a:lnTo>
                <a:lnTo>
                  <a:pt x="1893" y="454"/>
                </a:lnTo>
                <a:lnTo>
                  <a:pt x="1917" y="420"/>
                </a:lnTo>
                <a:lnTo>
                  <a:pt x="1940" y="387"/>
                </a:lnTo>
                <a:lnTo>
                  <a:pt x="1962" y="358"/>
                </a:lnTo>
                <a:lnTo>
                  <a:pt x="1944" y="290"/>
                </a:lnTo>
                <a:lnTo>
                  <a:pt x="1923" y="224"/>
                </a:lnTo>
                <a:lnTo>
                  <a:pt x="1901" y="164"/>
                </a:lnTo>
                <a:lnTo>
                  <a:pt x="1879" y="110"/>
                </a:lnTo>
                <a:lnTo>
                  <a:pt x="1860" y="64"/>
                </a:lnTo>
                <a:lnTo>
                  <a:pt x="1843" y="30"/>
                </a:lnTo>
                <a:lnTo>
                  <a:pt x="1833" y="8"/>
                </a:lnTo>
                <a:lnTo>
                  <a:pt x="1829" y="0"/>
                </a:lnTo>
                <a:lnTo>
                  <a:pt x="0" y="830"/>
                </a:lnTo>
                <a:close/>
              </a:path>
            </a:pathLst>
          </a:custGeom>
          <a:solidFill>
            <a:srgbClr val="A0A4FC"/>
          </a:solidFill>
          <a:ln w="9525">
            <a:noFill/>
            <a:round/>
            <a:headEnd/>
            <a:tailEnd/>
          </a:ln>
        </p:spPr>
        <p:txBody>
          <a:bodyPr>
            <a:prstTxWarp prst="textNoShape">
              <a:avLst/>
            </a:prstTxWarp>
          </a:bodyPr>
          <a:lstStyle/>
          <a:p>
            <a:endParaRPr lang="en-US" sz="1600">
              <a:latin typeface="+mj-lt"/>
              <a:cs typeface="Times New Roman" pitchFamily="18" charset="0"/>
            </a:endParaRPr>
          </a:p>
        </p:txBody>
      </p:sp>
      <p:sp>
        <p:nvSpPr>
          <p:cNvPr id="77" name="Freeform 12"/>
          <p:cNvSpPr>
            <a:spLocks/>
          </p:cNvSpPr>
          <p:nvPr/>
        </p:nvSpPr>
        <p:spPr bwMode="auto">
          <a:xfrm>
            <a:off x="6625104" y="2859266"/>
            <a:ext cx="1096962" cy="606425"/>
          </a:xfrm>
          <a:custGeom>
            <a:avLst/>
            <a:gdLst>
              <a:gd name="T0" fmla="*/ 20 w 2074"/>
              <a:gd name="T1" fmla="*/ 1083 h 1146"/>
              <a:gd name="T2" fmla="*/ 60 w 2074"/>
              <a:gd name="T3" fmla="*/ 964 h 1146"/>
              <a:gd name="T4" fmla="*/ 104 w 2074"/>
              <a:gd name="T5" fmla="*/ 852 h 1146"/>
              <a:gd name="T6" fmla="*/ 151 w 2074"/>
              <a:gd name="T7" fmla="*/ 750 h 1146"/>
              <a:gd name="T8" fmla="*/ 200 w 2074"/>
              <a:gd name="T9" fmla="*/ 654 h 1146"/>
              <a:gd name="T10" fmla="*/ 252 w 2074"/>
              <a:gd name="T11" fmla="*/ 568 h 1146"/>
              <a:gd name="T12" fmla="*/ 307 w 2074"/>
              <a:gd name="T13" fmla="*/ 488 h 1146"/>
              <a:gd name="T14" fmla="*/ 365 w 2074"/>
              <a:gd name="T15" fmla="*/ 415 h 1146"/>
              <a:gd name="T16" fmla="*/ 423 w 2074"/>
              <a:gd name="T17" fmla="*/ 351 h 1146"/>
              <a:gd name="T18" fmla="*/ 483 w 2074"/>
              <a:gd name="T19" fmla="*/ 292 h 1146"/>
              <a:gd name="T20" fmla="*/ 545 w 2074"/>
              <a:gd name="T21" fmla="*/ 239 h 1146"/>
              <a:gd name="T22" fmla="*/ 608 w 2074"/>
              <a:gd name="T23" fmla="*/ 193 h 1146"/>
              <a:gd name="T24" fmla="*/ 673 w 2074"/>
              <a:gd name="T25" fmla="*/ 152 h 1146"/>
              <a:gd name="T26" fmla="*/ 737 w 2074"/>
              <a:gd name="T27" fmla="*/ 117 h 1146"/>
              <a:gd name="T28" fmla="*/ 804 w 2074"/>
              <a:gd name="T29" fmla="*/ 87 h 1146"/>
              <a:gd name="T30" fmla="*/ 870 w 2074"/>
              <a:gd name="T31" fmla="*/ 62 h 1146"/>
              <a:gd name="T32" fmla="*/ 937 w 2074"/>
              <a:gd name="T33" fmla="*/ 41 h 1146"/>
              <a:gd name="T34" fmla="*/ 1003 w 2074"/>
              <a:gd name="T35" fmla="*/ 26 h 1146"/>
              <a:gd name="T36" fmla="*/ 1069 w 2074"/>
              <a:gd name="T37" fmla="*/ 14 h 1146"/>
              <a:gd name="T38" fmla="*/ 1136 w 2074"/>
              <a:gd name="T39" fmla="*/ 6 h 1146"/>
              <a:gd name="T40" fmla="*/ 1201 w 2074"/>
              <a:gd name="T41" fmla="*/ 1 h 1146"/>
              <a:gd name="T42" fmla="*/ 1266 w 2074"/>
              <a:gd name="T43" fmla="*/ 0 h 1146"/>
              <a:gd name="T44" fmla="*/ 1329 w 2074"/>
              <a:gd name="T45" fmla="*/ 1 h 1146"/>
              <a:gd name="T46" fmla="*/ 1392 w 2074"/>
              <a:gd name="T47" fmla="*/ 5 h 1146"/>
              <a:gd name="T48" fmla="*/ 1454 w 2074"/>
              <a:gd name="T49" fmla="*/ 11 h 1146"/>
              <a:gd name="T50" fmla="*/ 1513 w 2074"/>
              <a:gd name="T51" fmla="*/ 19 h 1146"/>
              <a:gd name="T52" fmla="*/ 1570 w 2074"/>
              <a:gd name="T53" fmla="*/ 30 h 1146"/>
              <a:gd name="T54" fmla="*/ 1626 w 2074"/>
              <a:gd name="T55" fmla="*/ 42 h 1146"/>
              <a:gd name="T56" fmla="*/ 1679 w 2074"/>
              <a:gd name="T57" fmla="*/ 55 h 1146"/>
              <a:gd name="T58" fmla="*/ 1731 w 2074"/>
              <a:gd name="T59" fmla="*/ 69 h 1146"/>
              <a:gd name="T60" fmla="*/ 1779 w 2074"/>
              <a:gd name="T61" fmla="*/ 84 h 1146"/>
              <a:gd name="T62" fmla="*/ 1824 w 2074"/>
              <a:gd name="T63" fmla="*/ 98 h 1146"/>
              <a:gd name="T64" fmla="*/ 1867 w 2074"/>
              <a:gd name="T65" fmla="*/ 113 h 1146"/>
              <a:gd name="T66" fmla="*/ 1905 w 2074"/>
              <a:gd name="T67" fmla="*/ 128 h 1146"/>
              <a:gd name="T68" fmla="*/ 1940 w 2074"/>
              <a:gd name="T69" fmla="*/ 142 h 1146"/>
              <a:gd name="T70" fmla="*/ 1973 w 2074"/>
              <a:gd name="T71" fmla="*/ 155 h 1146"/>
              <a:gd name="T72" fmla="*/ 2001 w 2074"/>
              <a:gd name="T73" fmla="*/ 168 h 1146"/>
              <a:gd name="T74" fmla="*/ 2025 w 2074"/>
              <a:gd name="T75" fmla="*/ 179 h 1146"/>
              <a:gd name="T76" fmla="*/ 2043 w 2074"/>
              <a:gd name="T77" fmla="*/ 189 h 1146"/>
              <a:gd name="T78" fmla="*/ 2059 w 2074"/>
              <a:gd name="T79" fmla="*/ 196 h 1146"/>
              <a:gd name="T80" fmla="*/ 2069 w 2074"/>
              <a:gd name="T81" fmla="*/ 201 h 1146"/>
              <a:gd name="T82" fmla="*/ 2073 w 2074"/>
              <a:gd name="T83" fmla="*/ 204 h 1146"/>
              <a:gd name="T84" fmla="*/ 2074 w 2074"/>
              <a:gd name="T85" fmla="*/ 204 h 1146"/>
              <a:gd name="T86" fmla="*/ 0 w 2074"/>
              <a:gd name="T87" fmla="*/ 1146 h 11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74"/>
              <a:gd name="T133" fmla="*/ 0 h 1146"/>
              <a:gd name="T134" fmla="*/ 2074 w 2074"/>
              <a:gd name="T135" fmla="*/ 1146 h 11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74" h="1146">
                <a:moveTo>
                  <a:pt x="0" y="1146"/>
                </a:moveTo>
                <a:lnTo>
                  <a:pt x="20" y="1083"/>
                </a:lnTo>
                <a:lnTo>
                  <a:pt x="40" y="1022"/>
                </a:lnTo>
                <a:lnTo>
                  <a:pt x="60" y="964"/>
                </a:lnTo>
                <a:lnTo>
                  <a:pt x="82" y="907"/>
                </a:lnTo>
                <a:lnTo>
                  <a:pt x="104" y="852"/>
                </a:lnTo>
                <a:lnTo>
                  <a:pt x="127" y="800"/>
                </a:lnTo>
                <a:lnTo>
                  <a:pt x="151" y="750"/>
                </a:lnTo>
                <a:lnTo>
                  <a:pt x="176" y="701"/>
                </a:lnTo>
                <a:lnTo>
                  <a:pt x="200" y="654"/>
                </a:lnTo>
                <a:lnTo>
                  <a:pt x="226" y="610"/>
                </a:lnTo>
                <a:lnTo>
                  <a:pt x="252" y="568"/>
                </a:lnTo>
                <a:lnTo>
                  <a:pt x="279" y="526"/>
                </a:lnTo>
                <a:lnTo>
                  <a:pt x="307" y="488"/>
                </a:lnTo>
                <a:lnTo>
                  <a:pt x="335" y="450"/>
                </a:lnTo>
                <a:lnTo>
                  <a:pt x="365" y="415"/>
                </a:lnTo>
                <a:lnTo>
                  <a:pt x="394" y="382"/>
                </a:lnTo>
                <a:lnTo>
                  <a:pt x="423" y="351"/>
                </a:lnTo>
                <a:lnTo>
                  <a:pt x="453" y="320"/>
                </a:lnTo>
                <a:lnTo>
                  <a:pt x="483" y="292"/>
                </a:lnTo>
                <a:lnTo>
                  <a:pt x="514" y="265"/>
                </a:lnTo>
                <a:lnTo>
                  <a:pt x="545" y="239"/>
                </a:lnTo>
                <a:lnTo>
                  <a:pt x="576" y="215"/>
                </a:lnTo>
                <a:lnTo>
                  <a:pt x="608" y="193"/>
                </a:lnTo>
                <a:lnTo>
                  <a:pt x="640" y="172"/>
                </a:lnTo>
                <a:lnTo>
                  <a:pt x="673" y="152"/>
                </a:lnTo>
                <a:lnTo>
                  <a:pt x="705" y="134"/>
                </a:lnTo>
                <a:lnTo>
                  <a:pt x="737" y="117"/>
                </a:lnTo>
                <a:lnTo>
                  <a:pt x="770" y="101"/>
                </a:lnTo>
                <a:lnTo>
                  <a:pt x="804" y="87"/>
                </a:lnTo>
                <a:lnTo>
                  <a:pt x="837" y="74"/>
                </a:lnTo>
                <a:lnTo>
                  <a:pt x="870" y="62"/>
                </a:lnTo>
                <a:lnTo>
                  <a:pt x="903" y="52"/>
                </a:lnTo>
                <a:lnTo>
                  <a:pt x="937" y="41"/>
                </a:lnTo>
                <a:lnTo>
                  <a:pt x="970" y="33"/>
                </a:lnTo>
                <a:lnTo>
                  <a:pt x="1003" y="26"/>
                </a:lnTo>
                <a:lnTo>
                  <a:pt x="1036" y="19"/>
                </a:lnTo>
                <a:lnTo>
                  <a:pt x="1069" y="14"/>
                </a:lnTo>
                <a:lnTo>
                  <a:pt x="1103" y="9"/>
                </a:lnTo>
                <a:lnTo>
                  <a:pt x="1136" y="6"/>
                </a:lnTo>
                <a:lnTo>
                  <a:pt x="1168" y="3"/>
                </a:lnTo>
                <a:lnTo>
                  <a:pt x="1201" y="1"/>
                </a:lnTo>
                <a:lnTo>
                  <a:pt x="1233" y="0"/>
                </a:lnTo>
                <a:lnTo>
                  <a:pt x="1266" y="0"/>
                </a:lnTo>
                <a:lnTo>
                  <a:pt x="1298" y="0"/>
                </a:lnTo>
                <a:lnTo>
                  <a:pt x="1329" y="1"/>
                </a:lnTo>
                <a:lnTo>
                  <a:pt x="1361" y="3"/>
                </a:lnTo>
                <a:lnTo>
                  <a:pt x="1392" y="5"/>
                </a:lnTo>
                <a:lnTo>
                  <a:pt x="1422" y="8"/>
                </a:lnTo>
                <a:lnTo>
                  <a:pt x="1454" y="11"/>
                </a:lnTo>
                <a:lnTo>
                  <a:pt x="1483" y="15"/>
                </a:lnTo>
                <a:lnTo>
                  <a:pt x="1513" y="19"/>
                </a:lnTo>
                <a:lnTo>
                  <a:pt x="1542" y="25"/>
                </a:lnTo>
                <a:lnTo>
                  <a:pt x="1570" y="30"/>
                </a:lnTo>
                <a:lnTo>
                  <a:pt x="1598" y="36"/>
                </a:lnTo>
                <a:lnTo>
                  <a:pt x="1626" y="42"/>
                </a:lnTo>
                <a:lnTo>
                  <a:pt x="1653" y="48"/>
                </a:lnTo>
                <a:lnTo>
                  <a:pt x="1679" y="55"/>
                </a:lnTo>
                <a:lnTo>
                  <a:pt x="1705" y="62"/>
                </a:lnTo>
                <a:lnTo>
                  <a:pt x="1731" y="69"/>
                </a:lnTo>
                <a:lnTo>
                  <a:pt x="1755" y="77"/>
                </a:lnTo>
                <a:lnTo>
                  <a:pt x="1779" y="84"/>
                </a:lnTo>
                <a:lnTo>
                  <a:pt x="1801" y="91"/>
                </a:lnTo>
                <a:lnTo>
                  <a:pt x="1824" y="98"/>
                </a:lnTo>
                <a:lnTo>
                  <a:pt x="1846" y="106"/>
                </a:lnTo>
                <a:lnTo>
                  <a:pt x="1867" y="113"/>
                </a:lnTo>
                <a:lnTo>
                  <a:pt x="1886" y="120"/>
                </a:lnTo>
                <a:lnTo>
                  <a:pt x="1905" y="128"/>
                </a:lnTo>
                <a:lnTo>
                  <a:pt x="1924" y="135"/>
                </a:lnTo>
                <a:lnTo>
                  <a:pt x="1940" y="142"/>
                </a:lnTo>
                <a:lnTo>
                  <a:pt x="1957" y="149"/>
                </a:lnTo>
                <a:lnTo>
                  <a:pt x="1973" y="155"/>
                </a:lnTo>
                <a:lnTo>
                  <a:pt x="1987" y="162"/>
                </a:lnTo>
                <a:lnTo>
                  <a:pt x="2001" y="168"/>
                </a:lnTo>
                <a:lnTo>
                  <a:pt x="2013" y="174"/>
                </a:lnTo>
                <a:lnTo>
                  <a:pt x="2025" y="179"/>
                </a:lnTo>
                <a:lnTo>
                  <a:pt x="2035" y="185"/>
                </a:lnTo>
                <a:lnTo>
                  <a:pt x="2043" y="189"/>
                </a:lnTo>
                <a:lnTo>
                  <a:pt x="2052" y="193"/>
                </a:lnTo>
                <a:lnTo>
                  <a:pt x="2059" y="196"/>
                </a:lnTo>
                <a:lnTo>
                  <a:pt x="2064" y="199"/>
                </a:lnTo>
                <a:lnTo>
                  <a:pt x="2069" y="201"/>
                </a:lnTo>
                <a:lnTo>
                  <a:pt x="2072" y="203"/>
                </a:lnTo>
                <a:lnTo>
                  <a:pt x="2073" y="204"/>
                </a:lnTo>
                <a:lnTo>
                  <a:pt x="2074" y="204"/>
                </a:lnTo>
                <a:lnTo>
                  <a:pt x="0" y="1146"/>
                </a:lnTo>
                <a:close/>
              </a:path>
            </a:pathLst>
          </a:custGeom>
          <a:solidFill>
            <a:srgbClr val="6ACE6A"/>
          </a:solidFill>
          <a:ln w="9525">
            <a:noFill/>
            <a:round/>
            <a:headEnd/>
            <a:tailEnd/>
          </a:ln>
        </p:spPr>
        <p:txBody>
          <a:bodyPr>
            <a:prstTxWarp prst="textNoShape">
              <a:avLst/>
            </a:prstTxWarp>
          </a:bodyPr>
          <a:lstStyle/>
          <a:p>
            <a:endParaRPr lang="en-US" sz="1600">
              <a:latin typeface="+mj-lt"/>
              <a:cs typeface="Times New Roman" pitchFamily="18" charset="0"/>
            </a:endParaRPr>
          </a:p>
        </p:txBody>
      </p:sp>
      <p:sp>
        <p:nvSpPr>
          <p:cNvPr id="87" name="Freeform 14"/>
          <p:cNvSpPr>
            <a:spLocks/>
          </p:cNvSpPr>
          <p:nvPr/>
        </p:nvSpPr>
        <p:spPr bwMode="auto">
          <a:xfrm>
            <a:off x="4366091" y="3867328"/>
            <a:ext cx="1096963" cy="606425"/>
          </a:xfrm>
          <a:custGeom>
            <a:avLst/>
            <a:gdLst>
              <a:gd name="T0" fmla="*/ 19 w 2074"/>
              <a:gd name="T1" fmla="*/ 1083 h 1147"/>
              <a:gd name="T2" fmla="*/ 59 w 2074"/>
              <a:gd name="T3" fmla="*/ 964 h 1147"/>
              <a:gd name="T4" fmla="*/ 104 w 2074"/>
              <a:gd name="T5" fmla="*/ 853 h 1147"/>
              <a:gd name="T6" fmla="*/ 151 w 2074"/>
              <a:gd name="T7" fmla="*/ 750 h 1147"/>
              <a:gd name="T8" fmla="*/ 201 w 2074"/>
              <a:gd name="T9" fmla="*/ 655 h 1147"/>
              <a:gd name="T10" fmla="*/ 252 w 2074"/>
              <a:gd name="T11" fmla="*/ 568 h 1147"/>
              <a:gd name="T12" fmla="*/ 306 w 2074"/>
              <a:gd name="T13" fmla="*/ 488 h 1147"/>
              <a:gd name="T14" fmla="*/ 363 w 2074"/>
              <a:gd name="T15" fmla="*/ 416 h 1147"/>
              <a:gd name="T16" fmla="*/ 422 w 2074"/>
              <a:gd name="T17" fmla="*/ 351 h 1147"/>
              <a:gd name="T18" fmla="*/ 483 w 2074"/>
              <a:gd name="T19" fmla="*/ 292 h 1147"/>
              <a:gd name="T20" fmla="*/ 544 w 2074"/>
              <a:gd name="T21" fmla="*/ 240 h 1147"/>
              <a:gd name="T22" fmla="*/ 607 w 2074"/>
              <a:gd name="T23" fmla="*/ 193 h 1147"/>
              <a:gd name="T24" fmla="*/ 672 w 2074"/>
              <a:gd name="T25" fmla="*/ 152 h 1147"/>
              <a:gd name="T26" fmla="*/ 737 w 2074"/>
              <a:gd name="T27" fmla="*/ 117 h 1147"/>
              <a:gd name="T28" fmla="*/ 803 w 2074"/>
              <a:gd name="T29" fmla="*/ 87 h 1147"/>
              <a:gd name="T30" fmla="*/ 869 w 2074"/>
              <a:gd name="T31" fmla="*/ 62 h 1147"/>
              <a:gd name="T32" fmla="*/ 936 w 2074"/>
              <a:gd name="T33" fmla="*/ 42 h 1147"/>
              <a:gd name="T34" fmla="*/ 1002 w 2074"/>
              <a:gd name="T35" fmla="*/ 26 h 1147"/>
              <a:gd name="T36" fmla="*/ 1068 w 2074"/>
              <a:gd name="T37" fmla="*/ 14 h 1147"/>
              <a:gd name="T38" fmla="*/ 1135 w 2074"/>
              <a:gd name="T39" fmla="*/ 6 h 1147"/>
              <a:gd name="T40" fmla="*/ 1200 w 2074"/>
              <a:gd name="T41" fmla="*/ 1 h 1147"/>
              <a:gd name="T42" fmla="*/ 1266 w 2074"/>
              <a:gd name="T43" fmla="*/ 0 h 1147"/>
              <a:gd name="T44" fmla="*/ 1329 w 2074"/>
              <a:gd name="T45" fmla="*/ 1 h 1147"/>
              <a:gd name="T46" fmla="*/ 1391 w 2074"/>
              <a:gd name="T47" fmla="*/ 5 h 1147"/>
              <a:gd name="T48" fmla="*/ 1453 w 2074"/>
              <a:gd name="T49" fmla="*/ 11 h 1147"/>
              <a:gd name="T50" fmla="*/ 1512 w 2074"/>
              <a:gd name="T51" fmla="*/ 21 h 1147"/>
              <a:gd name="T52" fmla="*/ 1570 w 2074"/>
              <a:gd name="T53" fmla="*/ 30 h 1147"/>
              <a:gd name="T54" fmla="*/ 1626 w 2074"/>
              <a:gd name="T55" fmla="*/ 42 h 1147"/>
              <a:gd name="T56" fmla="*/ 1679 w 2074"/>
              <a:gd name="T57" fmla="*/ 55 h 1147"/>
              <a:gd name="T58" fmla="*/ 1730 w 2074"/>
              <a:gd name="T59" fmla="*/ 69 h 1147"/>
              <a:gd name="T60" fmla="*/ 1778 w 2074"/>
              <a:gd name="T61" fmla="*/ 84 h 1147"/>
              <a:gd name="T62" fmla="*/ 1823 w 2074"/>
              <a:gd name="T63" fmla="*/ 98 h 1147"/>
              <a:gd name="T64" fmla="*/ 1866 w 2074"/>
              <a:gd name="T65" fmla="*/ 113 h 1147"/>
              <a:gd name="T66" fmla="*/ 1905 w 2074"/>
              <a:gd name="T67" fmla="*/ 129 h 1147"/>
              <a:gd name="T68" fmla="*/ 1940 w 2074"/>
              <a:gd name="T69" fmla="*/ 142 h 1147"/>
              <a:gd name="T70" fmla="*/ 1972 w 2074"/>
              <a:gd name="T71" fmla="*/ 156 h 1147"/>
              <a:gd name="T72" fmla="*/ 2000 w 2074"/>
              <a:gd name="T73" fmla="*/ 168 h 1147"/>
              <a:gd name="T74" fmla="*/ 2024 w 2074"/>
              <a:gd name="T75" fmla="*/ 179 h 1147"/>
              <a:gd name="T76" fmla="*/ 2043 w 2074"/>
              <a:gd name="T77" fmla="*/ 189 h 1147"/>
              <a:gd name="T78" fmla="*/ 2058 w 2074"/>
              <a:gd name="T79" fmla="*/ 196 h 1147"/>
              <a:gd name="T80" fmla="*/ 2068 w 2074"/>
              <a:gd name="T81" fmla="*/ 201 h 1147"/>
              <a:gd name="T82" fmla="*/ 2073 w 2074"/>
              <a:gd name="T83" fmla="*/ 204 h 1147"/>
              <a:gd name="T84" fmla="*/ 2074 w 2074"/>
              <a:gd name="T85" fmla="*/ 204 h 1147"/>
              <a:gd name="T86" fmla="*/ 0 w 2074"/>
              <a:gd name="T87" fmla="*/ 1147 h 11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74"/>
              <a:gd name="T133" fmla="*/ 0 h 1147"/>
              <a:gd name="T134" fmla="*/ 2074 w 2074"/>
              <a:gd name="T135" fmla="*/ 1147 h 11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74" h="1147">
                <a:moveTo>
                  <a:pt x="0" y="1147"/>
                </a:moveTo>
                <a:lnTo>
                  <a:pt x="19" y="1083"/>
                </a:lnTo>
                <a:lnTo>
                  <a:pt x="39" y="1022"/>
                </a:lnTo>
                <a:lnTo>
                  <a:pt x="59" y="964"/>
                </a:lnTo>
                <a:lnTo>
                  <a:pt x="81" y="907"/>
                </a:lnTo>
                <a:lnTo>
                  <a:pt x="104" y="853"/>
                </a:lnTo>
                <a:lnTo>
                  <a:pt x="127" y="800"/>
                </a:lnTo>
                <a:lnTo>
                  <a:pt x="151" y="750"/>
                </a:lnTo>
                <a:lnTo>
                  <a:pt x="175" y="701"/>
                </a:lnTo>
                <a:lnTo>
                  <a:pt x="201" y="655"/>
                </a:lnTo>
                <a:lnTo>
                  <a:pt x="225" y="611"/>
                </a:lnTo>
                <a:lnTo>
                  <a:pt x="252" y="568"/>
                </a:lnTo>
                <a:lnTo>
                  <a:pt x="279" y="527"/>
                </a:lnTo>
                <a:lnTo>
                  <a:pt x="306" y="488"/>
                </a:lnTo>
                <a:lnTo>
                  <a:pt x="334" y="452"/>
                </a:lnTo>
                <a:lnTo>
                  <a:pt x="363" y="416"/>
                </a:lnTo>
                <a:lnTo>
                  <a:pt x="393" y="382"/>
                </a:lnTo>
                <a:lnTo>
                  <a:pt x="422" y="351"/>
                </a:lnTo>
                <a:lnTo>
                  <a:pt x="452" y="321"/>
                </a:lnTo>
                <a:lnTo>
                  <a:pt x="483" y="292"/>
                </a:lnTo>
                <a:lnTo>
                  <a:pt x="513" y="265"/>
                </a:lnTo>
                <a:lnTo>
                  <a:pt x="544" y="240"/>
                </a:lnTo>
                <a:lnTo>
                  <a:pt x="576" y="216"/>
                </a:lnTo>
                <a:lnTo>
                  <a:pt x="607" y="193"/>
                </a:lnTo>
                <a:lnTo>
                  <a:pt x="640" y="172"/>
                </a:lnTo>
                <a:lnTo>
                  <a:pt x="672" y="152"/>
                </a:lnTo>
                <a:lnTo>
                  <a:pt x="704" y="134"/>
                </a:lnTo>
                <a:lnTo>
                  <a:pt x="737" y="117"/>
                </a:lnTo>
                <a:lnTo>
                  <a:pt x="769" y="102"/>
                </a:lnTo>
                <a:lnTo>
                  <a:pt x="803" y="87"/>
                </a:lnTo>
                <a:lnTo>
                  <a:pt x="836" y="75"/>
                </a:lnTo>
                <a:lnTo>
                  <a:pt x="869" y="62"/>
                </a:lnTo>
                <a:lnTo>
                  <a:pt x="902" y="52"/>
                </a:lnTo>
                <a:lnTo>
                  <a:pt x="936" y="42"/>
                </a:lnTo>
                <a:lnTo>
                  <a:pt x="969" y="33"/>
                </a:lnTo>
                <a:lnTo>
                  <a:pt x="1002" y="26"/>
                </a:lnTo>
                <a:lnTo>
                  <a:pt x="1035" y="19"/>
                </a:lnTo>
                <a:lnTo>
                  <a:pt x="1068" y="14"/>
                </a:lnTo>
                <a:lnTo>
                  <a:pt x="1102" y="9"/>
                </a:lnTo>
                <a:lnTo>
                  <a:pt x="1135" y="6"/>
                </a:lnTo>
                <a:lnTo>
                  <a:pt x="1168" y="3"/>
                </a:lnTo>
                <a:lnTo>
                  <a:pt x="1200" y="1"/>
                </a:lnTo>
                <a:lnTo>
                  <a:pt x="1232" y="0"/>
                </a:lnTo>
                <a:lnTo>
                  <a:pt x="1266" y="0"/>
                </a:lnTo>
                <a:lnTo>
                  <a:pt x="1297" y="0"/>
                </a:lnTo>
                <a:lnTo>
                  <a:pt x="1329" y="1"/>
                </a:lnTo>
                <a:lnTo>
                  <a:pt x="1360" y="3"/>
                </a:lnTo>
                <a:lnTo>
                  <a:pt x="1391" y="5"/>
                </a:lnTo>
                <a:lnTo>
                  <a:pt x="1422" y="8"/>
                </a:lnTo>
                <a:lnTo>
                  <a:pt x="1453" y="11"/>
                </a:lnTo>
                <a:lnTo>
                  <a:pt x="1483" y="15"/>
                </a:lnTo>
                <a:lnTo>
                  <a:pt x="1512" y="21"/>
                </a:lnTo>
                <a:lnTo>
                  <a:pt x="1541" y="25"/>
                </a:lnTo>
                <a:lnTo>
                  <a:pt x="1570" y="30"/>
                </a:lnTo>
                <a:lnTo>
                  <a:pt x="1598" y="36"/>
                </a:lnTo>
                <a:lnTo>
                  <a:pt x="1626" y="42"/>
                </a:lnTo>
                <a:lnTo>
                  <a:pt x="1652" y="49"/>
                </a:lnTo>
                <a:lnTo>
                  <a:pt x="1679" y="55"/>
                </a:lnTo>
                <a:lnTo>
                  <a:pt x="1705" y="62"/>
                </a:lnTo>
                <a:lnTo>
                  <a:pt x="1730" y="69"/>
                </a:lnTo>
                <a:lnTo>
                  <a:pt x="1755" y="77"/>
                </a:lnTo>
                <a:lnTo>
                  <a:pt x="1778" y="84"/>
                </a:lnTo>
                <a:lnTo>
                  <a:pt x="1801" y="91"/>
                </a:lnTo>
                <a:lnTo>
                  <a:pt x="1823" y="98"/>
                </a:lnTo>
                <a:lnTo>
                  <a:pt x="1845" y="106"/>
                </a:lnTo>
                <a:lnTo>
                  <a:pt x="1866" y="113"/>
                </a:lnTo>
                <a:lnTo>
                  <a:pt x="1885" y="121"/>
                </a:lnTo>
                <a:lnTo>
                  <a:pt x="1905" y="129"/>
                </a:lnTo>
                <a:lnTo>
                  <a:pt x="1923" y="136"/>
                </a:lnTo>
                <a:lnTo>
                  <a:pt x="1940" y="142"/>
                </a:lnTo>
                <a:lnTo>
                  <a:pt x="1957" y="149"/>
                </a:lnTo>
                <a:lnTo>
                  <a:pt x="1972" y="156"/>
                </a:lnTo>
                <a:lnTo>
                  <a:pt x="1986" y="162"/>
                </a:lnTo>
                <a:lnTo>
                  <a:pt x="2000" y="168"/>
                </a:lnTo>
                <a:lnTo>
                  <a:pt x="2012" y="174"/>
                </a:lnTo>
                <a:lnTo>
                  <a:pt x="2024" y="179"/>
                </a:lnTo>
                <a:lnTo>
                  <a:pt x="2034" y="185"/>
                </a:lnTo>
                <a:lnTo>
                  <a:pt x="2043" y="189"/>
                </a:lnTo>
                <a:lnTo>
                  <a:pt x="2052" y="193"/>
                </a:lnTo>
                <a:lnTo>
                  <a:pt x="2058" y="196"/>
                </a:lnTo>
                <a:lnTo>
                  <a:pt x="2064" y="199"/>
                </a:lnTo>
                <a:lnTo>
                  <a:pt x="2068" y="201"/>
                </a:lnTo>
                <a:lnTo>
                  <a:pt x="2071" y="203"/>
                </a:lnTo>
                <a:lnTo>
                  <a:pt x="2073" y="204"/>
                </a:lnTo>
                <a:lnTo>
                  <a:pt x="2074" y="204"/>
                </a:lnTo>
                <a:lnTo>
                  <a:pt x="0" y="1147"/>
                </a:lnTo>
                <a:close/>
              </a:path>
            </a:pathLst>
          </a:custGeom>
          <a:solidFill>
            <a:srgbClr val="6ACE6A"/>
          </a:solidFill>
          <a:ln w="9525">
            <a:noFill/>
            <a:round/>
            <a:headEnd/>
            <a:tailEnd/>
          </a:ln>
        </p:spPr>
        <p:txBody>
          <a:bodyPr>
            <a:prstTxWarp prst="textNoShape">
              <a:avLst/>
            </a:prstTxWarp>
          </a:bodyPr>
          <a:lstStyle/>
          <a:p>
            <a:endParaRPr lang="en-US" sz="1600">
              <a:latin typeface="+mj-lt"/>
              <a:cs typeface="Times New Roman" pitchFamily="18" charset="0"/>
            </a:endParaRPr>
          </a:p>
        </p:txBody>
      </p:sp>
      <p:grpSp>
        <p:nvGrpSpPr>
          <p:cNvPr id="88" name="Group 65"/>
          <p:cNvGrpSpPr>
            <a:grpSpLocks/>
          </p:cNvGrpSpPr>
          <p:nvPr/>
        </p:nvGrpSpPr>
        <p:grpSpPr bwMode="auto">
          <a:xfrm>
            <a:off x="4494681" y="3075167"/>
            <a:ext cx="731838" cy="760413"/>
            <a:chOff x="2093" y="1327"/>
            <a:chExt cx="461" cy="479"/>
          </a:xfrm>
        </p:grpSpPr>
        <p:sp>
          <p:nvSpPr>
            <p:cNvPr id="89" name="Rectangle 27"/>
            <p:cNvSpPr>
              <a:spLocks noChangeArrowheads="1"/>
            </p:cNvSpPr>
            <p:nvPr/>
          </p:nvSpPr>
          <p:spPr bwMode="auto">
            <a:xfrm>
              <a:off x="2093" y="1327"/>
              <a:ext cx="461"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Business </a:t>
              </a:r>
              <a:endParaRPr lang="en-US" sz="1500" b="0" i="1" dirty="0">
                <a:solidFill>
                  <a:schemeClr val="tx1"/>
                </a:solidFill>
                <a:latin typeface="+mj-lt"/>
                <a:cs typeface="Times New Roman" pitchFamily="18" charset="0"/>
              </a:endParaRPr>
            </a:p>
          </p:txBody>
        </p:sp>
        <p:sp>
          <p:nvSpPr>
            <p:cNvPr id="90" name="Rectangle 28"/>
            <p:cNvSpPr>
              <a:spLocks noChangeArrowheads="1"/>
            </p:cNvSpPr>
            <p:nvPr/>
          </p:nvSpPr>
          <p:spPr bwMode="auto">
            <a:xfrm>
              <a:off x="2105" y="1430"/>
              <a:ext cx="238"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peak</a:t>
              </a:r>
              <a:endParaRPr lang="en-US" sz="1500" b="0" i="1" dirty="0">
                <a:solidFill>
                  <a:schemeClr val="tx1"/>
                </a:solidFill>
                <a:latin typeface="+mj-lt"/>
                <a:cs typeface="Times New Roman" pitchFamily="18" charset="0"/>
              </a:endParaRPr>
            </a:p>
          </p:txBody>
        </p:sp>
        <p:sp>
          <p:nvSpPr>
            <p:cNvPr id="91" name="Line 29"/>
            <p:cNvSpPr>
              <a:spLocks noChangeShapeType="1"/>
            </p:cNvSpPr>
            <p:nvPr/>
          </p:nvSpPr>
          <p:spPr bwMode="auto">
            <a:xfrm flipH="1">
              <a:off x="2226" y="1585"/>
              <a:ext cx="47" cy="221"/>
            </a:xfrm>
            <a:prstGeom prst="line">
              <a:avLst/>
            </a:prstGeom>
            <a:noFill/>
            <a:ln w="31750">
              <a:solidFill>
                <a:schemeClr val="tx1"/>
              </a:solidFill>
              <a:round/>
              <a:headEnd/>
              <a:tailEnd type="none" w="lg" len="lg"/>
            </a:ln>
            <a:effectLst>
              <a:outerShdw blurRad="63500" dist="38099" dir="2700000" algn="ctr" rotWithShape="0">
                <a:schemeClr val="bg2">
                  <a:alpha val="74998"/>
                </a:schemeClr>
              </a:outerShdw>
            </a:effectLst>
          </p:spPr>
          <p:txBody>
            <a:bodyPr wrap="square">
              <a:prstTxWarp prst="textNoShape">
                <a:avLst/>
              </a:prstTxWarp>
              <a:spAutoFit/>
            </a:bodyPr>
            <a:lstStyle/>
            <a:p>
              <a:pPr>
                <a:defRPr/>
              </a:pPr>
              <a:endParaRPr lang="en-US" sz="1600">
                <a:latin typeface="+mj-lt"/>
                <a:cs typeface="Times New Roman" pitchFamily="18" charset="0"/>
              </a:endParaRPr>
            </a:p>
          </p:txBody>
        </p:sp>
      </p:grpSp>
      <p:grpSp>
        <p:nvGrpSpPr>
          <p:cNvPr id="93" name="Group 67"/>
          <p:cNvGrpSpPr>
            <a:grpSpLocks/>
          </p:cNvGrpSpPr>
          <p:nvPr/>
        </p:nvGrpSpPr>
        <p:grpSpPr bwMode="auto">
          <a:xfrm>
            <a:off x="6286969" y="4124501"/>
            <a:ext cx="1093788" cy="787400"/>
            <a:chOff x="3222" y="1988"/>
            <a:chExt cx="689" cy="496"/>
          </a:xfrm>
        </p:grpSpPr>
        <p:sp>
          <p:nvSpPr>
            <p:cNvPr id="94" name="Rectangle 32"/>
            <p:cNvSpPr>
              <a:spLocks noChangeArrowheads="1"/>
            </p:cNvSpPr>
            <p:nvPr/>
          </p:nvSpPr>
          <p:spPr bwMode="auto">
            <a:xfrm>
              <a:off x="3235" y="2242"/>
              <a:ext cx="676"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Recessionary </a:t>
              </a:r>
              <a:endParaRPr lang="en-US" sz="1500" b="0" i="1" dirty="0">
                <a:solidFill>
                  <a:schemeClr val="tx1"/>
                </a:solidFill>
                <a:latin typeface="+mj-lt"/>
                <a:cs typeface="Times New Roman" pitchFamily="18" charset="0"/>
              </a:endParaRPr>
            </a:p>
          </p:txBody>
        </p:sp>
        <p:sp>
          <p:nvSpPr>
            <p:cNvPr id="95" name="Rectangle 33"/>
            <p:cNvSpPr>
              <a:spLocks noChangeArrowheads="1"/>
            </p:cNvSpPr>
            <p:nvPr/>
          </p:nvSpPr>
          <p:spPr bwMode="auto">
            <a:xfrm>
              <a:off x="3245" y="2339"/>
              <a:ext cx="332"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trough</a:t>
              </a:r>
              <a:endParaRPr lang="en-US" sz="1500" b="0" i="1" dirty="0">
                <a:solidFill>
                  <a:schemeClr val="tx1"/>
                </a:solidFill>
                <a:latin typeface="+mj-lt"/>
                <a:cs typeface="Times New Roman" pitchFamily="18" charset="0"/>
              </a:endParaRPr>
            </a:p>
          </p:txBody>
        </p:sp>
        <p:sp>
          <p:nvSpPr>
            <p:cNvPr id="96" name="Line 34"/>
            <p:cNvSpPr>
              <a:spLocks noChangeShapeType="1"/>
            </p:cNvSpPr>
            <p:nvPr/>
          </p:nvSpPr>
          <p:spPr bwMode="auto">
            <a:xfrm flipH="1" flipV="1">
              <a:off x="3222" y="1988"/>
              <a:ext cx="115" cy="242"/>
            </a:xfrm>
            <a:prstGeom prst="line">
              <a:avLst/>
            </a:prstGeom>
            <a:noFill/>
            <a:ln w="31750">
              <a:solidFill>
                <a:srgbClr val="1F1A17"/>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pitchFamily="18" charset="0"/>
              </a:endParaRPr>
            </a:p>
          </p:txBody>
        </p:sp>
      </p:grpSp>
      <p:grpSp>
        <p:nvGrpSpPr>
          <p:cNvPr id="97" name="Group 63"/>
          <p:cNvGrpSpPr>
            <a:grpSpLocks/>
          </p:cNvGrpSpPr>
          <p:nvPr/>
        </p:nvGrpSpPr>
        <p:grpSpPr bwMode="auto">
          <a:xfrm>
            <a:off x="5212229" y="4114978"/>
            <a:ext cx="979487" cy="320675"/>
            <a:chOff x="2545" y="1982"/>
            <a:chExt cx="617" cy="202"/>
          </a:xfrm>
        </p:grpSpPr>
        <p:sp>
          <p:nvSpPr>
            <p:cNvPr id="98" name="Rectangle 46"/>
            <p:cNvSpPr>
              <a:spLocks noChangeArrowheads="1"/>
            </p:cNvSpPr>
            <p:nvPr/>
          </p:nvSpPr>
          <p:spPr bwMode="auto">
            <a:xfrm rot="529135">
              <a:off x="2545" y="2048"/>
              <a:ext cx="607" cy="136"/>
            </a:xfrm>
            <a:prstGeom prst="rect">
              <a:avLst/>
            </a:prstGeom>
            <a:noFill/>
            <a:ln w="9525">
              <a:noFill/>
              <a:miter lim="800000"/>
              <a:headEnd/>
              <a:tailEnd/>
            </a:ln>
          </p:spPr>
          <p:txBody>
            <a:bodyPr lIns="0" tIns="0" rIns="0" bIns="0">
              <a:prstTxWarp prst="textNoShape">
                <a:avLst/>
              </a:prstTxWarp>
              <a:spAutoFit/>
            </a:bodyPr>
            <a:lstStyle/>
            <a:p>
              <a:r>
                <a:rPr lang="en-US" sz="1400" i="1">
                  <a:solidFill>
                    <a:srgbClr val="1F1A17"/>
                  </a:solidFill>
                  <a:latin typeface="+mj-lt"/>
                  <a:cs typeface="Times New Roman" pitchFamily="18" charset="0"/>
                </a:rPr>
                <a:t>Contraction</a:t>
              </a:r>
              <a:endParaRPr lang="en-US" sz="1400" i="1">
                <a:solidFill>
                  <a:schemeClr val="tx1"/>
                </a:solidFill>
                <a:latin typeface="+mj-lt"/>
                <a:cs typeface="Times New Roman" pitchFamily="18" charset="0"/>
              </a:endParaRPr>
            </a:p>
          </p:txBody>
        </p:sp>
        <p:sp>
          <p:nvSpPr>
            <p:cNvPr id="99" name="Line 47"/>
            <p:cNvSpPr>
              <a:spLocks noChangeShapeType="1"/>
            </p:cNvSpPr>
            <p:nvPr/>
          </p:nvSpPr>
          <p:spPr bwMode="auto">
            <a:xfrm>
              <a:off x="2661" y="1982"/>
              <a:ext cx="501" cy="83"/>
            </a:xfrm>
            <a:prstGeom prst="line">
              <a:avLst/>
            </a:prstGeom>
            <a:noFill/>
            <a:ln w="31750">
              <a:solidFill>
                <a:schemeClr val="tx1"/>
              </a:solidFill>
              <a:round/>
              <a:headEnd/>
              <a:tailEnd type="stealth" w="lg" len="lg"/>
            </a:ln>
          </p:spPr>
          <p:txBody>
            <a:bodyPr anchor="ctr">
              <a:prstTxWarp prst="textNoShape">
                <a:avLst/>
              </a:prstTxWarp>
              <a:spAutoFit/>
            </a:bodyPr>
            <a:lstStyle/>
            <a:p>
              <a:endParaRPr lang="en-US" sz="1600">
                <a:latin typeface="+mj-lt"/>
                <a:cs typeface="Times New Roman" pitchFamily="18" charset="0"/>
              </a:endParaRPr>
            </a:p>
          </p:txBody>
        </p:sp>
      </p:grpSp>
      <p:grpSp>
        <p:nvGrpSpPr>
          <p:cNvPr id="100" name="Group 64"/>
          <p:cNvGrpSpPr>
            <a:grpSpLocks/>
          </p:cNvGrpSpPr>
          <p:nvPr/>
        </p:nvGrpSpPr>
        <p:grpSpPr bwMode="auto">
          <a:xfrm>
            <a:off x="6469535" y="3521253"/>
            <a:ext cx="401638" cy="811213"/>
            <a:chOff x="3337" y="1608"/>
            <a:chExt cx="253" cy="511"/>
          </a:xfrm>
        </p:grpSpPr>
        <p:sp>
          <p:nvSpPr>
            <p:cNvPr id="101" name="Rectangle 49"/>
            <p:cNvSpPr>
              <a:spLocks noChangeArrowheads="1"/>
            </p:cNvSpPr>
            <p:nvPr/>
          </p:nvSpPr>
          <p:spPr bwMode="auto">
            <a:xfrm rot="17703818">
              <a:off x="3283" y="1812"/>
              <a:ext cx="478" cy="136"/>
            </a:xfrm>
            <a:prstGeom prst="rect">
              <a:avLst/>
            </a:prstGeom>
            <a:noFill/>
            <a:ln w="9525">
              <a:noFill/>
              <a:miter lim="800000"/>
              <a:headEnd/>
              <a:tailEnd/>
            </a:ln>
          </p:spPr>
          <p:txBody>
            <a:bodyPr wrap="none" lIns="0" tIns="0" rIns="0" bIns="0">
              <a:prstTxWarp prst="textNoShape">
                <a:avLst/>
              </a:prstTxWarp>
              <a:spAutoFit/>
            </a:bodyPr>
            <a:lstStyle/>
            <a:p>
              <a:r>
                <a:rPr lang="en-US" sz="1400" i="1">
                  <a:solidFill>
                    <a:srgbClr val="1F1A17"/>
                  </a:solidFill>
                  <a:latin typeface="+mj-lt"/>
                  <a:cs typeface="Times New Roman" pitchFamily="18" charset="0"/>
                </a:rPr>
                <a:t>Expansion</a:t>
              </a:r>
              <a:endParaRPr lang="en-US" sz="1400" i="1">
                <a:solidFill>
                  <a:schemeClr val="tx1"/>
                </a:solidFill>
                <a:latin typeface="+mj-lt"/>
                <a:cs typeface="Times New Roman" pitchFamily="18" charset="0"/>
              </a:endParaRPr>
            </a:p>
          </p:txBody>
        </p:sp>
        <p:sp>
          <p:nvSpPr>
            <p:cNvPr id="102" name="Line 50"/>
            <p:cNvSpPr>
              <a:spLocks noChangeShapeType="1"/>
            </p:cNvSpPr>
            <p:nvPr/>
          </p:nvSpPr>
          <p:spPr bwMode="auto">
            <a:xfrm flipV="1">
              <a:off x="3337" y="1608"/>
              <a:ext cx="192" cy="384"/>
            </a:xfrm>
            <a:prstGeom prst="line">
              <a:avLst/>
            </a:prstGeom>
            <a:noFill/>
            <a:ln w="31750">
              <a:solidFill>
                <a:schemeClr val="tx1"/>
              </a:solidFill>
              <a:round/>
              <a:headEnd/>
              <a:tailEnd type="stealth" w="lg" len="lg"/>
            </a:ln>
          </p:spPr>
          <p:txBody>
            <a:bodyPr anchor="ctr">
              <a:prstTxWarp prst="textNoShape">
                <a:avLst/>
              </a:prstTxWarp>
              <a:spAutoFit/>
            </a:bodyPr>
            <a:lstStyle/>
            <a:p>
              <a:endParaRPr lang="en-US" sz="1600">
                <a:latin typeface="+mj-lt"/>
                <a:cs typeface="Times New Roman" pitchFamily="18" charset="0"/>
              </a:endParaRPr>
            </a:p>
          </p:txBody>
        </p:sp>
      </p:grpSp>
      <p:grpSp>
        <p:nvGrpSpPr>
          <p:cNvPr id="103" name="Group 66"/>
          <p:cNvGrpSpPr>
            <a:grpSpLocks/>
          </p:cNvGrpSpPr>
          <p:nvPr/>
        </p:nvGrpSpPr>
        <p:grpSpPr bwMode="auto">
          <a:xfrm>
            <a:off x="6312368" y="2219504"/>
            <a:ext cx="720725" cy="631825"/>
            <a:chOff x="3238" y="788"/>
            <a:chExt cx="454" cy="398"/>
          </a:xfrm>
        </p:grpSpPr>
        <p:sp>
          <p:nvSpPr>
            <p:cNvPr id="104" name="Line 36"/>
            <p:cNvSpPr>
              <a:spLocks noChangeShapeType="1"/>
            </p:cNvSpPr>
            <p:nvPr/>
          </p:nvSpPr>
          <p:spPr bwMode="auto">
            <a:xfrm>
              <a:off x="3455" y="1049"/>
              <a:ext cx="163" cy="137"/>
            </a:xfrm>
            <a:prstGeom prst="line">
              <a:avLst/>
            </a:prstGeom>
            <a:noFill/>
            <a:ln w="31750">
              <a:solidFill>
                <a:schemeClr val="tx1"/>
              </a:solidFill>
              <a:round/>
              <a:headEnd/>
              <a:tailEnd type="none" w="lg" len="lg"/>
            </a:ln>
            <a:effectLst>
              <a:outerShdw blurRad="63500" dist="38099" dir="2700000" algn="ctr" rotWithShape="0">
                <a:schemeClr val="bg2">
                  <a:alpha val="74998"/>
                </a:schemeClr>
              </a:outerShdw>
            </a:effectLst>
          </p:spPr>
          <p:txBody>
            <a:bodyPr wrap="square">
              <a:prstTxWarp prst="textNoShape">
                <a:avLst/>
              </a:prstTxWarp>
              <a:spAutoFit/>
            </a:bodyPr>
            <a:lstStyle/>
            <a:p>
              <a:pPr>
                <a:defRPr/>
              </a:pPr>
              <a:endParaRPr lang="en-US" sz="1600">
                <a:latin typeface="+mj-lt"/>
                <a:cs typeface="Times New Roman" pitchFamily="18" charset="0"/>
              </a:endParaRPr>
            </a:p>
          </p:txBody>
        </p:sp>
        <p:sp>
          <p:nvSpPr>
            <p:cNvPr id="105" name="Rectangle 53"/>
            <p:cNvSpPr>
              <a:spLocks noChangeArrowheads="1"/>
            </p:cNvSpPr>
            <p:nvPr/>
          </p:nvSpPr>
          <p:spPr bwMode="auto">
            <a:xfrm>
              <a:off x="3238" y="788"/>
              <a:ext cx="454"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Business </a:t>
              </a:r>
              <a:endParaRPr lang="en-US" sz="1500" b="0" i="1" dirty="0">
                <a:solidFill>
                  <a:schemeClr val="tx1"/>
                </a:solidFill>
                <a:latin typeface="+mj-lt"/>
                <a:cs typeface="Times New Roman" pitchFamily="18" charset="0"/>
              </a:endParaRPr>
            </a:p>
          </p:txBody>
        </p:sp>
        <p:sp>
          <p:nvSpPr>
            <p:cNvPr id="106" name="Rectangle 54"/>
            <p:cNvSpPr>
              <a:spLocks noChangeArrowheads="1"/>
            </p:cNvSpPr>
            <p:nvPr/>
          </p:nvSpPr>
          <p:spPr bwMode="auto">
            <a:xfrm>
              <a:off x="3253" y="889"/>
              <a:ext cx="238"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peak</a:t>
              </a:r>
              <a:endParaRPr lang="en-US" sz="1500" b="0" i="1" dirty="0">
                <a:solidFill>
                  <a:schemeClr val="tx1"/>
                </a:solidFill>
                <a:latin typeface="+mj-lt"/>
                <a:cs typeface="Times New Roman" pitchFamily="18" charset="0"/>
              </a:endParaRPr>
            </a:p>
          </p:txBody>
        </p:sp>
      </p:grpSp>
      <p:grpSp>
        <p:nvGrpSpPr>
          <p:cNvPr id="107" name="Group 68"/>
          <p:cNvGrpSpPr>
            <a:grpSpLocks/>
          </p:cNvGrpSpPr>
          <p:nvPr/>
        </p:nvGrpSpPr>
        <p:grpSpPr bwMode="auto">
          <a:xfrm>
            <a:off x="7669679" y="3167242"/>
            <a:ext cx="1073150" cy="790575"/>
            <a:chOff x="4093" y="1385"/>
            <a:chExt cx="676" cy="498"/>
          </a:xfrm>
        </p:grpSpPr>
        <p:sp>
          <p:nvSpPr>
            <p:cNvPr id="108" name="Line 41"/>
            <p:cNvSpPr>
              <a:spLocks noChangeShapeType="1"/>
            </p:cNvSpPr>
            <p:nvPr/>
          </p:nvSpPr>
          <p:spPr bwMode="auto">
            <a:xfrm flipV="1">
              <a:off x="4481" y="1385"/>
              <a:ext cx="42" cy="271"/>
            </a:xfrm>
            <a:prstGeom prst="line">
              <a:avLst/>
            </a:prstGeom>
            <a:noFill/>
            <a:ln w="31750">
              <a:solidFill>
                <a:srgbClr val="1F1A17"/>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pitchFamily="18" charset="0"/>
              </a:endParaRPr>
            </a:p>
          </p:txBody>
        </p:sp>
        <p:sp>
          <p:nvSpPr>
            <p:cNvPr id="109" name="Rectangle 55"/>
            <p:cNvSpPr>
              <a:spLocks noChangeArrowheads="1"/>
            </p:cNvSpPr>
            <p:nvPr/>
          </p:nvSpPr>
          <p:spPr bwMode="auto">
            <a:xfrm>
              <a:off x="4093" y="1641"/>
              <a:ext cx="676"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Recessionary </a:t>
              </a:r>
              <a:endParaRPr lang="en-US" sz="1500" b="0" i="1" dirty="0">
                <a:solidFill>
                  <a:schemeClr val="tx1"/>
                </a:solidFill>
                <a:latin typeface="+mj-lt"/>
                <a:cs typeface="Times New Roman" pitchFamily="18" charset="0"/>
              </a:endParaRPr>
            </a:p>
          </p:txBody>
        </p:sp>
        <p:sp>
          <p:nvSpPr>
            <p:cNvPr id="110" name="Rectangle 56"/>
            <p:cNvSpPr>
              <a:spLocks noChangeArrowheads="1"/>
            </p:cNvSpPr>
            <p:nvPr/>
          </p:nvSpPr>
          <p:spPr bwMode="auto">
            <a:xfrm>
              <a:off x="4104" y="1738"/>
              <a:ext cx="332" cy="145"/>
            </a:xfrm>
            <a:prstGeom prst="rect">
              <a:avLst/>
            </a:prstGeom>
            <a:noFill/>
            <a:ln w="9525">
              <a:noFill/>
              <a:miter lim="800000"/>
              <a:headEnd/>
              <a:tailEnd/>
            </a:ln>
          </p:spPr>
          <p:txBody>
            <a:bodyPr wrap="none" lIns="0" tIns="0" rIns="0" bIns="0">
              <a:prstTxWarp prst="textNoShape">
                <a:avLst/>
              </a:prstTxWarp>
              <a:spAutoFit/>
            </a:bodyPr>
            <a:lstStyle/>
            <a:p>
              <a:r>
                <a:rPr lang="en-US" sz="1500" b="0" i="1" dirty="0">
                  <a:solidFill>
                    <a:srgbClr val="1F1A17"/>
                  </a:solidFill>
                  <a:latin typeface="+mj-lt"/>
                  <a:cs typeface="Times New Roman" pitchFamily="18" charset="0"/>
                </a:rPr>
                <a:t>trough</a:t>
              </a:r>
              <a:endParaRPr lang="en-US" sz="1500" b="0" i="1" dirty="0">
                <a:solidFill>
                  <a:schemeClr val="tx1"/>
                </a:solidFill>
                <a:latin typeface="+mj-lt"/>
                <a:cs typeface="Times New Roman" pitchFamily="18" charset="0"/>
              </a:endParaRPr>
            </a:p>
          </p:txBody>
        </p:sp>
      </p:grpSp>
      <p:grpSp>
        <p:nvGrpSpPr>
          <p:cNvPr id="111" name="Group 76"/>
          <p:cNvGrpSpPr>
            <a:grpSpLocks/>
          </p:cNvGrpSpPr>
          <p:nvPr/>
        </p:nvGrpSpPr>
        <p:grpSpPr bwMode="auto">
          <a:xfrm>
            <a:off x="4310529" y="3846691"/>
            <a:ext cx="1187450" cy="792162"/>
            <a:chOff x="1941" y="1813"/>
            <a:chExt cx="748" cy="499"/>
          </a:xfrm>
        </p:grpSpPr>
        <p:sp>
          <p:nvSpPr>
            <p:cNvPr id="112" name="Line 59"/>
            <p:cNvSpPr>
              <a:spLocks noChangeShapeType="1"/>
            </p:cNvSpPr>
            <p:nvPr/>
          </p:nvSpPr>
          <p:spPr bwMode="auto">
            <a:xfrm flipV="1">
              <a:off x="1941" y="2176"/>
              <a:ext cx="41" cy="136"/>
            </a:xfrm>
            <a:prstGeom prst="line">
              <a:avLst/>
            </a:prstGeom>
            <a:noFill/>
            <a:ln w="57150">
              <a:solidFill>
                <a:srgbClr val="531475"/>
              </a:solidFill>
              <a:round/>
              <a:headEnd/>
              <a:tailEnd/>
            </a:ln>
          </p:spPr>
          <p:txBody>
            <a:bodyPr>
              <a:prstTxWarp prst="textNoShape">
                <a:avLst/>
              </a:prstTxWarp>
            </a:bodyPr>
            <a:lstStyle/>
            <a:p>
              <a:endParaRPr lang="en-US" sz="1600">
                <a:latin typeface="+mj-lt"/>
                <a:cs typeface="Times New Roman" pitchFamily="18" charset="0"/>
              </a:endParaRPr>
            </a:p>
          </p:txBody>
        </p:sp>
        <p:sp>
          <p:nvSpPr>
            <p:cNvPr id="113" name="Freeform 60"/>
            <p:cNvSpPr>
              <a:spLocks/>
            </p:cNvSpPr>
            <p:nvPr/>
          </p:nvSpPr>
          <p:spPr bwMode="auto">
            <a:xfrm>
              <a:off x="1976" y="1813"/>
              <a:ext cx="713" cy="393"/>
            </a:xfrm>
            <a:custGeom>
              <a:avLst/>
              <a:gdLst>
                <a:gd name="T0" fmla="*/ 19 w 2139"/>
                <a:gd name="T1" fmla="*/ 1116 h 1179"/>
                <a:gd name="T2" fmla="*/ 60 w 2139"/>
                <a:gd name="T3" fmla="*/ 997 h 1179"/>
                <a:gd name="T4" fmla="*/ 103 w 2139"/>
                <a:gd name="T5" fmla="*/ 885 h 1179"/>
                <a:gd name="T6" fmla="*/ 150 w 2139"/>
                <a:gd name="T7" fmla="*/ 783 h 1179"/>
                <a:gd name="T8" fmla="*/ 199 w 2139"/>
                <a:gd name="T9" fmla="*/ 687 h 1179"/>
                <a:gd name="T10" fmla="*/ 251 w 2139"/>
                <a:gd name="T11" fmla="*/ 599 h 1179"/>
                <a:gd name="T12" fmla="*/ 305 w 2139"/>
                <a:gd name="T13" fmla="*/ 519 h 1179"/>
                <a:gd name="T14" fmla="*/ 361 w 2139"/>
                <a:gd name="T15" fmla="*/ 445 h 1179"/>
                <a:gd name="T16" fmla="*/ 419 w 2139"/>
                <a:gd name="T17" fmla="*/ 378 h 1179"/>
                <a:gd name="T18" fmla="*/ 478 w 2139"/>
                <a:gd name="T19" fmla="*/ 318 h 1179"/>
                <a:gd name="T20" fmla="*/ 539 w 2139"/>
                <a:gd name="T21" fmla="*/ 263 h 1179"/>
                <a:gd name="T22" fmla="*/ 602 w 2139"/>
                <a:gd name="T23" fmla="*/ 215 h 1179"/>
                <a:gd name="T24" fmla="*/ 665 w 2139"/>
                <a:gd name="T25" fmla="*/ 173 h 1179"/>
                <a:gd name="T26" fmla="*/ 729 w 2139"/>
                <a:gd name="T27" fmla="*/ 135 h 1179"/>
                <a:gd name="T28" fmla="*/ 795 w 2139"/>
                <a:gd name="T29" fmla="*/ 103 h 1179"/>
                <a:gd name="T30" fmla="*/ 861 w 2139"/>
                <a:gd name="T31" fmla="*/ 76 h 1179"/>
                <a:gd name="T32" fmla="*/ 927 w 2139"/>
                <a:gd name="T33" fmla="*/ 54 h 1179"/>
                <a:gd name="T34" fmla="*/ 993 w 2139"/>
                <a:gd name="T35" fmla="*/ 36 h 1179"/>
                <a:gd name="T36" fmla="*/ 1059 w 2139"/>
                <a:gd name="T37" fmla="*/ 22 h 1179"/>
                <a:gd name="T38" fmla="*/ 1126 w 2139"/>
                <a:gd name="T39" fmla="*/ 12 h 1179"/>
                <a:gd name="T40" fmla="*/ 1191 w 2139"/>
                <a:gd name="T41" fmla="*/ 5 h 1179"/>
                <a:gd name="T42" fmla="*/ 1257 w 2139"/>
                <a:gd name="T43" fmla="*/ 1 h 1179"/>
                <a:gd name="T44" fmla="*/ 1321 w 2139"/>
                <a:gd name="T45" fmla="*/ 0 h 1179"/>
                <a:gd name="T46" fmla="*/ 1383 w 2139"/>
                <a:gd name="T47" fmla="*/ 2 h 1179"/>
                <a:gd name="T48" fmla="*/ 1446 w 2139"/>
                <a:gd name="T49" fmla="*/ 8 h 1179"/>
                <a:gd name="T50" fmla="*/ 1507 w 2139"/>
                <a:gd name="T51" fmla="*/ 15 h 1179"/>
                <a:gd name="T52" fmla="*/ 1565 w 2139"/>
                <a:gd name="T53" fmla="*/ 23 h 1179"/>
                <a:gd name="T54" fmla="*/ 1623 w 2139"/>
                <a:gd name="T55" fmla="*/ 35 h 1179"/>
                <a:gd name="T56" fmla="*/ 1678 w 2139"/>
                <a:gd name="T57" fmla="*/ 46 h 1179"/>
                <a:gd name="T58" fmla="*/ 1731 w 2139"/>
                <a:gd name="T59" fmla="*/ 60 h 1179"/>
                <a:gd name="T60" fmla="*/ 1782 w 2139"/>
                <a:gd name="T61" fmla="*/ 73 h 1179"/>
                <a:gd name="T62" fmla="*/ 1830 w 2139"/>
                <a:gd name="T63" fmla="*/ 88 h 1179"/>
                <a:gd name="T64" fmla="*/ 1875 w 2139"/>
                <a:gd name="T65" fmla="*/ 103 h 1179"/>
                <a:gd name="T66" fmla="*/ 1918 w 2139"/>
                <a:gd name="T67" fmla="*/ 118 h 1179"/>
                <a:gd name="T68" fmla="*/ 1957 w 2139"/>
                <a:gd name="T69" fmla="*/ 133 h 1179"/>
                <a:gd name="T70" fmla="*/ 1994 w 2139"/>
                <a:gd name="T71" fmla="*/ 148 h 1179"/>
                <a:gd name="T72" fmla="*/ 2026 w 2139"/>
                <a:gd name="T73" fmla="*/ 161 h 1179"/>
                <a:gd name="T74" fmla="*/ 2055 w 2139"/>
                <a:gd name="T75" fmla="*/ 174 h 1179"/>
                <a:gd name="T76" fmla="*/ 2080 w 2139"/>
                <a:gd name="T77" fmla="*/ 185 h 1179"/>
                <a:gd name="T78" fmla="*/ 2101 w 2139"/>
                <a:gd name="T79" fmla="*/ 196 h 1179"/>
                <a:gd name="T80" fmla="*/ 2117 w 2139"/>
                <a:gd name="T81" fmla="*/ 204 h 1179"/>
                <a:gd name="T82" fmla="*/ 2130 w 2139"/>
                <a:gd name="T83" fmla="*/ 210 h 1179"/>
                <a:gd name="T84" fmla="*/ 2137 w 2139"/>
                <a:gd name="T85" fmla="*/ 214 h 1179"/>
                <a:gd name="T86" fmla="*/ 2139 w 2139"/>
                <a:gd name="T87" fmla="*/ 215 h 1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39"/>
                <a:gd name="T133" fmla="*/ 0 h 1179"/>
                <a:gd name="T134" fmla="*/ 2139 w 2139"/>
                <a:gd name="T135" fmla="*/ 1179 h 11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39" h="1179">
                  <a:moveTo>
                    <a:pt x="0" y="1179"/>
                  </a:moveTo>
                  <a:lnTo>
                    <a:pt x="19" y="1116"/>
                  </a:lnTo>
                  <a:lnTo>
                    <a:pt x="39" y="1056"/>
                  </a:lnTo>
                  <a:lnTo>
                    <a:pt x="60" y="997"/>
                  </a:lnTo>
                  <a:lnTo>
                    <a:pt x="81" y="939"/>
                  </a:lnTo>
                  <a:lnTo>
                    <a:pt x="103" y="885"/>
                  </a:lnTo>
                  <a:lnTo>
                    <a:pt x="126" y="832"/>
                  </a:lnTo>
                  <a:lnTo>
                    <a:pt x="150" y="783"/>
                  </a:lnTo>
                  <a:lnTo>
                    <a:pt x="174" y="734"/>
                  </a:lnTo>
                  <a:lnTo>
                    <a:pt x="199" y="687"/>
                  </a:lnTo>
                  <a:lnTo>
                    <a:pt x="225" y="642"/>
                  </a:lnTo>
                  <a:lnTo>
                    <a:pt x="251" y="599"/>
                  </a:lnTo>
                  <a:lnTo>
                    <a:pt x="278" y="558"/>
                  </a:lnTo>
                  <a:lnTo>
                    <a:pt x="305" y="519"/>
                  </a:lnTo>
                  <a:lnTo>
                    <a:pt x="333" y="481"/>
                  </a:lnTo>
                  <a:lnTo>
                    <a:pt x="361" y="445"/>
                  </a:lnTo>
                  <a:lnTo>
                    <a:pt x="390" y="411"/>
                  </a:lnTo>
                  <a:lnTo>
                    <a:pt x="419" y="378"/>
                  </a:lnTo>
                  <a:lnTo>
                    <a:pt x="448" y="347"/>
                  </a:lnTo>
                  <a:lnTo>
                    <a:pt x="478" y="318"/>
                  </a:lnTo>
                  <a:lnTo>
                    <a:pt x="508" y="290"/>
                  </a:lnTo>
                  <a:lnTo>
                    <a:pt x="539" y="263"/>
                  </a:lnTo>
                  <a:lnTo>
                    <a:pt x="570" y="238"/>
                  </a:lnTo>
                  <a:lnTo>
                    <a:pt x="602" y="215"/>
                  </a:lnTo>
                  <a:lnTo>
                    <a:pt x="634" y="194"/>
                  </a:lnTo>
                  <a:lnTo>
                    <a:pt x="665" y="173"/>
                  </a:lnTo>
                  <a:lnTo>
                    <a:pt x="697" y="153"/>
                  </a:lnTo>
                  <a:lnTo>
                    <a:pt x="729" y="135"/>
                  </a:lnTo>
                  <a:lnTo>
                    <a:pt x="763" y="119"/>
                  </a:lnTo>
                  <a:lnTo>
                    <a:pt x="795" y="103"/>
                  </a:lnTo>
                  <a:lnTo>
                    <a:pt x="828" y="90"/>
                  </a:lnTo>
                  <a:lnTo>
                    <a:pt x="861" y="76"/>
                  </a:lnTo>
                  <a:lnTo>
                    <a:pt x="894" y="65"/>
                  </a:lnTo>
                  <a:lnTo>
                    <a:pt x="927" y="54"/>
                  </a:lnTo>
                  <a:lnTo>
                    <a:pt x="960" y="44"/>
                  </a:lnTo>
                  <a:lnTo>
                    <a:pt x="993" y="36"/>
                  </a:lnTo>
                  <a:lnTo>
                    <a:pt x="1026" y="28"/>
                  </a:lnTo>
                  <a:lnTo>
                    <a:pt x="1059" y="22"/>
                  </a:lnTo>
                  <a:lnTo>
                    <a:pt x="1093" y="16"/>
                  </a:lnTo>
                  <a:lnTo>
                    <a:pt x="1126" y="12"/>
                  </a:lnTo>
                  <a:lnTo>
                    <a:pt x="1159" y="8"/>
                  </a:lnTo>
                  <a:lnTo>
                    <a:pt x="1191" y="5"/>
                  </a:lnTo>
                  <a:lnTo>
                    <a:pt x="1223" y="2"/>
                  </a:lnTo>
                  <a:lnTo>
                    <a:pt x="1257" y="1"/>
                  </a:lnTo>
                  <a:lnTo>
                    <a:pt x="1289" y="0"/>
                  </a:lnTo>
                  <a:lnTo>
                    <a:pt x="1321" y="0"/>
                  </a:lnTo>
                  <a:lnTo>
                    <a:pt x="1352" y="1"/>
                  </a:lnTo>
                  <a:lnTo>
                    <a:pt x="1383" y="2"/>
                  </a:lnTo>
                  <a:lnTo>
                    <a:pt x="1414" y="5"/>
                  </a:lnTo>
                  <a:lnTo>
                    <a:pt x="1446" y="8"/>
                  </a:lnTo>
                  <a:lnTo>
                    <a:pt x="1477" y="11"/>
                  </a:lnTo>
                  <a:lnTo>
                    <a:pt x="1507" y="15"/>
                  </a:lnTo>
                  <a:lnTo>
                    <a:pt x="1536" y="19"/>
                  </a:lnTo>
                  <a:lnTo>
                    <a:pt x="1565" y="23"/>
                  </a:lnTo>
                  <a:lnTo>
                    <a:pt x="1594" y="28"/>
                  </a:lnTo>
                  <a:lnTo>
                    <a:pt x="1623" y="35"/>
                  </a:lnTo>
                  <a:lnTo>
                    <a:pt x="1651" y="40"/>
                  </a:lnTo>
                  <a:lnTo>
                    <a:pt x="1678" y="46"/>
                  </a:lnTo>
                  <a:lnTo>
                    <a:pt x="1705" y="52"/>
                  </a:lnTo>
                  <a:lnTo>
                    <a:pt x="1731" y="60"/>
                  </a:lnTo>
                  <a:lnTo>
                    <a:pt x="1757" y="66"/>
                  </a:lnTo>
                  <a:lnTo>
                    <a:pt x="1782" y="73"/>
                  </a:lnTo>
                  <a:lnTo>
                    <a:pt x="1807" y="80"/>
                  </a:lnTo>
                  <a:lnTo>
                    <a:pt x="1830" y="88"/>
                  </a:lnTo>
                  <a:lnTo>
                    <a:pt x="1854" y="96"/>
                  </a:lnTo>
                  <a:lnTo>
                    <a:pt x="1875" y="103"/>
                  </a:lnTo>
                  <a:lnTo>
                    <a:pt x="1897" y="110"/>
                  </a:lnTo>
                  <a:lnTo>
                    <a:pt x="1918" y="118"/>
                  </a:lnTo>
                  <a:lnTo>
                    <a:pt x="1939" y="126"/>
                  </a:lnTo>
                  <a:lnTo>
                    <a:pt x="1957" y="133"/>
                  </a:lnTo>
                  <a:lnTo>
                    <a:pt x="1976" y="141"/>
                  </a:lnTo>
                  <a:lnTo>
                    <a:pt x="1994" y="148"/>
                  </a:lnTo>
                  <a:lnTo>
                    <a:pt x="2010" y="154"/>
                  </a:lnTo>
                  <a:lnTo>
                    <a:pt x="2026" y="161"/>
                  </a:lnTo>
                  <a:lnTo>
                    <a:pt x="2042" y="168"/>
                  </a:lnTo>
                  <a:lnTo>
                    <a:pt x="2055" y="174"/>
                  </a:lnTo>
                  <a:lnTo>
                    <a:pt x="2069" y="180"/>
                  </a:lnTo>
                  <a:lnTo>
                    <a:pt x="2080" y="185"/>
                  </a:lnTo>
                  <a:lnTo>
                    <a:pt x="2091" y="190"/>
                  </a:lnTo>
                  <a:lnTo>
                    <a:pt x="2101" y="196"/>
                  </a:lnTo>
                  <a:lnTo>
                    <a:pt x="2110" y="200"/>
                  </a:lnTo>
                  <a:lnTo>
                    <a:pt x="2117" y="204"/>
                  </a:lnTo>
                  <a:lnTo>
                    <a:pt x="2125" y="207"/>
                  </a:lnTo>
                  <a:lnTo>
                    <a:pt x="2130" y="210"/>
                  </a:lnTo>
                  <a:lnTo>
                    <a:pt x="2134" y="212"/>
                  </a:lnTo>
                  <a:lnTo>
                    <a:pt x="2137" y="214"/>
                  </a:lnTo>
                  <a:lnTo>
                    <a:pt x="2139" y="215"/>
                  </a:lnTo>
                </a:path>
              </a:pathLst>
            </a:custGeom>
            <a:noFill/>
            <a:ln w="57150">
              <a:solidFill>
                <a:srgbClr val="7900A4"/>
              </a:solidFill>
              <a:round/>
              <a:headEnd/>
              <a:tailEnd/>
            </a:ln>
          </p:spPr>
          <p:txBody>
            <a:bodyPr>
              <a:prstTxWarp prst="textNoShape">
                <a:avLst/>
              </a:prstTxWarp>
            </a:bodyPr>
            <a:lstStyle/>
            <a:p>
              <a:endParaRPr lang="en-US" sz="1600">
                <a:latin typeface="+mj-lt"/>
                <a:cs typeface="Times New Roman" pitchFamily="18" charset="0"/>
              </a:endParaRPr>
            </a:p>
          </p:txBody>
        </p:sp>
      </p:grpSp>
      <p:sp>
        <p:nvSpPr>
          <p:cNvPr id="114" name="Freeform 61"/>
          <p:cNvSpPr>
            <a:spLocks/>
          </p:cNvSpPr>
          <p:nvPr/>
        </p:nvSpPr>
        <p:spPr bwMode="auto">
          <a:xfrm>
            <a:off x="6606054" y="2854503"/>
            <a:ext cx="1131887" cy="623888"/>
          </a:xfrm>
          <a:custGeom>
            <a:avLst/>
            <a:gdLst>
              <a:gd name="T0" fmla="*/ 20 w 2140"/>
              <a:gd name="T1" fmla="*/ 1116 h 1179"/>
              <a:gd name="T2" fmla="*/ 61 w 2140"/>
              <a:gd name="T3" fmla="*/ 996 h 1179"/>
              <a:gd name="T4" fmla="*/ 104 w 2140"/>
              <a:gd name="T5" fmla="*/ 885 h 1179"/>
              <a:gd name="T6" fmla="*/ 151 w 2140"/>
              <a:gd name="T7" fmla="*/ 782 h 1179"/>
              <a:gd name="T8" fmla="*/ 200 w 2140"/>
              <a:gd name="T9" fmla="*/ 687 h 1179"/>
              <a:gd name="T10" fmla="*/ 252 w 2140"/>
              <a:gd name="T11" fmla="*/ 599 h 1179"/>
              <a:gd name="T12" fmla="*/ 305 w 2140"/>
              <a:gd name="T13" fmla="*/ 519 h 1179"/>
              <a:gd name="T14" fmla="*/ 361 w 2140"/>
              <a:gd name="T15" fmla="*/ 445 h 1179"/>
              <a:gd name="T16" fmla="*/ 419 w 2140"/>
              <a:gd name="T17" fmla="*/ 378 h 1179"/>
              <a:gd name="T18" fmla="*/ 479 w 2140"/>
              <a:gd name="T19" fmla="*/ 317 h 1179"/>
              <a:gd name="T20" fmla="*/ 539 w 2140"/>
              <a:gd name="T21" fmla="*/ 263 h 1179"/>
              <a:gd name="T22" fmla="*/ 603 w 2140"/>
              <a:gd name="T23" fmla="*/ 215 h 1179"/>
              <a:gd name="T24" fmla="*/ 666 w 2140"/>
              <a:gd name="T25" fmla="*/ 173 h 1179"/>
              <a:gd name="T26" fmla="*/ 730 w 2140"/>
              <a:gd name="T27" fmla="*/ 135 h 1179"/>
              <a:gd name="T28" fmla="*/ 796 w 2140"/>
              <a:gd name="T29" fmla="*/ 103 h 1179"/>
              <a:gd name="T30" fmla="*/ 861 w 2140"/>
              <a:gd name="T31" fmla="*/ 76 h 1179"/>
              <a:gd name="T32" fmla="*/ 928 w 2140"/>
              <a:gd name="T33" fmla="*/ 53 h 1179"/>
              <a:gd name="T34" fmla="*/ 994 w 2140"/>
              <a:gd name="T35" fmla="*/ 36 h 1179"/>
              <a:gd name="T36" fmla="*/ 1060 w 2140"/>
              <a:gd name="T37" fmla="*/ 21 h 1179"/>
              <a:gd name="T38" fmla="*/ 1126 w 2140"/>
              <a:gd name="T39" fmla="*/ 11 h 1179"/>
              <a:gd name="T40" fmla="*/ 1192 w 2140"/>
              <a:gd name="T41" fmla="*/ 4 h 1179"/>
              <a:gd name="T42" fmla="*/ 1257 w 2140"/>
              <a:gd name="T43" fmla="*/ 1 h 1179"/>
              <a:gd name="T44" fmla="*/ 1321 w 2140"/>
              <a:gd name="T45" fmla="*/ 0 h 1179"/>
              <a:gd name="T46" fmla="*/ 1384 w 2140"/>
              <a:gd name="T47" fmla="*/ 2 h 1179"/>
              <a:gd name="T48" fmla="*/ 1447 w 2140"/>
              <a:gd name="T49" fmla="*/ 8 h 1179"/>
              <a:gd name="T50" fmla="*/ 1507 w 2140"/>
              <a:gd name="T51" fmla="*/ 15 h 1179"/>
              <a:gd name="T52" fmla="*/ 1566 w 2140"/>
              <a:gd name="T53" fmla="*/ 23 h 1179"/>
              <a:gd name="T54" fmla="*/ 1623 w 2140"/>
              <a:gd name="T55" fmla="*/ 34 h 1179"/>
              <a:gd name="T56" fmla="*/ 1678 w 2140"/>
              <a:gd name="T57" fmla="*/ 46 h 1179"/>
              <a:gd name="T58" fmla="*/ 1732 w 2140"/>
              <a:gd name="T59" fmla="*/ 59 h 1179"/>
              <a:gd name="T60" fmla="*/ 1783 w 2140"/>
              <a:gd name="T61" fmla="*/ 73 h 1179"/>
              <a:gd name="T62" fmla="*/ 1831 w 2140"/>
              <a:gd name="T63" fmla="*/ 88 h 1179"/>
              <a:gd name="T64" fmla="*/ 1876 w 2140"/>
              <a:gd name="T65" fmla="*/ 103 h 1179"/>
              <a:gd name="T66" fmla="*/ 1919 w 2140"/>
              <a:gd name="T67" fmla="*/ 118 h 1179"/>
              <a:gd name="T68" fmla="*/ 1958 w 2140"/>
              <a:gd name="T69" fmla="*/ 133 h 1179"/>
              <a:gd name="T70" fmla="*/ 1995 w 2140"/>
              <a:gd name="T71" fmla="*/ 148 h 1179"/>
              <a:gd name="T72" fmla="*/ 2027 w 2140"/>
              <a:gd name="T73" fmla="*/ 161 h 1179"/>
              <a:gd name="T74" fmla="*/ 2056 w 2140"/>
              <a:gd name="T75" fmla="*/ 174 h 1179"/>
              <a:gd name="T76" fmla="*/ 2081 w 2140"/>
              <a:gd name="T77" fmla="*/ 185 h 1179"/>
              <a:gd name="T78" fmla="*/ 2102 w 2140"/>
              <a:gd name="T79" fmla="*/ 196 h 1179"/>
              <a:gd name="T80" fmla="*/ 2118 w 2140"/>
              <a:gd name="T81" fmla="*/ 204 h 1179"/>
              <a:gd name="T82" fmla="*/ 2130 w 2140"/>
              <a:gd name="T83" fmla="*/ 210 h 1179"/>
              <a:gd name="T84" fmla="*/ 2137 w 2140"/>
              <a:gd name="T85" fmla="*/ 214 h 1179"/>
              <a:gd name="T86" fmla="*/ 2140 w 2140"/>
              <a:gd name="T87" fmla="*/ 215 h 11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40"/>
              <a:gd name="T133" fmla="*/ 0 h 1179"/>
              <a:gd name="T134" fmla="*/ 2140 w 2140"/>
              <a:gd name="T135" fmla="*/ 1179 h 11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40" h="1179">
                <a:moveTo>
                  <a:pt x="0" y="1179"/>
                </a:moveTo>
                <a:lnTo>
                  <a:pt x="20" y="1116"/>
                </a:lnTo>
                <a:lnTo>
                  <a:pt x="40" y="1055"/>
                </a:lnTo>
                <a:lnTo>
                  <a:pt x="61" y="996"/>
                </a:lnTo>
                <a:lnTo>
                  <a:pt x="81" y="939"/>
                </a:lnTo>
                <a:lnTo>
                  <a:pt x="104" y="885"/>
                </a:lnTo>
                <a:lnTo>
                  <a:pt x="127" y="832"/>
                </a:lnTo>
                <a:lnTo>
                  <a:pt x="151" y="782"/>
                </a:lnTo>
                <a:lnTo>
                  <a:pt x="175" y="734"/>
                </a:lnTo>
                <a:lnTo>
                  <a:pt x="200" y="687"/>
                </a:lnTo>
                <a:lnTo>
                  <a:pt x="225" y="642"/>
                </a:lnTo>
                <a:lnTo>
                  <a:pt x="252" y="599"/>
                </a:lnTo>
                <a:lnTo>
                  <a:pt x="278" y="558"/>
                </a:lnTo>
                <a:lnTo>
                  <a:pt x="305" y="519"/>
                </a:lnTo>
                <a:lnTo>
                  <a:pt x="333" y="480"/>
                </a:lnTo>
                <a:lnTo>
                  <a:pt x="361" y="445"/>
                </a:lnTo>
                <a:lnTo>
                  <a:pt x="390" y="411"/>
                </a:lnTo>
                <a:lnTo>
                  <a:pt x="419" y="378"/>
                </a:lnTo>
                <a:lnTo>
                  <a:pt x="449" y="347"/>
                </a:lnTo>
                <a:lnTo>
                  <a:pt x="479" y="317"/>
                </a:lnTo>
                <a:lnTo>
                  <a:pt x="509" y="290"/>
                </a:lnTo>
                <a:lnTo>
                  <a:pt x="539" y="263"/>
                </a:lnTo>
                <a:lnTo>
                  <a:pt x="570" y="238"/>
                </a:lnTo>
                <a:lnTo>
                  <a:pt x="603" y="215"/>
                </a:lnTo>
                <a:lnTo>
                  <a:pt x="634" y="193"/>
                </a:lnTo>
                <a:lnTo>
                  <a:pt x="666" y="173"/>
                </a:lnTo>
                <a:lnTo>
                  <a:pt x="698" y="153"/>
                </a:lnTo>
                <a:lnTo>
                  <a:pt x="730" y="135"/>
                </a:lnTo>
                <a:lnTo>
                  <a:pt x="762" y="119"/>
                </a:lnTo>
                <a:lnTo>
                  <a:pt x="796" y="103"/>
                </a:lnTo>
                <a:lnTo>
                  <a:pt x="829" y="90"/>
                </a:lnTo>
                <a:lnTo>
                  <a:pt x="861" y="76"/>
                </a:lnTo>
                <a:lnTo>
                  <a:pt x="894" y="65"/>
                </a:lnTo>
                <a:lnTo>
                  <a:pt x="928" y="53"/>
                </a:lnTo>
                <a:lnTo>
                  <a:pt x="961" y="44"/>
                </a:lnTo>
                <a:lnTo>
                  <a:pt x="994" y="36"/>
                </a:lnTo>
                <a:lnTo>
                  <a:pt x="1027" y="28"/>
                </a:lnTo>
                <a:lnTo>
                  <a:pt x="1060" y="21"/>
                </a:lnTo>
                <a:lnTo>
                  <a:pt x="1094" y="16"/>
                </a:lnTo>
                <a:lnTo>
                  <a:pt x="1126" y="11"/>
                </a:lnTo>
                <a:lnTo>
                  <a:pt x="1159" y="8"/>
                </a:lnTo>
                <a:lnTo>
                  <a:pt x="1192" y="4"/>
                </a:lnTo>
                <a:lnTo>
                  <a:pt x="1224" y="2"/>
                </a:lnTo>
                <a:lnTo>
                  <a:pt x="1257" y="1"/>
                </a:lnTo>
                <a:lnTo>
                  <a:pt x="1289" y="0"/>
                </a:lnTo>
                <a:lnTo>
                  <a:pt x="1321" y="0"/>
                </a:lnTo>
                <a:lnTo>
                  <a:pt x="1353" y="1"/>
                </a:lnTo>
                <a:lnTo>
                  <a:pt x="1384" y="2"/>
                </a:lnTo>
                <a:lnTo>
                  <a:pt x="1416" y="4"/>
                </a:lnTo>
                <a:lnTo>
                  <a:pt x="1447" y="8"/>
                </a:lnTo>
                <a:lnTo>
                  <a:pt x="1477" y="11"/>
                </a:lnTo>
                <a:lnTo>
                  <a:pt x="1507" y="15"/>
                </a:lnTo>
                <a:lnTo>
                  <a:pt x="1537" y="19"/>
                </a:lnTo>
                <a:lnTo>
                  <a:pt x="1566" y="23"/>
                </a:lnTo>
                <a:lnTo>
                  <a:pt x="1595" y="28"/>
                </a:lnTo>
                <a:lnTo>
                  <a:pt x="1623" y="34"/>
                </a:lnTo>
                <a:lnTo>
                  <a:pt x="1651" y="40"/>
                </a:lnTo>
                <a:lnTo>
                  <a:pt x="1678" y="46"/>
                </a:lnTo>
                <a:lnTo>
                  <a:pt x="1705" y="52"/>
                </a:lnTo>
                <a:lnTo>
                  <a:pt x="1732" y="59"/>
                </a:lnTo>
                <a:lnTo>
                  <a:pt x="1757" y="66"/>
                </a:lnTo>
                <a:lnTo>
                  <a:pt x="1783" y="73"/>
                </a:lnTo>
                <a:lnTo>
                  <a:pt x="1807" y="80"/>
                </a:lnTo>
                <a:lnTo>
                  <a:pt x="1831" y="88"/>
                </a:lnTo>
                <a:lnTo>
                  <a:pt x="1854" y="95"/>
                </a:lnTo>
                <a:lnTo>
                  <a:pt x="1876" y="103"/>
                </a:lnTo>
                <a:lnTo>
                  <a:pt x="1898" y="110"/>
                </a:lnTo>
                <a:lnTo>
                  <a:pt x="1919" y="118"/>
                </a:lnTo>
                <a:lnTo>
                  <a:pt x="1939" y="126"/>
                </a:lnTo>
                <a:lnTo>
                  <a:pt x="1958" y="133"/>
                </a:lnTo>
                <a:lnTo>
                  <a:pt x="1977" y="140"/>
                </a:lnTo>
                <a:lnTo>
                  <a:pt x="1995" y="148"/>
                </a:lnTo>
                <a:lnTo>
                  <a:pt x="2011" y="154"/>
                </a:lnTo>
                <a:lnTo>
                  <a:pt x="2027" y="161"/>
                </a:lnTo>
                <a:lnTo>
                  <a:pt x="2042" y="168"/>
                </a:lnTo>
                <a:lnTo>
                  <a:pt x="2056" y="174"/>
                </a:lnTo>
                <a:lnTo>
                  <a:pt x="2069" y="180"/>
                </a:lnTo>
                <a:lnTo>
                  <a:pt x="2081" y="185"/>
                </a:lnTo>
                <a:lnTo>
                  <a:pt x="2091" y="190"/>
                </a:lnTo>
                <a:lnTo>
                  <a:pt x="2102" y="196"/>
                </a:lnTo>
                <a:lnTo>
                  <a:pt x="2110" y="200"/>
                </a:lnTo>
                <a:lnTo>
                  <a:pt x="2118" y="204"/>
                </a:lnTo>
                <a:lnTo>
                  <a:pt x="2125" y="207"/>
                </a:lnTo>
                <a:lnTo>
                  <a:pt x="2130" y="210"/>
                </a:lnTo>
                <a:lnTo>
                  <a:pt x="2135" y="212"/>
                </a:lnTo>
                <a:lnTo>
                  <a:pt x="2137" y="214"/>
                </a:lnTo>
                <a:lnTo>
                  <a:pt x="2139" y="215"/>
                </a:lnTo>
                <a:lnTo>
                  <a:pt x="2140" y="215"/>
                </a:lnTo>
              </a:path>
            </a:pathLst>
          </a:custGeom>
          <a:noFill/>
          <a:ln w="57150">
            <a:solidFill>
              <a:srgbClr val="7900A4"/>
            </a:solidFill>
            <a:round/>
            <a:headEnd/>
            <a:tailEnd/>
          </a:ln>
        </p:spPr>
        <p:txBody>
          <a:bodyPr>
            <a:prstTxWarp prst="textNoShape">
              <a:avLst/>
            </a:prstTxWarp>
          </a:bodyPr>
          <a:lstStyle/>
          <a:p>
            <a:endParaRPr lang="en-US" sz="1600">
              <a:latin typeface="+mj-lt"/>
              <a:cs typeface="Times New Roman" pitchFamily="18" charset="0"/>
            </a:endParaRPr>
          </a:p>
        </p:txBody>
      </p:sp>
      <p:sp>
        <p:nvSpPr>
          <p:cNvPr id="115" name="Freeform 62"/>
          <p:cNvSpPr>
            <a:spLocks/>
          </p:cNvSpPr>
          <p:nvPr/>
        </p:nvSpPr>
        <p:spPr bwMode="auto">
          <a:xfrm>
            <a:off x="7737941" y="2710041"/>
            <a:ext cx="1047750" cy="365125"/>
          </a:xfrm>
          <a:custGeom>
            <a:avLst/>
            <a:gdLst>
              <a:gd name="T0" fmla="*/ 0 w 1979"/>
              <a:gd name="T1" fmla="*/ 496 h 690"/>
              <a:gd name="T2" fmla="*/ 60 w 1979"/>
              <a:gd name="T3" fmla="*/ 520 h 690"/>
              <a:gd name="T4" fmla="*/ 120 w 1979"/>
              <a:gd name="T5" fmla="*/ 543 h 690"/>
              <a:gd name="T6" fmla="*/ 177 w 1979"/>
              <a:gd name="T7" fmla="*/ 563 h 690"/>
              <a:gd name="T8" fmla="*/ 234 w 1979"/>
              <a:gd name="T9" fmla="*/ 581 h 690"/>
              <a:gd name="T10" fmla="*/ 290 w 1979"/>
              <a:gd name="T11" fmla="*/ 599 h 690"/>
              <a:gd name="T12" fmla="*/ 344 w 1979"/>
              <a:gd name="T13" fmla="*/ 615 h 690"/>
              <a:gd name="T14" fmla="*/ 398 w 1979"/>
              <a:gd name="T15" fmla="*/ 628 h 690"/>
              <a:gd name="T16" fmla="*/ 451 w 1979"/>
              <a:gd name="T17" fmla="*/ 641 h 690"/>
              <a:gd name="T18" fmla="*/ 502 w 1979"/>
              <a:gd name="T19" fmla="*/ 652 h 690"/>
              <a:gd name="T20" fmla="*/ 552 w 1979"/>
              <a:gd name="T21" fmla="*/ 661 h 690"/>
              <a:gd name="T22" fmla="*/ 602 w 1979"/>
              <a:gd name="T23" fmla="*/ 670 h 690"/>
              <a:gd name="T24" fmla="*/ 651 w 1979"/>
              <a:gd name="T25" fmla="*/ 676 h 690"/>
              <a:gd name="T26" fmla="*/ 698 w 1979"/>
              <a:gd name="T27" fmla="*/ 681 h 690"/>
              <a:gd name="T28" fmla="*/ 745 w 1979"/>
              <a:gd name="T29" fmla="*/ 685 h 690"/>
              <a:gd name="T30" fmla="*/ 790 w 1979"/>
              <a:gd name="T31" fmla="*/ 687 h 690"/>
              <a:gd name="T32" fmla="*/ 835 w 1979"/>
              <a:gd name="T33" fmla="*/ 690 h 690"/>
              <a:gd name="T34" fmla="*/ 878 w 1979"/>
              <a:gd name="T35" fmla="*/ 690 h 690"/>
              <a:gd name="T36" fmla="*/ 921 w 1979"/>
              <a:gd name="T37" fmla="*/ 688 h 690"/>
              <a:gd name="T38" fmla="*/ 964 w 1979"/>
              <a:gd name="T39" fmla="*/ 685 h 690"/>
              <a:gd name="T40" fmla="*/ 1004 w 1979"/>
              <a:gd name="T41" fmla="*/ 682 h 690"/>
              <a:gd name="T42" fmla="*/ 1044 w 1979"/>
              <a:gd name="T43" fmla="*/ 678 h 690"/>
              <a:gd name="T44" fmla="*/ 1083 w 1979"/>
              <a:gd name="T45" fmla="*/ 672 h 690"/>
              <a:gd name="T46" fmla="*/ 1121 w 1979"/>
              <a:gd name="T47" fmla="*/ 666 h 690"/>
              <a:gd name="T48" fmla="*/ 1159 w 1979"/>
              <a:gd name="T49" fmla="*/ 657 h 690"/>
              <a:gd name="T50" fmla="*/ 1195 w 1979"/>
              <a:gd name="T51" fmla="*/ 649 h 690"/>
              <a:gd name="T52" fmla="*/ 1230 w 1979"/>
              <a:gd name="T53" fmla="*/ 639 h 690"/>
              <a:gd name="T54" fmla="*/ 1265 w 1979"/>
              <a:gd name="T55" fmla="*/ 628 h 690"/>
              <a:gd name="T56" fmla="*/ 1299 w 1979"/>
              <a:gd name="T57" fmla="*/ 617 h 690"/>
              <a:gd name="T58" fmla="*/ 1332 w 1979"/>
              <a:gd name="T59" fmla="*/ 604 h 690"/>
              <a:gd name="T60" fmla="*/ 1363 w 1979"/>
              <a:gd name="T61" fmla="*/ 591 h 690"/>
              <a:gd name="T62" fmla="*/ 1395 w 1979"/>
              <a:gd name="T63" fmla="*/ 577 h 690"/>
              <a:gd name="T64" fmla="*/ 1426 w 1979"/>
              <a:gd name="T65" fmla="*/ 563 h 690"/>
              <a:gd name="T66" fmla="*/ 1456 w 1979"/>
              <a:gd name="T67" fmla="*/ 547 h 690"/>
              <a:gd name="T68" fmla="*/ 1484 w 1979"/>
              <a:gd name="T69" fmla="*/ 531 h 690"/>
              <a:gd name="T70" fmla="*/ 1513 w 1979"/>
              <a:gd name="T71" fmla="*/ 514 h 690"/>
              <a:gd name="T72" fmla="*/ 1540 w 1979"/>
              <a:gd name="T73" fmla="*/ 496 h 690"/>
              <a:gd name="T74" fmla="*/ 1567 w 1979"/>
              <a:gd name="T75" fmla="*/ 479 h 690"/>
              <a:gd name="T76" fmla="*/ 1593 w 1979"/>
              <a:gd name="T77" fmla="*/ 460 h 690"/>
              <a:gd name="T78" fmla="*/ 1618 w 1979"/>
              <a:gd name="T79" fmla="*/ 441 h 690"/>
              <a:gd name="T80" fmla="*/ 1642 w 1979"/>
              <a:gd name="T81" fmla="*/ 421 h 690"/>
              <a:gd name="T82" fmla="*/ 1665 w 1979"/>
              <a:gd name="T83" fmla="*/ 402 h 690"/>
              <a:gd name="T84" fmla="*/ 1688 w 1979"/>
              <a:gd name="T85" fmla="*/ 381 h 690"/>
              <a:gd name="T86" fmla="*/ 1711 w 1979"/>
              <a:gd name="T87" fmla="*/ 360 h 690"/>
              <a:gd name="T88" fmla="*/ 1732 w 1979"/>
              <a:gd name="T89" fmla="*/ 339 h 690"/>
              <a:gd name="T90" fmla="*/ 1753 w 1979"/>
              <a:gd name="T91" fmla="*/ 318 h 690"/>
              <a:gd name="T92" fmla="*/ 1773 w 1979"/>
              <a:gd name="T93" fmla="*/ 296 h 690"/>
              <a:gd name="T94" fmla="*/ 1793 w 1979"/>
              <a:gd name="T95" fmla="*/ 273 h 690"/>
              <a:gd name="T96" fmla="*/ 1812 w 1979"/>
              <a:gd name="T97" fmla="*/ 251 h 690"/>
              <a:gd name="T98" fmla="*/ 1830 w 1979"/>
              <a:gd name="T99" fmla="*/ 228 h 690"/>
              <a:gd name="T100" fmla="*/ 1847 w 1979"/>
              <a:gd name="T101" fmla="*/ 205 h 690"/>
              <a:gd name="T102" fmla="*/ 1865 w 1979"/>
              <a:gd name="T103" fmla="*/ 183 h 690"/>
              <a:gd name="T104" fmla="*/ 1881 w 1979"/>
              <a:gd name="T105" fmla="*/ 160 h 690"/>
              <a:gd name="T106" fmla="*/ 1897 w 1979"/>
              <a:gd name="T107" fmla="*/ 137 h 690"/>
              <a:gd name="T108" fmla="*/ 1911 w 1979"/>
              <a:gd name="T109" fmla="*/ 114 h 690"/>
              <a:gd name="T110" fmla="*/ 1927 w 1979"/>
              <a:gd name="T111" fmla="*/ 91 h 690"/>
              <a:gd name="T112" fmla="*/ 1941 w 1979"/>
              <a:gd name="T113" fmla="*/ 68 h 690"/>
              <a:gd name="T114" fmla="*/ 1954 w 1979"/>
              <a:gd name="T115" fmla="*/ 45 h 690"/>
              <a:gd name="T116" fmla="*/ 1966 w 1979"/>
              <a:gd name="T117" fmla="*/ 23 h 690"/>
              <a:gd name="T118" fmla="*/ 1979 w 1979"/>
              <a:gd name="T119" fmla="*/ 0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79"/>
              <a:gd name="T181" fmla="*/ 0 h 690"/>
              <a:gd name="T182" fmla="*/ 1979 w 1979"/>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79" h="690">
                <a:moveTo>
                  <a:pt x="0" y="496"/>
                </a:moveTo>
                <a:lnTo>
                  <a:pt x="60" y="520"/>
                </a:lnTo>
                <a:lnTo>
                  <a:pt x="120" y="543"/>
                </a:lnTo>
                <a:lnTo>
                  <a:pt x="177" y="563"/>
                </a:lnTo>
                <a:lnTo>
                  <a:pt x="234" y="581"/>
                </a:lnTo>
                <a:lnTo>
                  <a:pt x="290" y="599"/>
                </a:lnTo>
                <a:lnTo>
                  <a:pt x="344" y="615"/>
                </a:lnTo>
                <a:lnTo>
                  <a:pt x="398" y="628"/>
                </a:lnTo>
                <a:lnTo>
                  <a:pt x="451" y="641"/>
                </a:lnTo>
                <a:lnTo>
                  <a:pt x="502" y="652"/>
                </a:lnTo>
                <a:lnTo>
                  <a:pt x="552" y="661"/>
                </a:lnTo>
                <a:lnTo>
                  <a:pt x="602" y="670"/>
                </a:lnTo>
                <a:lnTo>
                  <a:pt x="651" y="676"/>
                </a:lnTo>
                <a:lnTo>
                  <a:pt x="698" y="681"/>
                </a:lnTo>
                <a:lnTo>
                  <a:pt x="745" y="685"/>
                </a:lnTo>
                <a:lnTo>
                  <a:pt x="790" y="687"/>
                </a:lnTo>
                <a:lnTo>
                  <a:pt x="835" y="690"/>
                </a:lnTo>
                <a:lnTo>
                  <a:pt x="878" y="690"/>
                </a:lnTo>
                <a:lnTo>
                  <a:pt x="921" y="688"/>
                </a:lnTo>
                <a:lnTo>
                  <a:pt x="964" y="685"/>
                </a:lnTo>
                <a:lnTo>
                  <a:pt x="1004" y="682"/>
                </a:lnTo>
                <a:lnTo>
                  <a:pt x="1044" y="678"/>
                </a:lnTo>
                <a:lnTo>
                  <a:pt x="1083" y="672"/>
                </a:lnTo>
                <a:lnTo>
                  <a:pt x="1121" y="666"/>
                </a:lnTo>
                <a:lnTo>
                  <a:pt x="1159" y="657"/>
                </a:lnTo>
                <a:lnTo>
                  <a:pt x="1195" y="649"/>
                </a:lnTo>
                <a:lnTo>
                  <a:pt x="1230" y="639"/>
                </a:lnTo>
                <a:lnTo>
                  <a:pt x="1265" y="628"/>
                </a:lnTo>
                <a:lnTo>
                  <a:pt x="1299" y="617"/>
                </a:lnTo>
                <a:lnTo>
                  <a:pt x="1332" y="604"/>
                </a:lnTo>
                <a:lnTo>
                  <a:pt x="1363" y="591"/>
                </a:lnTo>
                <a:lnTo>
                  <a:pt x="1395" y="577"/>
                </a:lnTo>
                <a:lnTo>
                  <a:pt x="1426" y="563"/>
                </a:lnTo>
                <a:lnTo>
                  <a:pt x="1456" y="547"/>
                </a:lnTo>
                <a:lnTo>
                  <a:pt x="1484" y="531"/>
                </a:lnTo>
                <a:lnTo>
                  <a:pt x="1513" y="514"/>
                </a:lnTo>
                <a:lnTo>
                  <a:pt x="1540" y="496"/>
                </a:lnTo>
                <a:lnTo>
                  <a:pt x="1567" y="479"/>
                </a:lnTo>
                <a:lnTo>
                  <a:pt x="1593" y="460"/>
                </a:lnTo>
                <a:lnTo>
                  <a:pt x="1618" y="441"/>
                </a:lnTo>
                <a:lnTo>
                  <a:pt x="1642" y="421"/>
                </a:lnTo>
                <a:lnTo>
                  <a:pt x="1665" y="402"/>
                </a:lnTo>
                <a:lnTo>
                  <a:pt x="1688" y="381"/>
                </a:lnTo>
                <a:lnTo>
                  <a:pt x="1711" y="360"/>
                </a:lnTo>
                <a:lnTo>
                  <a:pt x="1732" y="339"/>
                </a:lnTo>
                <a:lnTo>
                  <a:pt x="1753" y="318"/>
                </a:lnTo>
                <a:lnTo>
                  <a:pt x="1773" y="296"/>
                </a:lnTo>
                <a:lnTo>
                  <a:pt x="1793" y="273"/>
                </a:lnTo>
                <a:lnTo>
                  <a:pt x="1812" y="251"/>
                </a:lnTo>
                <a:lnTo>
                  <a:pt x="1830" y="228"/>
                </a:lnTo>
                <a:lnTo>
                  <a:pt x="1847" y="205"/>
                </a:lnTo>
                <a:lnTo>
                  <a:pt x="1865" y="183"/>
                </a:lnTo>
                <a:lnTo>
                  <a:pt x="1881" y="160"/>
                </a:lnTo>
                <a:lnTo>
                  <a:pt x="1897" y="137"/>
                </a:lnTo>
                <a:lnTo>
                  <a:pt x="1911" y="114"/>
                </a:lnTo>
                <a:lnTo>
                  <a:pt x="1927" y="91"/>
                </a:lnTo>
                <a:lnTo>
                  <a:pt x="1941" y="68"/>
                </a:lnTo>
                <a:lnTo>
                  <a:pt x="1954" y="45"/>
                </a:lnTo>
                <a:lnTo>
                  <a:pt x="1966" y="23"/>
                </a:lnTo>
                <a:lnTo>
                  <a:pt x="1979" y="0"/>
                </a:lnTo>
              </a:path>
            </a:pathLst>
          </a:custGeom>
          <a:noFill/>
          <a:ln w="57150">
            <a:solidFill>
              <a:srgbClr val="7900A4"/>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116" name="Group 79"/>
          <p:cNvGrpSpPr>
            <a:grpSpLocks/>
          </p:cNvGrpSpPr>
          <p:nvPr/>
        </p:nvGrpSpPr>
        <p:grpSpPr bwMode="auto">
          <a:xfrm>
            <a:off x="5463054" y="3438703"/>
            <a:ext cx="1150937" cy="633413"/>
            <a:chOff x="2667" y="1556"/>
            <a:chExt cx="725" cy="399"/>
          </a:xfrm>
        </p:grpSpPr>
        <p:sp>
          <p:nvSpPr>
            <p:cNvPr id="117" name="Freeform 73"/>
            <p:cNvSpPr>
              <a:spLocks/>
            </p:cNvSpPr>
            <p:nvPr/>
          </p:nvSpPr>
          <p:spPr bwMode="auto">
            <a:xfrm>
              <a:off x="2696" y="1556"/>
              <a:ext cx="696" cy="399"/>
            </a:xfrm>
            <a:custGeom>
              <a:avLst/>
              <a:gdLst>
                <a:gd name="T0" fmla="*/ 0 w 696"/>
                <a:gd name="T1" fmla="*/ 332 h 399"/>
                <a:gd name="T2" fmla="*/ 120 w 696"/>
                <a:gd name="T3" fmla="*/ 376 h 399"/>
                <a:gd name="T4" fmla="*/ 224 w 696"/>
                <a:gd name="T5" fmla="*/ 392 h 399"/>
                <a:gd name="T6" fmla="*/ 296 w 696"/>
                <a:gd name="T7" fmla="*/ 396 h 399"/>
                <a:gd name="T8" fmla="*/ 360 w 696"/>
                <a:gd name="T9" fmla="*/ 392 h 399"/>
                <a:gd name="T10" fmla="*/ 468 w 696"/>
                <a:gd name="T11" fmla="*/ 356 h 399"/>
                <a:gd name="T12" fmla="*/ 552 w 696"/>
                <a:gd name="T13" fmla="*/ 288 h 399"/>
                <a:gd name="T14" fmla="*/ 612 w 696"/>
                <a:gd name="T15" fmla="*/ 216 h 399"/>
                <a:gd name="T16" fmla="*/ 668 w 696"/>
                <a:gd name="T17" fmla="*/ 112 h 399"/>
                <a:gd name="T18" fmla="*/ 696 w 696"/>
                <a:gd name="T19" fmla="*/ 0 h 3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6"/>
                <a:gd name="T31" fmla="*/ 0 h 399"/>
                <a:gd name="T32" fmla="*/ 696 w 696"/>
                <a:gd name="T33" fmla="*/ 399 h 3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6" h="399">
                  <a:moveTo>
                    <a:pt x="0" y="332"/>
                  </a:moveTo>
                  <a:cubicBezTo>
                    <a:pt x="41" y="349"/>
                    <a:pt x="83" y="366"/>
                    <a:pt x="120" y="376"/>
                  </a:cubicBezTo>
                  <a:cubicBezTo>
                    <a:pt x="157" y="386"/>
                    <a:pt x="195" y="389"/>
                    <a:pt x="224" y="392"/>
                  </a:cubicBezTo>
                  <a:cubicBezTo>
                    <a:pt x="253" y="395"/>
                    <a:pt x="273" y="396"/>
                    <a:pt x="296" y="396"/>
                  </a:cubicBezTo>
                  <a:cubicBezTo>
                    <a:pt x="319" y="396"/>
                    <a:pt x="331" y="399"/>
                    <a:pt x="360" y="392"/>
                  </a:cubicBezTo>
                  <a:cubicBezTo>
                    <a:pt x="389" y="385"/>
                    <a:pt x="436" y="373"/>
                    <a:pt x="468" y="356"/>
                  </a:cubicBezTo>
                  <a:cubicBezTo>
                    <a:pt x="500" y="339"/>
                    <a:pt x="528" y="311"/>
                    <a:pt x="552" y="288"/>
                  </a:cubicBezTo>
                  <a:cubicBezTo>
                    <a:pt x="576" y="265"/>
                    <a:pt x="593" y="245"/>
                    <a:pt x="612" y="216"/>
                  </a:cubicBezTo>
                  <a:cubicBezTo>
                    <a:pt x="631" y="187"/>
                    <a:pt x="654" y="148"/>
                    <a:pt x="668" y="112"/>
                  </a:cubicBezTo>
                  <a:cubicBezTo>
                    <a:pt x="682" y="76"/>
                    <a:pt x="689" y="38"/>
                    <a:pt x="696" y="0"/>
                  </a:cubicBezTo>
                </a:path>
              </a:pathLst>
            </a:custGeom>
            <a:noFill/>
            <a:ln w="57150">
              <a:solidFill>
                <a:srgbClr val="7900A4"/>
              </a:solidFill>
              <a:round/>
              <a:headEnd/>
              <a:tailEnd type="none" w="lg" len="lg"/>
            </a:ln>
          </p:spPr>
          <p:txBody>
            <a:bodyPr wrap="none">
              <a:prstTxWarp prst="textNoShape">
                <a:avLst/>
              </a:prstTxWarp>
            </a:bodyPr>
            <a:lstStyle/>
            <a:p>
              <a:endParaRPr lang="en-US" sz="1600">
                <a:latin typeface="+mj-lt"/>
                <a:cs typeface="Times New Roman" pitchFamily="18" charset="0"/>
              </a:endParaRPr>
            </a:p>
          </p:txBody>
        </p:sp>
        <p:sp>
          <p:nvSpPr>
            <p:cNvPr id="118" name="Freeform 78"/>
            <p:cNvSpPr>
              <a:spLocks/>
            </p:cNvSpPr>
            <p:nvPr/>
          </p:nvSpPr>
          <p:spPr bwMode="auto">
            <a:xfrm rot="-121628">
              <a:off x="2667" y="1875"/>
              <a:ext cx="58" cy="27"/>
            </a:xfrm>
            <a:custGeom>
              <a:avLst/>
              <a:gdLst>
                <a:gd name="T0" fmla="*/ 0 w 66"/>
                <a:gd name="T1" fmla="*/ 0 h 27"/>
                <a:gd name="T2" fmla="*/ 66 w 66"/>
                <a:gd name="T3" fmla="*/ 27 h 27"/>
                <a:gd name="T4" fmla="*/ 0 60000 65536"/>
                <a:gd name="T5" fmla="*/ 0 60000 65536"/>
                <a:gd name="T6" fmla="*/ 0 w 66"/>
                <a:gd name="T7" fmla="*/ 0 h 27"/>
                <a:gd name="T8" fmla="*/ 66 w 66"/>
                <a:gd name="T9" fmla="*/ 27 h 27"/>
              </a:gdLst>
              <a:ahLst/>
              <a:cxnLst>
                <a:cxn ang="T4">
                  <a:pos x="T0" y="T1"/>
                </a:cxn>
                <a:cxn ang="T5">
                  <a:pos x="T2" y="T3"/>
                </a:cxn>
              </a:cxnLst>
              <a:rect l="T6" t="T7" r="T8" b="T9"/>
              <a:pathLst>
                <a:path w="66" h="27">
                  <a:moveTo>
                    <a:pt x="0" y="0"/>
                  </a:moveTo>
                  <a:cubicBezTo>
                    <a:pt x="0" y="0"/>
                    <a:pt x="33" y="13"/>
                    <a:pt x="66" y="27"/>
                  </a:cubicBezTo>
                </a:path>
              </a:pathLst>
            </a:custGeom>
            <a:noFill/>
            <a:ln w="57150">
              <a:solidFill>
                <a:srgbClr val="7900A4"/>
              </a:solidFill>
              <a:round/>
              <a:headEnd/>
              <a:tailEnd type="none" w="lg" len="lg"/>
            </a:ln>
          </p:spPr>
          <p:txBody>
            <a:bodyPr wrap="none">
              <a:prstTxWarp prst="textNoShape">
                <a:avLst/>
              </a:prstTxWarp>
            </a:bodyPr>
            <a:lstStyle/>
            <a:p>
              <a:endParaRPr lang="en-US" sz="1600">
                <a:latin typeface="+mj-lt"/>
                <a:cs typeface="Times New Roman" pitchFamily="18" charset="0"/>
              </a:endParaRPr>
            </a:p>
          </p:txBody>
        </p:sp>
      </p:grpSp>
      <p:grpSp>
        <p:nvGrpSpPr>
          <p:cNvPr id="119" name="Group 80"/>
          <p:cNvGrpSpPr>
            <a:grpSpLocks/>
          </p:cNvGrpSpPr>
          <p:nvPr/>
        </p:nvGrpSpPr>
        <p:grpSpPr bwMode="auto">
          <a:xfrm>
            <a:off x="4204166" y="2197278"/>
            <a:ext cx="4521200" cy="2355850"/>
            <a:chOff x="1874" y="774"/>
            <a:chExt cx="2848" cy="1484"/>
          </a:xfrm>
        </p:grpSpPr>
        <p:grpSp>
          <p:nvGrpSpPr>
            <p:cNvPr id="120" name="Group 81"/>
            <p:cNvGrpSpPr>
              <a:grpSpLocks/>
            </p:cNvGrpSpPr>
            <p:nvPr/>
          </p:nvGrpSpPr>
          <p:grpSpPr bwMode="auto">
            <a:xfrm>
              <a:off x="4014" y="774"/>
              <a:ext cx="458" cy="275"/>
              <a:chOff x="4014" y="774"/>
              <a:chExt cx="458" cy="275"/>
            </a:xfrm>
          </p:grpSpPr>
          <p:sp>
            <p:nvSpPr>
              <p:cNvPr id="122" name="Rectangle 82"/>
              <p:cNvSpPr>
                <a:spLocks noChangeArrowheads="1"/>
              </p:cNvSpPr>
              <p:nvPr/>
            </p:nvSpPr>
            <p:spPr bwMode="auto">
              <a:xfrm>
                <a:off x="4014" y="774"/>
                <a:ext cx="458" cy="136"/>
              </a:xfrm>
              <a:prstGeom prst="rect">
                <a:avLst/>
              </a:prstGeom>
              <a:noFill/>
              <a:ln w="9525">
                <a:noFill/>
                <a:miter lim="800000"/>
                <a:headEnd/>
                <a:tailEnd/>
              </a:ln>
            </p:spPr>
            <p:txBody>
              <a:bodyPr wrap="none" lIns="0" tIns="0" rIns="0" bIns="0">
                <a:prstTxWarp prst="textNoShape">
                  <a:avLst/>
                </a:prstTxWarp>
                <a:spAutoFit/>
              </a:bodyPr>
              <a:lstStyle/>
              <a:p>
                <a:r>
                  <a:rPr lang="en-US" sz="1400" i="1">
                    <a:solidFill>
                      <a:srgbClr val="D80000"/>
                    </a:solidFill>
                    <a:latin typeface="+mj-lt"/>
                    <a:cs typeface="Times New Roman" pitchFamily="18" charset="0"/>
                  </a:rPr>
                  <a:t>Trend line</a:t>
                </a:r>
                <a:endParaRPr lang="en-US" sz="1600" b="0" i="1">
                  <a:solidFill>
                    <a:srgbClr val="D80000"/>
                  </a:solidFill>
                  <a:latin typeface="+mj-lt"/>
                  <a:cs typeface="Times New Roman" pitchFamily="18" charset="0"/>
                </a:endParaRPr>
              </a:p>
            </p:txBody>
          </p:sp>
          <p:sp>
            <p:nvSpPr>
              <p:cNvPr id="123" name="Line 83"/>
              <p:cNvSpPr>
                <a:spLocks noChangeShapeType="1"/>
              </p:cNvSpPr>
              <p:nvPr/>
            </p:nvSpPr>
            <p:spPr bwMode="auto">
              <a:xfrm>
                <a:off x="4311" y="924"/>
                <a:ext cx="93" cy="125"/>
              </a:xfrm>
              <a:prstGeom prst="line">
                <a:avLst/>
              </a:prstGeom>
              <a:noFill/>
              <a:ln w="31750">
                <a:solidFill>
                  <a:srgbClr val="1F1A17"/>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pitchFamily="18" charset="0"/>
                </a:endParaRPr>
              </a:p>
            </p:txBody>
          </p:sp>
        </p:grpSp>
        <p:sp>
          <p:nvSpPr>
            <p:cNvPr id="121" name="Line 84"/>
            <p:cNvSpPr>
              <a:spLocks noChangeShapeType="1"/>
            </p:cNvSpPr>
            <p:nvPr/>
          </p:nvSpPr>
          <p:spPr bwMode="auto">
            <a:xfrm flipV="1">
              <a:off x="1874" y="976"/>
              <a:ext cx="2848" cy="1282"/>
            </a:xfrm>
            <a:prstGeom prst="line">
              <a:avLst/>
            </a:prstGeom>
            <a:noFill/>
            <a:ln w="57150">
              <a:solidFill>
                <a:schemeClr val="accent2"/>
              </a:solidFill>
              <a:round/>
              <a:headEnd/>
              <a:tailEnd/>
            </a:ln>
          </p:spPr>
          <p:txBody>
            <a:bodyPr>
              <a:prstTxWarp prst="textNoShape">
                <a:avLst/>
              </a:prstTxWarp>
            </a:bodyPr>
            <a:lstStyle/>
            <a:p>
              <a:endParaRPr lang="en-US" sz="1600">
                <a:latin typeface="+mj-lt"/>
                <a:cs typeface="Times New Roman" pitchFamily="18" charset="0"/>
              </a:endParaRPr>
            </a:p>
          </p:txBody>
        </p:sp>
      </p:grpSp>
      <p:cxnSp>
        <p:nvCxnSpPr>
          <p:cNvPr id="6" name="Straight Connector 5"/>
          <p:cNvCxnSpPr/>
          <p:nvPr/>
        </p:nvCxnSpPr>
        <p:spPr>
          <a:xfrm>
            <a:off x="4156653" y="2311827"/>
            <a:ext cx="0" cy="181902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694035" y="5076329"/>
            <a:ext cx="266602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58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0995"/>
            <a:ext cx="7772400" cy="742188"/>
          </a:xfrm>
        </p:spPr>
        <p:txBody>
          <a:bodyPr anchor="ctr"/>
          <a:lstStyle/>
          <a:p>
            <a:pPr>
              <a:lnSpc>
                <a:spcPts val="4000"/>
              </a:lnSpc>
            </a:pPr>
            <a:r>
              <a:rPr lang="en-US" dirty="0"/>
              <a:t>Economic Fluctuations</a:t>
            </a:r>
            <a:br>
              <a:rPr lang="en-US" dirty="0"/>
            </a:br>
            <a:r>
              <a:rPr lang="en-US" dirty="0"/>
              <a:t>and the Labor Market</a:t>
            </a:r>
          </a:p>
        </p:txBody>
      </p:sp>
    </p:spTree>
    <p:extLst>
      <p:ext uri="{BB962C8B-B14F-4D97-AF65-F5344CB8AC3E}">
        <p14:creationId xmlns:p14="http://schemas.microsoft.com/office/powerpoint/2010/main" val="2919603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4550"/>
            <a:ext cx="8904855" cy="673615"/>
          </a:xfrm>
        </p:spPr>
        <p:txBody>
          <a:bodyPr/>
          <a:lstStyle/>
          <a:p>
            <a:r>
              <a:rPr lang="en-US" dirty="0"/>
              <a:t>Labor Market Classifications </a:t>
            </a:r>
          </a:p>
        </p:txBody>
      </p:sp>
      <p:sp>
        <p:nvSpPr>
          <p:cNvPr id="3" name="Content Placeholder 2"/>
          <p:cNvSpPr>
            <a:spLocks noGrp="1"/>
          </p:cNvSpPr>
          <p:nvPr>
            <p:ph idx="1"/>
          </p:nvPr>
        </p:nvSpPr>
        <p:spPr>
          <a:xfrm>
            <a:off x="140675" y="1108466"/>
            <a:ext cx="8883750" cy="4583071"/>
          </a:xfrm>
        </p:spPr>
        <p:txBody>
          <a:bodyPr/>
          <a:lstStyle/>
          <a:p>
            <a:pPr marL="231775" indent="-231775"/>
            <a:r>
              <a:rPr lang="en-US" b="1" i="1" dirty="0">
                <a:solidFill>
                  <a:srgbClr val="32302A"/>
                </a:solidFill>
              </a:rPr>
              <a:t>Employed </a:t>
            </a:r>
            <a:r>
              <a:rPr lang="en-US" dirty="0" smtClean="0">
                <a:solidFill>
                  <a:srgbClr val="32302A"/>
                </a:solidFill>
              </a:rPr>
              <a:t>– </a:t>
            </a:r>
            <a:r>
              <a:rPr lang="en-US" dirty="0">
                <a:solidFill>
                  <a:srgbClr val="32302A"/>
                </a:solidFill>
              </a:rPr>
              <a:t>a person (16 years old or over) who </a:t>
            </a:r>
            <a:r>
              <a:rPr lang="en-US" dirty="0" smtClean="0">
                <a:solidFill>
                  <a:srgbClr val="32302A"/>
                </a:solidFill>
              </a:rPr>
              <a:t>is:</a:t>
            </a:r>
            <a:endParaRPr lang="en-US" dirty="0">
              <a:solidFill>
                <a:srgbClr val="32302A"/>
              </a:solidFill>
            </a:endParaRPr>
          </a:p>
          <a:p>
            <a:pPr marL="631825" lvl="1" indent="-231775"/>
            <a:r>
              <a:rPr lang="en-US" sz="2800" dirty="0">
                <a:solidFill>
                  <a:srgbClr val="32302A"/>
                </a:solidFill>
              </a:rPr>
              <a:t>working for pay at least one hour per week,</a:t>
            </a:r>
          </a:p>
          <a:p>
            <a:pPr marL="631825" lvl="1" indent="-231775"/>
            <a:r>
              <a:rPr lang="en-US" sz="2800" dirty="0">
                <a:solidFill>
                  <a:srgbClr val="32302A"/>
                </a:solidFill>
              </a:rPr>
              <a:t>self employed, or,</a:t>
            </a:r>
          </a:p>
          <a:p>
            <a:pPr marL="631825" lvl="1" indent="-231775"/>
            <a:r>
              <a:rPr lang="en-US" sz="2800" dirty="0">
                <a:solidFill>
                  <a:srgbClr val="32302A"/>
                </a:solidFill>
              </a:rPr>
              <a:t>working 15 hours or more each week without pay in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a </a:t>
            </a:r>
            <a:r>
              <a:rPr lang="en-US" sz="2800" dirty="0">
                <a:solidFill>
                  <a:srgbClr val="32302A"/>
                </a:solidFill>
              </a:rPr>
              <a:t>family-operated enterprise</a:t>
            </a:r>
            <a:r>
              <a:rPr lang="en-US" sz="2800" dirty="0" smtClean="0">
                <a:solidFill>
                  <a:srgbClr val="32302A"/>
                </a:solidFill>
              </a:rPr>
              <a:t>.</a:t>
            </a:r>
          </a:p>
          <a:p>
            <a:pPr marL="231775" indent="-231775"/>
            <a:r>
              <a:rPr lang="en-US" b="1" i="1" dirty="0">
                <a:solidFill>
                  <a:srgbClr val="32302A"/>
                </a:solidFill>
              </a:rPr>
              <a:t>Unemployed </a:t>
            </a:r>
            <a:r>
              <a:rPr lang="en-US" dirty="0" smtClean="0">
                <a:solidFill>
                  <a:srgbClr val="32302A"/>
                </a:solidFill>
              </a:rPr>
              <a:t>– </a:t>
            </a:r>
            <a:r>
              <a:rPr lang="en-US" dirty="0">
                <a:solidFill>
                  <a:srgbClr val="32302A"/>
                </a:solidFill>
              </a:rPr>
              <a:t>a person not currently employed who </a:t>
            </a:r>
            <a:r>
              <a:rPr lang="en-US" dirty="0" smtClean="0">
                <a:solidFill>
                  <a:srgbClr val="32302A"/>
                </a:solidFill>
              </a:rPr>
              <a:t>is:</a:t>
            </a:r>
            <a:endParaRPr lang="en-US" dirty="0">
              <a:solidFill>
                <a:srgbClr val="32302A"/>
              </a:solidFill>
            </a:endParaRPr>
          </a:p>
          <a:p>
            <a:pPr marL="631825" lvl="1" indent="-231775"/>
            <a:r>
              <a:rPr lang="en-US" sz="2800" dirty="0">
                <a:solidFill>
                  <a:srgbClr val="32302A"/>
                </a:solidFill>
              </a:rPr>
              <a:t>actively seeking a job, or,</a:t>
            </a:r>
          </a:p>
          <a:p>
            <a:pPr marL="631825" lvl="1" indent="-231775"/>
            <a:r>
              <a:rPr lang="en-US" sz="2800" dirty="0">
                <a:solidFill>
                  <a:srgbClr val="32302A"/>
                </a:solidFill>
              </a:rPr>
              <a:t>waiting to begin a job, or,</a:t>
            </a:r>
          </a:p>
          <a:p>
            <a:pPr marL="631825" lvl="1" indent="-231775"/>
            <a:r>
              <a:rPr lang="en-US" sz="2800" dirty="0">
                <a:solidFill>
                  <a:srgbClr val="32302A"/>
                </a:solidFill>
              </a:rPr>
              <a:t>on layoff, waiting to return to a previous job. </a:t>
            </a:r>
          </a:p>
        </p:txBody>
      </p:sp>
    </p:spTree>
    <p:extLst>
      <p:ext uri="{BB962C8B-B14F-4D97-AF65-F5344CB8AC3E}">
        <p14:creationId xmlns:p14="http://schemas.microsoft.com/office/powerpoint/2010/main" val="3126407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4550"/>
            <a:ext cx="8904855" cy="673615"/>
          </a:xfrm>
        </p:spPr>
        <p:txBody>
          <a:bodyPr/>
          <a:lstStyle/>
          <a:p>
            <a:r>
              <a:rPr lang="en-US" dirty="0"/>
              <a:t>Labor Market Classifications </a:t>
            </a:r>
          </a:p>
        </p:txBody>
      </p:sp>
      <p:sp>
        <p:nvSpPr>
          <p:cNvPr id="3" name="Content Placeholder 2"/>
          <p:cNvSpPr>
            <a:spLocks noGrp="1"/>
          </p:cNvSpPr>
          <p:nvPr>
            <p:ph idx="1"/>
          </p:nvPr>
        </p:nvSpPr>
        <p:spPr>
          <a:xfrm>
            <a:off x="140675" y="1116282"/>
            <a:ext cx="8883750" cy="2517872"/>
          </a:xfrm>
        </p:spPr>
        <p:txBody>
          <a:bodyPr/>
          <a:lstStyle/>
          <a:p>
            <a:pPr marL="231775" indent="-231775"/>
            <a:r>
              <a:rPr lang="en-US" sz="2700" b="1" i="1" dirty="0">
                <a:solidFill>
                  <a:srgbClr val="32302A"/>
                </a:solidFill>
              </a:rPr>
              <a:t>Civilian Labor force </a:t>
            </a:r>
            <a:r>
              <a:rPr lang="en-US" sz="2700" dirty="0" smtClean="0">
                <a:solidFill>
                  <a:srgbClr val="32302A"/>
                </a:solidFill>
              </a:rPr>
              <a:t>– </a:t>
            </a:r>
            <a:r>
              <a:rPr lang="en-US" sz="2700" dirty="0">
                <a:solidFill>
                  <a:srgbClr val="32302A"/>
                </a:solidFill>
              </a:rPr>
              <a:t>civilians (16 years </a:t>
            </a:r>
            <a:r>
              <a:rPr lang="en-US" sz="2700" dirty="0" smtClean="0">
                <a:solidFill>
                  <a:srgbClr val="32302A"/>
                </a:solidFill>
              </a:rPr>
              <a:t>&amp; older</a:t>
            </a:r>
            <a:r>
              <a:rPr lang="en-US" sz="2700" dirty="0">
                <a:solidFill>
                  <a:srgbClr val="32302A"/>
                </a:solidFill>
              </a:rPr>
              <a:t>) who </a:t>
            </a:r>
            <a:r>
              <a:rPr lang="en-US" sz="2700" dirty="0" smtClean="0">
                <a:solidFill>
                  <a:srgbClr val="32302A"/>
                </a:solidFill>
              </a:rPr>
              <a:t>are:</a:t>
            </a:r>
          </a:p>
          <a:p>
            <a:pPr marL="631825" lvl="1" indent="-231775"/>
            <a:r>
              <a:rPr lang="en-US" sz="2700" dirty="0" smtClean="0">
                <a:solidFill>
                  <a:srgbClr val="32302A"/>
                </a:solidFill>
              </a:rPr>
              <a:t>either employed </a:t>
            </a:r>
            <a:r>
              <a:rPr lang="en-US" sz="2700" dirty="0">
                <a:solidFill>
                  <a:srgbClr val="32302A"/>
                </a:solidFill>
              </a:rPr>
              <a:t>or unemployed. </a:t>
            </a:r>
            <a:endParaRPr lang="en-US" sz="2700" dirty="0" smtClean="0">
              <a:solidFill>
                <a:srgbClr val="32302A"/>
              </a:solidFill>
            </a:endParaRPr>
          </a:p>
          <a:p>
            <a:pPr marL="231775" indent="-231775"/>
            <a:r>
              <a:rPr lang="en-US" sz="2700" b="1" i="1" dirty="0">
                <a:solidFill>
                  <a:srgbClr val="32302A"/>
                </a:solidFill>
              </a:rPr>
              <a:t>Not in the labor </a:t>
            </a:r>
            <a:r>
              <a:rPr lang="en-US" sz="2700" b="1" i="1" dirty="0" smtClean="0">
                <a:solidFill>
                  <a:srgbClr val="32302A"/>
                </a:solidFill>
              </a:rPr>
              <a:t>force </a:t>
            </a:r>
            <a:r>
              <a:rPr lang="en-US" sz="2700" dirty="0" smtClean="0">
                <a:solidFill>
                  <a:srgbClr val="32302A"/>
                </a:solidFill>
              </a:rPr>
              <a:t>– </a:t>
            </a:r>
            <a:r>
              <a:rPr lang="en-US" sz="2700" dirty="0">
                <a:solidFill>
                  <a:srgbClr val="32302A"/>
                </a:solidFill>
              </a:rPr>
              <a:t>persons (16 years </a:t>
            </a:r>
            <a:r>
              <a:rPr lang="en-US" sz="2700" dirty="0" smtClean="0">
                <a:solidFill>
                  <a:srgbClr val="32302A"/>
                </a:solidFill>
              </a:rPr>
              <a:t>&amp; </a:t>
            </a:r>
            <a:r>
              <a:rPr lang="en-US" sz="2700" dirty="0">
                <a:solidFill>
                  <a:srgbClr val="32302A"/>
                </a:solidFill>
              </a:rPr>
              <a:t>older) who </a:t>
            </a:r>
            <a:r>
              <a:rPr lang="en-US" sz="2700" dirty="0" smtClean="0">
                <a:solidFill>
                  <a:srgbClr val="32302A"/>
                </a:solidFill>
              </a:rPr>
              <a:t>are:</a:t>
            </a:r>
          </a:p>
          <a:p>
            <a:pPr marL="631825" lvl="1" indent="-231775"/>
            <a:r>
              <a:rPr lang="en-US" sz="2700" dirty="0" smtClean="0">
                <a:solidFill>
                  <a:srgbClr val="32302A"/>
                </a:solidFill>
              </a:rPr>
              <a:t>neither employed </a:t>
            </a:r>
            <a:r>
              <a:rPr lang="en-US" sz="2700" dirty="0">
                <a:solidFill>
                  <a:srgbClr val="32302A"/>
                </a:solidFill>
              </a:rPr>
              <a:t>nor unemployed (like retirees</a:t>
            </a:r>
            <a:r>
              <a:rPr lang="en-US" sz="2700" dirty="0" smtClean="0">
                <a:solidFill>
                  <a:srgbClr val="32302A"/>
                </a:solidFill>
              </a:rPr>
              <a:t>, students</a:t>
            </a:r>
            <a:r>
              <a:rPr lang="en-US" sz="2700" dirty="0">
                <a:solidFill>
                  <a:srgbClr val="32302A"/>
                </a:solidFill>
              </a:rPr>
              <a:t>, homemakers, or disabled persons). </a:t>
            </a:r>
          </a:p>
        </p:txBody>
      </p:sp>
    </p:spTree>
    <p:extLst>
      <p:ext uri="{BB962C8B-B14F-4D97-AF65-F5344CB8AC3E}">
        <p14:creationId xmlns:p14="http://schemas.microsoft.com/office/powerpoint/2010/main" val="1676884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4325"/>
            <a:ext cx="8904855" cy="613375"/>
          </a:xfrm>
        </p:spPr>
        <p:txBody>
          <a:bodyPr/>
          <a:lstStyle/>
          <a:p>
            <a:r>
              <a:rPr lang="en-US" dirty="0"/>
              <a:t>Labor Market Indicators</a:t>
            </a:r>
          </a:p>
        </p:txBody>
      </p:sp>
      <p:sp>
        <p:nvSpPr>
          <p:cNvPr id="3" name="Content Placeholder 2"/>
          <p:cNvSpPr>
            <a:spLocks noGrp="1"/>
          </p:cNvSpPr>
          <p:nvPr>
            <p:ph idx="1"/>
          </p:nvPr>
        </p:nvSpPr>
        <p:spPr>
          <a:xfrm>
            <a:off x="140675" y="1119428"/>
            <a:ext cx="8801847" cy="3746687"/>
          </a:xfrm>
        </p:spPr>
        <p:txBody>
          <a:bodyPr/>
          <a:lstStyle/>
          <a:p>
            <a:r>
              <a:rPr lang="en-US" dirty="0">
                <a:solidFill>
                  <a:srgbClr val="32302A"/>
                </a:solidFill>
              </a:rPr>
              <a:t>The non-institutional civilian adult population is grouped </a:t>
            </a:r>
            <a:r>
              <a:rPr lang="en-US" dirty="0" smtClean="0">
                <a:solidFill>
                  <a:srgbClr val="32302A"/>
                </a:solidFill>
              </a:rPr>
              <a:t/>
            </a:r>
            <a:br>
              <a:rPr lang="en-US" dirty="0" smtClean="0">
                <a:solidFill>
                  <a:srgbClr val="32302A"/>
                </a:solidFill>
              </a:rPr>
            </a:br>
            <a:r>
              <a:rPr lang="en-US" dirty="0" smtClean="0">
                <a:solidFill>
                  <a:srgbClr val="32302A"/>
                </a:solidFill>
              </a:rPr>
              <a:t>into </a:t>
            </a:r>
            <a:r>
              <a:rPr lang="en-US" dirty="0">
                <a:solidFill>
                  <a:srgbClr val="32302A"/>
                </a:solidFill>
              </a:rPr>
              <a:t>two broad categories: </a:t>
            </a:r>
            <a:endParaRPr lang="en-US" dirty="0" smtClean="0">
              <a:solidFill>
                <a:srgbClr val="32302A"/>
              </a:solidFill>
            </a:endParaRPr>
          </a:p>
          <a:p>
            <a:pPr lvl="1"/>
            <a:r>
              <a:rPr lang="en-US" sz="2800" dirty="0">
                <a:solidFill>
                  <a:srgbClr val="32302A"/>
                </a:solidFill>
              </a:rPr>
              <a:t>Persons </a:t>
            </a:r>
            <a:r>
              <a:rPr lang="en-US" sz="2800" i="1" dirty="0">
                <a:solidFill>
                  <a:srgbClr val="32302A"/>
                </a:solidFill>
              </a:rPr>
              <a:t>not in the labor force</a:t>
            </a:r>
            <a:r>
              <a:rPr lang="en-US" sz="2800" dirty="0">
                <a:solidFill>
                  <a:srgbClr val="32302A"/>
                </a:solidFill>
              </a:rPr>
              <a:t>, and,</a:t>
            </a:r>
          </a:p>
          <a:p>
            <a:pPr lvl="1"/>
            <a:r>
              <a:rPr lang="en-US" sz="2800" dirty="0">
                <a:solidFill>
                  <a:srgbClr val="32302A"/>
                </a:solidFill>
              </a:rPr>
              <a:t>persons </a:t>
            </a:r>
            <a:r>
              <a:rPr lang="en-US" sz="2800" b="1" i="1" dirty="0">
                <a:solidFill>
                  <a:srgbClr val="32302A"/>
                </a:solidFill>
              </a:rPr>
              <a:t>in the labor </a:t>
            </a:r>
            <a:r>
              <a:rPr lang="en-US" sz="2800" b="1" i="1" dirty="0" smtClean="0">
                <a:solidFill>
                  <a:srgbClr val="32302A"/>
                </a:solidFill>
              </a:rPr>
              <a:t>force </a:t>
            </a:r>
            <a:r>
              <a:rPr lang="en-US" sz="2800" i="1" dirty="0" smtClean="0">
                <a:solidFill>
                  <a:srgbClr val="32302A"/>
                </a:solidFill>
              </a:rPr>
              <a:t>(this </a:t>
            </a:r>
            <a:r>
              <a:rPr lang="en-US" sz="2800" i="1" dirty="0">
                <a:solidFill>
                  <a:srgbClr val="32302A"/>
                </a:solidFill>
              </a:rPr>
              <a:t>group </a:t>
            </a:r>
            <a:r>
              <a:rPr lang="en-US" sz="2800" i="1" dirty="0" smtClean="0">
                <a:solidFill>
                  <a:srgbClr val="32302A"/>
                </a:solidFill>
              </a:rPr>
              <a:t>includes </a:t>
            </a:r>
            <a:r>
              <a:rPr lang="en-US" sz="2800" i="1" dirty="0">
                <a:solidFill>
                  <a:srgbClr val="32302A"/>
                </a:solidFill>
              </a:rPr>
              <a:t>both the employed and </a:t>
            </a:r>
            <a:r>
              <a:rPr lang="en-US" sz="2800" i="1" dirty="0" smtClean="0">
                <a:solidFill>
                  <a:srgbClr val="32302A"/>
                </a:solidFill>
              </a:rPr>
              <a:t>unemployed)</a:t>
            </a:r>
            <a:r>
              <a:rPr lang="en-US" sz="2800" dirty="0" smtClean="0">
                <a:solidFill>
                  <a:srgbClr val="32302A"/>
                </a:solidFill>
              </a:rPr>
              <a:t>.</a:t>
            </a:r>
            <a:endParaRPr lang="en-US" sz="2800" dirty="0">
              <a:solidFill>
                <a:srgbClr val="32302A"/>
              </a:solidFill>
            </a:endParaRPr>
          </a:p>
        </p:txBody>
      </p:sp>
      <p:grpSp>
        <p:nvGrpSpPr>
          <p:cNvPr id="38" name="Group 13"/>
          <p:cNvGrpSpPr>
            <a:grpSpLocks/>
          </p:cNvGrpSpPr>
          <p:nvPr/>
        </p:nvGrpSpPr>
        <p:grpSpPr bwMode="auto">
          <a:xfrm>
            <a:off x="2698856" y="4714405"/>
            <a:ext cx="3641725" cy="406401"/>
            <a:chOff x="1920" y="1663"/>
            <a:chExt cx="2294" cy="256"/>
          </a:xfrm>
        </p:grpSpPr>
        <p:grpSp>
          <p:nvGrpSpPr>
            <p:cNvPr id="39" name="Group 14"/>
            <p:cNvGrpSpPr>
              <a:grpSpLocks/>
            </p:cNvGrpSpPr>
            <p:nvPr/>
          </p:nvGrpSpPr>
          <p:grpSpPr bwMode="auto">
            <a:xfrm>
              <a:off x="3039" y="1683"/>
              <a:ext cx="1175" cy="236"/>
              <a:chOff x="3978" y="1561"/>
              <a:chExt cx="1175" cy="236"/>
            </a:xfrm>
          </p:grpSpPr>
          <p:sp>
            <p:nvSpPr>
              <p:cNvPr id="42" name="AutoShape 16"/>
              <p:cNvSpPr>
                <a:spLocks noChangeArrowheads="1"/>
              </p:cNvSpPr>
              <p:nvPr/>
            </p:nvSpPr>
            <p:spPr bwMode="auto">
              <a:xfrm>
                <a:off x="3994" y="1561"/>
                <a:ext cx="1080" cy="236"/>
              </a:xfrm>
              <a:prstGeom prst="roundRect">
                <a:avLst>
                  <a:gd name="adj" fmla="val 16667"/>
                </a:avLst>
              </a:prstGeom>
              <a:solidFill>
                <a:schemeClr val="bg1"/>
              </a:solidFill>
              <a:ln w="6350">
                <a:solidFill>
                  <a:schemeClr val="tx1"/>
                </a:solidFill>
                <a:round/>
                <a:headEnd/>
                <a:tailEnd type="none" w="lg" len="lg"/>
              </a:ln>
            </p:spPr>
            <p:txBody>
              <a:bodyPr wrap="square" anchor="ctr">
                <a:prstTxWarp prst="textNoShape">
                  <a:avLst/>
                </a:prstTxWarp>
                <a:spAutoFit/>
              </a:bodyPr>
              <a:lstStyle/>
              <a:p>
                <a:endParaRPr lang="en-US" sz="1600">
                  <a:latin typeface="+mj-lt"/>
                  <a:cs typeface="Times New Roman" pitchFamily="18" charset="0"/>
                </a:endParaRPr>
              </a:p>
            </p:txBody>
          </p:sp>
          <p:sp>
            <p:nvSpPr>
              <p:cNvPr id="41" name="Text Box 15"/>
              <p:cNvSpPr txBox="1">
                <a:spLocks noChangeArrowheads="1"/>
              </p:cNvSpPr>
              <p:nvPr/>
            </p:nvSpPr>
            <p:spPr bwMode="auto">
              <a:xfrm>
                <a:off x="3978" y="1579"/>
                <a:ext cx="1175" cy="174"/>
              </a:xfrm>
              <a:prstGeom prst="rect">
                <a:avLst/>
              </a:prstGeom>
              <a:noFill/>
              <a:ln w="19050" cap="rnd">
                <a:noFill/>
                <a:prstDash val="solid"/>
                <a:miter lim="800000"/>
                <a:headEnd/>
                <a:tailEnd type="none" w="lg" len="lg"/>
              </a:ln>
            </p:spPr>
            <p:txBody>
              <a:bodyPr wrap="square">
                <a:prstTxWarp prst="textNoShape">
                  <a:avLst/>
                </a:prstTxWarp>
                <a:spAutoFit/>
              </a:bodyPr>
              <a:lstStyle/>
              <a:p>
                <a:r>
                  <a:rPr lang="en-US" sz="1200" b="1" i="1" dirty="0">
                    <a:latin typeface="+mj-lt"/>
                    <a:cs typeface="Times New Roman" pitchFamily="18" charset="0"/>
                  </a:rPr>
                  <a:t>Employed</a:t>
                </a:r>
                <a:r>
                  <a:rPr lang="en-US" sz="1200" i="1" dirty="0">
                    <a:latin typeface="+mj-lt"/>
                    <a:cs typeface="Times New Roman" pitchFamily="18" charset="0"/>
                  </a:rPr>
                  <a:t> + </a:t>
                </a:r>
                <a:r>
                  <a:rPr lang="en-US" sz="1200" b="1" i="1" dirty="0">
                    <a:latin typeface="+mj-lt"/>
                    <a:cs typeface="Times New Roman" pitchFamily="18" charset="0"/>
                  </a:rPr>
                  <a:t>Unemployed</a:t>
                </a:r>
                <a:endParaRPr lang="en-US" b="1" dirty="0">
                  <a:solidFill>
                    <a:schemeClr val="tx1"/>
                  </a:solidFill>
                  <a:latin typeface="+mj-lt"/>
                  <a:cs typeface="Times New Roman" pitchFamily="18" charset="0"/>
                </a:endParaRPr>
              </a:p>
            </p:txBody>
          </p:sp>
        </p:grpSp>
        <p:sp>
          <p:nvSpPr>
            <p:cNvPr id="40" name="Text Box 17"/>
            <p:cNvSpPr txBox="1">
              <a:spLocks noChangeArrowheads="1"/>
            </p:cNvSpPr>
            <p:nvPr/>
          </p:nvSpPr>
          <p:spPr bwMode="auto">
            <a:xfrm>
              <a:off x="1920" y="1663"/>
              <a:ext cx="1100" cy="233"/>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1200" i="1" dirty="0">
                  <a:latin typeface="+mj-lt"/>
                  <a:cs typeface="Times New Roman" pitchFamily="18" charset="0"/>
                </a:rPr>
                <a:t>Recall the </a:t>
              </a:r>
              <a:r>
                <a:rPr lang="en-US" sz="1200" b="1" i="1" dirty="0">
                  <a:latin typeface="+mj-lt"/>
                  <a:cs typeface="Times New Roman" pitchFamily="18" charset="0"/>
                </a:rPr>
                <a:t>Labor Force</a:t>
              </a:r>
              <a:r>
                <a:rPr lang="en-US" sz="1200" i="1" dirty="0">
                  <a:latin typeface="+mj-lt"/>
                  <a:cs typeface="Times New Roman" pitchFamily="18" charset="0"/>
                </a:rPr>
                <a:t> </a:t>
              </a:r>
              <a:r>
                <a:rPr lang="en-US" sz="1400" b="0" i="1" dirty="0">
                  <a:solidFill>
                    <a:schemeClr val="tx1"/>
                  </a:solidFill>
                  <a:latin typeface="+mj-lt"/>
                  <a:cs typeface="Times New Roman" pitchFamily="18" charset="0"/>
                </a:rPr>
                <a:t>=</a:t>
              </a:r>
              <a:r>
                <a:rPr lang="en-US" b="0" dirty="0">
                  <a:solidFill>
                    <a:schemeClr val="tx1"/>
                  </a:solidFill>
                  <a:latin typeface="+mj-lt"/>
                  <a:cs typeface="Times New Roman" pitchFamily="18" charset="0"/>
                </a:rPr>
                <a:t> </a:t>
              </a:r>
            </a:p>
          </p:txBody>
        </p:sp>
      </p:grpSp>
      <p:grpSp>
        <p:nvGrpSpPr>
          <p:cNvPr id="8" name="Group 7"/>
          <p:cNvGrpSpPr/>
          <p:nvPr/>
        </p:nvGrpSpPr>
        <p:grpSpPr>
          <a:xfrm>
            <a:off x="1661394" y="3592722"/>
            <a:ext cx="5695627" cy="1009167"/>
            <a:chOff x="1661394" y="3780282"/>
            <a:chExt cx="5695627" cy="1009167"/>
          </a:xfrm>
        </p:grpSpPr>
        <p:sp>
          <p:nvSpPr>
            <p:cNvPr id="4" name="Rounded Rectangle 3"/>
            <p:cNvSpPr/>
            <p:nvPr/>
          </p:nvSpPr>
          <p:spPr>
            <a:xfrm>
              <a:off x="1661394" y="3780282"/>
              <a:ext cx="5695627" cy="1009167"/>
            </a:xfrm>
            <a:prstGeom prst="roundRect">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3" name="Text Box 4"/>
            <p:cNvSpPr txBox="1">
              <a:spLocks noChangeArrowheads="1"/>
            </p:cNvSpPr>
            <p:nvPr/>
          </p:nvSpPr>
          <p:spPr bwMode="auto">
            <a:xfrm>
              <a:off x="1812974" y="3981253"/>
              <a:ext cx="2051203" cy="59093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2000" i="1" dirty="0">
                  <a:solidFill>
                    <a:schemeClr val="bg1"/>
                  </a:solidFill>
                  <a:latin typeface="+mj-lt"/>
                  <a:cs typeface="Times New Roman" pitchFamily="18" charset="0"/>
                </a:rPr>
                <a:t>Labor Force</a:t>
              </a:r>
              <a:br>
                <a:rPr kumimoji="0" lang="en-US" sz="2000" i="1" dirty="0">
                  <a:solidFill>
                    <a:schemeClr val="bg1"/>
                  </a:solidFill>
                  <a:latin typeface="+mj-lt"/>
                  <a:cs typeface="Times New Roman" pitchFamily="18" charset="0"/>
                </a:rPr>
              </a:br>
              <a:r>
                <a:rPr kumimoji="0" lang="en-US" sz="2000" i="1" dirty="0">
                  <a:solidFill>
                    <a:schemeClr val="bg1"/>
                  </a:solidFill>
                  <a:latin typeface="+mj-lt"/>
                  <a:cs typeface="Times New Roman" pitchFamily="18" charset="0"/>
                </a:rPr>
                <a:t>Participation Rate</a:t>
              </a:r>
              <a:endParaRPr lang="en-US" sz="3600" i="1" dirty="0">
                <a:solidFill>
                  <a:schemeClr val="bg1"/>
                </a:solidFill>
                <a:latin typeface="+mj-lt"/>
                <a:cs typeface="Times New Roman" pitchFamily="18" charset="0"/>
              </a:endParaRPr>
            </a:p>
          </p:txBody>
        </p:sp>
        <p:sp>
          <p:nvSpPr>
            <p:cNvPr id="44" name="Text Box 5"/>
            <p:cNvSpPr txBox="1">
              <a:spLocks noChangeArrowheads="1"/>
            </p:cNvSpPr>
            <p:nvPr/>
          </p:nvSpPr>
          <p:spPr bwMode="auto">
            <a:xfrm>
              <a:off x="3917381" y="4028878"/>
              <a:ext cx="364202" cy="523220"/>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800" dirty="0">
                  <a:solidFill>
                    <a:schemeClr val="bg1"/>
                  </a:solidFill>
                  <a:latin typeface="+mj-lt"/>
                  <a:cs typeface="Times New Roman" pitchFamily="18" charset="0"/>
                </a:rPr>
                <a:t>=</a:t>
              </a:r>
              <a:endParaRPr lang="en-US" sz="3200" dirty="0">
                <a:solidFill>
                  <a:schemeClr val="bg1"/>
                </a:solidFill>
                <a:latin typeface="+mj-lt"/>
                <a:cs typeface="Times New Roman" pitchFamily="18" charset="0"/>
              </a:endParaRPr>
            </a:p>
          </p:txBody>
        </p:sp>
      </p:grpSp>
      <p:grpSp>
        <p:nvGrpSpPr>
          <p:cNvPr id="47" name="Group 6"/>
          <p:cNvGrpSpPr>
            <a:grpSpLocks/>
          </p:cNvGrpSpPr>
          <p:nvPr/>
        </p:nvGrpSpPr>
        <p:grpSpPr bwMode="auto">
          <a:xfrm>
            <a:off x="4483714" y="3768294"/>
            <a:ext cx="2594073" cy="714376"/>
            <a:chOff x="3274" y="1881"/>
            <a:chExt cx="2017" cy="450"/>
          </a:xfrm>
        </p:grpSpPr>
        <p:sp>
          <p:nvSpPr>
            <p:cNvPr id="48" name="Text Box 7"/>
            <p:cNvSpPr txBox="1">
              <a:spLocks noChangeArrowheads="1"/>
            </p:cNvSpPr>
            <p:nvPr/>
          </p:nvSpPr>
          <p:spPr bwMode="auto">
            <a:xfrm>
              <a:off x="3494" y="1881"/>
              <a:ext cx="1576" cy="20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i="1">
                  <a:solidFill>
                    <a:schemeClr val="bg1"/>
                  </a:solidFill>
                  <a:latin typeface="+mj-lt"/>
                  <a:cs typeface="Times New Roman" pitchFamily="18" charset="0"/>
                </a:rPr>
                <a:t># in the Labor Force</a:t>
              </a:r>
              <a:endParaRPr lang="en-US" sz="3200">
                <a:solidFill>
                  <a:schemeClr val="bg1"/>
                </a:solidFill>
                <a:latin typeface="+mj-lt"/>
                <a:cs typeface="Times New Roman" pitchFamily="18" charset="0"/>
              </a:endParaRPr>
            </a:p>
          </p:txBody>
        </p:sp>
        <p:sp>
          <p:nvSpPr>
            <p:cNvPr id="49" name="Text Box 8"/>
            <p:cNvSpPr txBox="1">
              <a:spLocks noChangeArrowheads="1"/>
            </p:cNvSpPr>
            <p:nvPr/>
          </p:nvSpPr>
          <p:spPr bwMode="auto">
            <a:xfrm>
              <a:off x="3324" y="2130"/>
              <a:ext cx="1917" cy="20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i="1">
                  <a:solidFill>
                    <a:schemeClr val="bg1"/>
                  </a:solidFill>
                  <a:latin typeface="+mj-lt"/>
                  <a:cs typeface="Times New Roman" pitchFamily="18" charset="0"/>
                </a:rPr>
                <a:t>Civilian population (16+)</a:t>
              </a:r>
              <a:endParaRPr lang="en-US" sz="3200">
                <a:solidFill>
                  <a:schemeClr val="bg1"/>
                </a:solidFill>
                <a:latin typeface="+mj-lt"/>
                <a:cs typeface="Times New Roman" pitchFamily="18" charset="0"/>
              </a:endParaRPr>
            </a:p>
          </p:txBody>
        </p:sp>
        <p:sp>
          <p:nvSpPr>
            <p:cNvPr id="50" name="Line 9"/>
            <p:cNvSpPr>
              <a:spLocks noChangeShapeType="1"/>
            </p:cNvSpPr>
            <p:nvPr/>
          </p:nvSpPr>
          <p:spPr bwMode="auto">
            <a:xfrm>
              <a:off x="3274" y="2101"/>
              <a:ext cx="2017" cy="0"/>
            </a:xfrm>
            <a:prstGeom prst="line">
              <a:avLst/>
            </a:prstGeom>
            <a:noFill/>
            <a:ln w="19050">
              <a:solidFill>
                <a:schemeClr val="bg1"/>
              </a:solidFill>
              <a:round/>
              <a:headEnd/>
              <a:tailEnd type="none" w="lg" len="lg"/>
            </a:ln>
          </p:spPr>
          <p:txBody>
            <a:bodyPr anchor="ctr">
              <a:prstTxWarp prst="textNoShape">
                <a:avLst/>
              </a:prstTxWarp>
              <a:spAutoFit/>
            </a:bodyPr>
            <a:lstStyle/>
            <a:p>
              <a:endParaRPr lang="en-US" sz="1400">
                <a:solidFill>
                  <a:schemeClr val="bg1"/>
                </a:solidFill>
                <a:latin typeface="+mj-lt"/>
                <a:cs typeface="Times New Roman" pitchFamily="18" charset="0"/>
              </a:endParaRPr>
            </a:p>
          </p:txBody>
        </p:sp>
      </p:grpSp>
    </p:spTree>
    <p:extLst>
      <p:ext uri="{BB962C8B-B14F-4D97-AF65-F5344CB8AC3E}">
        <p14:creationId xmlns:p14="http://schemas.microsoft.com/office/powerpoint/2010/main" val="510108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7943"/>
            <a:ext cx="8904855" cy="946852"/>
          </a:xfrm>
        </p:spPr>
        <p:txBody>
          <a:bodyPr/>
          <a:lstStyle/>
          <a:p>
            <a:pPr>
              <a:lnSpc>
                <a:spcPts val="3500"/>
              </a:lnSpc>
            </a:pPr>
            <a:r>
              <a:rPr lang="en-US" dirty="0"/>
              <a:t>U.S. Population, Employment,</a:t>
            </a:r>
            <a:br>
              <a:rPr lang="en-US" dirty="0"/>
            </a:br>
            <a:r>
              <a:rPr lang="en-US" dirty="0"/>
              <a:t>and Unemployment: </a:t>
            </a:r>
            <a:r>
              <a:rPr lang="en-US" dirty="0" smtClean="0"/>
              <a:t>February 2016</a:t>
            </a:r>
            <a:endParaRPr lang="en-US" dirty="0"/>
          </a:p>
        </p:txBody>
      </p:sp>
      <p:sp>
        <p:nvSpPr>
          <p:cNvPr id="32" name="Line 176"/>
          <p:cNvSpPr>
            <a:spLocks noChangeShapeType="1"/>
          </p:cNvSpPr>
          <p:nvPr/>
        </p:nvSpPr>
        <p:spPr bwMode="auto">
          <a:xfrm>
            <a:off x="5924945" y="2709501"/>
            <a:ext cx="0" cy="188913"/>
          </a:xfrm>
          <a:prstGeom prst="line">
            <a:avLst/>
          </a:prstGeom>
          <a:noFill/>
          <a:ln w="19050">
            <a:solidFill>
              <a:schemeClr val="tx1"/>
            </a:solidFill>
            <a:round/>
            <a:headEnd/>
            <a:tailEnd/>
          </a:ln>
        </p:spPr>
        <p:txBody>
          <a:bodyPr wrap="none">
            <a:prstTxWarp prst="textNoShape">
              <a:avLst/>
            </a:prstTxWarp>
          </a:bodyPr>
          <a:lstStyle/>
          <a:p>
            <a:endParaRPr lang="en-US">
              <a:latin typeface="+mj-lt"/>
              <a:cs typeface="Times New Roman" pitchFamily="18" charset="0"/>
            </a:endParaRPr>
          </a:p>
        </p:txBody>
      </p:sp>
      <p:sp>
        <p:nvSpPr>
          <p:cNvPr id="33" name="Freeform 154"/>
          <p:cNvSpPr>
            <a:spLocks/>
          </p:cNvSpPr>
          <p:nvPr/>
        </p:nvSpPr>
        <p:spPr bwMode="auto">
          <a:xfrm>
            <a:off x="1055876" y="4609342"/>
            <a:ext cx="6572250" cy="1924050"/>
          </a:xfrm>
          <a:custGeom>
            <a:avLst/>
            <a:gdLst/>
            <a:ahLst/>
            <a:cxnLst>
              <a:cxn ang="0">
                <a:pos x="0" y="0"/>
              </a:cxn>
              <a:cxn ang="0">
                <a:pos x="9503" y="0"/>
              </a:cxn>
              <a:cxn ang="0">
                <a:pos x="9503" y="6738"/>
              </a:cxn>
              <a:cxn ang="0">
                <a:pos x="0" y="6738"/>
              </a:cxn>
              <a:cxn ang="0">
                <a:pos x="0" y="0"/>
              </a:cxn>
              <a:cxn ang="0">
                <a:pos x="0" y="0"/>
              </a:cxn>
              <a:cxn ang="0">
                <a:pos x="0" y="0"/>
              </a:cxn>
            </a:cxnLst>
            <a:rect l="0" t="0" r="r" b="b"/>
            <a:pathLst>
              <a:path w="9503" h="6738">
                <a:moveTo>
                  <a:pt x="0" y="0"/>
                </a:moveTo>
                <a:lnTo>
                  <a:pt x="9503" y="0"/>
                </a:lnTo>
                <a:lnTo>
                  <a:pt x="9503" y="6738"/>
                </a:lnTo>
                <a:lnTo>
                  <a:pt x="0" y="6738"/>
                </a:lnTo>
                <a:lnTo>
                  <a:pt x="0" y="0"/>
                </a:lnTo>
                <a:lnTo>
                  <a:pt x="0" y="0"/>
                </a:lnTo>
                <a:lnTo>
                  <a:pt x="0" y="0"/>
                </a:lnTo>
              </a:path>
            </a:pathLst>
          </a:custGeom>
          <a:solidFill>
            <a:schemeClr val="bg1"/>
          </a:solidFill>
          <a:ln w="19050" cmpd="sng">
            <a:solidFill>
              <a:schemeClr val="tx1"/>
            </a:solidFill>
            <a:prstDash val="solid"/>
            <a:round/>
            <a:headEnd/>
            <a:tailEnd/>
          </a:ln>
          <a:effectLst>
            <a:outerShdw blurRad="50800" dist="38100" dir="2700000" algn="tl" rotWithShape="0">
              <a:prstClr val="black">
                <a:alpha val="40000"/>
              </a:prstClr>
            </a:outerShdw>
          </a:effectLst>
        </p:spPr>
        <p:txBody>
          <a:bodyPr>
            <a:prstTxWarp prst="textNoShape">
              <a:avLst/>
            </a:prstTxWarp>
          </a:bodyPr>
          <a:lstStyle/>
          <a:p>
            <a:pPr>
              <a:defRPr/>
            </a:pPr>
            <a:endParaRPr lang="en-US">
              <a:latin typeface="+mj-lt"/>
              <a:cs typeface="Times New Roman" pitchFamily="18" charset="0"/>
            </a:endParaRPr>
          </a:p>
        </p:txBody>
      </p:sp>
      <p:grpSp>
        <p:nvGrpSpPr>
          <p:cNvPr id="34" name="Group 144"/>
          <p:cNvGrpSpPr>
            <a:grpSpLocks/>
          </p:cNvGrpSpPr>
          <p:nvPr/>
        </p:nvGrpSpPr>
        <p:grpSpPr bwMode="auto">
          <a:xfrm>
            <a:off x="3478608" y="1171214"/>
            <a:ext cx="1795462" cy="514350"/>
            <a:chOff x="2777" y="951"/>
            <a:chExt cx="1131" cy="324"/>
          </a:xfrm>
        </p:grpSpPr>
        <p:sp>
          <p:nvSpPr>
            <p:cNvPr id="35" name="Freeform 3"/>
            <p:cNvSpPr>
              <a:spLocks/>
            </p:cNvSpPr>
            <p:nvPr/>
          </p:nvSpPr>
          <p:spPr bwMode="auto">
            <a:xfrm>
              <a:off x="2777" y="951"/>
              <a:ext cx="1131" cy="324"/>
            </a:xfrm>
            <a:custGeom>
              <a:avLst/>
              <a:gdLst>
                <a:gd name="T0" fmla="*/ 0 w 2895"/>
                <a:gd name="T1" fmla="*/ 0 h 1103"/>
                <a:gd name="T2" fmla="*/ 2895 w 2895"/>
                <a:gd name="T3" fmla="*/ 0 h 1103"/>
                <a:gd name="T4" fmla="*/ 2895 w 2895"/>
                <a:gd name="T5" fmla="*/ 1103 h 1103"/>
                <a:gd name="T6" fmla="*/ 0 w 2895"/>
                <a:gd name="T7" fmla="*/ 1103 h 1103"/>
                <a:gd name="T8" fmla="*/ 0 w 2895"/>
                <a:gd name="T9" fmla="*/ 0 h 1103"/>
                <a:gd name="T10" fmla="*/ 0 w 2895"/>
                <a:gd name="T11" fmla="*/ 0 h 1103"/>
                <a:gd name="T12" fmla="*/ 0 60000 65536"/>
                <a:gd name="T13" fmla="*/ 0 60000 65536"/>
                <a:gd name="T14" fmla="*/ 0 60000 65536"/>
                <a:gd name="T15" fmla="*/ 0 60000 65536"/>
                <a:gd name="T16" fmla="*/ 0 60000 65536"/>
                <a:gd name="T17" fmla="*/ 0 60000 65536"/>
                <a:gd name="T18" fmla="*/ 0 w 2895"/>
                <a:gd name="T19" fmla="*/ 0 h 1103"/>
                <a:gd name="T20" fmla="*/ 2895 w 2895"/>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2895" h="1103">
                  <a:moveTo>
                    <a:pt x="0" y="0"/>
                  </a:moveTo>
                  <a:lnTo>
                    <a:pt x="2895" y="0"/>
                  </a:lnTo>
                  <a:lnTo>
                    <a:pt x="2895" y="1103"/>
                  </a:lnTo>
                  <a:lnTo>
                    <a:pt x="0" y="1103"/>
                  </a:lnTo>
                  <a:lnTo>
                    <a:pt x="0" y="0"/>
                  </a:lnTo>
                  <a:close/>
                </a:path>
              </a:pathLst>
            </a:custGeom>
            <a:solidFill>
              <a:srgbClr val="C3D7EB"/>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sp>
          <p:nvSpPr>
            <p:cNvPr id="36" name="Rectangle 4"/>
            <p:cNvSpPr>
              <a:spLocks noChangeArrowheads="1"/>
            </p:cNvSpPr>
            <p:nvPr/>
          </p:nvSpPr>
          <p:spPr bwMode="auto">
            <a:xfrm>
              <a:off x="2835" y="958"/>
              <a:ext cx="1003"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mj-lt"/>
                  <a:cs typeface="Times New Roman" pitchFamily="18" charset="0"/>
                </a:rPr>
                <a:t>Civilian population </a:t>
              </a:r>
              <a:endParaRPr kumimoji="0" lang="en-US" sz="1600" b="0" i="1">
                <a:latin typeface="+mj-lt"/>
                <a:cs typeface="Times New Roman" pitchFamily="18" charset="0"/>
              </a:endParaRPr>
            </a:p>
          </p:txBody>
        </p:sp>
        <p:sp>
          <p:nvSpPr>
            <p:cNvPr id="37" name="Rectangle 5"/>
            <p:cNvSpPr>
              <a:spLocks noChangeArrowheads="1"/>
            </p:cNvSpPr>
            <p:nvPr/>
          </p:nvSpPr>
          <p:spPr bwMode="auto">
            <a:xfrm>
              <a:off x="2984" y="1091"/>
              <a:ext cx="619" cy="154"/>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mj-lt"/>
                  <a:cs typeface="Times New Roman" pitchFamily="18" charset="0"/>
                </a:rPr>
                <a:t>16 and over</a:t>
              </a:r>
              <a:endParaRPr kumimoji="0" lang="en-US" sz="1600" b="0" i="1">
                <a:latin typeface="+mj-lt"/>
                <a:cs typeface="Times New Roman" pitchFamily="18" charset="0"/>
              </a:endParaRPr>
            </a:p>
          </p:txBody>
        </p:sp>
      </p:grpSp>
      <p:grpSp>
        <p:nvGrpSpPr>
          <p:cNvPr id="45" name="Group 143"/>
          <p:cNvGrpSpPr>
            <a:grpSpLocks/>
          </p:cNvGrpSpPr>
          <p:nvPr/>
        </p:nvGrpSpPr>
        <p:grpSpPr bwMode="auto">
          <a:xfrm>
            <a:off x="4405708" y="1858601"/>
            <a:ext cx="2117725" cy="881063"/>
            <a:chOff x="3361" y="1384"/>
            <a:chExt cx="1334" cy="555"/>
          </a:xfrm>
        </p:grpSpPr>
        <p:grpSp>
          <p:nvGrpSpPr>
            <p:cNvPr id="46" name="Group 142"/>
            <p:cNvGrpSpPr>
              <a:grpSpLocks/>
            </p:cNvGrpSpPr>
            <p:nvPr/>
          </p:nvGrpSpPr>
          <p:grpSpPr bwMode="auto">
            <a:xfrm>
              <a:off x="3942" y="1572"/>
              <a:ext cx="753" cy="367"/>
              <a:chOff x="3942" y="1572"/>
              <a:chExt cx="753" cy="367"/>
            </a:xfrm>
          </p:grpSpPr>
          <p:sp>
            <p:nvSpPr>
              <p:cNvPr id="54" name="Freeform 8"/>
              <p:cNvSpPr>
                <a:spLocks/>
              </p:cNvSpPr>
              <p:nvPr/>
            </p:nvSpPr>
            <p:spPr bwMode="auto">
              <a:xfrm>
                <a:off x="3942" y="1572"/>
                <a:ext cx="753" cy="367"/>
              </a:xfrm>
              <a:custGeom>
                <a:avLst/>
                <a:gdLst>
                  <a:gd name="T0" fmla="*/ 0 w 2042"/>
                  <a:gd name="T1" fmla="*/ 0 h 1100"/>
                  <a:gd name="T2" fmla="*/ 2042 w 2042"/>
                  <a:gd name="T3" fmla="*/ 0 h 1100"/>
                  <a:gd name="T4" fmla="*/ 2042 w 2042"/>
                  <a:gd name="T5" fmla="*/ 1100 h 1100"/>
                  <a:gd name="T6" fmla="*/ 0 w 2042"/>
                  <a:gd name="T7" fmla="*/ 1100 h 1100"/>
                  <a:gd name="T8" fmla="*/ 0 w 2042"/>
                  <a:gd name="T9" fmla="*/ 0 h 1100"/>
                  <a:gd name="T10" fmla="*/ 0 w 2042"/>
                  <a:gd name="T11" fmla="*/ 0 h 1100"/>
                  <a:gd name="T12" fmla="*/ 0 w 2042"/>
                  <a:gd name="T13" fmla="*/ 0 h 1100"/>
                  <a:gd name="T14" fmla="*/ 0 60000 65536"/>
                  <a:gd name="T15" fmla="*/ 0 60000 65536"/>
                  <a:gd name="T16" fmla="*/ 0 60000 65536"/>
                  <a:gd name="T17" fmla="*/ 0 60000 65536"/>
                  <a:gd name="T18" fmla="*/ 0 60000 65536"/>
                  <a:gd name="T19" fmla="*/ 0 60000 65536"/>
                  <a:gd name="T20" fmla="*/ 0 60000 65536"/>
                  <a:gd name="T21" fmla="*/ 0 w 2042"/>
                  <a:gd name="T22" fmla="*/ 0 h 1100"/>
                  <a:gd name="T23" fmla="*/ 2042 w 2042"/>
                  <a:gd name="T24" fmla="*/ 1100 h 1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2" h="1100">
                    <a:moveTo>
                      <a:pt x="0" y="0"/>
                    </a:moveTo>
                    <a:lnTo>
                      <a:pt x="2042" y="0"/>
                    </a:lnTo>
                    <a:lnTo>
                      <a:pt x="2042" y="1100"/>
                    </a:lnTo>
                    <a:lnTo>
                      <a:pt x="0" y="1100"/>
                    </a:lnTo>
                    <a:lnTo>
                      <a:pt x="0" y="0"/>
                    </a:lnTo>
                  </a:path>
                </a:pathLst>
              </a:custGeom>
              <a:solidFill>
                <a:srgbClr val="FFFFCC"/>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sp>
            <p:nvSpPr>
              <p:cNvPr id="55" name="Rectangle 9"/>
              <p:cNvSpPr>
                <a:spLocks noChangeArrowheads="1"/>
              </p:cNvSpPr>
              <p:nvPr/>
            </p:nvSpPr>
            <p:spPr bwMode="auto">
              <a:xfrm>
                <a:off x="4091" y="1612"/>
                <a:ext cx="405"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mj-lt"/>
                    <a:cs typeface="Times New Roman" pitchFamily="18" charset="0"/>
                  </a:rPr>
                  <a:t>Civilian </a:t>
                </a:r>
                <a:endParaRPr kumimoji="0" lang="en-US" sz="1600" b="0" i="1">
                  <a:latin typeface="+mj-lt"/>
                  <a:cs typeface="Times New Roman" pitchFamily="18" charset="0"/>
                </a:endParaRPr>
              </a:p>
            </p:txBody>
          </p:sp>
          <p:sp>
            <p:nvSpPr>
              <p:cNvPr id="56" name="Rectangle 10"/>
              <p:cNvSpPr>
                <a:spLocks noChangeArrowheads="1"/>
              </p:cNvSpPr>
              <p:nvPr/>
            </p:nvSpPr>
            <p:spPr bwMode="auto">
              <a:xfrm>
                <a:off x="4030" y="1730"/>
                <a:ext cx="579" cy="154"/>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mj-lt"/>
                    <a:cs typeface="Times New Roman" pitchFamily="18" charset="0"/>
                  </a:rPr>
                  <a:t>labor force</a:t>
                </a:r>
                <a:endParaRPr kumimoji="0" lang="en-US" sz="1600" b="0" i="1">
                  <a:latin typeface="+mj-lt"/>
                  <a:cs typeface="Times New Roman" pitchFamily="18" charset="0"/>
                </a:endParaRPr>
              </a:p>
            </p:txBody>
          </p:sp>
        </p:grpSp>
        <p:grpSp>
          <p:nvGrpSpPr>
            <p:cNvPr id="51" name="Group 141"/>
            <p:cNvGrpSpPr>
              <a:grpSpLocks/>
            </p:cNvGrpSpPr>
            <p:nvPr/>
          </p:nvGrpSpPr>
          <p:grpSpPr bwMode="auto">
            <a:xfrm>
              <a:off x="3361" y="1384"/>
              <a:ext cx="960" cy="188"/>
              <a:chOff x="3361" y="1384"/>
              <a:chExt cx="960" cy="188"/>
            </a:xfrm>
          </p:grpSpPr>
          <p:sp>
            <p:nvSpPr>
              <p:cNvPr id="52" name="Line 11"/>
              <p:cNvSpPr>
                <a:spLocks noChangeShapeType="1"/>
              </p:cNvSpPr>
              <p:nvPr/>
            </p:nvSpPr>
            <p:spPr bwMode="auto">
              <a:xfrm>
                <a:off x="3361" y="1388"/>
                <a:ext cx="960" cy="0"/>
              </a:xfrm>
              <a:prstGeom prst="line">
                <a:avLst/>
              </a:prstGeom>
              <a:noFill/>
              <a:ln w="19050">
                <a:solidFill>
                  <a:schemeClr val="tx1"/>
                </a:solidFill>
                <a:round/>
                <a:headEnd/>
                <a:tailEnd type="none" w="lg" len="lg"/>
              </a:ln>
            </p:spPr>
            <p:txBody>
              <a:bodyPr>
                <a:prstTxWarp prst="textNoShape">
                  <a:avLst/>
                </a:prstTxWarp>
                <a:spAutoFit/>
              </a:bodyPr>
              <a:lstStyle/>
              <a:p>
                <a:endParaRPr lang="en-US">
                  <a:latin typeface="+mj-lt"/>
                  <a:cs typeface="Times New Roman" pitchFamily="18" charset="0"/>
                </a:endParaRPr>
              </a:p>
            </p:txBody>
          </p:sp>
          <p:sp>
            <p:nvSpPr>
              <p:cNvPr id="53" name="Line 12"/>
              <p:cNvSpPr>
                <a:spLocks noChangeShapeType="1"/>
              </p:cNvSpPr>
              <p:nvPr/>
            </p:nvSpPr>
            <p:spPr bwMode="auto">
              <a:xfrm>
                <a:off x="4321" y="1384"/>
                <a:ext cx="0" cy="188"/>
              </a:xfrm>
              <a:prstGeom prst="line">
                <a:avLst/>
              </a:prstGeom>
              <a:noFill/>
              <a:ln w="19050">
                <a:solidFill>
                  <a:schemeClr val="tx1"/>
                </a:solidFill>
                <a:round/>
                <a:headEnd/>
                <a:tailEnd type="none" w="lg" len="lg"/>
              </a:ln>
            </p:spPr>
            <p:txBody>
              <a:bodyPr>
                <a:prstTxWarp prst="textNoShape">
                  <a:avLst/>
                </a:prstTxWarp>
                <a:spAutoFit/>
              </a:bodyPr>
              <a:lstStyle/>
              <a:p>
                <a:endParaRPr lang="en-US">
                  <a:latin typeface="+mj-lt"/>
                  <a:cs typeface="Times New Roman" pitchFamily="18" charset="0"/>
                </a:endParaRPr>
              </a:p>
            </p:txBody>
          </p:sp>
        </p:grpSp>
      </p:grpSp>
      <p:grpSp>
        <p:nvGrpSpPr>
          <p:cNvPr id="57" name="Group 147"/>
          <p:cNvGrpSpPr>
            <a:grpSpLocks/>
          </p:cNvGrpSpPr>
          <p:nvPr/>
        </p:nvGrpSpPr>
        <p:grpSpPr bwMode="auto">
          <a:xfrm>
            <a:off x="4085033" y="2882539"/>
            <a:ext cx="1822450" cy="1236662"/>
            <a:chOff x="3159" y="2029"/>
            <a:chExt cx="1148" cy="923"/>
          </a:xfrm>
        </p:grpSpPr>
        <p:sp>
          <p:nvSpPr>
            <p:cNvPr id="58" name="Freeform 15"/>
            <p:cNvSpPr>
              <a:spLocks/>
            </p:cNvSpPr>
            <p:nvPr/>
          </p:nvSpPr>
          <p:spPr bwMode="auto">
            <a:xfrm>
              <a:off x="3159" y="2317"/>
              <a:ext cx="971" cy="635"/>
            </a:xfrm>
            <a:custGeom>
              <a:avLst/>
              <a:gdLst>
                <a:gd name="T0" fmla="*/ 0 w 2591"/>
                <a:gd name="T1" fmla="*/ 0 h 2207"/>
                <a:gd name="T2" fmla="*/ 2591 w 2591"/>
                <a:gd name="T3" fmla="*/ 0 h 2207"/>
                <a:gd name="T4" fmla="*/ 2591 w 2591"/>
                <a:gd name="T5" fmla="*/ 2207 h 2207"/>
                <a:gd name="T6" fmla="*/ 0 w 2591"/>
                <a:gd name="T7" fmla="*/ 2207 h 2207"/>
                <a:gd name="T8" fmla="*/ 0 w 2591"/>
                <a:gd name="T9" fmla="*/ 0 h 2207"/>
                <a:gd name="T10" fmla="*/ 0 w 2591"/>
                <a:gd name="T11" fmla="*/ 0 h 2207"/>
                <a:gd name="T12" fmla="*/ 0 60000 65536"/>
                <a:gd name="T13" fmla="*/ 0 60000 65536"/>
                <a:gd name="T14" fmla="*/ 0 60000 65536"/>
                <a:gd name="T15" fmla="*/ 0 60000 65536"/>
                <a:gd name="T16" fmla="*/ 0 60000 65536"/>
                <a:gd name="T17" fmla="*/ 0 60000 65536"/>
                <a:gd name="T18" fmla="*/ 0 w 2591"/>
                <a:gd name="T19" fmla="*/ 0 h 2207"/>
                <a:gd name="T20" fmla="*/ 2591 w 2591"/>
                <a:gd name="T21" fmla="*/ 2207 h 2207"/>
              </a:gdLst>
              <a:ahLst/>
              <a:cxnLst>
                <a:cxn ang="T12">
                  <a:pos x="T0" y="T1"/>
                </a:cxn>
                <a:cxn ang="T13">
                  <a:pos x="T2" y="T3"/>
                </a:cxn>
                <a:cxn ang="T14">
                  <a:pos x="T4" y="T5"/>
                </a:cxn>
                <a:cxn ang="T15">
                  <a:pos x="T6" y="T7"/>
                </a:cxn>
                <a:cxn ang="T16">
                  <a:pos x="T8" y="T9"/>
                </a:cxn>
                <a:cxn ang="T17">
                  <a:pos x="T10" y="T11"/>
                </a:cxn>
              </a:cxnLst>
              <a:rect l="T18" t="T19" r="T20" b="T21"/>
              <a:pathLst>
                <a:path w="2591" h="2207">
                  <a:moveTo>
                    <a:pt x="0" y="0"/>
                  </a:moveTo>
                  <a:lnTo>
                    <a:pt x="2591" y="0"/>
                  </a:lnTo>
                  <a:lnTo>
                    <a:pt x="2591" y="2207"/>
                  </a:lnTo>
                  <a:lnTo>
                    <a:pt x="0" y="2207"/>
                  </a:lnTo>
                  <a:lnTo>
                    <a:pt x="0" y="0"/>
                  </a:lnTo>
                  <a:close/>
                </a:path>
              </a:pathLst>
            </a:custGeom>
            <a:solidFill>
              <a:srgbClr val="FFFFCC"/>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sp>
          <p:nvSpPr>
            <p:cNvPr id="59" name="Rectangle 16"/>
            <p:cNvSpPr>
              <a:spLocks noChangeArrowheads="1"/>
            </p:cNvSpPr>
            <p:nvPr/>
          </p:nvSpPr>
          <p:spPr bwMode="auto">
            <a:xfrm>
              <a:off x="3395" y="2345"/>
              <a:ext cx="493" cy="171"/>
            </a:xfrm>
            <a:prstGeom prst="rect">
              <a:avLst/>
            </a:prstGeom>
            <a:noFill/>
            <a:ln w="9525">
              <a:noFill/>
              <a:miter lim="800000"/>
              <a:headEnd/>
              <a:tailEnd/>
            </a:ln>
          </p:spPr>
          <p:txBody>
            <a:bodyPr wrap="none" lIns="0" tIns="0" rIns="0" bIns="0">
              <a:prstTxWarp prst="textNoShape">
                <a:avLst/>
              </a:prstTxWarp>
              <a:spAutoFit/>
            </a:bodyPr>
            <a:lstStyle/>
            <a:p>
              <a:r>
                <a:rPr kumimoji="0" lang="en-US" sz="1500" i="1">
                  <a:latin typeface="+mj-lt"/>
                  <a:cs typeface="Times New Roman" pitchFamily="18" charset="0"/>
                </a:rPr>
                <a:t>Employed</a:t>
              </a:r>
              <a:endParaRPr kumimoji="0" lang="en-US" b="0" i="1">
                <a:latin typeface="+mj-lt"/>
                <a:cs typeface="Times New Roman" pitchFamily="18" charset="0"/>
              </a:endParaRPr>
            </a:p>
          </p:txBody>
        </p:sp>
        <p:sp>
          <p:nvSpPr>
            <p:cNvPr id="60" name="Rectangle 17"/>
            <p:cNvSpPr>
              <a:spLocks noChangeArrowheads="1"/>
            </p:cNvSpPr>
            <p:nvPr/>
          </p:nvSpPr>
          <p:spPr bwMode="auto">
            <a:xfrm>
              <a:off x="3237" y="2489"/>
              <a:ext cx="686" cy="184"/>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Employees </a:t>
              </a:r>
            </a:p>
          </p:txBody>
        </p:sp>
        <p:sp>
          <p:nvSpPr>
            <p:cNvPr id="61" name="Rectangle 18"/>
            <p:cNvSpPr>
              <a:spLocks noChangeArrowheads="1"/>
            </p:cNvSpPr>
            <p:nvPr/>
          </p:nvSpPr>
          <p:spPr bwMode="auto">
            <a:xfrm>
              <a:off x="3237" y="2631"/>
              <a:ext cx="873" cy="184"/>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Self-employed </a:t>
              </a:r>
            </a:p>
          </p:txBody>
        </p:sp>
        <p:sp>
          <p:nvSpPr>
            <p:cNvPr id="62" name="Rectangle 19"/>
            <p:cNvSpPr>
              <a:spLocks noChangeArrowheads="1"/>
            </p:cNvSpPr>
            <p:nvPr/>
          </p:nvSpPr>
          <p:spPr bwMode="auto">
            <a:xfrm>
              <a:off x="3308" y="2745"/>
              <a:ext cx="449" cy="184"/>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latin typeface="+mj-lt"/>
                  <a:cs typeface="Times New Roman" pitchFamily="18" charset="0"/>
                </a:rPr>
                <a:t>workers </a:t>
              </a:r>
            </a:p>
          </p:txBody>
        </p:sp>
        <p:sp>
          <p:nvSpPr>
            <p:cNvPr id="63" name="Rectangle 20"/>
            <p:cNvSpPr>
              <a:spLocks noChangeArrowheads="1"/>
            </p:cNvSpPr>
            <p:nvPr/>
          </p:nvSpPr>
          <p:spPr bwMode="auto">
            <a:xfrm>
              <a:off x="3333" y="2512"/>
              <a:ext cx="29" cy="184"/>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latin typeface="+mj-lt"/>
                  <a:cs typeface="Times New Roman" pitchFamily="18" charset="0"/>
                </a:rPr>
                <a:t> </a:t>
              </a:r>
            </a:p>
          </p:txBody>
        </p:sp>
        <p:grpSp>
          <p:nvGrpSpPr>
            <p:cNvPr id="64" name="Group 145"/>
            <p:cNvGrpSpPr>
              <a:grpSpLocks/>
            </p:cNvGrpSpPr>
            <p:nvPr/>
          </p:nvGrpSpPr>
          <p:grpSpPr bwMode="auto">
            <a:xfrm>
              <a:off x="3587" y="2029"/>
              <a:ext cx="720" cy="288"/>
              <a:chOff x="3587" y="2029"/>
              <a:chExt cx="720" cy="288"/>
            </a:xfrm>
          </p:grpSpPr>
          <p:sp>
            <p:nvSpPr>
              <p:cNvPr id="65" name="Line 21"/>
              <p:cNvSpPr>
                <a:spLocks noChangeShapeType="1"/>
              </p:cNvSpPr>
              <p:nvPr/>
            </p:nvSpPr>
            <p:spPr bwMode="auto">
              <a:xfrm flipH="1">
                <a:off x="3587" y="2036"/>
                <a:ext cx="720" cy="0"/>
              </a:xfrm>
              <a:prstGeom prst="line">
                <a:avLst/>
              </a:prstGeom>
              <a:noFill/>
              <a:ln w="19050">
                <a:solidFill>
                  <a:schemeClr val="tx1"/>
                </a:solidFill>
                <a:round/>
                <a:headEnd/>
                <a:tailEnd type="none" w="lg" len="lg"/>
              </a:ln>
            </p:spPr>
            <p:txBody>
              <a:bodyPr wrap="none" anchor="ctr">
                <a:prstTxWarp prst="textNoShape">
                  <a:avLst/>
                </a:prstTxWarp>
                <a:spAutoFit/>
              </a:bodyPr>
              <a:lstStyle/>
              <a:p>
                <a:endParaRPr lang="en-US">
                  <a:latin typeface="+mj-lt"/>
                  <a:cs typeface="Times New Roman" pitchFamily="18" charset="0"/>
                </a:endParaRPr>
              </a:p>
            </p:txBody>
          </p:sp>
          <p:sp>
            <p:nvSpPr>
              <p:cNvPr id="66" name="Line 22"/>
              <p:cNvSpPr>
                <a:spLocks noChangeShapeType="1"/>
              </p:cNvSpPr>
              <p:nvPr/>
            </p:nvSpPr>
            <p:spPr bwMode="auto">
              <a:xfrm>
                <a:off x="3587" y="2029"/>
                <a:ext cx="0" cy="288"/>
              </a:xfrm>
              <a:prstGeom prst="line">
                <a:avLst/>
              </a:prstGeom>
              <a:noFill/>
              <a:ln w="19050">
                <a:solidFill>
                  <a:schemeClr val="tx1"/>
                </a:solidFill>
                <a:round/>
                <a:headEnd/>
                <a:tailEnd type="none" w="lg" len="lg"/>
              </a:ln>
            </p:spPr>
            <p:txBody>
              <a:bodyPr wrap="none" anchor="ctr">
                <a:prstTxWarp prst="textNoShape">
                  <a:avLst/>
                </a:prstTxWarp>
                <a:spAutoFit/>
              </a:bodyPr>
              <a:lstStyle/>
              <a:p>
                <a:endParaRPr lang="en-US">
                  <a:latin typeface="+mj-lt"/>
                  <a:cs typeface="Times New Roman" pitchFamily="18" charset="0"/>
                </a:endParaRPr>
              </a:p>
            </p:txBody>
          </p:sp>
        </p:grpSp>
      </p:grpSp>
      <p:grpSp>
        <p:nvGrpSpPr>
          <p:cNvPr id="9" name="Group 8"/>
          <p:cNvGrpSpPr/>
          <p:nvPr/>
        </p:nvGrpSpPr>
        <p:grpSpPr>
          <a:xfrm>
            <a:off x="5902720" y="2885140"/>
            <a:ext cx="1709738" cy="1665217"/>
            <a:chOff x="5902720" y="3033625"/>
            <a:chExt cx="1709738" cy="1665217"/>
          </a:xfrm>
        </p:grpSpPr>
        <p:grpSp>
          <p:nvGrpSpPr>
            <p:cNvPr id="7" name="Group 6"/>
            <p:cNvGrpSpPr/>
            <p:nvPr/>
          </p:nvGrpSpPr>
          <p:grpSpPr>
            <a:xfrm>
              <a:off x="5902720" y="3033625"/>
              <a:ext cx="1709738" cy="1665217"/>
              <a:chOff x="6832600" y="2979382"/>
              <a:chExt cx="1709738" cy="1665217"/>
            </a:xfrm>
          </p:grpSpPr>
          <p:sp>
            <p:nvSpPr>
              <p:cNvPr id="68" name="Freeform 25"/>
              <p:cNvSpPr>
                <a:spLocks/>
              </p:cNvSpPr>
              <p:nvPr/>
            </p:nvSpPr>
            <p:spPr bwMode="auto">
              <a:xfrm>
                <a:off x="6989763" y="3256176"/>
                <a:ext cx="1552575" cy="1388423"/>
              </a:xfrm>
              <a:custGeom>
                <a:avLst/>
                <a:gdLst>
                  <a:gd name="T0" fmla="*/ 0 w 2592"/>
                  <a:gd name="T1" fmla="*/ 0 h 2207"/>
                  <a:gd name="T2" fmla="*/ 2592 w 2592"/>
                  <a:gd name="T3" fmla="*/ 0 h 2207"/>
                  <a:gd name="T4" fmla="*/ 2592 w 2592"/>
                  <a:gd name="T5" fmla="*/ 2207 h 2207"/>
                  <a:gd name="T6" fmla="*/ 0 w 2592"/>
                  <a:gd name="T7" fmla="*/ 2207 h 2207"/>
                  <a:gd name="T8" fmla="*/ 0 w 2592"/>
                  <a:gd name="T9" fmla="*/ 0 h 2207"/>
                  <a:gd name="T10" fmla="*/ 0 w 2592"/>
                  <a:gd name="T11" fmla="*/ 0 h 2207"/>
                  <a:gd name="T12" fmla="*/ 0 60000 65536"/>
                  <a:gd name="T13" fmla="*/ 0 60000 65536"/>
                  <a:gd name="T14" fmla="*/ 0 60000 65536"/>
                  <a:gd name="T15" fmla="*/ 0 60000 65536"/>
                  <a:gd name="T16" fmla="*/ 0 60000 65536"/>
                  <a:gd name="T17" fmla="*/ 0 60000 65536"/>
                  <a:gd name="T18" fmla="*/ 0 w 2592"/>
                  <a:gd name="T19" fmla="*/ 0 h 2207"/>
                  <a:gd name="T20" fmla="*/ 2592 w 2592"/>
                  <a:gd name="T21" fmla="*/ 2207 h 2207"/>
                </a:gdLst>
                <a:ahLst/>
                <a:cxnLst>
                  <a:cxn ang="T12">
                    <a:pos x="T0" y="T1"/>
                  </a:cxn>
                  <a:cxn ang="T13">
                    <a:pos x="T2" y="T3"/>
                  </a:cxn>
                  <a:cxn ang="T14">
                    <a:pos x="T4" y="T5"/>
                  </a:cxn>
                  <a:cxn ang="T15">
                    <a:pos x="T6" y="T7"/>
                  </a:cxn>
                  <a:cxn ang="T16">
                    <a:pos x="T8" y="T9"/>
                  </a:cxn>
                  <a:cxn ang="T17">
                    <a:pos x="T10" y="T11"/>
                  </a:cxn>
                </a:cxnLst>
                <a:rect l="T18" t="T19" r="T20" b="T21"/>
                <a:pathLst>
                  <a:path w="2592" h="2207">
                    <a:moveTo>
                      <a:pt x="0" y="0"/>
                    </a:moveTo>
                    <a:lnTo>
                      <a:pt x="2592" y="0"/>
                    </a:lnTo>
                    <a:lnTo>
                      <a:pt x="2592" y="2207"/>
                    </a:lnTo>
                    <a:lnTo>
                      <a:pt x="0" y="2207"/>
                    </a:lnTo>
                    <a:lnTo>
                      <a:pt x="0" y="0"/>
                    </a:lnTo>
                    <a:close/>
                  </a:path>
                </a:pathLst>
              </a:custGeom>
              <a:solidFill>
                <a:srgbClr val="FFFFCC"/>
              </a:solidFill>
              <a:ln w="1270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nvGrpSpPr>
              <p:cNvPr id="75" name="Group 148"/>
              <p:cNvGrpSpPr>
                <a:grpSpLocks/>
              </p:cNvGrpSpPr>
              <p:nvPr/>
            </p:nvGrpSpPr>
            <p:grpSpPr bwMode="auto">
              <a:xfrm>
                <a:off x="6832600" y="2979382"/>
                <a:ext cx="849313" cy="281558"/>
                <a:chOff x="4300" y="2029"/>
                <a:chExt cx="535" cy="288"/>
              </a:xfrm>
            </p:grpSpPr>
            <p:sp>
              <p:nvSpPr>
                <p:cNvPr id="77" name="Line 33"/>
                <p:cNvSpPr>
                  <a:spLocks noChangeShapeType="1"/>
                </p:cNvSpPr>
                <p:nvPr/>
              </p:nvSpPr>
              <p:spPr bwMode="auto">
                <a:xfrm>
                  <a:off x="4835" y="2029"/>
                  <a:ext cx="0" cy="288"/>
                </a:xfrm>
                <a:prstGeom prst="line">
                  <a:avLst/>
                </a:prstGeom>
                <a:noFill/>
                <a:ln w="19050">
                  <a:solidFill>
                    <a:schemeClr val="tx1"/>
                  </a:solidFill>
                  <a:round/>
                  <a:headEnd/>
                  <a:tailEnd type="none" w="lg" len="lg"/>
                </a:ln>
              </p:spPr>
              <p:txBody>
                <a:bodyPr wrap="none" anchor="ctr">
                  <a:prstTxWarp prst="textNoShape">
                    <a:avLst/>
                  </a:prstTxWarp>
                  <a:spAutoFit/>
                </a:bodyPr>
                <a:lstStyle/>
                <a:p>
                  <a:endParaRPr lang="en-US">
                    <a:latin typeface="+mj-lt"/>
                    <a:cs typeface="Times New Roman" pitchFamily="18" charset="0"/>
                  </a:endParaRPr>
                </a:p>
              </p:txBody>
            </p:sp>
            <p:sp>
              <p:nvSpPr>
                <p:cNvPr id="76" name="Line 32"/>
                <p:cNvSpPr>
                  <a:spLocks noChangeShapeType="1"/>
                </p:cNvSpPr>
                <p:nvPr/>
              </p:nvSpPr>
              <p:spPr bwMode="auto">
                <a:xfrm>
                  <a:off x="4300" y="2036"/>
                  <a:ext cx="528" cy="0"/>
                </a:xfrm>
                <a:prstGeom prst="line">
                  <a:avLst/>
                </a:prstGeom>
                <a:noFill/>
                <a:ln w="19050">
                  <a:solidFill>
                    <a:schemeClr val="tx1"/>
                  </a:solidFill>
                  <a:round/>
                  <a:headEnd/>
                  <a:tailEnd type="none" w="lg" len="lg"/>
                </a:ln>
              </p:spPr>
              <p:txBody>
                <a:bodyPr wrap="none" anchor="ctr">
                  <a:prstTxWarp prst="textNoShape">
                    <a:avLst/>
                  </a:prstTxWarp>
                  <a:spAutoFit/>
                </a:bodyPr>
                <a:lstStyle/>
                <a:p>
                  <a:endParaRPr lang="en-US">
                    <a:latin typeface="+mj-lt"/>
                    <a:cs typeface="Times New Roman" pitchFamily="18" charset="0"/>
                  </a:endParaRPr>
                </a:p>
              </p:txBody>
            </p:sp>
          </p:grpSp>
        </p:grpSp>
        <p:sp>
          <p:nvSpPr>
            <p:cNvPr id="69" name="Rectangle 26"/>
            <p:cNvSpPr>
              <a:spLocks noChangeArrowheads="1"/>
            </p:cNvSpPr>
            <p:nvPr/>
          </p:nvSpPr>
          <p:spPr bwMode="auto">
            <a:xfrm>
              <a:off x="6328171" y="3356600"/>
              <a:ext cx="986296"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i="1" dirty="0">
                  <a:latin typeface="+mj-lt"/>
                  <a:cs typeface="Times New Roman" pitchFamily="18" charset="0"/>
                </a:rPr>
                <a:t>Unemployed</a:t>
              </a:r>
              <a:endParaRPr kumimoji="0" lang="en-US" b="0" i="1" dirty="0">
                <a:latin typeface="+mj-lt"/>
                <a:cs typeface="Times New Roman" pitchFamily="18" charset="0"/>
              </a:endParaRPr>
            </a:p>
          </p:txBody>
        </p:sp>
        <p:sp>
          <p:nvSpPr>
            <p:cNvPr id="70" name="Rectangle 27"/>
            <p:cNvSpPr>
              <a:spLocks noChangeArrowheads="1"/>
            </p:cNvSpPr>
            <p:nvPr/>
          </p:nvSpPr>
          <p:spPr bwMode="auto">
            <a:xfrm>
              <a:off x="6207521" y="3574100"/>
              <a:ext cx="1321387" cy="246221"/>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dirty="0">
                  <a:latin typeface="+mj-lt"/>
                  <a:cs typeface="Times New Roman" pitchFamily="18" charset="0"/>
                </a:rPr>
                <a:t> New entrants </a:t>
              </a:r>
            </a:p>
          </p:txBody>
        </p:sp>
        <p:sp>
          <p:nvSpPr>
            <p:cNvPr id="71" name="Rectangle 28"/>
            <p:cNvSpPr>
              <a:spLocks noChangeArrowheads="1"/>
            </p:cNvSpPr>
            <p:nvPr/>
          </p:nvSpPr>
          <p:spPr bwMode="auto">
            <a:xfrm>
              <a:off x="6207521" y="3788620"/>
              <a:ext cx="1104020" cy="246221"/>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Reentrants </a:t>
              </a:r>
            </a:p>
          </p:txBody>
        </p:sp>
        <p:sp>
          <p:nvSpPr>
            <p:cNvPr id="72" name="Rectangle 29"/>
            <p:cNvSpPr>
              <a:spLocks noChangeArrowheads="1"/>
            </p:cNvSpPr>
            <p:nvPr/>
          </p:nvSpPr>
          <p:spPr bwMode="auto">
            <a:xfrm>
              <a:off x="6207521" y="4001651"/>
              <a:ext cx="1188018" cy="246221"/>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Lost last job </a:t>
              </a:r>
            </a:p>
          </p:txBody>
        </p:sp>
        <p:sp>
          <p:nvSpPr>
            <p:cNvPr id="73" name="Rectangle 30"/>
            <p:cNvSpPr>
              <a:spLocks noChangeArrowheads="1"/>
            </p:cNvSpPr>
            <p:nvPr/>
          </p:nvSpPr>
          <p:spPr bwMode="auto">
            <a:xfrm>
              <a:off x="6207521" y="4216171"/>
              <a:ext cx="1206356" cy="246221"/>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Quit last job </a:t>
              </a:r>
            </a:p>
          </p:txBody>
        </p:sp>
        <p:sp>
          <p:nvSpPr>
            <p:cNvPr id="74" name="Rectangle 31"/>
            <p:cNvSpPr>
              <a:spLocks noChangeArrowheads="1"/>
            </p:cNvSpPr>
            <p:nvPr/>
          </p:nvSpPr>
          <p:spPr bwMode="auto">
            <a:xfrm>
              <a:off x="6207521" y="4430692"/>
              <a:ext cx="765851" cy="246221"/>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latin typeface="+mj-lt"/>
                  <a:cs typeface="Times New Roman" pitchFamily="18" charset="0"/>
                </a:rPr>
                <a:t> Laid off</a:t>
              </a:r>
            </a:p>
          </p:txBody>
        </p:sp>
      </p:grpSp>
      <p:grpSp>
        <p:nvGrpSpPr>
          <p:cNvPr id="78" name="Group 146"/>
          <p:cNvGrpSpPr>
            <a:grpSpLocks/>
          </p:cNvGrpSpPr>
          <p:nvPr/>
        </p:nvGrpSpPr>
        <p:grpSpPr bwMode="auto">
          <a:xfrm>
            <a:off x="1619645" y="1858601"/>
            <a:ext cx="2786063" cy="1738313"/>
            <a:chOff x="1606" y="1384"/>
            <a:chExt cx="1755" cy="1095"/>
          </a:xfrm>
        </p:grpSpPr>
        <p:sp>
          <p:nvSpPr>
            <p:cNvPr id="79" name="Line 47"/>
            <p:cNvSpPr>
              <a:spLocks noChangeShapeType="1"/>
            </p:cNvSpPr>
            <p:nvPr/>
          </p:nvSpPr>
          <p:spPr bwMode="auto">
            <a:xfrm flipH="1">
              <a:off x="2209" y="1388"/>
              <a:ext cx="1152" cy="0"/>
            </a:xfrm>
            <a:prstGeom prst="line">
              <a:avLst/>
            </a:prstGeom>
            <a:noFill/>
            <a:ln w="19050">
              <a:solidFill>
                <a:schemeClr val="tx1"/>
              </a:solidFill>
              <a:round/>
              <a:headEnd/>
              <a:tailEnd type="none" w="lg" len="lg"/>
            </a:ln>
          </p:spPr>
          <p:txBody>
            <a:bodyPr>
              <a:prstTxWarp prst="textNoShape">
                <a:avLst/>
              </a:prstTxWarp>
              <a:spAutoFit/>
            </a:bodyPr>
            <a:lstStyle/>
            <a:p>
              <a:endParaRPr lang="en-US">
                <a:latin typeface="+mj-lt"/>
                <a:cs typeface="Times New Roman" pitchFamily="18" charset="0"/>
              </a:endParaRPr>
            </a:p>
          </p:txBody>
        </p:sp>
        <p:sp>
          <p:nvSpPr>
            <p:cNvPr id="80" name="Line 48"/>
            <p:cNvSpPr>
              <a:spLocks noChangeShapeType="1"/>
            </p:cNvSpPr>
            <p:nvPr/>
          </p:nvSpPr>
          <p:spPr bwMode="auto">
            <a:xfrm>
              <a:off x="2209" y="1384"/>
              <a:ext cx="0" cy="236"/>
            </a:xfrm>
            <a:prstGeom prst="line">
              <a:avLst/>
            </a:prstGeom>
            <a:noFill/>
            <a:ln w="19050">
              <a:solidFill>
                <a:schemeClr val="tx1"/>
              </a:solidFill>
              <a:round/>
              <a:headEnd/>
              <a:tailEnd type="none" w="lg" len="lg"/>
            </a:ln>
          </p:spPr>
          <p:txBody>
            <a:bodyPr>
              <a:prstTxWarp prst="textNoShape">
                <a:avLst/>
              </a:prstTxWarp>
              <a:spAutoFit/>
            </a:bodyPr>
            <a:lstStyle/>
            <a:p>
              <a:endParaRPr lang="en-US">
                <a:latin typeface="+mj-lt"/>
                <a:cs typeface="Times New Roman" pitchFamily="18" charset="0"/>
              </a:endParaRPr>
            </a:p>
          </p:txBody>
        </p:sp>
        <p:grpSp>
          <p:nvGrpSpPr>
            <p:cNvPr id="81" name="Group 42"/>
            <p:cNvGrpSpPr>
              <a:grpSpLocks/>
            </p:cNvGrpSpPr>
            <p:nvPr/>
          </p:nvGrpSpPr>
          <p:grpSpPr bwMode="auto">
            <a:xfrm>
              <a:off x="1606" y="1600"/>
              <a:ext cx="1196" cy="879"/>
              <a:chOff x="1070" y="1826"/>
              <a:chExt cx="1019" cy="862"/>
            </a:xfrm>
          </p:grpSpPr>
          <p:sp>
            <p:nvSpPr>
              <p:cNvPr id="88" name="Freeform 43"/>
              <p:cNvSpPr>
                <a:spLocks/>
              </p:cNvSpPr>
              <p:nvPr/>
            </p:nvSpPr>
            <p:spPr bwMode="auto">
              <a:xfrm>
                <a:off x="1070" y="1826"/>
                <a:ext cx="1019" cy="862"/>
              </a:xfrm>
              <a:custGeom>
                <a:avLst/>
                <a:gdLst>
                  <a:gd name="T0" fmla="*/ 0 w 3056"/>
                  <a:gd name="T1" fmla="*/ 0 h 2342"/>
                  <a:gd name="T2" fmla="*/ 3056 w 3056"/>
                  <a:gd name="T3" fmla="*/ 0 h 2342"/>
                  <a:gd name="T4" fmla="*/ 3056 w 3056"/>
                  <a:gd name="T5" fmla="*/ 2342 h 2342"/>
                  <a:gd name="T6" fmla="*/ 0 w 3056"/>
                  <a:gd name="T7" fmla="*/ 2342 h 2342"/>
                  <a:gd name="T8" fmla="*/ 0 w 3056"/>
                  <a:gd name="T9" fmla="*/ 0 h 2342"/>
                  <a:gd name="T10" fmla="*/ 0 w 3056"/>
                  <a:gd name="T11" fmla="*/ 0 h 2342"/>
                  <a:gd name="T12" fmla="*/ 0 60000 65536"/>
                  <a:gd name="T13" fmla="*/ 0 60000 65536"/>
                  <a:gd name="T14" fmla="*/ 0 60000 65536"/>
                  <a:gd name="T15" fmla="*/ 0 60000 65536"/>
                  <a:gd name="T16" fmla="*/ 0 60000 65536"/>
                  <a:gd name="T17" fmla="*/ 0 60000 65536"/>
                  <a:gd name="T18" fmla="*/ 0 w 3056"/>
                  <a:gd name="T19" fmla="*/ 0 h 2342"/>
                  <a:gd name="T20" fmla="*/ 3056 w 3056"/>
                  <a:gd name="T21" fmla="*/ 2342 h 2342"/>
                </a:gdLst>
                <a:ahLst/>
                <a:cxnLst>
                  <a:cxn ang="T12">
                    <a:pos x="T0" y="T1"/>
                  </a:cxn>
                  <a:cxn ang="T13">
                    <a:pos x="T2" y="T3"/>
                  </a:cxn>
                  <a:cxn ang="T14">
                    <a:pos x="T4" y="T5"/>
                  </a:cxn>
                  <a:cxn ang="T15">
                    <a:pos x="T6" y="T7"/>
                  </a:cxn>
                  <a:cxn ang="T16">
                    <a:pos x="T8" y="T9"/>
                  </a:cxn>
                  <a:cxn ang="T17">
                    <a:pos x="T10" y="T11"/>
                  </a:cxn>
                </a:cxnLst>
                <a:rect l="T18" t="T19" r="T20" b="T21"/>
                <a:pathLst>
                  <a:path w="3056" h="2342">
                    <a:moveTo>
                      <a:pt x="0" y="0"/>
                    </a:moveTo>
                    <a:lnTo>
                      <a:pt x="3056" y="0"/>
                    </a:lnTo>
                    <a:lnTo>
                      <a:pt x="3056" y="2342"/>
                    </a:lnTo>
                    <a:lnTo>
                      <a:pt x="0" y="2342"/>
                    </a:lnTo>
                    <a:lnTo>
                      <a:pt x="0" y="0"/>
                    </a:lnTo>
                    <a:close/>
                  </a:path>
                </a:pathLst>
              </a:custGeom>
              <a:solidFill>
                <a:srgbClr val="A8E2A9"/>
              </a:solidFill>
              <a:ln w="1270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sp>
            <p:nvSpPr>
              <p:cNvPr id="89" name="Freeform 44"/>
              <p:cNvSpPr>
                <a:spLocks/>
              </p:cNvSpPr>
              <p:nvPr/>
            </p:nvSpPr>
            <p:spPr bwMode="auto">
              <a:xfrm>
                <a:off x="1070" y="1826"/>
                <a:ext cx="1019" cy="862"/>
              </a:xfrm>
              <a:custGeom>
                <a:avLst/>
                <a:gdLst>
                  <a:gd name="T0" fmla="*/ 0 w 3056"/>
                  <a:gd name="T1" fmla="*/ 0 h 2342"/>
                  <a:gd name="T2" fmla="*/ 3056 w 3056"/>
                  <a:gd name="T3" fmla="*/ 0 h 2342"/>
                  <a:gd name="T4" fmla="*/ 3056 w 3056"/>
                  <a:gd name="T5" fmla="*/ 2342 h 2342"/>
                  <a:gd name="T6" fmla="*/ 0 w 3056"/>
                  <a:gd name="T7" fmla="*/ 2342 h 2342"/>
                  <a:gd name="T8" fmla="*/ 0 w 3056"/>
                  <a:gd name="T9" fmla="*/ 0 h 2342"/>
                  <a:gd name="T10" fmla="*/ 0 w 3056"/>
                  <a:gd name="T11" fmla="*/ 0 h 2342"/>
                  <a:gd name="T12" fmla="*/ 0 w 3056"/>
                  <a:gd name="T13" fmla="*/ 0 h 2342"/>
                  <a:gd name="T14" fmla="*/ 0 60000 65536"/>
                  <a:gd name="T15" fmla="*/ 0 60000 65536"/>
                  <a:gd name="T16" fmla="*/ 0 60000 65536"/>
                  <a:gd name="T17" fmla="*/ 0 60000 65536"/>
                  <a:gd name="T18" fmla="*/ 0 60000 65536"/>
                  <a:gd name="T19" fmla="*/ 0 60000 65536"/>
                  <a:gd name="T20" fmla="*/ 0 60000 65536"/>
                  <a:gd name="T21" fmla="*/ 0 w 3056"/>
                  <a:gd name="T22" fmla="*/ 0 h 2342"/>
                  <a:gd name="T23" fmla="*/ 3056 w 3056"/>
                  <a:gd name="T24" fmla="*/ 2342 h 23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56" h="2342">
                    <a:moveTo>
                      <a:pt x="0" y="0"/>
                    </a:moveTo>
                    <a:lnTo>
                      <a:pt x="3056" y="0"/>
                    </a:lnTo>
                    <a:lnTo>
                      <a:pt x="3056" y="2342"/>
                    </a:lnTo>
                    <a:lnTo>
                      <a:pt x="0" y="2342"/>
                    </a:lnTo>
                    <a:lnTo>
                      <a:pt x="0" y="0"/>
                    </a:lnTo>
                  </a:path>
                </a:pathLst>
              </a:custGeom>
              <a:solidFill>
                <a:srgbClr val="A8E2A9"/>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sp>
          <p:nvSpPr>
            <p:cNvPr id="82" name="Rectangle 45"/>
            <p:cNvSpPr>
              <a:spLocks noChangeArrowheads="1"/>
            </p:cNvSpPr>
            <p:nvPr/>
          </p:nvSpPr>
          <p:spPr bwMode="auto">
            <a:xfrm>
              <a:off x="1927" y="1615"/>
              <a:ext cx="558" cy="154"/>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1F1A17"/>
                  </a:solidFill>
                  <a:latin typeface="+mj-lt"/>
                  <a:cs typeface="Times New Roman" pitchFamily="18" charset="0"/>
                </a:rPr>
                <a:t>Not in the </a:t>
              </a:r>
              <a:endParaRPr kumimoji="0" lang="en-US" sz="1600" i="1">
                <a:solidFill>
                  <a:schemeClr val="tx1"/>
                </a:solidFill>
                <a:latin typeface="+mj-lt"/>
                <a:cs typeface="Times New Roman" pitchFamily="18" charset="0"/>
              </a:endParaRPr>
            </a:p>
          </p:txBody>
        </p:sp>
        <p:sp>
          <p:nvSpPr>
            <p:cNvPr id="83" name="Rectangle 46"/>
            <p:cNvSpPr>
              <a:spLocks noChangeArrowheads="1"/>
            </p:cNvSpPr>
            <p:nvPr/>
          </p:nvSpPr>
          <p:spPr bwMode="auto">
            <a:xfrm>
              <a:off x="1916" y="1736"/>
              <a:ext cx="579" cy="154"/>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1F1A17"/>
                  </a:solidFill>
                  <a:latin typeface="+mj-lt"/>
                  <a:cs typeface="Times New Roman" pitchFamily="18" charset="0"/>
                </a:rPr>
                <a:t>labor force</a:t>
              </a:r>
              <a:endParaRPr kumimoji="0" lang="en-US" sz="1600" i="1">
                <a:solidFill>
                  <a:schemeClr val="tx1"/>
                </a:solidFill>
                <a:latin typeface="+mj-lt"/>
                <a:cs typeface="Times New Roman" pitchFamily="18" charset="0"/>
              </a:endParaRPr>
            </a:p>
          </p:txBody>
        </p:sp>
        <p:sp>
          <p:nvSpPr>
            <p:cNvPr id="84" name="Rectangle 49"/>
            <p:cNvSpPr>
              <a:spLocks noChangeArrowheads="1"/>
            </p:cNvSpPr>
            <p:nvPr/>
          </p:nvSpPr>
          <p:spPr bwMode="auto">
            <a:xfrm>
              <a:off x="1686" y="1888"/>
              <a:ext cx="1136" cy="155"/>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solidFill>
                    <a:srgbClr val="1F1A17"/>
                  </a:solidFill>
                  <a:latin typeface="+mj-lt"/>
                  <a:cs typeface="Times New Roman" pitchFamily="18" charset="0"/>
                </a:rPr>
                <a:t> Household workers </a:t>
              </a:r>
              <a:endParaRPr kumimoji="0" lang="en-US" sz="1600" b="0">
                <a:solidFill>
                  <a:schemeClr val="tx1"/>
                </a:solidFill>
                <a:latin typeface="+mj-lt"/>
                <a:cs typeface="Times New Roman" pitchFamily="18" charset="0"/>
              </a:endParaRPr>
            </a:p>
          </p:txBody>
        </p:sp>
        <p:sp>
          <p:nvSpPr>
            <p:cNvPr id="85" name="Rectangle 50"/>
            <p:cNvSpPr>
              <a:spLocks noChangeArrowheads="1"/>
            </p:cNvSpPr>
            <p:nvPr/>
          </p:nvSpPr>
          <p:spPr bwMode="auto">
            <a:xfrm>
              <a:off x="1686" y="2021"/>
              <a:ext cx="586" cy="155"/>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solidFill>
                    <a:srgbClr val="1F1A17"/>
                  </a:solidFill>
                  <a:latin typeface="+mj-lt"/>
                  <a:cs typeface="Times New Roman" pitchFamily="18" charset="0"/>
                </a:rPr>
                <a:t> Students </a:t>
              </a:r>
              <a:endParaRPr kumimoji="0" lang="en-US" sz="1600" b="0">
                <a:solidFill>
                  <a:schemeClr val="tx1"/>
                </a:solidFill>
                <a:latin typeface="+mj-lt"/>
                <a:cs typeface="Times New Roman" pitchFamily="18" charset="0"/>
              </a:endParaRPr>
            </a:p>
          </p:txBody>
        </p:sp>
        <p:sp>
          <p:nvSpPr>
            <p:cNvPr id="86" name="Rectangle 51"/>
            <p:cNvSpPr>
              <a:spLocks noChangeArrowheads="1"/>
            </p:cNvSpPr>
            <p:nvPr/>
          </p:nvSpPr>
          <p:spPr bwMode="auto">
            <a:xfrm>
              <a:off x="1686" y="2152"/>
              <a:ext cx="552" cy="155"/>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solidFill>
                    <a:srgbClr val="1F1A17"/>
                  </a:solidFill>
                  <a:latin typeface="+mj-lt"/>
                  <a:cs typeface="Times New Roman" pitchFamily="18" charset="0"/>
                </a:rPr>
                <a:t> Retirees </a:t>
              </a:r>
              <a:endParaRPr kumimoji="0" lang="en-US" sz="1600" b="0">
                <a:solidFill>
                  <a:schemeClr val="tx1"/>
                </a:solidFill>
                <a:latin typeface="+mj-lt"/>
                <a:cs typeface="Times New Roman" pitchFamily="18" charset="0"/>
              </a:endParaRPr>
            </a:p>
          </p:txBody>
        </p:sp>
        <p:sp>
          <p:nvSpPr>
            <p:cNvPr id="87" name="Rectangle 52"/>
            <p:cNvSpPr>
              <a:spLocks noChangeArrowheads="1"/>
            </p:cNvSpPr>
            <p:nvPr/>
          </p:nvSpPr>
          <p:spPr bwMode="auto">
            <a:xfrm>
              <a:off x="1686" y="2278"/>
              <a:ext cx="544" cy="155"/>
            </a:xfrm>
            <a:prstGeom prst="rect">
              <a:avLst/>
            </a:prstGeom>
            <a:noFill/>
            <a:ln w="9525">
              <a:noFill/>
              <a:miter lim="800000"/>
              <a:headEnd/>
              <a:tailEnd/>
            </a:ln>
          </p:spPr>
          <p:txBody>
            <a:bodyPr wrap="none" lIns="0" tIns="0" rIns="0" bIns="0">
              <a:prstTxWarp prst="textNoShape">
                <a:avLst/>
              </a:prstTxWarp>
              <a:spAutoFit/>
            </a:bodyPr>
            <a:lstStyle/>
            <a:p>
              <a:pPr>
                <a:buFontTx/>
                <a:buChar char="•"/>
              </a:pPr>
              <a:r>
                <a:rPr kumimoji="0" lang="en-US" sz="1600" b="0">
                  <a:solidFill>
                    <a:srgbClr val="1F1A17"/>
                  </a:solidFill>
                  <a:latin typeface="+mj-lt"/>
                  <a:cs typeface="Times New Roman" pitchFamily="18" charset="0"/>
                </a:rPr>
                <a:t> Disabled</a:t>
              </a:r>
              <a:endParaRPr kumimoji="0" lang="en-US" sz="1600" b="0">
                <a:solidFill>
                  <a:schemeClr val="tx1"/>
                </a:solidFill>
                <a:latin typeface="+mj-lt"/>
                <a:cs typeface="Times New Roman" pitchFamily="18" charset="0"/>
              </a:endParaRPr>
            </a:p>
          </p:txBody>
        </p:sp>
      </p:grpSp>
      <p:grpSp>
        <p:nvGrpSpPr>
          <p:cNvPr id="90" name="Group 97"/>
          <p:cNvGrpSpPr>
            <a:grpSpLocks/>
          </p:cNvGrpSpPr>
          <p:nvPr/>
        </p:nvGrpSpPr>
        <p:grpSpPr bwMode="auto">
          <a:xfrm>
            <a:off x="1149539" y="4769680"/>
            <a:ext cx="1962150" cy="482600"/>
            <a:chOff x="923" y="3004"/>
            <a:chExt cx="1236" cy="304"/>
          </a:xfrm>
        </p:grpSpPr>
        <p:sp>
          <p:nvSpPr>
            <p:cNvPr id="91" name="Text Box 71"/>
            <p:cNvSpPr txBox="1">
              <a:spLocks noChangeArrowheads="1"/>
            </p:cNvSpPr>
            <p:nvPr/>
          </p:nvSpPr>
          <p:spPr bwMode="auto">
            <a:xfrm>
              <a:off x="923" y="3004"/>
              <a:ext cx="1080" cy="304"/>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i="1">
                  <a:solidFill>
                    <a:schemeClr val="tx1"/>
                  </a:solidFill>
                  <a:latin typeface="+mj-lt"/>
                  <a:cs typeface="Times New Roman" pitchFamily="18" charset="0"/>
                </a:rPr>
                <a:t>Labor Force </a:t>
              </a:r>
              <a:br>
                <a:rPr kumimoji="0" lang="en-US" sz="1600" i="1">
                  <a:solidFill>
                    <a:schemeClr val="tx1"/>
                  </a:solidFill>
                  <a:latin typeface="+mj-lt"/>
                  <a:cs typeface="Times New Roman" pitchFamily="18" charset="0"/>
                </a:rPr>
              </a:br>
              <a:r>
                <a:rPr kumimoji="0" lang="en-US" sz="1600" i="1">
                  <a:solidFill>
                    <a:schemeClr val="tx1"/>
                  </a:solidFill>
                  <a:latin typeface="+mj-lt"/>
                  <a:cs typeface="Times New Roman" pitchFamily="18" charset="0"/>
                </a:rPr>
                <a:t>Participation Rate</a:t>
              </a:r>
              <a:endParaRPr lang="en-US" i="1">
                <a:solidFill>
                  <a:schemeClr val="tx1"/>
                </a:solidFill>
                <a:latin typeface="+mj-lt"/>
                <a:cs typeface="Times New Roman" pitchFamily="18" charset="0"/>
              </a:endParaRPr>
            </a:p>
          </p:txBody>
        </p:sp>
        <p:sp>
          <p:nvSpPr>
            <p:cNvPr id="92" name="Text Box 72"/>
            <p:cNvSpPr txBox="1">
              <a:spLocks noChangeArrowheads="1"/>
            </p:cNvSpPr>
            <p:nvPr/>
          </p:nvSpPr>
          <p:spPr bwMode="auto">
            <a:xfrm>
              <a:off x="1902" y="3011"/>
              <a:ext cx="257"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 =</a:t>
              </a:r>
              <a:endParaRPr lang="en-US" b="0">
                <a:solidFill>
                  <a:schemeClr val="tx1"/>
                </a:solidFill>
                <a:latin typeface="+mj-lt"/>
                <a:cs typeface="Times New Roman" pitchFamily="18" charset="0"/>
              </a:endParaRPr>
            </a:p>
          </p:txBody>
        </p:sp>
      </p:grpSp>
      <p:grpSp>
        <p:nvGrpSpPr>
          <p:cNvPr id="93" name="Group 99"/>
          <p:cNvGrpSpPr>
            <a:grpSpLocks/>
          </p:cNvGrpSpPr>
          <p:nvPr/>
        </p:nvGrpSpPr>
        <p:grpSpPr bwMode="auto">
          <a:xfrm>
            <a:off x="3089463" y="4736346"/>
            <a:ext cx="2632075" cy="552451"/>
            <a:chOff x="2157" y="2995"/>
            <a:chExt cx="1658" cy="348"/>
          </a:xfrm>
        </p:grpSpPr>
        <p:grpSp>
          <p:nvGrpSpPr>
            <p:cNvPr id="94" name="Group 98"/>
            <p:cNvGrpSpPr>
              <a:grpSpLocks/>
            </p:cNvGrpSpPr>
            <p:nvPr/>
          </p:nvGrpSpPr>
          <p:grpSpPr bwMode="auto">
            <a:xfrm>
              <a:off x="2157" y="2995"/>
              <a:ext cx="1442" cy="348"/>
              <a:chOff x="2102" y="2989"/>
              <a:chExt cx="1442" cy="348"/>
            </a:xfrm>
          </p:grpSpPr>
          <p:sp>
            <p:nvSpPr>
              <p:cNvPr id="96" name="Text Box 74"/>
              <p:cNvSpPr txBox="1">
                <a:spLocks noChangeArrowheads="1"/>
              </p:cNvSpPr>
              <p:nvPr/>
            </p:nvSpPr>
            <p:spPr bwMode="auto">
              <a:xfrm>
                <a:off x="2264" y="2989"/>
                <a:ext cx="1132"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Civilian labor force</a:t>
                </a:r>
                <a:endParaRPr lang="en-US" b="0">
                  <a:solidFill>
                    <a:schemeClr val="tx1"/>
                  </a:solidFill>
                  <a:latin typeface="+mj-lt"/>
                  <a:cs typeface="Times New Roman" pitchFamily="18" charset="0"/>
                </a:endParaRPr>
              </a:p>
            </p:txBody>
          </p:sp>
          <p:sp>
            <p:nvSpPr>
              <p:cNvPr id="97" name="Text Box 75"/>
              <p:cNvSpPr txBox="1">
                <a:spLocks noChangeArrowheads="1"/>
              </p:cNvSpPr>
              <p:nvPr/>
            </p:nvSpPr>
            <p:spPr bwMode="auto">
              <a:xfrm>
                <a:off x="2102" y="3155"/>
                <a:ext cx="1442"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Civilian population (16+)</a:t>
                </a:r>
                <a:endParaRPr lang="en-US" b="0">
                  <a:solidFill>
                    <a:schemeClr val="tx1"/>
                  </a:solidFill>
                  <a:latin typeface="+mj-lt"/>
                  <a:cs typeface="Times New Roman" pitchFamily="18" charset="0"/>
                </a:endParaRPr>
              </a:p>
            </p:txBody>
          </p:sp>
          <p:sp>
            <p:nvSpPr>
              <p:cNvPr id="98" name="Line 76"/>
              <p:cNvSpPr>
                <a:spLocks noChangeShapeType="1"/>
              </p:cNvSpPr>
              <p:nvPr/>
            </p:nvSpPr>
            <p:spPr bwMode="auto">
              <a:xfrm>
                <a:off x="2160" y="3151"/>
                <a:ext cx="1296" cy="0"/>
              </a:xfrm>
              <a:prstGeom prst="line">
                <a:avLst/>
              </a:prstGeom>
              <a:noFill/>
              <a:ln w="19050">
                <a:solidFill>
                  <a:schemeClr val="tx1"/>
                </a:solidFill>
                <a:round/>
                <a:headEnd/>
                <a:tailEnd type="none" w="lg" len="lg"/>
              </a:ln>
            </p:spPr>
            <p:txBody>
              <a:bodyPr anchor="ctr">
                <a:prstTxWarp prst="textNoShape">
                  <a:avLst/>
                </a:prstTxWarp>
                <a:spAutoFit/>
              </a:bodyPr>
              <a:lstStyle/>
              <a:p>
                <a:endParaRPr lang="en-US">
                  <a:latin typeface="+mj-lt"/>
                  <a:cs typeface="Times New Roman" pitchFamily="18" charset="0"/>
                </a:endParaRPr>
              </a:p>
            </p:txBody>
          </p:sp>
        </p:grpSp>
        <p:sp>
          <p:nvSpPr>
            <p:cNvPr id="95" name="Text Box 77"/>
            <p:cNvSpPr txBox="1">
              <a:spLocks noChangeArrowheads="1"/>
            </p:cNvSpPr>
            <p:nvPr/>
          </p:nvSpPr>
          <p:spPr bwMode="auto">
            <a:xfrm>
              <a:off x="3558" y="3024"/>
              <a:ext cx="257"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 =</a:t>
              </a:r>
              <a:endParaRPr lang="en-US" b="0">
                <a:solidFill>
                  <a:schemeClr val="tx1"/>
                </a:solidFill>
                <a:latin typeface="+mj-lt"/>
                <a:cs typeface="Times New Roman" pitchFamily="18" charset="0"/>
              </a:endParaRPr>
            </a:p>
          </p:txBody>
        </p:sp>
      </p:grpSp>
      <p:sp>
        <p:nvSpPr>
          <p:cNvPr id="99" name="Text Box 78"/>
          <p:cNvSpPr txBox="1">
            <a:spLocks noChangeArrowheads="1"/>
          </p:cNvSpPr>
          <p:nvPr/>
        </p:nvSpPr>
        <p:spPr bwMode="auto">
          <a:xfrm>
            <a:off x="6874508" y="4882025"/>
            <a:ext cx="696024" cy="294183"/>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62.9%</a:t>
            </a:r>
            <a:endParaRPr lang="en-US" sz="1600" b="0" dirty="0">
              <a:solidFill>
                <a:schemeClr val="tx1"/>
              </a:solidFill>
              <a:latin typeface="+mj-lt"/>
              <a:cs typeface="Times New Roman" pitchFamily="18" charset="0"/>
            </a:endParaRPr>
          </a:p>
        </p:txBody>
      </p:sp>
      <p:grpSp>
        <p:nvGrpSpPr>
          <p:cNvPr id="100" name="Group 101"/>
          <p:cNvGrpSpPr>
            <a:grpSpLocks/>
          </p:cNvGrpSpPr>
          <p:nvPr/>
        </p:nvGrpSpPr>
        <p:grpSpPr bwMode="auto">
          <a:xfrm>
            <a:off x="1247965" y="5396742"/>
            <a:ext cx="1885950" cy="482600"/>
            <a:chOff x="1393" y="3451"/>
            <a:chExt cx="1188" cy="304"/>
          </a:xfrm>
        </p:grpSpPr>
        <p:sp>
          <p:nvSpPr>
            <p:cNvPr id="101" name="Text Box 80"/>
            <p:cNvSpPr txBox="1">
              <a:spLocks noChangeArrowheads="1"/>
            </p:cNvSpPr>
            <p:nvPr/>
          </p:nvSpPr>
          <p:spPr bwMode="auto">
            <a:xfrm>
              <a:off x="1393" y="3451"/>
              <a:ext cx="1016" cy="304"/>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i="1">
                  <a:solidFill>
                    <a:schemeClr val="tx1"/>
                  </a:solidFill>
                  <a:latin typeface="+mj-lt"/>
                  <a:cs typeface="Times New Roman" pitchFamily="18" charset="0"/>
                </a:rPr>
                <a:t>Employment / </a:t>
              </a:r>
              <a:br>
                <a:rPr kumimoji="0" lang="en-US" sz="1600" i="1">
                  <a:solidFill>
                    <a:schemeClr val="tx1"/>
                  </a:solidFill>
                  <a:latin typeface="+mj-lt"/>
                  <a:cs typeface="Times New Roman" pitchFamily="18" charset="0"/>
                </a:rPr>
              </a:br>
              <a:r>
                <a:rPr kumimoji="0" lang="en-US" sz="1600" i="1">
                  <a:solidFill>
                    <a:schemeClr val="tx1"/>
                  </a:solidFill>
                  <a:latin typeface="+mj-lt"/>
                  <a:cs typeface="Times New Roman" pitchFamily="18" charset="0"/>
                </a:rPr>
                <a:t>Population Ratio</a:t>
              </a:r>
              <a:endParaRPr lang="en-US" i="1">
                <a:solidFill>
                  <a:schemeClr val="tx1"/>
                </a:solidFill>
                <a:latin typeface="+mj-lt"/>
                <a:cs typeface="Times New Roman" pitchFamily="18" charset="0"/>
              </a:endParaRPr>
            </a:p>
          </p:txBody>
        </p:sp>
        <p:sp>
          <p:nvSpPr>
            <p:cNvPr id="102" name="Text Box 81"/>
            <p:cNvSpPr txBox="1">
              <a:spLocks noChangeArrowheads="1"/>
            </p:cNvSpPr>
            <p:nvPr/>
          </p:nvSpPr>
          <p:spPr bwMode="auto">
            <a:xfrm>
              <a:off x="2368" y="3459"/>
              <a:ext cx="213"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a:t>
              </a:r>
              <a:endParaRPr lang="en-US" b="0">
                <a:solidFill>
                  <a:schemeClr val="tx1"/>
                </a:solidFill>
                <a:latin typeface="+mj-lt"/>
                <a:cs typeface="Times New Roman" pitchFamily="18" charset="0"/>
              </a:endParaRPr>
            </a:p>
          </p:txBody>
        </p:sp>
      </p:grpSp>
      <p:grpSp>
        <p:nvGrpSpPr>
          <p:cNvPr id="103" name="Group 102"/>
          <p:cNvGrpSpPr>
            <a:grpSpLocks/>
          </p:cNvGrpSpPr>
          <p:nvPr/>
        </p:nvGrpSpPr>
        <p:grpSpPr bwMode="auto">
          <a:xfrm>
            <a:off x="3121215" y="5357050"/>
            <a:ext cx="2587626" cy="561974"/>
            <a:chOff x="2579" y="3415"/>
            <a:chExt cx="1630" cy="354"/>
          </a:xfrm>
        </p:grpSpPr>
        <p:grpSp>
          <p:nvGrpSpPr>
            <p:cNvPr id="104" name="Group 100"/>
            <p:cNvGrpSpPr>
              <a:grpSpLocks/>
            </p:cNvGrpSpPr>
            <p:nvPr/>
          </p:nvGrpSpPr>
          <p:grpSpPr bwMode="auto">
            <a:xfrm>
              <a:off x="2579" y="3415"/>
              <a:ext cx="1442" cy="354"/>
              <a:chOff x="2864" y="3415"/>
              <a:chExt cx="1442" cy="354"/>
            </a:xfrm>
          </p:grpSpPr>
          <p:sp>
            <p:nvSpPr>
              <p:cNvPr id="106" name="Text Box 83"/>
              <p:cNvSpPr txBox="1">
                <a:spLocks noChangeArrowheads="1"/>
              </p:cNvSpPr>
              <p:nvPr/>
            </p:nvSpPr>
            <p:spPr bwMode="auto">
              <a:xfrm>
                <a:off x="3035" y="3415"/>
                <a:ext cx="1100"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Number employed</a:t>
                </a:r>
                <a:endParaRPr lang="en-US" b="0">
                  <a:solidFill>
                    <a:schemeClr val="tx1"/>
                  </a:solidFill>
                  <a:latin typeface="+mj-lt"/>
                  <a:cs typeface="Times New Roman" pitchFamily="18" charset="0"/>
                </a:endParaRPr>
              </a:p>
            </p:txBody>
          </p:sp>
          <p:sp>
            <p:nvSpPr>
              <p:cNvPr id="107" name="Text Box 84"/>
              <p:cNvSpPr txBox="1">
                <a:spLocks noChangeArrowheads="1"/>
              </p:cNvSpPr>
              <p:nvPr/>
            </p:nvSpPr>
            <p:spPr bwMode="auto">
              <a:xfrm>
                <a:off x="2864" y="3587"/>
                <a:ext cx="1442"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Civilian population (16+)</a:t>
                </a:r>
                <a:endParaRPr lang="en-US" b="0">
                  <a:solidFill>
                    <a:schemeClr val="tx1"/>
                  </a:solidFill>
                  <a:latin typeface="+mj-lt"/>
                  <a:cs typeface="Times New Roman" pitchFamily="18" charset="0"/>
                </a:endParaRPr>
              </a:p>
            </p:txBody>
          </p:sp>
          <p:sp>
            <p:nvSpPr>
              <p:cNvPr id="108" name="Line 85"/>
              <p:cNvSpPr>
                <a:spLocks noChangeShapeType="1"/>
              </p:cNvSpPr>
              <p:nvPr/>
            </p:nvSpPr>
            <p:spPr bwMode="auto">
              <a:xfrm>
                <a:off x="2937" y="3590"/>
                <a:ext cx="1296" cy="0"/>
              </a:xfrm>
              <a:prstGeom prst="line">
                <a:avLst/>
              </a:prstGeom>
              <a:noFill/>
              <a:ln w="19050">
                <a:solidFill>
                  <a:schemeClr val="tx1"/>
                </a:solidFill>
                <a:round/>
                <a:headEnd/>
                <a:tailEnd type="none" w="lg" len="lg"/>
              </a:ln>
            </p:spPr>
            <p:txBody>
              <a:bodyPr anchor="ctr">
                <a:prstTxWarp prst="textNoShape">
                  <a:avLst/>
                </a:prstTxWarp>
                <a:spAutoFit/>
              </a:bodyPr>
              <a:lstStyle/>
              <a:p>
                <a:endParaRPr lang="en-US">
                  <a:ln>
                    <a:solidFill>
                      <a:schemeClr val="tx1"/>
                    </a:solidFill>
                  </a:ln>
                  <a:latin typeface="+mj-lt"/>
                  <a:cs typeface="Times New Roman" pitchFamily="18" charset="0"/>
                </a:endParaRPr>
              </a:p>
            </p:txBody>
          </p:sp>
        </p:grpSp>
        <p:sp>
          <p:nvSpPr>
            <p:cNvPr id="105" name="Text Box 86"/>
            <p:cNvSpPr txBox="1">
              <a:spLocks noChangeArrowheads="1"/>
            </p:cNvSpPr>
            <p:nvPr/>
          </p:nvSpPr>
          <p:spPr bwMode="auto">
            <a:xfrm>
              <a:off x="3996" y="3447"/>
              <a:ext cx="213"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a:t>
              </a:r>
              <a:endParaRPr lang="en-US" b="0">
                <a:solidFill>
                  <a:schemeClr val="tx1"/>
                </a:solidFill>
                <a:latin typeface="+mj-lt"/>
                <a:cs typeface="Times New Roman" pitchFamily="18" charset="0"/>
              </a:endParaRPr>
            </a:p>
          </p:txBody>
        </p:sp>
      </p:grpSp>
      <p:sp>
        <p:nvSpPr>
          <p:cNvPr id="109" name="Text Box 87"/>
          <p:cNvSpPr txBox="1">
            <a:spLocks noChangeArrowheads="1"/>
          </p:cNvSpPr>
          <p:nvPr/>
        </p:nvSpPr>
        <p:spPr bwMode="auto">
          <a:xfrm>
            <a:off x="6874508" y="5507500"/>
            <a:ext cx="696024" cy="294183"/>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59.8%</a:t>
            </a:r>
            <a:endParaRPr lang="en-US" sz="1600" b="0" dirty="0">
              <a:solidFill>
                <a:schemeClr val="tx1"/>
              </a:solidFill>
              <a:latin typeface="+mj-lt"/>
              <a:cs typeface="Times New Roman" pitchFamily="18" charset="0"/>
            </a:endParaRPr>
          </a:p>
        </p:txBody>
      </p:sp>
      <p:grpSp>
        <p:nvGrpSpPr>
          <p:cNvPr id="110" name="Group 106"/>
          <p:cNvGrpSpPr>
            <a:grpSpLocks/>
          </p:cNvGrpSpPr>
          <p:nvPr/>
        </p:nvGrpSpPr>
        <p:grpSpPr bwMode="auto">
          <a:xfrm>
            <a:off x="1440050" y="5982530"/>
            <a:ext cx="1685925" cy="482600"/>
            <a:chOff x="1921" y="3779"/>
            <a:chExt cx="1062" cy="304"/>
          </a:xfrm>
        </p:grpSpPr>
        <p:sp>
          <p:nvSpPr>
            <p:cNvPr id="111" name="Text Box 89"/>
            <p:cNvSpPr txBox="1">
              <a:spLocks noChangeArrowheads="1"/>
            </p:cNvSpPr>
            <p:nvPr/>
          </p:nvSpPr>
          <p:spPr bwMode="auto">
            <a:xfrm>
              <a:off x="1921" y="3779"/>
              <a:ext cx="920" cy="304"/>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i="1">
                  <a:solidFill>
                    <a:schemeClr val="tx1"/>
                  </a:solidFill>
                  <a:latin typeface="+mj-lt"/>
                  <a:cs typeface="Times New Roman" pitchFamily="18" charset="0"/>
                </a:rPr>
                <a:t>Rate of</a:t>
              </a:r>
              <a:br>
                <a:rPr kumimoji="0" lang="en-US" sz="1600" i="1">
                  <a:solidFill>
                    <a:schemeClr val="tx1"/>
                  </a:solidFill>
                  <a:latin typeface="+mj-lt"/>
                  <a:cs typeface="Times New Roman" pitchFamily="18" charset="0"/>
                </a:rPr>
              </a:br>
              <a:r>
                <a:rPr kumimoji="0" lang="en-US" sz="1600" i="1">
                  <a:solidFill>
                    <a:schemeClr val="tx1"/>
                  </a:solidFill>
                  <a:latin typeface="+mj-lt"/>
                  <a:cs typeface="Times New Roman" pitchFamily="18" charset="0"/>
                </a:rPr>
                <a:t>Unemployment</a:t>
              </a:r>
              <a:endParaRPr lang="en-US" i="1">
                <a:solidFill>
                  <a:schemeClr val="tx1"/>
                </a:solidFill>
                <a:latin typeface="+mj-lt"/>
                <a:cs typeface="Times New Roman" pitchFamily="18" charset="0"/>
              </a:endParaRPr>
            </a:p>
          </p:txBody>
        </p:sp>
        <p:sp>
          <p:nvSpPr>
            <p:cNvPr id="112" name="Text Box 90"/>
            <p:cNvSpPr txBox="1">
              <a:spLocks noChangeArrowheads="1"/>
            </p:cNvSpPr>
            <p:nvPr/>
          </p:nvSpPr>
          <p:spPr bwMode="auto">
            <a:xfrm>
              <a:off x="2770" y="3786"/>
              <a:ext cx="213"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a:t>
              </a:r>
              <a:endParaRPr lang="en-US" b="0">
                <a:solidFill>
                  <a:schemeClr val="tx1"/>
                </a:solidFill>
                <a:latin typeface="+mj-lt"/>
                <a:cs typeface="Times New Roman" pitchFamily="18" charset="0"/>
              </a:endParaRPr>
            </a:p>
          </p:txBody>
        </p:sp>
      </p:grpSp>
      <p:grpSp>
        <p:nvGrpSpPr>
          <p:cNvPr id="113" name="Group 105"/>
          <p:cNvGrpSpPr>
            <a:grpSpLocks/>
          </p:cNvGrpSpPr>
          <p:nvPr/>
        </p:nvGrpSpPr>
        <p:grpSpPr bwMode="auto">
          <a:xfrm>
            <a:off x="3203764" y="5939672"/>
            <a:ext cx="2482851" cy="569913"/>
            <a:chOff x="3056" y="3734"/>
            <a:chExt cx="1564" cy="359"/>
          </a:xfrm>
        </p:grpSpPr>
        <p:grpSp>
          <p:nvGrpSpPr>
            <p:cNvPr id="114" name="Group 104"/>
            <p:cNvGrpSpPr>
              <a:grpSpLocks/>
            </p:cNvGrpSpPr>
            <p:nvPr/>
          </p:nvGrpSpPr>
          <p:grpSpPr bwMode="auto">
            <a:xfrm>
              <a:off x="3056" y="3734"/>
              <a:ext cx="1235" cy="359"/>
              <a:chOff x="3742" y="3722"/>
              <a:chExt cx="1235" cy="359"/>
            </a:xfrm>
          </p:grpSpPr>
          <p:sp>
            <p:nvSpPr>
              <p:cNvPr id="116" name="Text Box 92"/>
              <p:cNvSpPr txBox="1">
                <a:spLocks noChangeArrowheads="1"/>
              </p:cNvSpPr>
              <p:nvPr/>
            </p:nvSpPr>
            <p:spPr bwMode="auto">
              <a:xfrm>
                <a:off x="3742" y="3722"/>
                <a:ext cx="1235"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Number unemployed</a:t>
                </a:r>
                <a:endParaRPr lang="en-US" b="0">
                  <a:solidFill>
                    <a:schemeClr val="tx1"/>
                  </a:solidFill>
                  <a:latin typeface="+mj-lt"/>
                  <a:cs typeface="Times New Roman" pitchFamily="18" charset="0"/>
                </a:endParaRPr>
              </a:p>
            </p:txBody>
          </p:sp>
          <p:sp>
            <p:nvSpPr>
              <p:cNvPr id="117" name="Text Box 93"/>
              <p:cNvSpPr txBox="1">
                <a:spLocks noChangeArrowheads="1"/>
              </p:cNvSpPr>
              <p:nvPr/>
            </p:nvSpPr>
            <p:spPr bwMode="auto">
              <a:xfrm>
                <a:off x="3792" y="3899"/>
                <a:ext cx="1132" cy="18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a:latin typeface="+mj-lt"/>
                    <a:cs typeface="Times New Roman" pitchFamily="18" charset="0"/>
                  </a:rPr>
                  <a:t>Civilian labor force</a:t>
                </a:r>
                <a:endParaRPr lang="en-US" b="0">
                  <a:solidFill>
                    <a:schemeClr val="tx1"/>
                  </a:solidFill>
                  <a:latin typeface="+mj-lt"/>
                  <a:cs typeface="Times New Roman" pitchFamily="18" charset="0"/>
                </a:endParaRPr>
              </a:p>
            </p:txBody>
          </p:sp>
          <p:sp>
            <p:nvSpPr>
              <p:cNvPr id="118" name="Line 94"/>
              <p:cNvSpPr>
                <a:spLocks noChangeShapeType="1"/>
              </p:cNvSpPr>
              <p:nvPr/>
            </p:nvSpPr>
            <p:spPr bwMode="auto">
              <a:xfrm>
                <a:off x="3785" y="3898"/>
                <a:ext cx="1152" cy="0"/>
              </a:xfrm>
              <a:prstGeom prst="line">
                <a:avLst/>
              </a:prstGeom>
              <a:noFill/>
              <a:ln w="19050">
                <a:solidFill>
                  <a:schemeClr val="tx1"/>
                </a:solidFill>
                <a:round/>
                <a:headEnd/>
                <a:tailEnd type="none" w="lg" len="lg"/>
              </a:ln>
            </p:spPr>
            <p:txBody>
              <a:bodyPr wrap="none" anchor="ctr">
                <a:prstTxWarp prst="textNoShape">
                  <a:avLst/>
                </a:prstTxWarp>
                <a:spAutoFit/>
              </a:bodyPr>
              <a:lstStyle/>
              <a:p>
                <a:endParaRPr lang="en-US">
                  <a:latin typeface="+mj-lt"/>
                  <a:cs typeface="Times New Roman" pitchFamily="18" charset="0"/>
                </a:endParaRPr>
              </a:p>
            </p:txBody>
          </p:sp>
        </p:grpSp>
        <p:sp>
          <p:nvSpPr>
            <p:cNvPr id="115" name="Text Box 95"/>
            <p:cNvSpPr txBox="1">
              <a:spLocks noChangeArrowheads="1"/>
            </p:cNvSpPr>
            <p:nvPr/>
          </p:nvSpPr>
          <p:spPr bwMode="auto">
            <a:xfrm>
              <a:off x="4320" y="3768"/>
              <a:ext cx="300"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  =</a:t>
              </a:r>
              <a:endParaRPr lang="en-US" b="0">
                <a:solidFill>
                  <a:schemeClr val="tx1"/>
                </a:solidFill>
                <a:latin typeface="+mj-lt"/>
                <a:cs typeface="Times New Roman" pitchFamily="18" charset="0"/>
              </a:endParaRPr>
            </a:p>
          </p:txBody>
        </p:sp>
      </p:grpSp>
      <p:sp>
        <p:nvSpPr>
          <p:cNvPr id="119" name="Text Box 96"/>
          <p:cNvSpPr txBox="1">
            <a:spLocks noChangeArrowheads="1"/>
          </p:cNvSpPr>
          <p:nvPr/>
        </p:nvSpPr>
        <p:spPr bwMode="auto">
          <a:xfrm>
            <a:off x="6875805" y="6093287"/>
            <a:ext cx="591830" cy="294183"/>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lang="en-US" sz="1600" dirty="0" smtClean="0">
                <a:latin typeface="+mj-lt"/>
                <a:cs typeface="Times New Roman" pitchFamily="18" charset="0"/>
              </a:rPr>
              <a:t>4</a:t>
            </a:r>
            <a:r>
              <a:rPr kumimoji="0" lang="en-US" sz="1600" b="0" dirty="0" smtClean="0">
                <a:latin typeface="+mj-lt"/>
                <a:cs typeface="Times New Roman" pitchFamily="18" charset="0"/>
              </a:rPr>
              <a:t>.9%</a:t>
            </a:r>
            <a:endParaRPr lang="en-US" sz="1600" b="0" dirty="0">
              <a:solidFill>
                <a:schemeClr val="tx1"/>
              </a:solidFill>
              <a:latin typeface="+mj-lt"/>
              <a:cs typeface="Times New Roman" pitchFamily="18" charset="0"/>
            </a:endParaRPr>
          </a:p>
        </p:txBody>
      </p:sp>
      <p:grpSp>
        <p:nvGrpSpPr>
          <p:cNvPr id="120" name="Group 131"/>
          <p:cNvGrpSpPr>
            <a:grpSpLocks/>
          </p:cNvGrpSpPr>
          <p:nvPr/>
        </p:nvGrpSpPr>
        <p:grpSpPr bwMode="auto">
          <a:xfrm>
            <a:off x="5864620" y="1382351"/>
            <a:ext cx="1454150" cy="669925"/>
            <a:chOff x="4280" y="1084"/>
            <a:chExt cx="916" cy="422"/>
          </a:xfrm>
        </p:grpSpPr>
        <p:sp>
          <p:nvSpPr>
            <p:cNvPr id="121" name="Line 119"/>
            <p:cNvSpPr>
              <a:spLocks noChangeShapeType="1"/>
            </p:cNvSpPr>
            <p:nvPr/>
          </p:nvSpPr>
          <p:spPr bwMode="auto">
            <a:xfrm flipH="1">
              <a:off x="4589" y="1247"/>
              <a:ext cx="171" cy="259"/>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a:latin typeface="+mj-lt"/>
                <a:cs typeface="Times New Roman" pitchFamily="18" charset="0"/>
              </a:endParaRPr>
            </a:p>
          </p:txBody>
        </p:sp>
        <p:grpSp>
          <p:nvGrpSpPr>
            <p:cNvPr id="122" name="Group 130"/>
            <p:cNvGrpSpPr>
              <a:grpSpLocks/>
            </p:cNvGrpSpPr>
            <p:nvPr/>
          </p:nvGrpSpPr>
          <p:grpSpPr bwMode="auto">
            <a:xfrm>
              <a:off x="4280" y="1084"/>
              <a:ext cx="916" cy="212"/>
              <a:chOff x="4328" y="1084"/>
              <a:chExt cx="916" cy="212"/>
            </a:xfrm>
          </p:grpSpPr>
          <p:sp>
            <p:nvSpPr>
              <p:cNvPr id="123" name="AutoShape 128"/>
              <p:cNvSpPr>
                <a:spLocks noChangeArrowheads="1"/>
              </p:cNvSpPr>
              <p:nvPr/>
            </p:nvSpPr>
            <p:spPr bwMode="auto">
              <a:xfrm>
                <a:off x="4330" y="1109"/>
                <a:ext cx="798" cy="177"/>
              </a:xfrm>
              <a:prstGeom prst="roundRect">
                <a:avLst>
                  <a:gd name="adj" fmla="val 16667"/>
                </a:avLst>
              </a:prstGeom>
              <a:solidFill>
                <a:srgbClr val="FFFFFF"/>
              </a:solidFill>
              <a:ln w="1270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24" name="Text Box 60"/>
              <p:cNvSpPr txBox="1">
                <a:spLocks noChangeArrowheads="1"/>
              </p:cNvSpPr>
              <p:nvPr/>
            </p:nvSpPr>
            <p:spPr bwMode="auto">
              <a:xfrm>
                <a:off x="4328" y="1084"/>
                <a:ext cx="916" cy="212"/>
              </a:xfrm>
              <a:prstGeom prst="rect">
                <a:avLst/>
              </a:prstGeom>
              <a:noFill/>
              <a:ln w="19050" cap="rnd">
                <a:noFill/>
                <a:prstDash val="sysDot"/>
                <a:miter lim="800000"/>
                <a:headEnd/>
                <a:tailEnd type="none" w="lg" len="lg"/>
              </a:ln>
            </p:spPr>
            <p:txBody>
              <a:bodyPr>
                <a:prstTxWarp prst="textNoShape">
                  <a:avLst/>
                </a:prstTxWarp>
                <a:spAutoFit/>
              </a:bodyPr>
              <a:lstStyle/>
              <a:p>
                <a:r>
                  <a:rPr lang="en-US" sz="1600" b="0" dirty="0" smtClean="0">
                    <a:latin typeface="+mj-lt"/>
                    <a:cs typeface="Times New Roman" pitchFamily="18" charset="0"/>
                  </a:rPr>
                  <a:t>158.9 </a:t>
                </a:r>
                <a:r>
                  <a:rPr lang="en-US" sz="1600" b="0" dirty="0">
                    <a:latin typeface="+mj-lt"/>
                    <a:cs typeface="Times New Roman" pitchFamily="18" charset="0"/>
                  </a:rPr>
                  <a:t>million</a:t>
                </a:r>
                <a:endParaRPr lang="en-US" sz="1600" b="0" dirty="0">
                  <a:solidFill>
                    <a:schemeClr val="tx1"/>
                  </a:solidFill>
                  <a:latin typeface="+mj-lt"/>
                  <a:cs typeface="Times New Roman" pitchFamily="18" charset="0"/>
                </a:endParaRPr>
              </a:p>
            </p:txBody>
          </p:sp>
        </p:grpSp>
      </p:grpSp>
      <p:grpSp>
        <p:nvGrpSpPr>
          <p:cNvPr id="125" name="Group 137"/>
          <p:cNvGrpSpPr>
            <a:grpSpLocks/>
          </p:cNvGrpSpPr>
          <p:nvPr/>
        </p:nvGrpSpPr>
        <p:grpSpPr bwMode="auto">
          <a:xfrm>
            <a:off x="2529283" y="3528651"/>
            <a:ext cx="1455737" cy="701675"/>
            <a:chOff x="2179" y="2469"/>
            <a:chExt cx="917" cy="479"/>
          </a:xfrm>
        </p:grpSpPr>
        <p:sp>
          <p:nvSpPr>
            <p:cNvPr id="126" name="Line 123"/>
            <p:cNvSpPr>
              <a:spLocks noChangeShapeType="1"/>
            </p:cNvSpPr>
            <p:nvPr/>
          </p:nvSpPr>
          <p:spPr bwMode="auto">
            <a:xfrm flipV="1">
              <a:off x="2583" y="2469"/>
              <a:ext cx="512" cy="31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a:latin typeface="+mj-lt"/>
                <a:cs typeface="Times New Roman" pitchFamily="18" charset="0"/>
              </a:endParaRPr>
            </a:p>
          </p:txBody>
        </p:sp>
        <p:grpSp>
          <p:nvGrpSpPr>
            <p:cNvPr id="127" name="Group 136"/>
            <p:cNvGrpSpPr>
              <a:grpSpLocks/>
            </p:cNvGrpSpPr>
            <p:nvPr/>
          </p:nvGrpSpPr>
          <p:grpSpPr bwMode="auto">
            <a:xfrm>
              <a:off x="2179" y="2718"/>
              <a:ext cx="917" cy="230"/>
              <a:chOff x="2191" y="2730"/>
              <a:chExt cx="917" cy="230"/>
            </a:xfrm>
          </p:grpSpPr>
          <p:sp>
            <p:nvSpPr>
              <p:cNvPr id="128" name="AutoShape 134"/>
              <p:cNvSpPr>
                <a:spLocks noChangeArrowheads="1"/>
              </p:cNvSpPr>
              <p:nvPr/>
            </p:nvSpPr>
            <p:spPr bwMode="auto">
              <a:xfrm>
                <a:off x="2191" y="2754"/>
                <a:ext cx="798" cy="177"/>
              </a:xfrm>
              <a:prstGeom prst="roundRect">
                <a:avLst>
                  <a:gd name="adj" fmla="val 16667"/>
                </a:avLst>
              </a:prstGeom>
              <a:solidFill>
                <a:srgbClr val="FFFFFF"/>
              </a:solidFill>
              <a:ln w="1270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29" name="Text Box 64"/>
              <p:cNvSpPr txBox="1">
                <a:spLocks noChangeArrowheads="1"/>
              </p:cNvSpPr>
              <p:nvPr/>
            </p:nvSpPr>
            <p:spPr bwMode="auto">
              <a:xfrm>
                <a:off x="2192" y="2730"/>
                <a:ext cx="916" cy="230"/>
              </a:xfrm>
              <a:prstGeom prst="rect">
                <a:avLst/>
              </a:prstGeom>
              <a:noFill/>
              <a:ln w="19050" cap="rnd">
                <a:noFill/>
                <a:prstDash val="sysDot"/>
                <a:miter lim="800000"/>
                <a:headEnd/>
                <a:tailEnd type="none" w="lg" len="lg"/>
              </a:ln>
            </p:spPr>
            <p:txBody>
              <a:bodyPr>
                <a:prstTxWarp prst="textNoShape">
                  <a:avLst/>
                </a:prstTxWarp>
                <a:spAutoFit/>
              </a:bodyPr>
              <a:lstStyle/>
              <a:p>
                <a:r>
                  <a:rPr lang="en-US" sz="1600" b="0" dirty="0" smtClean="0">
                    <a:latin typeface="+mj-lt"/>
                    <a:cs typeface="Times New Roman" pitchFamily="18" charset="0"/>
                  </a:rPr>
                  <a:t>151.1 </a:t>
                </a:r>
                <a:r>
                  <a:rPr lang="en-US" sz="1600" b="0" dirty="0">
                    <a:latin typeface="+mj-lt"/>
                    <a:cs typeface="Times New Roman" pitchFamily="18" charset="0"/>
                  </a:rPr>
                  <a:t>million</a:t>
                </a:r>
                <a:endParaRPr lang="en-US" sz="1600" b="0" dirty="0">
                  <a:solidFill>
                    <a:schemeClr val="tx1"/>
                  </a:solidFill>
                  <a:latin typeface="+mj-lt"/>
                  <a:cs typeface="Times New Roman" pitchFamily="18" charset="0"/>
                </a:endParaRPr>
              </a:p>
            </p:txBody>
          </p:sp>
        </p:grpSp>
      </p:grpSp>
      <p:grpSp>
        <p:nvGrpSpPr>
          <p:cNvPr id="130" name="Group 151"/>
          <p:cNvGrpSpPr>
            <a:grpSpLocks/>
          </p:cNvGrpSpPr>
          <p:nvPr/>
        </p:nvGrpSpPr>
        <p:grpSpPr bwMode="auto">
          <a:xfrm>
            <a:off x="922733" y="1563326"/>
            <a:ext cx="1212850" cy="560388"/>
            <a:chOff x="1167" y="1006"/>
            <a:chExt cx="764" cy="353"/>
          </a:xfrm>
        </p:grpSpPr>
        <p:sp>
          <p:nvSpPr>
            <p:cNvPr id="131" name="Line 115"/>
            <p:cNvSpPr>
              <a:spLocks noChangeShapeType="1"/>
            </p:cNvSpPr>
            <p:nvPr/>
          </p:nvSpPr>
          <p:spPr bwMode="auto">
            <a:xfrm>
              <a:off x="1506" y="1182"/>
              <a:ext cx="425" cy="177"/>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a:latin typeface="+mj-lt"/>
                <a:cs typeface="Times New Roman" pitchFamily="18" charset="0"/>
              </a:endParaRPr>
            </a:p>
          </p:txBody>
        </p:sp>
        <p:grpSp>
          <p:nvGrpSpPr>
            <p:cNvPr id="132" name="Group 126"/>
            <p:cNvGrpSpPr>
              <a:grpSpLocks/>
            </p:cNvGrpSpPr>
            <p:nvPr/>
          </p:nvGrpSpPr>
          <p:grpSpPr bwMode="auto">
            <a:xfrm>
              <a:off x="1167" y="1006"/>
              <a:ext cx="732" cy="213"/>
              <a:chOff x="1167" y="1198"/>
              <a:chExt cx="732" cy="213"/>
            </a:xfrm>
          </p:grpSpPr>
          <p:sp>
            <p:nvSpPr>
              <p:cNvPr id="133" name="AutoShape 125"/>
              <p:cNvSpPr>
                <a:spLocks noChangeArrowheads="1"/>
              </p:cNvSpPr>
              <p:nvPr/>
            </p:nvSpPr>
            <p:spPr bwMode="auto">
              <a:xfrm>
                <a:off x="1171" y="1216"/>
                <a:ext cx="728" cy="177"/>
              </a:xfrm>
              <a:prstGeom prst="roundRect">
                <a:avLst>
                  <a:gd name="adj" fmla="val 16667"/>
                </a:avLst>
              </a:prstGeom>
              <a:solidFill>
                <a:srgbClr val="FFFFFF"/>
              </a:solidFill>
              <a:ln w="1270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34" name="Text Box 55"/>
              <p:cNvSpPr txBox="1">
                <a:spLocks noChangeArrowheads="1"/>
              </p:cNvSpPr>
              <p:nvPr/>
            </p:nvSpPr>
            <p:spPr bwMode="auto">
              <a:xfrm>
                <a:off x="1167" y="1198"/>
                <a:ext cx="731" cy="213"/>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1600" dirty="0" smtClean="0">
                    <a:latin typeface="+mj-lt"/>
                    <a:cs typeface="Times New Roman" pitchFamily="18" charset="0"/>
                  </a:rPr>
                  <a:t>93</a:t>
                </a:r>
                <a:r>
                  <a:rPr lang="en-US" sz="1600" b="0" dirty="0" smtClean="0">
                    <a:latin typeface="+mj-lt"/>
                    <a:cs typeface="Times New Roman" pitchFamily="18" charset="0"/>
                  </a:rPr>
                  <a:t>.7 </a:t>
                </a:r>
                <a:r>
                  <a:rPr lang="en-US" sz="1600" b="0" dirty="0">
                    <a:latin typeface="+mj-lt"/>
                    <a:cs typeface="Times New Roman" pitchFamily="18" charset="0"/>
                  </a:rPr>
                  <a:t>million</a:t>
                </a:r>
                <a:endParaRPr lang="en-US" sz="1600" b="0" dirty="0">
                  <a:solidFill>
                    <a:schemeClr val="tx1"/>
                  </a:solidFill>
                  <a:latin typeface="+mj-lt"/>
                  <a:cs typeface="Times New Roman" pitchFamily="18" charset="0"/>
                </a:endParaRPr>
              </a:p>
            </p:txBody>
          </p:sp>
        </p:grpSp>
      </p:grpSp>
      <p:grpSp>
        <p:nvGrpSpPr>
          <p:cNvPr id="135" name="Group 150"/>
          <p:cNvGrpSpPr>
            <a:grpSpLocks/>
          </p:cNvGrpSpPr>
          <p:nvPr/>
        </p:nvGrpSpPr>
        <p:grpSpPr bwMode="auto">
          <a:xfrm>
            <a:off x="1476770" y="1088664"/>
            <a:ext cx="1943100" cy="350837"/>
            <a:chOff x="1516" y="899"/>
            <a:chExt cx="1224" cy="221"/>
          </a:xfrm>
        </p:grpSpPr>
        <p:sp>
          <p:nvSpPr>
            <p:cNvPr id="136" name="Line 117"/>
            <p:cNvSpPr>
              <a:spLocks noChangeShapeType="1"/>
            </p:cNvSpPr>
            <p:nvPr/>
          </p:nvSpPr>
          <p:spPr bwMode="auto">
            <a:xfrm>
              <a:off x="2258" y="1027"/>
              <a:ext cx="482" cy="93"/>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a:latin typeface="+mj-lt"/>
                <a:cs typeface="Times New Roman" pitchFamily="18" charset="0"/>
              </a:endParaRPr>
            </a:p>
          </p:txBody>
        </p:sp>
        <p:grpSp>
          <p:nvGrpSpPr>
            <p:cNvPr id="137" name="Group 132"/>
            <p:cNvGrpSpPr>
              <a:grpSpLocks/>
            </p:cNvGrpSpPr>
            <p:nvPr/>
          </p:nvGrpSpPr>
          <p:grpSpPr bwMode="auto">
            <a:xfrm>
              <a:off x="1516" y="899"/>
              <a:ext cx="797" cy="213"/>
              <a:chOff x="3902" y="665"/>
              <a:chExt cx="797" cy="213"/>
            </a:xfrm>
          </p:grpSpPr>
          <p:sp>
            <p:nvSpPr>
              <p:cNvPr id="138" name="AutoShape 127"/>
              <p:cNvSpPr>
                <a:spLocks noChangeArrowheads="1"/>
              </p:cNvSpPr>
              <p:nvPr/>
            </p:nvSpPr>
            <p:spPr bwMode="auto">
              <a:xfrm>
                <a:off x="3931" y="691"/>
                <a:ext cx="753" cy="177"/>
              </a:xfrm>
              <a:prstGeom prst="roundRect">
                <a:avLst>
                  <a:gd name="adj" fmla="val 16667"/>
                </a:avLst>
              </a:prstGeom>
              <a:solidFill>
                <a:srgbClr val="FFFFFF"/>
              </a:solidFill>
              <a:ln w="1270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39" name="Text Box 38"/>
              <p:cNvSpPr txBox="1">
                <a:spLocks noChangeArrowheads="1"/>
              </p:cNvSpPr>
              <p:nvPr/>
            </p:nvSpPr>
            <p:spPr bwMode="auto">
              <a:xfrm>
                <a:off x="3902" y="665"/>
                <a:ext cx="797" cy="213"/>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1600" b="0" dirty="0" smtClean="0">
                    <a:latin typeface="+mj-lt"/>
                    <a:cs typeface="Times New Roman" pitchFamily="18" charset="0"/>
                  </a:rPr>
                  <a:t>252.6 </a:t>
                </a:r>
                <a:r>
                  <a:rPr lang="en-US" sz="1600" b="0" dirty="0">
                    <a:latin typeface="+mj-lt"/>
                    <a:cs typeface="Times New Roman" pitchFamily="18" charset="0"/>
                  </a:rPr>
                  <a:t>million</a:t>
                </a:r>
                <a:endParaRPr lang="en-US" sz="1600" b="0" dirty="0">
                  <a:solidFill>
                    <a:schemeClr val="tx1"/>
                  </a:solidFill>
                  <a:latin typeface="+mj-lt"/>
                  <a:cs typeface="Times New Roman" pitchFamily="18" charset="0"/>
                </a:endParaRPr>
              </a:p>
            </p:txBody>
          </p:sp>
        </p:grpSp>
      </p:grpSp>
      <p:grpSp>
        <p:nvGrpSpPr>
          <p:cNvPr id="140" name="Group 152"/>
          <p:cNvGrpSpPr>
            <a:grpSpLocks/>
          </p:cNvGrpSpPr>
          <p:nvPr/>
        </p:nvGrpSpPr>
        <p:grpSpPr bwMode="auto">
          <a:xfrm>
            <a:off x="6842573" y="2225314"/>
            <a:ext cx="1228725" cy="903287"/>
            <a:chOff x="4859" y="1511"/>
            <a:chExt cx="774" cy="569"/>
          </a:xfrm>
        </p:grpSpPr>
        <p:sp>
          <p:nvSpPr>
            <p:cNvPr id="141" name="Line 121"/>
            <p:cNvSpPr>
              <a:spLocks noChangeShapeType="1"/>
            </p:cNvSpPr>
            <p:nvPr/>
          </p:nvSpPr>
          <p:spPr bwMode="auto">
            <a:xfrm flipH="1">
              <a:off x="4943" y="1694"/>
              <a:ext cx="298" cy="386"/>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a:latin typeface="+mj-lt"/>
                <a:cs typeface="Times New Roman" pitchFamily="18" charset="0"/>
              </a:endParaRPr>
            </a:p>
          </p:txBody>
        </p:sp>
        <p:grpSp>
          <p:nvGrpSpPr>
            <p:cNvPr id="142" name="Group 135"/>
            <p:cNvGrpSpPr>
              <a:grpSpLocks/>
            </p:cNvGrpSpPr>
            <p:nvPr/>
          </p:nvGrpSpPr>
          <p:grpSpPr bwMode="auto">
            <a:xfrm>
              <a:off x="4859" y="1511"/>
              <a:ext cx="774" cy="213"/>
              <a:chOff x="4859" y="1703"/>
              <a:chExt cx="774" cy="213"/>
            </a:xfrm>
          </p:grpSpPr>
          <p:sp>
            <p:nvSpPr>
              <p:cNvPr id="143" name="AutoShape 129"/>
              <p:cNvSpPr>
                <a:spLocks noChangeArrowheads="1"/>
              </p:cNvSpPr>
              <p:nvPr/>
            </p:nvSpPr>
            <p:spPr bwMode="auto">
              <a:xfrm>
                <a:off x="4887" y="1722"/>
                <a:ext cx="678" cy="177"/>
              </a:xfrm>
              <a:prstGeom prst="roundRect">
                <a:avLst>
                  <a:gd name="adj" fmla="val 16667"/>
                </a:avLst>
              </a:prstGeom>
              <a:solidFill>
                <a:srgbClr val="FFFFFF"/>
              </a:solidFill>
              <a:ln w="1270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44" name="Text Box 68"/>
              <p:cNvSpPr txBox="1">
                <a:spLocks noChangeArrowheads="1"/>
              </p:cNvSpPr>
              <p:nvPr/>
            </p:nvSpPr>
            <p:spPr bwMode="auto">
              <a:xfrm>
                <a:off x="4859" y="1703"/>
                <a:ext cx="774" cy="213"/>
              </a:xfrm>
              <a:prstGeom prst="rect">
                <a:avLst/>
              </a:prstGeom>
              <a:noFill/>
              <a:ln w="19050" cap="rnd">
                <a:noFill/>
                <a:prstDash val="sysDot"/>
                <a:miter lim="800000"/>
                <a:headEnd/>
                <a:tailEnd type="none" w="lg" len="lg"/>
              </a:ln>
            </p:spPr>
            <p:txBody>
              <a:bodyPr wrap="square">
                <a:prstTxWarp prst="textNoShape">
                  <a:avLst/>
                </a:prstTxWarp>
                <a:spAutoFit/>
              </a:bodyPr>
              <a:lstStyle/>
              <a:p>
                <a:r>
                  <a:rPr lang="en-US" sz="1600" dirty="0" smtClean="0">
                    <a:latin typeface="+mj-lt"/>
                    <a:cs typeface="Times New Roman" pitchFamily="18" charset="0"/>
                  </a:rPr>
                  <a:t>7</a:t>
                </a:r>
                <a:r>
                  <a:rPr lang="en-US" sz="1600" b="0" dirty="0" smtClean="0">
                    <a:latin typeface="+mj-lt"/>
                    <a:cs typeface="Times New Roman" pitchFamily="18" charset="0"/>
                  </a:rPr>
                  <a:t>.8 </a:t>
                </a:r>
                <a:r>
                  <a:rPr lang="en-US" sz="1600" b="0" dirty="0">
                    <a:latin typeface="+mj-lt"/>
                    <a:cs typeface="Times New Roman" pitchFamily="18" charset="0"/>
                  </a:rPr>
                  <a:t>million</a:t>
                </a:r>
                <a:endParaRPr lang="en-US" sz="1600" b="0" dirty="0">
                  <a:solidFill>
                    <a:schemeClr val="tx1"/>
                  </a:solidFill>
                  <a:latin typeface="+mj-lt"/>
                  <a:cs typeface="Times New Roman" pitchFamily="18" charset="0"/>
                </a:endParaRPr>
              </a:p>
            </p:txBody>
          </p:sp>
        </p:grpSp>
      </p:grpSp>
      <p:grpSp>
        <p:nvGrpSpPr>
          <p:cNvPr id="145" name="Group 173"/>
          <p:cNvGrpSpPr>
            <a:grpSpLocks/>
          </p:cNvGrpSpPr>
          <p:nvPr/>
        </p:nvGrpSpPr>
        <p:grpSpPr bwMode="auto">
          <a:xfrm>
            <a:off x="5797739" y="4736342"/>
            <a:ext cx="1095375" cy="557213"/>
            <a:chOff x="3131" y="2964"/>
            <a:chExt cx="690" cy="351"/>
          </a:xfrm>
        </p:grpSpPr>
        <p:sp>
          <p:nvSpPr>
            <p:cNvPr id="146" name="Text Box 157"/>
            <p:cNvSpPr txBox="1">
              <a:spLocks noChangeArrowheads="1"/>
            </p:cNvSpPr>
            <p:nvPr/>
          </p:nvSpPr>
          <p:spPr bwMode="auto">
            <a:xfrm>
              <a:off x="3141" y="2964"/>
              <a:ext cx="411" cy="18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158.9</a:t>
              </a:r>
              <a:endParaRPr lang="en-US" b="0" dirty="0">
                <a:solidFill>
                  <a:schemeClr val="tx1"/>
                </a:solidFill>
                <a:latin typeface="+mj-lt"/>
                <a:cs typeface="Times New Roman" pitchFamily="18" charset="0"/>
              </a:endParaRPr>
            </a:p>
          </p:txBody>
        </p:sp>
        <p:sp>
          <p:nvSpPr>
            <p:cNvPr id="147" name="Text Box 158"/>
            <p:cNvSpPr txBox="1">
              <a:spLocks noChangeArrowheads="1"/>
            </p:cNvSpPr>
            <p:nvPr/>
          </p:nvSpPr>
          <p:spPr bwMode="auto">
            <a:xfrm>
              <a:off x="3131" y="3130"/>
              <a:ext cx="440" cy="185"/>
            </a:xfrm>
            <a:prstGeom prst="rect">
              <a:avLst/>
            </a:prstGeom>
            <a:noFill/>
            <a:ln w="19050" cap="rnd">
              <a:noFill/>
              <a:prstDash val="sysDot"/>
              <a:miter lim="800000"/>
              <a:headEnd/>
              <a:tailEnd type="none" w="lg" len="lg"/>
            </a:ln>
          </p:spPr>
          <p:txBody>
            <a:bodyPr wrap="none">
              <a:prstTxWarp prst="textNoShape">
                <a:avLst/>
              </a:prstTxWarp>
              <a:spAutoFit/>
            </a:bodyPr>
            <a:lstStyle/>
            <a:p>
              <a:pPr algn="r">
                <a:lnSpc>
                  <a:spcPct val="80000"/>
                </a:lnSpc>
              </a:pPr>
              <a:r>
                <a:rPr kumimoji="0" lang="en-US" sz="1600" b="0" dirty="0" smtClean="0">
                  <a:latin typeface="+mj-lt"/>
                  <a:cs typeface="Times New Roman" pitchFamily="18" charset="0"/>
                </a:rPr>
                <a:t>252.6 </a:t>
              </a:r>
              <a:endParaRPr lang="en-US" b="0" dirty="0">
                <a:solidFill>
                  <a:schemeClr val="tx1"/>
                </a:solidFill>
                <a:latin typeface="+mj-lt"/>
                <a:cs typeface="Times New Roman" pitchFamily="18" charset="0"/>
              </a:endParaRPr>
            </a:p>
          </p:txBody>
        </p:sp>
        <p:sp>
          <p:nvSpPr>
            <p:cNvPr id="148" name="Line 159"/>
            <p:cNvSpPr>
              <a:spLocks noChangeShapeType="1"/>
            </p:cNvSpPr>
            <p:nvPr/>
          </p:nvSpPr>
          <p:spPr bwMode="auto">
            <a:xfrm>
              <a:off x="3164" y="3126"/>
              <a:ext cx="353" cy="0"/>
            </a:xfrm>
            <a:prstGeom prst="line">
              <a:avLst/>
            </a:prstGeom>
            <a:noFill/>
            <a:ln w="19050">
              <a:solidFill>
                <a:schemeClr val="tx1"/>
              </a:solidFill>
              <a:round/>
              <a:headEnd/>
              <a:tailEnd type="none" w="lg" len="lg"/>
            </a:ln>
          </p:spPr>
          <p:txBody>
            <a:bodyPr anchor="ctr">
              <a:prstTxWarp prst="textNoShape">
                <a:avLst/>
              </a:prstTxWarp>
              <a:spAutoFit/>
            </a:bodyPr>
            <a:lstStyle/>
            <a:p>
              <a:endParaRPr lang="en-US">
                <a:latin typeface="+mj-lt"/>
                <a:cs typeface="Times New Roman" pitchFamily="18" charset="0"/>
              </a:endParaRPr>
            </a:p>
          </p:txBody>
        </p:sp>
        <p:sp>
          <p:nvSpPr>
            <p:cNvPr id="149" name="Text Box 160"/>
            <p:cNvSpPr txBox="1">
              <a:spLocks noChangeArrowheads="1"/>
            </p:cNvSpPr>
            <p:nvPr/>
          </p:nvSpPr>
          <p:spPr bwMode="auto">
            <a:xfrm>
              <a:off x="3564" y="2993"/>
              <a:ext cx="257"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 =</a:t>
              </a:r>
              <a:endParaRPr lang="en-US" b="0">
                <a:solidFill>
                  <a:schemeClr val="tx1"/>
                </a:solidFill>
                <a:latin typeface="+mj-lt"/>
                <a:cs typeface="Times New Roman" pitchFamily="18" charset="0"/>
              </a:endParaRPr>
            </a:p>
          </p:txBody>
        </p:sp>
      </p:grpSp>
      <p:grpSp>
        <p:nvGrpSpPr>
          <p:cNvPr id="150" name="Group 174"/>
          <p:cNvGrpSpPr>
            <a:grpSpLocks/>
          </p:cNvGrpSpPr>
          <p:nvPr/>
        </p:nvGrpSpPr>
        <p:grpSpPr bwMode="auto">
          <a:xfrm>
            <a:off x="5816794" y="5357065"/>
            <a:ext cx="1063626" cy="566738"/>
            <a:chOff x="3143" y="3355"/>
            <a:chExt cx="670" cy="357"/>
          </a:xfrm>
        </p:grpSpPr>
        <p:sp>
          <p:nvSpPr>
            <p:cNvPr id="151" name="Text Box 163"/>
            <p:cNvSpPr txBox="1">
              <a:spLocks noChangeArrowheads="1"/>
            </p:cNvSpPr>
            <p:nvPr/>
          </p:nvSpPr>
          <p:spPr bwMode="auto">
            <a:xfrm>
              <a:off x="3143" y="3355"/>
              <a:ext cx="433" cy="185"/>
            </a:xfrm>
            <a:prstGeom prst="rect">
              <a:avLst/>
            </a:prstGeom>
            <a:noFill/>
            <a:ln w="19050" cap="rnd">
              <a:noFill/>
              <a:prstDash val="sysDot"/>
              <a:miter lim="800000"/>
              <a:headEnd/>
              <a:tailEnd type="none" w="lg" len="lg"/>
            </a:ln>
          </p:spPr>
          <p:txBody>
            <a:bodyPr wrap="none">
              <a:prstTxWarp prst="textNoShape">
                <a:avLst/>
              </a:prstTxWarp>
              <a:spAutoFit/>
            </a:bodyPr>
            <a:lstStyle/>
            <a:p>
              <a:pPr algn="r">
                <a:lnSpc>
                  <a:spcPct val="80000"/>
                </a:lnSpc>
              </a:pPr>
              <a:r>
                <a:rPr kumimoji="0" lang="en-US" sz="1600" b="0" dirty="0" smtClean="0">
                  <a:latin typeface="+mj-lt"/>
                  <a:cs typeface="Times New Roman" pitchFamily="18" charset="0"/>
                </a:rPr>
                <a:t>151.1</a:t>
              </a:r>
              <a:r>
                <a:rPr kumimoji="0" lang="en-US" sz="1200" b="0" dirty="0" smtClean="0">
                  <a:latin typeface="+mj-lt"/>
                  <a:cs typeface="Times New Roman" pitchFamily="18" charset="0"/>
                </a:rPr>
                <a:t> </a:t>
              </a:r>
              <a:endParaRPr lang="en-US" b="0" dirty="0">
                <a:solidFill>
                  <a:schemeClr val="tx1"/>
                </a:solidFill>
                <a:latin typeface="+mj-lt"/>
                <a:cs typeface="Times New Roman" pitchFamily="18" charset="0"/>
              </a:endParaRPr>
            </a:p>
          </p:txBody>
        </p:sp>
        <p:sp>
          <p:nvSpPr>
            <p:cNvPr id="152" name="Text Box 164"/>
            <p:cNvSpPr txBox="1">
              <a:spLocks noChangeArrowheads="1"/>
            </p:cNvSpPr>
            <p:nvPr/>
          </p:nvSpPr>
          <p:spPr bwMode="auto">
            <a:xfrm>
              <a:off x="3150" y="3527"/>
              <a:ext cx="411" cy="18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252.6</a:t>
              </a:r>
              <a:endParaRPr lang="en-US" b="0" dirty="0">
                <a:solidFill>
                  <a:schemeClr val="tx1"/>
                </a:solidFill>
                <a:latin typeface="+mj-lt"/>
                <a:cs typeface="Times New Roman" pitchFamily="18" charset="0"/>
              </a:endParaRPr>
            </a:p>
          </p:txBody>
        </p:sp>
        <p:sp>
          <p:nvSpPr>
            <p:cNvPr id="153" name="Line 165"/>
            <p:cNvSpPr>
              <a:spLocks noChangeShapeType="1"/>
            </p:cNvSpPr>
            <p:nvPr/>
          </p:nvSpPr>
          <p:spPr bwMode="auto">
            <a:xfrm>
              <a:off x="3194" y="3530"/>
              <a:ext cx="358" cy="0"/>
            </a:xfrm>
            <a:prstGeom prst="line">
              <a:avLst/>
            </a:prstGeom>
            <a:noFill/>
            <a:ln w="19050">
              <a:solidFill>
                <a:schemeClr val="tx1"/>
              </a:solidFill>
              <a:round/>
              <a:headEnd/>
              <a:tailEnd type="none" w="lg" len="lg"/>
            </a:ln>
          </p:spPr>
          <p:txBody>
            <a:bodyPr anchor="ctr">
              <a:prstTxWarp prst="textNoShape">
                <a:avLst/>
              </a:prstTxWarp>
              <a:spAutoFit/>
            </a:bodyPr>
            <a:lstStyle/>
            <a:p>
              <a:endParaRPr lang="en-US">
                <a:latin typeface="+mj-lt"/>
                <a:cs typeface="Times New Roman" pitchFamily="18" charset="0"/>
              </a:endParaRPr>
            </a:p>
          </p:txBody>
        </p:sp>
        <p:sp>
          <p:nvSpPr>
            <p:cNvPr id="154" name="Text Box 166"/>
            <p:cNvSpPr txBox="1">
              <a:spLocks noChangeArrowheads="1"/>
            </p:cNvSpPr>
            <p:nvPr/>
          </p:nvSpPr>
          <p:spPr bwMode="auto">
            <a:xfrm>
              <a:off x="3600" y="3387"/>
              <a:ext cx="213"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a:t>
              </a:r>
              <a:endParaRPr lang="en-US" b="0">
                <a:solidFill>
                  <a:schemeClr val="tx1"/>
                </a:solidFill>
                <a:latin typeface="+mj-lt"/>
                <a:cs typeface="Times New Roman" pitchFamily="18" charset="0"/>
              </a:endParaRPr>
            </a:p>
          </p:txBody>
        </p:sp>
      </p:grpSp>
      <p:grpSp>
        <p:nvGrpSpPr>
          <p:cNvPr id="155" name="Group 175"/>
          <p:cNvGrpSpPr>
            <a:grpSpLocks/>
          </p:cNvGrpSpPr>
          <p:nvPr/>
        </p:nvGrpSpPr>
        <p:grpSpPr bwMode="auto">
          <a:xfrm>
            <a:off x="5835844" y="5939677"/>
            <a:ext cx="1022351" cy="574676"/>
            <a:chOff x="3155" y="3722"/>
            <a:chExt cx="644" cy="362"/>
          </a:xfrm>
        </p:grpSpPr>
        <p:sp>
          <p:nvSpPr>
            <p:cNvPr id="156" name="Text Box 169"/>
            <p:cNvSpPr txBox="1">
              <a:spLocks noChangeArrowheads="1"/>
            </p:cNvSpPr>
            <p:nvPr/>
          </p:nvSpPr>
          <p:spPr bwMode="auto">
            <a:xfrm>
              <a:off x="3235" y="3722"/>
              <a:ext cx="280" cy="18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lang="en-US" sz="1600" dirty="0" smtClean="0">
                  <a:latin typeface="+mj-lt"/>
                  <a:cs typeface="Times New Roman" pitchFamily="18" charset="0"/>
                </a:rPr>
                <a:t>7</a:t>
              </a:r>
              <a:r>
                <a:rPr kumimoji="0" lang="en-US" sz="1600" b="0" dirty="0" smtClean="0">
                  <a:latin typeface="+mj-lt"/>
                  <a:cs typeface="Times New Roman" pitchFamily="18" charset="0"/>
                </a:rPr>
                <a:t>.8</a:t>
              </a:r>
              <a:endParaRPr lang="en-US" b="0" dirty="0">
                <a:solidFill>
                  <a:schemeClr val="tx1"/>
                </a:solidFill>
                <a:latin typeface="+mj-lt"/>
                <a:cs typeface="Times New Roman" pitchFamily="18" charset="0"/>
              </a:endParaRPr>
            </a:p>
          </p:txBody>
        </p:sp>
        <p:sp>
          <p:nvSpPr>
            <p:cNvPr id="157" name="Text Box 170"/>
            <p:cNvSpPr txBox="1">
              <a:spLocks noChangeArrowheads="1"/>
            </p:cNvSpPr>
            <p:nvPr/>
          </p:nvSpPr>
          <p:spPr bwMode="auto">
            <a:xfrm>
              <a:off x="3155" y="3899"/>
              <a:ext cx="411" cy="185"/>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80000"/>
                </a:lnSpc>
              </a:pPr>
              <a:r>
                <a:rPr kumimoji="0" lang="en-US" sz="1600" b="0" dirty="0" smtClean="0">
                  <a:latin typeface="+mj-lt"/>
                  <a:cs typeface="Times New Roman" pitchFamily="18" charset="0"/>
                </a:rPr>
                <a:t>158.9</a:t>
              </a:r>
              <a:endParaRPr lang="en-US" b="0" dirty="0">
                <a:solidFill>
                  <a:schemeClr val="tx1"/>
                </a:solidFill>
                <a:latin typeface="+mj-lt"/>
                <a:cs typeface="Times New Roman" pitchFamily="18" charset="0"/>
              </a:endParaRPr>
            </a:p>
          </p:txBody>
        </p:sp>
        <p:sp>
          <p:nvSpPr>
            <p:cNvPr id="158" name="Line 171"/>
            <p:cNvSpPr>
              <a:spLocks noChangeShapeType="1"/>
            </p:cNvSpPr>
            <p:nvPr/>
          </p:nvSpPr>
          <p:spPr bwMode="auto">
            <a:xfrm>
              <a:off x="3200" y="3898"/>
              <a:ext cx="350" cy="0"/>
            </a:xfrm>
            <a:prstGeom prst="line">
              <a:avLst/>
            </a:prstGeom>
            <a:noFill/>
            <a:ln w="19050">
              <a:solidFill>
                <a:schemeClr val="tx1"/>
              </a:solidFill>
              <a:round/>
              <a:headEnd/>
              <a:tailEnd type="none" w="lg" len="lg"/>
            </a:ln>
          </p:spPr>
          <p:txBody>
            <a:bodyPr anchor="ctr">
              <a:prstTxWarp prst="textNoShape">
                <a:avLst/>
              </a:prstTxWarp>
              <a:spAutoFit/>
            </a:bodyPr>
            <a:lstStyle/>
            <a:p>
              <a:endParaRPr lang="en-US">
                <a:latin typeface="+mj-lt"/>
                <a:cs typeface="Times New Roman" pitchFamily="18" charset="0"/>
              </a:endParaRPr>
            </a:p>
          </p:txBody>
        </p:sp>
        <p:sp>
          <p:nvSpPr>
            <p:cNvPr id="159" name="Text Box 172"/>
            <p:cNvSpPr txBox="1">
              <a:spLocks noChangeArrowheads="1"/>
            </p:cNvSpPr>
            <p:nvPr/>
          </p:nvSpPr>
          <p:spPr bwMode="auto">
            <a:xfrm>
              <a:off x="3499" y="3756"/>
              <a:ext cx="300" cy="291"/>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400" b="0">
                  <a:latin typeface="+mj-lt"/>
                  <a:cs typeface="Times New Roman" pitchFamily="18" charset="0"/>
                </a:rPr>
                <a:t>  =</a:t>
              </a:r>
              <a:endParaRPr lang="en-US" b="0">
                <a:solidFill>
                  <a:schemeClr val="tx1"/>
                </a:solidFill>
                <a:latin typeface="+mj-lt"/>
                <a:cs typeface="Times New Roman" pitchFamily="18" charset="0"/>
              </a:endParaRPr>
            </a:p>
          </p:txBody>
        </p:sp>
      </p:grpSp>
      <p:sp>
        <p:nvSpPr>
          <p:cNvPr id="160" name="Line 177"/>
          <p:cNvSpPr>
            <a:spLocks noChangeShapeType="1"/>
          </p:cNvSpPr>
          <p:nvPr/>
        </p:nvSpPr>
        <p:spPr bwMode="auto">
          <a:xfrm>
            <a:off x="4383483" y="1679214"/>
            <a:ext cx="0" cy="188912"/>
          </a:xfrm>
          <a:prstGeom prst="line">
            <a:avLst/>
          </a:prstGeom>
          <a:noFill/>
          <a:ln w="19050">
            <a:solidFill>
              <a:schemeClr val="tx1"/>
            </a:solidFill>
            <a:round/>
            <a:headEnd/>
            <a:tailEnd/>
          </a:ln>
        </p:spPr>
        <p:txBody>
          <a:bodyPr wrap="none">
            <a:prstTxWarp prst="textNoShape">
              <a:avLst/>
            </a:prstTxWarp>
          </a:bodyPr>
          <a:lstStyle/>
          <a:p>
            <a:endParaRPr lang="en-US">
              <a:latin typeface="+mj-lt"/>
              <a:cs typeface="Times New Roman" pitchFamily="18" charset="0"/>
            </a:endParaRPr>
          </a:p>
        </p:txBody>
      </p:sp>
    </p:spTree>
    <p:extLst>
      <p:ext uri="{BB962C8B-B14F-4D97-AF65-F5344CB8AC3E}">
        <p14:creationId xmlns:p14="http://schemas.microsoft.com/office/powerpoint/2010/main" val="3747898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1107</TotalTime>
  <Words>1576</Words>
  <Application>Microsoft Macintosh PowerPoint</Application>
  <PresentationFormat>On-screen Show (4:3)</PresentationFormat>
  <Paragraphs>266</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ＭＳ Ｐゴシック</vt:lpstr>
      <vt:lpstr>Times New Roman</vt:lpstr>
      <vt:lpstr>Arial</vt:lpstr>
      <vt:lpstr>15th edition TEMPLATE</vt:lpstr>
      <vt:lpstr>Economic Fluctuations, Unemployment, and Inflation</vt:lpstr>
      <vt:lpstr>Swings in the Economic Pendulum </vt:lpstr>
      <vt:lpstr>Instability in the  Growth of Real GDP: 1960-2015</vt:lpstr>
      <vt:lpstr>The Hypothetical Business Cycle</vt:lpstr>
      <vt:lpstr>Economic Fluctuations and the Labor Market</vt:lpstr>
      <vt:lpstr>Labor Market Classifications </vt:lpstr>
      <vt:lpstr>Labor Market Classifications </vt:lpstr>
      <vt:lpstr>Labor Market Indicators</vt:lpstr>
      <vt:lpstr>U.S. Population, Employment, and Unemployment: February 2016</vt:lpstr>
      <vt:lpstr>Labor Force Participation Rate  of Men and Women, 1948-2015</vt:lpstr>
      <vt:lpstr>Labor Force Participation Rate and Employment-Population Ratio: 1980-2016</vt:lpstr>
      <vt:lpstr>Composition of the Unemployed  by Reason in 2016 (February)</vt:lpstr>
      <vt:lpstr>The Unemployment Rate By Age and Gender: February 2016</vt:lpstr>
      <vt:lpstr>Questions for Thought: </vt:lpstr>
      <vt:lpstr>Questions for Thought: </vt:lpstr>
      <vt:lpstr>Three Types of Unemployment</vt:lpstr>
      <vt:lpstr>Three Types of Unemployment</vt:lpstr>
      <vt:lpstr>Three Types of Unemployment</vt:lpstr>
      <vt:lpstr>Employment Fluctuations:  The Historical Record</vt:lpstr>
      <vt:lpstr>Unemployment and Output Are Linked Over the Business Cycle</vt:lpstr>
      <vt:lpstr>The Concept of Full Employment</vt:lpstr>
      <vt:lpstr>The Concept of the  Natural Rate of Employment</vt:lpstr>
      <vt:lpstr>Actual and Potential GDP</vt:lpstr>
      <vt:lpstr>Actual and Potential GDP</vt:lpstr>
      <vt:lpstr>Actual and Potential GDP, 1960-2016</vt:lpstr>
      <vt:lpstr>Questions for Thought: </vt:lpstr>
      <vt:lpstr>Questions for Thought: </vt:lpstr>
      <vt:lpstr>The Effects of Inflation</vt:lpstr>
      <vt:lpstr>Inflation</vt:lpstr>
      <vt:lpstr>The Inflation Rate, 1956-2015</vt:lpstr>
      <vt:lpstr>Unanticipated and Anticipated Inflation</vt:lpstr>
      <vt:lpstr>Effects of Inflation</vt:lpstr>
      <vt:lpstr>What Causes Inflation?</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Fluctuations, Unemployment, and Inflation (15th ed.)</dc:title>
  <dc:subject>Economic Fluctuations, Unemployment, and Inflation (15th ed.)</dc:subject>
  <dc:creator>Dr. Chuck Skipton</dc:creator>
  <cp:lastModifiedBy>Joseph Connors</cp:lastModifiedBy>
  <cp:revision>89</cp:revision>
  <dcterms:created xsi:type="dcterms:W3CDTF">2013-12-17T18:08:03Z</dcterms:created>
  <dcterms:modified xsi:type="dcterms:W3CDTF">2016-12-27T22:02:14Z</dcterms:modified>
</cp:coreProperties>
</file>