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3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60" r:id="rId13"/>
    <p:sldId id="261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75285" autoAdjust="0"/>
  </p:normalViewPr>
  <p:slideViewPr>
    <p:cSldViewPr>
      <p:cViewPr>
        <p:scale>
          <a:sx n="60" d="100"/>
          <a:sy n="60" d="100"/>
        </p:scale>
        <p:origin x="-1416" y="-8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6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9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1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1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9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5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3399-0D73-4F2A-AA56-959229C345E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C843-E6BA-44A2-8D7F-811954C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1222618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49972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The Sequencing of Instructional Events in High vs. Low Rated Audio Podcasts</a:t>
            </a:r>
            <a:b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</a:rPr>
              <a:t>Dr. Allan Jeong - Associate Professor</a:t>
            </a:r>
          </a:p>
          <a:p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</a:rPr>
              <a:t>Instructional Systems Program</a:t>
            </a:r>
            <a:br>
              <a:rPr lang="en-US" sz="2800" b="1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</a:rPr>
              <a:t>Florida State University</a:t>
            </a:r>
            <a:endParaRPr lang="en-US" sz="44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2"/>
    </mc:Choice>
    <mc:Fallback xmlns="">
      <p:transition spd="slow" advTm="51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04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Low-Rated Podcasts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772400" cy="48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1354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Bakeman</a:t>
            </a:r>
            <a:r>
              <a:rPr lang="en-US" dirty="0">
                <a:solidFill>
                  <a:schemeClr val="bg1"/>
                </a:solidFill>
              </a:rPr>
              <a:t>, R., &amp; </a:t>
            </a:r>
            <a:r>
              <a:rPr lang="en-US" dirty="0" err="1">
                <a:solidFill>
                  <a:schemeClr val="bg1"/>
                </a:solidFill>
              </a:rPr>
              <a:t>Gottman</a:t>
            </a:r>
            <a:r>
              <a:rPr lang="en-US" dirty="0">
                <a:solidFill>
                  <a:schemeClr val="bg1"/>
                </a:solidFill>
              </a:rPr>
              <a:t>, J.M. (1997). </a:t>
            </a:r>
            <a:r>
              <a:rPr lang="en-US" i="1" dirty="0">
                <a:solidFill>
                  <a:schemeClr val="bg1"/>
                </a:solidFill>
              </a:rPr>
              <a:t>Observing interaction: An introduction to sequential analysis</a:t>
            </a:r>
            <a:r>
              <a:rPr lang="en-US" dirty="0">
                <a:solidFill>
                  <a:schemeClr val="bg1"/>
                </a:solidFill>
              </a:rPr>
              <a:t>. Cambridge: Cambridge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795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30314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Low-rated Podcasts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8" y="304800"/>
            <a:ext cx="4572001" cy="28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362463"/>
            <a:ext cx="4572001" cy="31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0" y="3178314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High-rated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Podcasts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1316500" y="825550"/>
            <a:ext cx="5846300" cy="5664000"/>
            <a:chOff x="182880" y="2438400"/>
            <a:chExt cx="4008120" cy="3982182"/>
          </a:xfrm>
        </p:grpSpPr>
        <p:sp>
          <p:nvSpPr>
            <p:cNvPr id="8" name="Oval 7"/>
            <p:cNvSpPr/>
            <p:nvPr/>
          </p:nvSpPr>
          <p:spPr bwMode="auto">
            <a:xfrm>
              <a:off x="1112520" y="2438400"/>
              <a:ext cx="784860" cy="762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3810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Gain Attention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405380" y="2438400"/>
              <a:ext cx="810260" cy="762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4064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Verdana"/>
                </a:rPr>
                <a:t>State Objective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357880" y="3708400"/>
              <a:ext cx="833120" cy="762000"/>
            </a:xfrm>
            <a:prstGeom prst="ellipse">
              <a:avLst/>
            </a:prstGeom>
            <a:solidFill>
              <a:srgbClr val="184F1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3048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Stimulate</a:t>
              </a:r>
              <a:r>
                <a:rPr lang="en-US" sz="800" b="1" baseline="0">
                  <a:solidFill>
                    <a:schemeClr val="bg1"/>
                  </a:solidFill>
                  <a:latin typeface="Verdana"/>
                </a:rPr>
                <a:t> Recall</a:t>
              </a:r>
              <a:endParaRPr lang="en-US" sz="800" b="1">
                <a:solidFill>
                  <a:schemeClr val="bg1"/>
                </a:solidFill>
                <a:latin typeface="Verdan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405380" y="4978400"/>
              <a:ext cx="762000" cy="762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5080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Present Content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097280" y="4978400"/>
              <a:ext cx="800100" cy="7620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3556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Provide Guidance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82880" y="3708400"/>
              <a:ext cx="762000" cy="76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032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FF0000"/>
              </a:extrusionClr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Verdana"/>
                </a:rPr>
                <a:t>Provide Practice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887855" y="2717800"/>
              <a:ext cx="523875" cy="0"/>
            </a:xfrm>
            <a:prstGeom prst="line">
              <a:avLst/>
            </a:prstGeom>
            <a:solidFill>
              <a:srgbClr val="C0C0C0"/>
            </a:solidFill>
            <a:ln w="9779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15" name="TextBox 7"/>
            <p:cNvSpPr/>
            <p:nvPr/>
          </p:nvSpPr>
          <p:spPr bwMode="auto">
            <a:xfrm>
              <a:off x="1951355" y="26670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77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1678305" y="3165475"/>
              <a:ext cx="952500" cy="1828800"/>
            </a:xfrm>
            <a:prstGeom prst="line">
              <a:avLst/>
            </a:prstGeom>
            <a:solidFill>
              <a:srgbClr val="C0C0C0"/>
            </a:solidFill>
            <a:ln w="2921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17" name="TextBox 7"/>
            <p:cNvSpPr/>
            <p:nvPr/>
          </p:nvSpPr>
          <p:spPr bwMode="auto">
            <a:xfrm>
              <a:off x="2300605" y="44704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23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1897380" y="2832100"/>
              <a:ext cx="485775" cy="0"/>
            </a:xfrm>
            <a:prstGeom prst="line">
              <a:avLst/>
            </a:prstGeom>
            <a:solidFill>
              <a:srgbClr val="C0C0C0"/>
            </a:solidFill>
            <a:ln w="1524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19" name="TextBox 7"/>
            <p:cNvSpPr/>
            <p:nvPr/>
          </p:nvSpPr>
          <p:spPr bwMode="auto">
            <a:xfrm>
              <a:off x="2068830" y="278447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12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3116580" y="3013075"/>
              <a:ext cx="523875" cy="704850"/>
            </a:xfrm>
            <a:prstGeom prst="line">
              <a:avLst/>
            </a:prstGeom>
            <a:solidFill>
              <a:srgbClr val="C0C0C0"/>
            </a:solidFill>
            <a:ln w="558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21" name="TextBox 7"/>
            <p:cNvSpPr/>
            <p:nvPr/>
          </p:nvSpPr>
          <p:spPr bwMode="auto">
            <a:xfrm>
              <a:off x="3249930" y="327977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44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840355" y="3194050"/>
              <a:ext cx="0" cy="1781175"/>
            </a:xfrm>
            <a:prstGeom prst="line">
              <a:avLst/>
            </a:prstGeom>
            <a:solidFill>
              <a:srgbClr val="C0C0C0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23" name="TextBox 7"/>
            <p:cNvSpPr/>
            <p:nvPr/>
          </p:nvSpPr>
          <p:spPr bwMode="auto">
            <a:xfrm>
              <a:off x="2764155" y="456565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25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1735455" y="3165475"/>
              <a:ext cx="866775" cy="1866900"/>
            </a:xfrm>
            <a:prstGeom prst="line">
              <a:avLst/>
            </a:prstGeom>
            <a:solidFill>
              <a:srgbClr val="C0C0C0"/>
            </a:solidFill>
            <a:ln w="2413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25" name="TextBox 7"/>
            <p:cNvSpPr/>
            <p:nvPr/>
          </p:nvSpPr>
          <p:spPr bwMode="auto">
            <a:xfrm>
              <a:off x="1840230" y="45847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H="1" flipV="1">
              <a:off x="1840230" y="3022600"/>
              <a:ext cx="1485900" cy="952500"/>
            </a:xfrm>
            <a:prstGeom prst="line">
              <a:avLst/>
            </a:prstGeom>
            <a:solidFill>
              <a:srgbClr val="C0C0C0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27" name="TextBox 7"/>
            <p:cNvSpPr/>
            <p:nvPr/>
          </p:nvSpPr>
          <p:spPr bwMode="auto">
            <a:xfrm>
              <a:off x="1925955" y="310832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H="1" flipV="1">
              <a:off x="3049905" y="3098800"/>
              <a:ext cx="466725" cy="657225"/>
            </a:xfrm>
            <a:prstGeom prst="line">
              <a:avLst/>
            </a:prstGeom>
            <a:solidFill>
              <a:srgbClr val="C0C0C0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29" name="TextBox 7"/>
            <p:cNvSpPr/>
            <p:nvPr/>
          </p:nvSpPr>
          <p:spPr bwMode="auto">
            <a:xfrm>
              <a:off x="3176905" y="342265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>
              <a:off x="3126105" y="4451350"/>
              <a:ext cx="485775" cy="733425"/>
            </a:xfrm>
            <a:prstGeom prst="line">
              <a:avLst/>
            </a:prstGeom>
            <a:solidFill>
              <a:srgbClr val="C0C0C0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31" name="TextBox 7"/>
            <p:cNvSpPr/>
            <p:nvPr/>
          </p:nvSpPr>
          <p:spPr bwMode="auto">
            <a:xfrm>
              <a:off x="3316605" y="474662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H="1">
              <a:off x="944880" y="4060825"/>
              <a:ext cx="2400300" cy="9525"/>
            </a:xfrm>
            <a:prstGeom prst="line">
              <a:avLst/>
            </a:prstGeom>
            <a:solidFill>
              <a:srgbClr val="C0C0C0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33" name="TextBox 7"/>
            <p:cNvSpPr/>
            <p:nvPr/>
          </p:nvSpPr>
          <p:spPr bwMode="auto">
            <a:xfrm>
              <a:off x="1144905" y="40132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flipH="1" flipV="1">
              <a:off x="1592580" y="3194050"/>
              <a:ext cx="942975" cy="1847850"/>
            </a:xfrm>
            <a:prstGeom prst="line">
              <a:avLst/>
            </a:prstGeom>
            <a:solidFill>
              <a:srgbClr val="C0C0C0"/>
            </a:solidFill>
            <a:ln w="889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35" name="TextBox 7"/>
            <p:cNvSpPr/>
            <p:nvPr/>
          </p:nvSpPr>
          <p:spPr bwMode="auto">
            <a:xfrm>
              <a:off x="1564005" y="333692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07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flipV="1">
              <a:off x="3040380" y="4394200"/>
              <a:ext cx="457200" cy="676275"/>
            </a:xfrm>
            <a:prstGeom prst="line">
              <a:avLst/>
            </a:prstGeom>
            <a:solidFill>
              <a:srgbClr val="C0C0C0"/>
            </a:solidFill>
            <a:ln w="1778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37" name="TextBox 7"/>
            <p:cNvSpPr/>
            <p:nvPr/>
          </p:nvSpPr>
          <p:spPr bwMode="auto">
            <a:xfrm>
              <a:off x="3192780" y="467042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14</a:t>
              </a:r>
            </a:p>
          </p:txBody>
        </p:sp>
        <p:cxnSp>
          <p:nvCxnSpPr>
            <p:cNvPr id="38" name="Curved Connector 37"/>
            <p:cNvCxnSpPr>
              <a:stCxn id="11" idx="5"/>
              <a:endCxn id="11" idx="4"/>
            </p:cNvCxnSpPr>
            <p:nvPr/>
          </p:nvCxnSpPr>
          <p:spPr bwMode="auto">
            <a:xfrm rot="5400000">
              <a:off x="2865288" y="5549900"/>
              <a:ext cx="111592" cy="269408"/>
            </a:xfrm>
            <a:prstGeom prst="curvedConnector3">
              <a:avLst>
                <a:gd name="adj1" fmla="val 304853"/>
              </a:avLst>
            </a:prstGeom>
            <a:solidFill>
              <a:srgbClr val="C0C0C0"/>
            </a:solidFill>
            <a:ln w="1778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39" name="TextBox 7"/>
            <p:cNvSpPr/>
            <p:nvPr/>
          </p:nvSpPr>
          <p:spPr bwMode="auto">
            <a:xfrm>
              <a:off x="2948305" y="57277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14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H="1">
              <a:off x="1859280" y="5518150"/>
              <a:ext cx="571500" cy="0"/>
            </a:xfrm>
            <a:prstGeom prst="line">
              <a:avLst/>
            </a:prstGeom>
            <a:solidFill>
              <a:srgbClr val="C0C0C0"/>
            </a:solidFill>
            <a:ln w="5461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41" name="TextBox 7"/>
            <p:cNvSpPr/>
            <p:nvPr/>
          </p:nvSpPr>
          <p:spPr bwMode="auto">
            <a:xfrm>
              <a:off x="2046605" y="54483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43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H="1" flipV="1">
              <a:off x="935355" y="4175125"/>
              <a:ext cx="1533525" cy="942975"/>
            </a:xfrm>
            <a:prstGeom prst="line">
              <a:avLst/>
            </a:prstGeom>
            <a:solidFill>
              <a:srgbClr val="C0C0C0"/>
            </a:solidFill>
            <a:ln w="2667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43" name="TextBox 7"/>
            <p:cNvSpPr/>
            <p:nvPr/>
          </p:nvSpPr>
          <p:spPr bwMode="auto">
            <a:xfrm>
              <a:off x="1059180" y="426085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21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V="1">
              <a:off x="1449705" y="3203575"/>
              <a:ext cx="0" cy="1762125"/>
            </a:xfrm>
            <a:prstGeom prst="line">
              <a:avLst/>
            </a:prstGeom>
            <a:solidFill>
              <a:srgbClr val="C0C0C0"/>
            </a:solidFill>
            <a:ln w="1143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45" name="TextBox 7"/>
            <p:cNvSpPr/>
            <p:nvPr/>
          </p:nvSpPr>
          <p:spPr bwMode="auto">
            <a:xfrm>
              <a:off x="1363980" y="334645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09</a:t>
              </a: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V="1">
              <a:off x="1640205" y="3108325"/>
              <a:ext cx="885825" cy="1876425"/>
            </a:xfrm>
            <a:prstGeom prst="line">
              <a:avLst/>
            </a:prstGeom>
            <a:solidFill>
              <a:srgbClr val="C0C0C0"/>
            </a:solidFill>
            <a:ln w="1143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47" name="TextBox 7"/>
            <p:cNvSpPr/>
            <p:nvPr/>
          </p:nvSpPr>
          <p:spPr bwMode="auto">
            <a:xfrm>
              <a:off x="2240280" y="34417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09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V="1">
              <a:off x="1783080" y="4156075"/>
              <a:ext cx="1562100" cy="923925"/>
            </a:xfrm>
            <a:prstGeom prst="line">
              <a:avLst/>
            </a:prstGeom>
            <a:solidFill>
              <a:srgbClr val="C0C0C0"/>
            </a:solidFill>
            <a:ln w="1143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49" name="TextBox 7"/>
            <p:cNvSpPr/>
            <p:nvPr/>
          </p:nvSpPr>
          <p:spPr bwMode="auto">
            <a:xfrm>
              <a:off x="2992755" y="422592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09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1897380" y="5403850"/>
              <a:ext cx="495300" cy="0"/>
            </a:xfrm>
            <a:prstGeom prst="line">
              <a:avLst/>
            </a:prstGeom>
            <a:solidFill>
              <a:srgbClr val="C0C0C0"/>
            </a:solidFill>
            <a:ln w="2286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51" name="TextBox 7"/>
            <p:cNvSpPr/>
            <p:nvPr/>
          </p:nvSpPr>
          <p:spPr bwMode="auto">
            <a:xfrm>
              <a:off x="1945005" y="53467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18</a:t>
              </a:r>
            </a:p>
          </p:txBody>
        </p:sp>
        <p:cxnSp>
          <p:nvCxnSpPr>
            <p:cNvPr id="52" name="Curved Connector 51"/>
            <p:cNvCxnSpPr>
              <a:stCxn id="12" idx="4"/>
              <a:endCxn id="12" idx="3"/>
            </p:cNvCxnSpPr>
            <p:nvPr/>
          </p:nvCxnSpPr>
          <p:spPr bwMode="auto">
            <a:xfrm rot="5400000" flipH="1">
              <a:off x="1300095" y="5543165"/>
              <a:ext cx="111592" cy="282878"/>
            </a:xfrm>
            <a:prstGeom prst="curvedConnector3">
              <a:avLst>
                <a:gd name="adj1" fmla="val -204853"/>
              </a:avLst>
            </a:prstGeom>
            <a:solidFill>
              <a:srgbClr val="C0C0C0"/>
            </a:solidFill>
            <a:ln w="2286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53" name="TextBox 7"/>
            <p:cNvSpPr/>
            <p:nvPr/>
          </p:nvSpPr>
          <p:spPr bwMode="auto">
            <a:xfrm>
              <a:off x="1383030" y="581025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18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H="1" flipV="1">
              <a:off x="678180" y="4451350"/>
              <a:ext cx="495300" cy="704850"/>
            </a:xfrm>
            <a:prstGeom prst="line">
              <a:avLst/>
            </a:prstGeom>
            <a:solidFill>
              <a:srgbClr val="C0C0C0"/>
            </a:solidFill>
            <a:ln w="4572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55" name="TextBox 7"/>
            <p:cNvSpPr/>
            <p:nvPr/>
          </p:nvSpPr>
          <p:spPr bwMode="auto">
            <a:xfrm>
              <a:off x="840105" y="47752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36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 flipV="1">
              <a:off x="954405" y="4117975"/>
              <a:ext cx="2390775" cy="9525"/>
            </a:xfrm>
            <a:prstGeom prst="line">
              <a:avLst/>
            </a:prstGeom>
            <a:solidFill>
              <a:srgbClr val="C0C0C0"/>
            </a:solidFill>
            <a:ln w="2159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57" name="TextBox 7"/>
            <p:cNvSpPr/>
            <p:nvPr/>
          </p:nvSpPr>
          <p:spPr bwMode="auto">
            <a:xfrm>
              <a:off x="2945130" y="407987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17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887730" y="4289425"/>
              <a:ext cx="1524000" cy="904875"/>
            </a:xfrm>
            <a:prstGeom prst="line">
              <a:avLst/>
            </a:prstGeom>
            <a:solidFill>
              <a:srgbClr val="C0C0C0"/>
            </a:solidFill>
            <a:ln w="4191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59" name="TextBox 7"/>
            <p:cNvSpPr/>
            <p:nvPr/>
          </p:nvSpPr>
          <p:spPr bwMode="auto">
            <a:xfrm>
              <a:off x="2033905" y="50038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33</a:t>
              </a: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773430" y="4403725"/>
              <a:ext cx="476250" cy="666750"/>
            </a:xfrm>
            <a:prstGeom prst="line">
              <a:avLst/>
            </a:prstGeom>
            <a:solidFill>
              <a:srgbClr val="C0C0C0"/>
            </a:solid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61" name="TextBox 7"/>
            <p:cNvSpPr/>
            <p:nvPr/>
          </p:nvSpPr>
          <p:spPr bwMode="auto">
            <a:xfrm>
              <a:off x="906780" y="465137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04276" y="6096000"/>
              <a:ext cx="3001010" cy="324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Low</a:t>
              </a:r>
              <a:r>
                <a:rPr lang="en-US" sz="2400" dirty="0" smtClean="0"/>
                <a:t> rated </a:t>
              </a:r>
              <a:r>
                <a:rPr lang="en-US" sz="2400" dirty="0"/>
                <a:t>a</a:t>
              </a:r>
              <a:r>
                <a:rPr lang="en-US" sz="2400" dirty="0" smtClean="0"/>
                <a:t>udio </a:t>
              </a:r>
              <a:r>
                <a:rPr lang="en-US" sz="2400" dirty="0"/>
                <a:t>p</a:t>
              </a:r>
              <a:r>
                <a:rPr lang="en-US" sz="2400" dirty="0" smtClean="0"/>
                <a:t>odcasts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7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1295400" y="583694"/>
            <a:ext cx="5931274" cy="5906697"/>
            <a:chOff x="4572000" y="2273300"/>
            <a:chExt cx="4038600" cy="4159471"/>
          </a:xfrm>
        </p:grpSpPr>
        <p:sp>
          <p:nvSpPr>
            <p:cNvPr id="63" name="Oval 62"/>
            <p:cNvSpPr/>
            <p:nvPr/>
          </p:nvSpPr>
          <p:spPr bwMode="auto">
            <a:xfrm>
              <a:off x="5486400" y="2451100"/>
              <a:ext cx="800100" cy="762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4826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Gain</a:t>
              </a:r>
              <a:r>
                <a:rPr lang="en-US" sz="800" b="1" baseline="0">
                  <a:solidFill>
                    <a:schemeClr val="bg1"/>
                  </a:solidFill>
                  <a:latin typeface="Verdana"/>
                </a:rPr>
                <a:t> </a:t>
              </a:r>
              <a:r>
                <a:rPr lang="en-US" sz="800" b="1">
                  <a:solidFill>
                    <a:schemeClr val="bg1"/>
                  </a:solidFill>
                  <a:latin typeface="Verdana"/>
                </a:rPr>
                <a:t>Attention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794500" y="2451100"/>
              <a:ext cx="762000" cy="762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3810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State Goals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47000" y="3721100"/>
              <a:ext cx="863600" cy="762000"/>
            </a:xfrm>
            <a:prstGeom prst="ellipse">
              <a:avLst/>
            </a:prstGeom>
            <a:solidFill>
              <a:srgbClr val="184F1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Verdana"/>
                </a:rPr>
                <a:t>Stimulate </a:t>
              </a:r>
              <a:r>
                <a:rPr lang="en-US" sz="800" b="1" dirty="0">
                  <a:solidFill>
                    <a:schemeClr val="bg1"/>
                  </a:solidFill>
                  <a:latin typeface="Verdana"/>
                </a:rPr>
                <a:t>Recall</a:t>
              </a: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794500" y="4991100"/>
              <a:ext cx="762000" cy="7620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5334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Present Content</a:t>
              </a: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494020" y="4991100"/>
              <a:ext cx="792480" cy="7620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540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Provide Guidance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572000" y="3721100"/>
              <a:ext cx="762000" cy="762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54000">
                <a:schemeClr val="bg1">
                  <a:lumMod val="75000"/>
                </a:schemeClr>
              </a:glow>
              <a:prstShdw prst="shdw17" dist="35921" dir="2700000">
                <a:srgbClr val="000000">
                  <a:gamma/>
                  <a:shade val="60000"/>
                  <a:invGamma/>
                </a:srgbClr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b="1">
                  <a:solidFill>
                    <a:schemeClr val="bg1"/>
                  </a:solidFill>
                  <a:latin typeface="Verdana"/>
                </a:rPr>
                <a:t>Provide Practice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6276975" y="2730500"/>
              <a:ext cx="523875" cy="0"/>
            </a:xfrm>
            <a:prstGeom prst="line">
              <a:avLst/>
            </a:prstGeom>
            <a:solidFill>
              <a:srgbClr val="C0C0C0"/>
            </a:solidFill>
            <a:ln w="9017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70" name="TextBox 7"/>
            <p:cNvSpPr/>
            <p:nvPr/>
          </p:nvSpPr>
          <p:spPr bwMode="auto">
            <a:xfrm>
              <a:off x="6340475" y="26797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71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6267450" y="2940050"/>
              <a:ext cx="1514475" cy="962025"/>
            </a:xfrm>
            <a:prstGeom prst="line">
              <a:avLst/>
            </a:prstGeom>
            <a:solidFill>
              <a:srgbClr val="C0C0C0"/>
            </a:solidFill>
            <a:ln w="3048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72" name="TextBox 7"/>
            <p:cNvSpPr/>
            <p:nvPr/>
          </p:nvSpPr>
          <p:spPr bwMode="auto">
            <a:xfrm>
              <a:off x="7286625" y="35941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24</a:t>
              </a: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067425" y="3178175"/>
              <a:ext cx="952500" cy="1828800"/>
            </a:xfrm>
            <a:prstGeom prst="line">
              <a:avLst/>
            </a:prstGeom>
            <a:solidFill>
              <a:srgbClr val="C0C0C0"/>
            </a:solidFill>
            <a:ln w="762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74" name="TextBox 7"/>
            <p:cNvSpPr/>
            <p:nvPr/>
          </p:nvSpPr>
          <p:spPr bwMode="auto">
            <a:xfrm>
              <a:off x="6689725" y="4483100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06</a:t>
              </a: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flipH="1">
              <a:off x="6286500" y="2844800"/>
              <a:ext cx="485775" cy="0"/>
            </a:xfrm>
            <a:prstGeom prst="line">
              <a:avLst/>
            </a:prstGeom>
            <a:solidFill>
              <a:srgbClr val="C0C0C0"/>
            </a:solidFill>
            <a:ln w="1651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76" name="TextBox 7"/>
            <p:cNvSpPr/>
            <p:nvPr/>
          </p:nvSpPr>
          <p:spPr bwMode="auto">
            <a:xfrm>
              <a:off x="6457950" y="2797175"/>
              <a:ext cx="19050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13</a:t>
              </a:r>
            </a:p>
          </p:txBody>
        </p:sp>
        <p:cxnSp>
          <p:nvCxnSpPr>
            <p:cNvPr id="77" name="Curved Connector 76"/>
            <p:cNvCxnSpPr>
              <a:stCxn id="64" idx="0"/>
              <a:endCxn id="64" idx="7"/>
            </p:cNvCxnSpPr>
            <p:nvPr/>
          </p:nvCxnSpPr>
          <p:spPr bwMode="auto">
            <a:xfrm rot="16200000" flipH="1">
              <a:off x="7254408" y="2372192"/>
              <a:ext cx="111592" cy="269408"/>
            </a:xfrm>
            <a:prstGeom prst="curvedConnector3">
              <a:avLst>
                <a:gd name="adj1" fmla="val -204853"/>
              </a:avLst>
            </a:prstGeom>
            <a:solidFill>
              <a:srgbClr val="C0C0C0"/>
            </a:solidFill>
            <a:ln w="1651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78" name="TextBox 7"/>
            <p:cNvSpPr/>
            <p:nvPr/>
          </p:nvSpPr>
          <p:spPr bwMode="auto">
            <a:xfrm>
              <a:off x="7096125" y="2273300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13</a:t>
              </a: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>
              <a:off x="7505700" y="3025775"/>
              <a:ext cx="523875" cy="704850"/>
            </a:xfrm>
            <a:prstGeom prst="line">
              <a:avLst/>
            </a:prstGeom>
            <a:solidFill>
              <a:srgbClr val="C0C0C0"/>
            </a:solidFill>
            <a:ln w="1651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80" name="TextBox 7"/>
            <p:cNvSpPr/>
            <p:nvPr/>
          </p:nvSpPr>
          <p:spPr bwMode="auto">
            <a:xfrm>
              <a:off x="7639050" y="3292475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13</a:t>
              </a: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>
              <a:off x="7229475" y="3206750"/>
              <a:ext cx="0" cy="1781175"/>
            </a:xfrm>
            <a:prstGeom prst="line">
              <a:avLst/>
            </a:prstGeom>
            <a:solidFill>
              <a:srgbClr val="C0C0C0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82" name="TextBox 7"/>
            <p:cNvSpPr/>
            <p:nvPr/>
          </p:nvSpPr>
          <p:spPr bwMode="auto">
            <a:xfrm>
              <a:off x="7153275" y="4304030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H="1" flipV="1">
              <a:off x="6229350" y="3035300"/>
              <a:ext cx="1485900" cy="952500"/>
            </a:xfrm>
            <a:prstGeom prst="line">
              <a:avLst/>
            </a:prstGeom>
            <a:solidFill>
              <a:srgbClr val="C0C0C0"/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84" name="TextBox 7"/>
            <p:cNvSpPr/>
            <p:nvPr/>
          </p:nvSpPr>
          <p:spPr bwMode="auto">
            <a:xfrm>
              <a:off x="6315075" y="3121025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25</a:t>
              </a: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 flipH="1">
              <a:off x="7515225" y="4464050"/>
              <a:ext cx="485775" cy="733425"/>
            </a:xfrm>
            <a:prstGeom prst="line">
              <a:avLst/>
            </a:prstGeom>
            <a:solidFill>
              <a:srgbClr val="C0C0C0"/>
            </a:solidFill>
            <a:ln w="7874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86" name="TextBox 7"/>
            <p:cNvSpPr/>
            <p:nvPr/>
          </p:nvSpPr>
          <p:spPr bwMode="auto">
            <a:xfrm>
              <a:off x="7705725" y="4759325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62</a:t>
              </a: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flipH="1">
              <a:off x="6229350" y="4235450"/>
              <a:ext cx="1524000" cy="933450"/>
            </a:xfrm>
            <a:prstGeom prst="line">
              <a:avLst/>
            </a:prstGeom>
            <a:solidFill>
              <a:srgbClr val="C0C0C0"/>
            </a:solidFill>
            <a:ln w="1524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88" name="TextBox 7"/>
            <p:cNvSpPr/>
            <p:nvPr/>
          </p:nvSpPr>
          <p:spPr bwMode="auto">
            <a:xfrm>
              <a:off x="6292850" y="5019675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12</a:t>
              </a: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flipH="1" flipV="1">
              <a:off x="5981700" y="3206750"/>
              <a:ext cx="942975" cy="1847850"/>
            </a:xfrm>
            <a:prstGeom prst="line">
              <a:avLst/>
            </a:prstGeom>
            <a:solidFill>
              <a:srgbClr val="C0C0C0"/>
            </a:solidFill>
            <a:ln w="2032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90" name="TextBox 7"/>
            <p:cNvSpPr/>
            <p:nvPr/>
          </p:nvSpPr>
          <p:spPr bwMode="auto">
            <a:xfrm>
              <a:off x="5953125" y="3349625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16</a:t>
              </a: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flipV="1">
              <a:off x="7429500" y="4406900"/>
              <a:ext cx="457200" cy="676275"/>
            </a:xfrm>
            <a:prstGeom prst="line">
              <a:avLst/>
            </a:prstGeom>
            <a:solidFill>
              <a:srgbClr val="C0C0C0"/>
            </a:solidFill>
            <a:ln w="2032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92" name="TextBox 7"/>
            <p:cNvSpPr/>
            <p:nvPr/>
          </p:nvSpPr>
          <p:spPr bwMode="auto">
            <a:xfrm>
              <a:off x="7581900" y="4683125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16</a:t>
              </a:r>
            </a:p>
          </p:txBody>
        </p:sp>
        <p:cxnSp>
          <p:nvCxnSpPr>
            <p:cNvPr id="93" name="Curved Connector 92"/>
            <p:cNvCxnSpPr>
              <a:stCxn id="66" idx="5"/>
              <a:endCxn id="66" idx="4"/>
            </p:cNvCxnSpPr>
            <p:nvPr/>
          </p:nvCxnSpPr>
          <p:spPr bwMode="auto">
            <a:xfrm rot="5400000">
              <a:off x="7254408" y="5562600"/>
              <a:ext cx="111592" cy="269408"/>
            </a:xfrm>
            <a:prstGeom prst="curvedConnector3">
              <a:avLst>
                <a:gd name="adj1" fmla="val 304853"/>
              </a:avLst>
            </a:prstGeom>
            <a:solidFill>
              <a:srgbClr val="C0C0C0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94" name="TextBox 7"/>
            <p:cNvSpPr/>
            <p:nvPr/>
          </p:nvSpPr>
          <p:spPr bwMode="auto">
            <a:xfrm>
              <a:off x="7337425" y="5740400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05</a:t>
              </a: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 flipH="1">
              <a:off x="6248400" y="5530850"/>
              <a:ext cx="571500" cy="0"/>
            </a:xfrm>
            <a:prstGeom prst="line">
              <a:avLst/>
            </a:prstGeom>
            <a:solidFill>
              <a:srgbClr val="C0C0C0"/>
            </a:solidFill>
            <a:ln w="4699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96" name="TextBox 7"/>
            <p:cNvSpPr/>
            <p:nvPr/>
          </p:nvSpPr>
          <p:spPr bwMode="auto">
            <a:xfrm>
              <a:off x="6435725" y="5461000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37</a:t>
              </a: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 flipH="1" flipV="1">
              <a:off x="5324475" y="4187825"/>
              <a:ext cx="1533525" cy="942975"/>
            </a:xfrm>
            <a:prstGeom prst="line">
              <a:avLst/>
            </a:prstGeom>
            <a:solidFill>
              <a:srgbClr val="C0C0C0"/>
            </a:solidFill>
            <a:ln w="3302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98" name="TextBox 7"/>
            <p:cNvSpPr/>
            <p:nvPr/>
          </p:nvSpPr>
          <p:spPr bwMode="auto">
            <a:xfrm>
              <a:off x="5448300" y="4273550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26</a:t>
              </a:r>
            </a:p>
          </p:txBody>
        </p:sp>
        <p:cxnSp>
          <p:nvCxnSpPr>
            <p:cNvPr id="99" name="Straight Connector 98"/>
            <p:cNvCxnSpPr/>
            <p:nvPr/>
          </p:nvCxnSpPr>
          <p:spPr bwMode="auto">
            <a:xfrm>
              <a:off x="6286500" y="5416550"/>
              <a:ext cx="495300" cy="0"/>
            </a:xfrm>
            <a:prstGeom prst="line">
              <a:avLst/>
            </a:prstGeom>
            <a:solidFill>
              <a:srgbClr val="C0C0C0"/>
            </a:solidFill>
            <a:ln w="635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100" name="TextBox 7"/>
            <p:cNvSpPr/>
            <p:nvPr/>
          </p:nvSpPr>
          <p:spPr bwMode="auto">
            <a:xfrm>
              <a:off x="6334125" y="5359400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 flipH="1" flipV="1">
              <a:off x="5067300" y="4464050"/>
              <a:ext cx="495300" cy="704850"/>
            </a:xfrm>
            <a:prstGeom prst="line">
              <a:avLst/>
            </a:prstGeom>
            <a:solidFill>
              <a:srgbClr val="C0C0C0"/>
            </a:solid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102" name="TextBox 7"/>
            <p:cNvSpPr/>
            <p:nvPr/>
          </p:nvSpPr>
          <p:spPr bwMode="auto">
            <a:xfrm>
              <a:off x="5229225" y="4787900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>
              <a:off x="5276850" y="4302125"/>
              <a:ext cx="1524000" cy="904875"/>
            </a:xfrm>
            <a:prstGeom prst="line">
              <a:avLst/>
            </a:prstGeom>
            <a:solidFill>
              <a:srgbClr val="C0C0C0"/>
            </a:solidFill>
            <a:ln w="8509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104" name="TextBox 7"/>
            <p:cNvSpPr/>
            <p:nvPr/>
          </p:nvSpPr>
          <p:spPr bwMode="auto">
            <a:xfrm>
              <a:off x="6095365" y="4787900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67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5162550" y="4416425"/>
              <a:ext cx="476250" cy="666750"/>
            </a:xfrm>
            <a:prstGeom prst="line">
              <a:avLst/>
            </a:prstGeom>
            <a:solidFill>
              <a:srgbClr val="C0C0C0"/>
            </a:solidFill>
            <a:ln w="4191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</p:cxnSp>
        <p:sp>
          <p:nvSpPr>
            <p:cNvPr id="106" name="TextBox 7"/>
            <p:cNvSpPr/>
            <p:nvPr/>
          </p:nvSpPr>
          <p:spPr bwMode="auto">
            <a:xfrm>
              <a:off x="5295900" y="4664075"/>
              <a:ext cx="213360" cy="127000"/>
            </a:xfrm>
            <a:prstGeom prst="ellipse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7" dist="35921" dir="2700000">
                      <a:srgbClr val="000000">
                        <a:gamma/>
                        <a:shade val="60000"/>
                        <a:invGamma/>
                      </a:srgbClr>
                    </a:prstShdw>
                  </a:effectLst>
                </a14:hiddenEffects>
              </a:ext>
            </a:extLst>
          </p:spPr>
          <p:txBody>
            <a:bodyPr wrap="square" lIns="18288" tIns="0" rIns="0" bIns="0" rtlCol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500" b="0" i="0" u="none">
                  <a:solidFill>
                    <a:srgbClr val="000000"/>
                  </a:solidFill>
                  <a:latin typeface="Arial"/>
                </a:rPr>
                <a:t>33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98383" y="6107668"/>
              <a:ext cx="3001010" cy="32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 High</a:t>
              </a:r>
              <a:r>
                <a:rPr lang="en-US" sz="2400" dirty="0" smtClean="0"/>
                <a:t> </a:t>
              </a:r>
              <a:r>
                <a:rPr lang="en-US" sz="2400" dirty="0"/>
                <a:t>r</a:t>
              </a:r>
              <a:r>
                <a:rPr lang="en-US" sz="2400" dirty="0" smtClean="0"/>
                <a:t>ated </a:t>
              </a:r>
              <a:r>
                <a:rPr lang="en-US" sz="2400" dirty="0"/>
                <a:t>a</a:t>
              </a:r>
              <a:r>
                <a:rPr lang="en-US" sz="2400" dirty="0" smtClean="0"/>
                <a:t>udio </a:t>
              </a:r>
              <a:r>
                <a:rPr lang="en-US" sz="2400" dirty="0"/>
                <a:t>p</a:t>
              </a:r>
              <a:r>
                <a:rPr lang="en-US" sz="2400" dirty="0" smtClean="0"/>
                <a:t>odcasts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44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838974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Main Findings &amp; Implications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Omit “stimulate recall”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Omit “</a:t>
            </a:r>
            <a:r>
              <a:rPr lang="en-US" sz="3200" b="1" dirty="0">
                <a:solidFill>
                  <a:schemeClr val="bg1"/>
                </a:solidFill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</a:rPr>
              <a:t>rovide guidance”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Though rare, high-rated podcasts included more feedback &amp; eliciting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838974"/>
            <a:ext cx="7924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Directions for Future Research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Increase sample size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Compare podcasts based on learning achievement (not user ratings)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Collect viewer perceptions on usefulness of each instructional event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838974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smtClean="0">
                <a:solidFill>
                  <a:schemeClr val="bg1"/>
                </a:solidFill>
              </a:rPr>
              <a:t>For more information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4800" b="1" dirty="0" smtClean="0">
                <a:solidFill>
                  <a:schemeClr val="bg1"/>
                </a:solidFill>
              </a:rPr>
              <a:t>Allan Jeong</a:t>
            </a:r>
          </a:p>
          <a:p>
            <a:pPr lvl="0" algn="ctr"/>
            <a:r>
              <a:rPr lang="en-US" sz="4800" b="1" dirty="0" smtClean="0">
                <a:solidFill>
                  <a:schemeClr val="bg1"/>
                </a:solidFill>
              </a:rPr>
              <a:t>ajeong@fsu.edu</a:t>
            </a:r>
          </a:p>
          <a:p>
            <a:pPr lvl="0" algn="ctr"/>
            <a:r>
              <a:rPr lang="en-US" sz="4800" b="1" dirty="0" smtClean="0">
                <a:solidFill>
                  <a:schemeClr val="bg1"/>
                </a:solidFill>
              </a:rPr>
              <a:t>bit.ly/</a:t>
            </a:r>
            <a:r>
              <a:rPr lang="en-US" sz="4800" b="1" dirty="0" err="1" smtClean="0">
                <a:solidFill>
                  <a:schemeClr val="bg1"/>
                </a:solidFill>
              </a:rPr>
              <a:t>podcastevents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517600" y="0"/>
            <a:ext cx="35814000" cy="861774"/>
          </a:xfrm>
          <a:prstGeom prst="rect">
            <a:avLst/>
          </a:prstGeom>
          <a:solidFill>
            <a:schemeClr val="bg1">
              <a:alpha val="1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000" b="1" dirty="0" smtClean="0">
                <a:solidFill>
                  <a:srgbClr val="FFC000"/>
                </a:solidFill>
              </a:rPr>
              <a:t>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7030A0"/>
                </a:solidFill>
              </a:rPr>
              <a:t>G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</a:rPr>
              <a:t>P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92D050"/>
                </a:solidFill>
              </a:rPr>
              <a:t>E 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000" b="1" dirty="0" smtClean="0">
                <a:solidFill>
                  <a:srgbClr val="FFC000"/>
                </a:solidFill>
              </a:rPr>
              <a:t>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7030A0"/>
                </a:solidFill>
              </a:rPr>
              <a:t>G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</a:rPr>
              <a:t>P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92D050"/>
                </a:solidFill>
              </a:rPr>
              <a:t>E 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000" b="1" dirty="0" smtClean="0">
                <a:solidFill>
                  <a:srgbClr val="FFC000"/>
                </a:solidFill>
              </a:rPr>
              <a:t>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7030A0"/>
                </a:solidFill>
              </a:rPr>
              <a:t>G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</a:rPr>
              <a:t>P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92D050"/>
                </a:solidFill>
              </a:rPr>
              <a:t>E 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000" b="1" dirty="0" smtClean="0">
                <a:solidFill>
                  <a:srgbClr val="FFC000"/>
                </a:solidFill>
              </a:rPr>
              <a:t>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7030A0"/>
                </a:solidFill>
              </a:rPr>
              <a:t>G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</a:rPr>
              <a:t>P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92D050"/>
                </a:solidFill>
              </a:rPr>
              <a:t>E 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000" b="1" dirty="0" smtClean="0">
                <a:solidFill>
                  <a:srgbClr val="FFC000"/>
                </a:solidFill>
              </a:rPr>
              <a:t>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7030A0"/>
                </a:solidFill>
              </a:rPr>
              <a:t>G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</a:rPr>
              <a:t>P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92D050"/>
                </a:solidFill>
              </a:rPr>
              <a:t>E 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000" b="1" dirty="0" smtClean="0">
                <a:solidFill>
                  <a:srgbClr val="FFC000"/>
                </a:solidFill>
              </a:rPr>
              <a:t>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7030A0"/>
                </a:solidFill>
              </a:rPr>
              <a:t>G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</a:rPr>
              <a:t>P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92D050"/>
                </a:solidFill>
              </a:rPr>
              <a:t>E 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000" b="1" dirty="0" smtClean="0">
                <a:solidFill>
                  <a:srgbClr val="FFC000"/>
                </a:solidFill>
              </a:rPr>
              <a:t>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7030A0"/>
                </a:solidFill>
              </a:rPr>
              <a:t>G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</a:rPr>
              <a:t>P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92D050"/>
                </a:solidFill>
              </a:rPr>
              <a:t>E 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000" b="1" dirty="0" smtClean="0">
                <a:solidFill>
                  <a:srgbClr val="FFC000"/>
                </a:solidFill>
              </a:rPr>
              <a:t>O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7030A0"/>
                </a:solidFill>
              </a:rPr>
              <a:t>G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</a:rPr>
              <a:t>P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000" b="1" dirty="0" smtClean="0">
                <a:solidFill>
                  <a:srgbClr val="92D050"/>
                </a:solidFill>
              </a:rPr>
              <a:t>E</a:t>
            </a:r>
            <a:endParaRPr lang="en-US" sz="50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2291000" y="5791200"/>
            <a:ext cx="530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7200" b="1" dirty="0" smtClean="0">
                <a:solidFill>
                  <a:srgbClr val="FFC000"/>
                </a:solidFill>
              </a:rPr>
              <a:t>O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</a:rPr>
              <a:t>G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</a:rPr>
              <a:t>E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7200" b="1" dirty="0" smtClean="0">
                <a:solidFill>
                  <a:srgbClr val="FFC000"/>
                </a:solidFill>
              </a:rPr>
              <a:t>O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</a:rPr>
              <a:t>G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</a:rPr>
              <a:t>E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7200" b="1" dirty="0" smtClean="0">
                <a:solidFill>
                  <a:srgbClr val="FFC000"/>
                </a:solidFill>
              </a:rPr>
              <a:t>O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</a:rPr>
              <a:t>G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</a:rPr>
              <a:t>E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7200" b="1" dirty="0" smtClean="0">
                <a:solidFill>
                  <a:srgbClr val="FFC000"/>
                </a:solidFill>
              </a:rPr>
              <a:t>O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</a:rPr>
              <a:t>G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</a:rPr>
              <a:t>E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7200" b="1" dirty="0" smtClean="0">
                <a:solidFill>
                  <a:srgbClr val="FFC000"/>
                </a:solidFill>
              </a:rPr>
              <a:t>O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</a:rPr>
              <a:t>G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</a:rPr>
              <a:t>E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7200" b="1" dirty="0" smtClean="0">
                <a:solidFill>
                  <a:srgbClr val="FFC000"/>
                </a:solidFill>
              </a:rPr>
              <a:t>O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</a:rPr>
              <a:t>G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</a:rPr>
              <a:t>E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7200" b="1" dirty="0" smtClean="0">
                <a:solidFill>
                  <a:srgbClr val="FFC000"/>
                </a:solidFill>
              </a:rPr>
              <a:t>O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</a:rPr>
              <a:t>G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</a:rPr>
              <a:t>E 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7200" b="1" dirty="0" smtClean="0">
                <a:solidFill>
                  <a:srgbClr val="FFC000"/>
                </a:solidFill>
              </a:rPr>
              <a:t>O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7030A0"/>
                </a:solidFill>
              </a:rPr>
              <a:t>G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</a:rPr>
              <a:t>E</a:t>
            </a:r>
            <a:endParaRPr lang="en-US" sz="72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50977800" cy="64633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glow>
              <a:schemeClr val="accent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3600" b="1" dirty="0" smtClean="0">
                <a:solidFill>
                  <a:srgbClr val="FFC000"/>
                </a:solidFill>
              </a:rPr>
              <a:t>O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</a:rPr>
              <a:t>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752600" y="990600"/>
            <a:ext cx="60598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Gagne’s Nine Events of Instruction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ttention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O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bjectives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ecall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ontent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G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uidance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ractice</a:t>
            </a:r>
          </a:p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eedback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ransfer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rgbClr val="92D050"/>
                </a:solidFill>
              </a:rPr>
              <a:t>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licit Performance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5574268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Gagne (1985) </a:t>
            </a:r>
          </a:p>
        </p:txBody>
      </p:sp>
    </p:spTree>
    <p:extLst>
      <p:ext uri="{BB962C8B-B14F-4D97-AF65-F5344CB8AC3E}">
        <p14:creationId xmlns:p14="http://schemas.microsoft.com/office/powerpoint/2010/main" val="3641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2.90834 0.0037 " pathEditMode="relative" rAng="0" ptsTypes="AA">
                                      <p:cBhvr>
                                        <p:cTn id="6" dur="2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17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3 L 2.70972 0.00555 " pathEditMode="relative" rAng="0" ptsTypes="AA">
                                      <p:cBhvr>
                                        <p:cTn id="8" dur="2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86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2.74028 0.01481 " pathEditMode="relative" rAng="0" ptsTypes="AA">
                                      <p:cBhvr>
                                        <p:cTn id="10" dur="2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14" y="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838974"/>
            <a:ext cx="7924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Background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Instruction </a:t>
            </a:r>
            <a:r>
              <a:rPr lang="en-US" sz="3200" dirty="0">
                <a:solidFill>
                  <a:schemeClr val="bg1"/>
                </a:solidFill>
              </a:rPr>
              <a:t>should follow </a:t>
            </a:r>
            <a:r>
              <a:rPr lang="en-US" sz="3200" dirty="0" smtClean="0">
                <a:solidFill>
                  <a:schemeClr val="bg1"/>
                </a:solidFill>
              </a:rPr>
              <a:t>prescribed </a:t>
            </a:r>
            <a:r>
              <a:rPr lang="en-US" sz="3200" dirty="0">
                <a:solidFill>
                  <a:schemeClr val="bg1"/>
                </a:solidFill>
              </a:rPr>
              <a:t>sequence, but </a:t>
            </a:r>
            <a:r>
              <a:rPr lang="en-US" sz="3200" dirty="0" smtClean="0">
                <a:solidFill>
                  <a:schemeClr val="bg1"/>
                </a:solidFill>
              </a:rPr>
              <a:t>ordering </a:t>
            </a:r>
            <a:r>
              <a:rPr lang="en-US" sz="3200" dirty="0">
                <a:solidFill>
                  <a:schemeClr val="bg1"/>
                </a:solidFill>
              </a:rPr>
              <a:t>can be </a:t>
            </a:r>
            <a:r>
              <a:rPr lang="en-US" sz="3200" dirty="0" smtClean="0">
                <a:solidFill>
                  <a:schemeClr val="bg1"/>
                </a:solidFill>
              </a:rPr>
              <a:t>altered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Not all </a:t>
            </a:r>
            <a:r>
              <a:rPr lang="en-US" sz="3200" dirty="0">
                <a:solidFill>
                  <a:schemeClr val="bg1"/>
                </a:solidFill>
              </a:rPr>
              <a:t>events </a:t>
            </a:r>
            <a:r>
              <a:rPr lang="en-US" sz="3200" dirty="0" smtClean="0">
                <a:solidFill>
                  <a:schemeClr val="bg1"/>
                </a:solidFill>
              </a:rPr>
              <a:t>are necessary </a:t>
            </a:r>
          </a:p>
          <a:p>
            <a:pPr marL="514350" lvl="0" indent="-514350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tudies examine effects </a:t>
            </a:r>
            <a:r>
              <a:rPr lang="en-US" sz="3200" dirty="0">
                <a:solidFill>
                  <a:schemeClr val="bg1"/>
                </a:solidFill>
              </a:rPr>
              <a:t>of each individual event and </a:t>
            </a:r>
            <a:r>
              <a:rPr lang="en-US" sz="3200" dirty="0" smtClean="0">
                <a:solidFill>
                  <a:schemeClr val="bg1"/>
                </a:solidFill>
              </a:rPr>
              <a:t>event </a:t>
            </a:r>
            <a:r>
              <a:rPr lang="en-US" sz="3200" dirty="0">
                <a:solidFill>
                  <a:schemeClr val="bg1"/>
                </a:solidFill>
              </a:rPr>
              <a:t>combinations on </a:t>
            </a:r>
            <a:r>
              <a:rPr lang="en-US" sz="3200" dirty="0" smtClean="0">
                <a:solidFill>
                  <a:schemeClr val="bg1"/>
                </a:solidFill>
              </a:rPr>
              <a:t>learning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attitudes &amp; study </a:t>
            </a:r>
            <a:r>
              <a:rPr lang="en-US" sz="3200" dirty="0">
                <a:solidFill>
                  <a:schemeClr val="bg1"/>
                </a:solidFill>
              </a:rPr>
              <a:t>time </a:t>
            </a:r>
            <a:r>
              <a:rPr lang="en-US" sz="2000" dirty="0">
                <a:solidFill>
                  <a:schemeClr val="bg1"/>
                </a:solidFill>
              </a:rPr>
              <a:t>(Martin &amp; Klein, 2008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838974"/>
            <a:ext cx="7924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Research Questions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To </a:t>
            </a:r>
            <a:r>
              <a:rPr lang="en-US" sz="3200" b="1" dirty="0">
                <a:solidFill>
                  <a:schemeClr val="bg1"/>
                </a:solidFill>
              </a:rPr>
              <a:t>what extent are the prescribed event sequences implemented in audio podcasts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Which variations </a:t>
            </a:r>
            <a:r>
              <a:rPr lang="en-US" sz="3200" b="1" dirty="0">
                <a:solidFill>
                  <a:schemeClr val="bg1"/>
                </a:solidFill>
              </a:rPr>
              <a:t>in event sequencing </a:t>
            </a:r>
            <a:r>
              <a:rPr lang="en-US" sz="3200" b="1" dirty="0" smtClean="0">
                <a:solidFill>
                  <a:schemeClr val="bg1"/>
                </a:solidFill>
              </a:rPr>
              <a:t>are associated with audio podcasts with high vs. low viewer ratings?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838974"/>
            <a:ext cx="7924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Method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Selected 13 </a:t>
            </a:r>
            <a:r>
              <a:rPr lang="en-US" sz="3200" b="1" dirty="0" err="1" smtClean="0">
                <a:solidFill>
                  <a:schemeClr val="bg1"/>
                </a:solidFill>
              </a:rPr>
              <a:t>iTune</a:t>
            </a:r>
            <a:r>
              <a:rPr lang="en-US" sz="3200" b="1" dirty="0" smtClean="0">
                <a:solidFill>
                  <a:schemeClr val="bg1"/>
                </a:solidFill>
              </a:rPr>
              <a:t> podcast with ratings </a:t>
            </a:r>
            <a:r>
              <a:rPr lang="en-US" sz="3200" b="1" i="1" dirty="0" smtClean="0">
                <a:solidFill>
                  <a:schemeClr val="bg1"/>
                </a:solidFill>
              </a:rPr>
              <a:t>at and below</a:t>
            </a:r>
            <a:r>
              <a:rPr lang="en-US" sz="3200" b="1" dirty="0" smtClean="0">
                <a:solidFill>
                  <a:schemeClr val="bg1"/>
                </a:solidFill>
              </a:rPr>
              <a:t> 3.5 out of 5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Selected 13 </a:t>
            </a:r>
            <a:r>
              <a:rPr lang="en-US" sz="3200" b="1" dirty="0" err="1">
                <a:solidFill>
                  <a:schemeClr val="bg1"/>
                </a:solidFill>
              </a:rPr>
              <a:t>iTune</a:t>
            </a:r>
            <a:r>
              <a:rPr lang="en-US" sz="3200" b="1" dirty="0">
                <a:solidFill>
                  <a:schemeClr val="bg1"/>
                </a:solidFill>
              </a:rPr>
              <a:t> podcast with ratings </a:t>
            </a:r>
            <a:r>
              <a:rPr lang="en-US" sz="3200" b="1" i="1" dirty="0" smtClean="0">
                <a:solidFill>
                  <a:schemeClr val="bg1"/>
                </a:solidFill>
              </a:rPr>
              <a:t>above</a:t>
            </a:r>
            <a:r>
              <a:rPr lang="en-US" sz="3200" b="1" dirty="0" smtClean="0">
                <a:solidFill>
                  <a:schemeClr val="bg1"/>
                </a:solidFill>
              </a:rPr>
              <a:t> 3.5.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1"/>
                </a:solidFill>
              </a:rPr>
              <a:t>Identifed</a:t>
            </a:r>
            <a:r>
              <a:rPr lang="en-US" sz="3200" b="1" dirty="0" smtClean="0">
                <a:solidFill>
                  <a:schemeClr val="bg1"/>
                </a:solidFill>
              </a:rPr>
              <a:t> instructional events &amp; sequence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838974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Sequential Analysis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2925"/>
            <a:ext cx="818571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5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838974"/>
            <a:ext cx="7924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Sequential Analysis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Count number of times event B follows event A, etc.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Translate into relative frequencies or “transitional probabilities”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Use </a:t>
            </a:r>
            <a:r>
              <a:rPr lang="en-US" sz="3200" b="1" i="1" dirty="0" smtClean="0">
                <a:solidFill>
                  <a:schemeClr val="bg1"/>
                </a:solidFill>
              </a:rPr>
              <a:t>z</a:t>
            </a:r>
            <a:r>
              <a:rPr lang="en-US" sz="3200" b="1" dirty="0" smtClean="0">
                <a:solidFill>
                  <a:schemeClr val="bg1"/>
                </a:solidFill>
              </a:rPr>
              <a:t>-scores to determine if probabilities are higher than expected probabilities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04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Low-Rated Podcasts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6386"/>
            <a:ext cx="8468366" cy="446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businessworld-australia.com.au/wp-content/uploads/2010/12/human_genome-300x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04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Low-Rated Podcasts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06386"/>
            <a:ext cx="8415609" cy="468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378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</dc:creator>
  <cp:lastModifiedBy> Allan</cp:lastModifiedBy>
  <cp:revision>54</cp:revision>
  <dcterms:created xsi:type="dcterms:W3CDTF">2014-04-03T19:36:28Z</dcterms:created>
  <dcterms:modified xsi:type="dcterms:W3CDTF">2014-11-07T02:44:29Z</dcterms:modified>
</cp:coreProperties>
</file>