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EDF"/>
    <a:srgbClr val="F7ADAB"/>
    <a:srgbClr val="C6E066"/>
    <a:srgbClr val="FFD89F"/>
    <a:srgbClr val="FFC5C5"/>
    <a:srgbClr val="FFB7B7"/>
    <a:srgbClr val="F1F1E3"/>
    <a:srgbClr val="F4F6EE"/>
    <a:srgbClr val="E9EDDF"/>
    <a:srgbClr val="EFE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67" autoAdjust="0"/>
    <p:restoredTop sz="94660"/>
  </p:normalViewPr>
  <p:slideViewPr>
    <p:cSldViewPr snapToGrid="0" snapToObjects="1">
      <p:cViewPr varScale="1">
        <p:scale>
          <a:sx n="122" d="100"/>
          <a:sy n="122" d="100"/>
        </p:scale>
        <p:origin x="-1218" y="-102"/>
      </p:cViewPr>
      <p:guideLst>
        <p:guide orient="horz" pos="592"/>
        <p:guide pos="663"/>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300"/>
      <c:rAngAx val="0"/>
      <c:perspective val="30"/>
    </c:view3D>
    <c:floor>
      <c:thickness val="0"/>
    </c:floor>
    <c:sideWall>
      <c:thickness val="0"/>
    </c:sideWall>
    <c:backWall>
      <c:thickness val="0"/>
    </c:backWall>
    <c:plotArea>
      <c:layout/>
      <c:pie3DChart>
        <c:varyColors val="1"/>
        <c:ser>
          <c:idx val="0"/>
          <c:order val="0"/>
          <c:spPr>
            <a:ln w="19050">
              <a:solidFill>
                <a:schemeClr val="tx1"/>
              </a:solidFill>
            </a:ln>
          </c:spPr>
          <c:explosion val="2"/>
          <c:dPt>
            <c:idx val="0"/>
            <c:bubble3D val="0"/>
            <c:explosion val="5"/>
            <c:spPr>
              <a:solidFill>
                <a:srgbClr val="F7ADAB"/>
              </a:solidFill>
              <a:ln w="19050">
                <a:solidFill>
                  <a:schemeClr val="tx1"/>
                </a:solidFill>
              </a:ln>
            </c:spPr>
          </c:dPt>
          <c:dPt>
            <c:idx val="1"/>
            <c:bubble3D val="0"/>
            <c:explosion val="12"/>
            <c:spPr>
              <a:solidFill>
                <a:srgbClr val="FFD89F"/>
              </a:solidFill>
              <a:ln w="19050">
                <a:solidFill>
                  <a:schemeClr val="tx1"/>
                </a:solidFill>
              </a:ln>
            </c:spPr>
          </c:dPt>
          <c:dPt>
            <c:idx val="2"/>
            <c:bubble3D val="0"/>
            <c:explosion val="13"/>
            <c:spPr>
              <a:solidFill>
                <a:srgbClr val="C6E066"/>
              </a:solidFill>
              <a:ln w="19050">
                <a:solidFill>
                  <a:schemeClr val="tx1"/>
                </a:solidFill>
              </a:ln>
            </c:spPr>
          </c:dPt>
          <c:cat>
            <c:strRef>
              <c:f>'ST 8'!$A$5:$A$7</c:f>
              <c:strCache>
                <c:ptCount val="3"/>
                <c:pt idx="0">
                  <c:v>U.S. Government Agencies</c:v>
                </c:pt>
                <c:pt idx="1">
                  <c:v>Private Investors</c:v>
                </c:pt>
                <c:pt idx="2">
                  <c:v>Federal Reserve Banks</c:v>
                </c:pt>
              </c:strCache>
            </c:strRef>
          </c:cat>
          <c:val>
            <c:numRef>
              <c:f>'ST 8'!$B$5:$B$7</c:f>
              <c:numCache>
                <c:formatCode>General</c:formatCode>
                <c:ptCount val="3"/>
                <c:pt idx="0">
                  <c:v>28.9</c:v>
                </c:pt>
                <c:pt idx="1">
                  <c:v>60.2</c:v>
                </c:pt>
                <c:pt idx="2">
                  <c:v>10.9</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10"/>
      <c:rAngAx val="0"/>
      <c:perspective val="30"/>
    </c:view3D>
    <c:floor>
      <c:thickness val="0"/>
    </c:floor>
    <c:sideWall>
      <c:thickness val="0"/>
    </c:sideWall>
    <c:backWall>
      <c:thickness val="0"/>
    </c:backWall>
    <c:plotArea>
      <c:layout>
        <c:manualLayout>
          <c:layoutTarget val="inner"/>
          <c:xMode val="edge"/>
          <c:yMode val="edge"/>
          <c:x val="0"/>
          <c:y val="4.9554775219588398E-2"/>
          <c:w val="0.95925925925925903"/>
          <c:h val="0.93186218407306598"/>
        </c:manualLayout>
      </c:layout>
      <c:pie3DChart>
        <c:varyColors val="1"/>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275"/>
      <c:rAngAx val="0"/>
      <c:perspective val="30"/>
    </c:view3D>
    <c:floor>
      <c:thickness val="0"/>
    </c:floor>
    <c:sideWall>
      <c:thickness val="0"/>
    </c:sideWall>
    <c:backWall>
      <c:thickness val="0"/>
    </c:backWall>
    <c:plotArea>
      <c:layout/>
      <c:pie3DChart>
        <c:varyColors val="1"/>
        <c:ser>
          <c:idx val="0"/>
          <c:order val="0"/>
          <c:spPr>
            <a:solidFill>
              <a:schemeClr val="accent5">
                <a:lumMod val="60000"/>
                <a:lumOff val="40000"/>
              </a:schemeClr>
            </a:solidFill>
          </c:spPr>
          <c:explosion val="25"/>
          <c:dPt>
            <c:idx val="0"/>
            <c:bubble3D val="0"/>
            <c:explosion val="11"/>
            <c:spPr>
              <a:solidFill>
                <a:srgbClr val="81AEDF"/>
              </a:solidFill>
              <a:ln w="19050">
                <a:solidFill>
                  <a:schemeClr val="tx1"/>
                </a:solidFill>
              </a:ln>
            </c:spPr>
          </c:dPt>
          <c:dPt>
            <c:idx val="1"/>
            <c:bubble3D val="0"/>
            <c:explosion val="15"/>
            <c:spPr>
              <a:solidFill>
                <a:schemeClr val="bg2">
                  <a:lumMod val="90000"/>
                </a:schemeClr>
              </a:solidFill>
              <a:ln w="19050">
                <a:solidFill>
                  <a:schemeClr val="tx1"/>
                </a:solidFill>
              </a:ln>
            </c:spPr>
          </c:dPt>
          <c:val>
            <c:numRef>
              <c:f>'ST 8'!$F$5:$F$6</c:f>
              <c:numCache>
                <c:formatCode>General</c:formatCode>
                <c:ptCount val="2"/>
                <c:pt idx="0">
                  <c:v>45.6</c:v>
                </c:pt>
                <c:pt idx="1">
                  <c:v>54.4</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1/10/2014</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4</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5</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7</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14</a:t>
            </a:fld>
            <a:endParaRPr lang="en-US"/>
          </a:p>
        </p:txBody>
      </p:sp>
    </p:spTree>
    <p:extLst>
      <p:ext uri="{BB962C8B-B14F-4D97-AF65-F5344CB8AC3E}">
        <p14:creationId xmlns:p14="http://schemas.microsoft.com/office/powerpoint/2010/main" val="3722583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349" y="972920"/>
            <a:ext cx="884743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p:cNvGrpSpPr/>
          <p:nvPr userDrawn="1"/>
        </p:nvGrpSpPr>
        <p:grpSpPr>
          <a:xfrm>
            <a:off x="2435956" y="55169"/>
            <a:ext cx="4191614" cy="2154873"/>
            <a:chOff x="997268" y="152400"/>
            <a:chExt cx="7392352" cy="3657600"/>
          </a:xfrm>
        </p:grpSpPr>
        <p:sp>
          <p:nvSpPr>
            <p:cNvPr id="35" name="Rectangle 3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228600"/>
              <a:ext cx="71342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38" name="Straight Connector 3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itle Placeholder 1"/>
          <p:cNvSpPr>
            <a:spLocks noGrp="1"/>
          </p:cNvSpPr>
          <p:nvPr userDrawn="1">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latin typeface="Calibri" panose="020F0502020204030204" pitchFamily="34" charset="0"/>
              </a:defRPr>
            </a:lvl1pPr>
          </a:lstStyle>
          <a:p>
            <a:r>
              <a:rPr lang="en-US" smtClean="0"/>
              <a:t>Click to edit Master title style</a:t>
            </a:r>
            <a:endParaRPr lang="en-US" dirty="0"/>
          </a:p>
        </p:txBody>
      </p:sp>
      <p:sp>
        <p:nvSpPr>
          <p:cNvPr id="21"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grpSp>
        <p:nvGrpSpPr>
          <p:cNvPr id="3" name="Group 2"/>
          <p:cNvGrpSpPr/>
          <p:nvPr userDrawn="1"/>
        </p:nvGrpSpPr>
        <p:grpSpPr>
          <a:xfrm>
            <a:off x="928495" y="5638235"/>
            <a:ext cx="7476978" cy="871401"/>
            <a:chOff x="928495" y="5682125"/>
            <a:chExt cx="7476978" cy="871401"/>
          </a:xfrm>
        </p:grpSpPr>
        <p:sp>
          <p:nvSpPr>
            <p:cNvPr id="2" name="Rectangle 1"/>
            <p:cNvSpPr/>
            <p:nvPr userDrawn="1"/>
          </p:nvSpPr>
          <p:spPr>
            <a:xfrm>
              <a:off x="928495" y="5682126"/>
              <a:ext cx="7213309"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Private and Public </a:t>
              </a:r>
              <a:r>
                <a:rPr kumimoji="0" lang="en-US" sz="1600" b="1" i="1" dirty="0" smtClean="0">
                  <a:latin typeface="Calibri" panose="020F0502020204030204" pitchFamily="34" charset="0"/>
                  <a:cs typeface="Times New Roman" pitchFamily="18" charset="0"/>
                </a:rPr>
                <a:t>Choice, 15th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23" name="Text Box 61"/>
            <p:cNvSpPr txBox="1">
              <a:spLocks noChangeArrowheads="1"/>
            </p:cNvSpPr>
            <p:nvPr userDrawn="1"/>
          </p:nvSpPr>
          <p:spPr bwMode="auto">
            <a:xfrm>
              <a:off x="939327" y="6214971"/>
              <a:ext cx="5976316"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authored and animated by:  </a:t>
              </a:r>
              <a:r>
                <a:rPr kumimoji="0" lang="en-US" sz="1600" b="0" dirty="0" smtClean="0">
                  <a:latin typeface="Calibri" panose="020F0502020204030204" pitchFamily="34" charset="0"/>
                  <a:cs typeface="Times New Roman" pitchFamily="18" charset="0"/>
                </a:rPr>
                <a:t>James </a:t>
              </a:r>
              <a:r>
                <a:rPr kumimoji="0" lang="en-US" sz="1600" b="0" dirty="0" err="1" smtClean="0">
                  <a:latin typeface="Calibri" panose="020F0502020204030204" pitchFamily="34" charset="0"/>
                  <a:cs typeface="Times New Roman" pitchFamily="18" charset="0"/>
                </a:rPr>
                <a:t>Gwartney</a:t>
              </a:r>
              <a:r>
                <a:rPr kumimoji="0" lang="en-US" sz="1600" b="0" dirty="0" smtClean="0">
                  <a:latin typeface="Calibri" panose="020F0502020204030204" pitchFamily="34" charset="0"/>
                  <a:cs typeface="Times New Roman" pitchFamily="18" charset="0"/>
                </a:rPr>
                <a:t> </a:t>
              </a:r>
              <a:r>
                <a:rPr kumimoji="0" lang="en-US" sz="1600" b="0" dirty="0">
                  <a:latin typeface="Calibri" panose="020F0502020204030204" pitchFamily="34" charset="0"/>
                  <a:cs typeface="Times New Roman" pitchFamily="18" charset="0"/>
                </a:rPr>
                <a:t>&amp; Charles </a:t>
              </a:r>
              <a:r>
                <a:rPr kumimoji="0" lang="en-US" sz="1600" b="0" dirty="0" err="1">
                  <a:latin typeface="Calibri" panose="020F0502020204030204" pitchFamily="34" charset="0"/>
                  <a:cs typeface="Times New Roman" pitchFamily="18" charset="0"/>
                </a:rPr>
                <a:t>Skipton</a:t>
              </a:r>
              <a:endParaRPr kumimoji="0" lang="en-US" sz="1600" b="0" dirty="0">
                <a:latin typeface="Calibri" panose="020F0502020204030204" pitchFamily="34" charset="0"/>
                <a:cs typeface="Times New Roman" pitchFamily="18" charset="0"/>
              </a:endParaRPr>
            </a:p>
          </p:txBody>
        </p:sp>
      </p:grpSp>
      <p:sp>
        <p:nvSpPr>
          <p:cNvPr id="24"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latin typeface="Calibri" panose="020F0502020204030204" pitchFamily="34" charset="0"/>
              </a:rPr>
              <a:t>Full Length</a:t>
            </a:r>
            <a:r>
              <a:rPr kumimoji="0" lang="en-US" sz="2400" b="0" dirty="0">
                <a:latin typeface="Calibri" panose="020F0502020204030204" pitchFamily="34" charset="0"/>
              </a:rPr>
              <a:t> Text </a:t>
            </a:r>
            <a:r>
              <a:rPr kumimoji="0" lang="en-US" sz="2400" b="0" dirty="0">
                <a:latin typeface="Calibri" panose="020F0502020204030204" pitchFamily="34" charset="0"/>
                <a:ea typeface="Times New Roman" pitchFamily="-110" charset="0"/>
                <a:cs typeface="Times New Roman" pitchFamily="-110" charset="0"/>
              </a:rPr>
              <a:t>—</a:t>
            </a:r>
            <a:r>
              <a:rPr kumimoji="0" lang="en-US" sz="2400" b="0" dirty="0">
                <a:latin typeface="Calibri" panose="020F0502020204030204" pitchFamily="34" charset="0"/>
              </a:rPr>
              <a:t> </a:t>
            </a:r>
          </a:p>
        </p:txBody>
      </p:sp>
      <p:sp>
        <p:nvSpPr>
          <p:cNvPr id="25"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latin typeface="Calibri" panose="020F0502020204030204" pitchFamily="34" charset="0"/>
              </a:rPr>
              <a:t>Macro </a:t>
            </a:r>
            <a:r>
              <a:rPr kumimoji="0" lang="en-US" sz="2400" i="1" dirty="0">
                <a:latin typeface="Calibri" panose="020F0502020204030204" pitchFamily="34" charset="0"/>
              </a:rPr>
              <a:t>Only</a:t>
            </a:r>
            <a:r>
              <a:rPr kumimoji="0" lang="en-US" sz="2400" b="0" dirty="0">
                <a:latin typeface="Calibri" panose="020F0502020204030204" pitchFamily="34" charset="0"/>
              </a:rPr>
              <a:t> </a:t>
            </a:r>
            <a:r>
              <a:rPr kumimoji="0" lang="en-US" sz="2400" dirty="0" smtClean="0">
                <a:latin typeface="Calibri" panose="020F0502020204030204" pitchFamily="34" charset="0"/>
              </a:rPr>
              <a:t>Text</a:t>
            </a:r>
            <a:r>
              <a:rPr kumimoji="0" lang="en-US" sz="2400" b="0" dirty="0" smtClean="0">
                <a:latin typeface="Calibri" panose="020F0502020204030204" pitchFamily="34" charset="0"/>
              </a:rPr>
              <a:t> </a:t>
            </a:r>
            <a:r>
              <a:rPr kumimoji="0" lang="en-US" sz="2400" b="0" dirty="0">
                <a:latin typeface="Calibri" panose="020F0502020204030204" pitchFamily="34" charset="0"/>
                <a:ea typeface="Times New Roman" pitchFamily="-110" charset="0"/>
                <a:cs typeface="Times New Roman" pitchFamily="-110" charset="0"/>
              </a:rPr>
              <a:t>—</a:t>
            </a:r>
          </a:p>
        </p:txBody>
      </p:sp>
      <p:sp>
        <p:nvSpPr>
          <p:cNvPr id="26"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Part</a:t>
            </a:r>
            <a:r>
              <a:rPr kumimoji="0" lang="en-US" sz="2400" b="0" dirty="0" smtClean="0">
                <a:latin typeface="Calibri" panose="020F0502020204030204" pitchFamily="34" charset="0"/>
              </a:rPr>
              <a:t>: 6</a:t>
            </a:r>
            <a:endParaRPr kumimoji="0" lang="en-US" sz="2400" b="0" dirty="0">
              <a:latin typeface="Calibri" panose="020F0502020204030204" pitchFamily="34" charset="0"/>
            </a:endParaRPr>
          </a:p>
        </p:txBody>
      </p:sp>
      <p:sp>
        <p:nvSpPr>
          <p:cNvPr id="27"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Part</a:t>
            </a:r>
            <a:r>
              <a:rPr kumimoji="0" lang="en-US" sz="2400" b="0" dirty="0" smtClean="0">
                <a:latin typeface="Calibri" panose="020F0502020204030204" pitchFamily="34" charset="0"/>
              </a:rPr>
              <a:t>: 5</a:t>
            </a:r>
            <a:endParaRPr kumimoji="0" lang="en-US" sz="2400" b="0" dirty="0">
              <a:latin typeface="Calibri" panose="020F0502020204030204" pitchFamily="34" charset="0"/>
            </a:endParaRPr>
          </a:p>
        </p:txBody>
      </p:sp>
      <p:sp>
        <p:nvSpPr>
          <p:cNvPr id="28" name="Text Box 69"/>
          <p:cNvSpPr txBox="1">
            <a:spLocks noChangeArrowheads="1"/>
          </p:cNvSpPr>
          <p:nvPr userDrawn="1"/>
        </p:nvSpPr>
        <p:spPr bwMode="auto">
          <a:xfrm>
            <a:off x="4022372" y="3404388"/>
            <a:ext cx="2151423"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latin typeface="Calibri" panose="020F0502020204030204" pitchFamily="34" charset="0"/>
              </a:rPr>
              <a:t>Special Topic: 7</a:t>
            </a:r>
            <a:endParaRPr kumimoji="0" lang="en-US" sz="2400" b="0" dirty="0">
              <a:latin typeface="Calibri" panose="020F0502020204030204" pitchFamily="34" charset="0"/>
            </a:endParaRPr>
          </a:p>
        </p:txBody>
      </p:sp>
      <p:sp>
        <p:nvSpPr>
          <p:cNvPr id="29" name="Text Box 70"/>
          <p:cNvSpPr txBox="1">
            <a:spLocks noChangeArrowheads="1"/>
          </p:cNvSpPr>
          <p:nvPr userDrawn="1"/>
        </p:nvSpPr>
        <p:spPr bwMode="auto">
          <a:xfrm>
            <a:off x="4022372" y="3794165"/>
            <a:ext cx="2151423"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latin typeface="Calibri" panose="020F0502020204030204" pitchFamily="34" charset="0"/>
              </a:rPr>
              <a:t>Special Topic: 7</a:t>
            </a:r>
            <a:endParaRPr kumimoji="0" lang="en-US" sz="2400" b="0"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trans="50000"/>
                    </a14:imgEffect>
                  </a14:imgLayer>
                </a14:imgProps>
              </a:ext>
              <a:ext uri="{28A0092B-C50C-407E-A947-70E740481C1C}">
                <a14:useLocalDpi xmlns:a14="http://schemas.microsoft.com/office/drawing/2010/main" val="0"/>
              </a:ext>
            </a:extLst>
          </a:blip>
          <a:srcRect/>
          <a:stretch>
            <a:fillRect/>
          </a:stretch>
        </p:blipFill>
        <p:spPr bwMode="auto">
          <a:xfrm>
            <a:off x="76200" y="61335"/>
            <a:ext cx="8991600" cy="6524188"/>
          </a:xfrm>
          <a:prstGeom prst="rect">
            <a:avLst/>
          </a:prstGeom>
          <a:noFill/>
          <a:ln>
            <a:noFill/>
          </a:ln>
          <a:effectLst/>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6405" y="566115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15</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15</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15</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1/10/2014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1/10/2014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1/10/2014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2015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9121" y="1575545"/>
            <a:ext cx="7634484" cy="1864086"/>
          </a:xfrm>
          <a:prstGeom prst="rect">
            <a:avLst/>
          </a:prstGeom>
        </p:spPr>
        <p:txBody>
          <a:bodyPr anchor="b">
            <a:noAutofit/>
          </a:bodyPr>
          <a:lstStyle/>
          <a:p>
            <a:pPr>
              <a:lnSpc>
                <a:spcPts val="4000"/>
              </a:lnSpc>
            </a:pPr>
            <a:r>
              <a:rPr lang="en-US" dirty="0"/>
              <a:t>The Federal Budget </a:t>
            </a:r>
            <a:br>
              <a:rPr lang="en-US" dirty="0"/>
            </a:br>
            <a:r>
              <a:rPr lang="en-US" dirty="0"/>
              <a:t>and the National Debt</a:t>
            </a:r>
          </a:p>
        </p:txBody>
      </p:sp>
    </p:spTree>
    <p:extLst>
      <p:ext uri="{BB962C8B-B14F-4D97-AF65-F5344CB8AC3E}">
        <p14:creationId xmlns:p14="http://schemas.microsoft.com/office/powerpoint/2010/main" val="4183659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6272"/>
            <a:ext cx="8904855" cy="870656"/>
          </a:xfrm>
        </p:spPr>
        <p:txBody>
          <a:bodyPr/>
          <a:lstStyle/>
          <a:p>
            <a:pPr>
              <a:lnSpc>
                <a:spcPts val="3500"/>
              </a:lnSpc>
            </a:pPr>
            <a:r>
              <a:rPr lang="en-US" dirty="0"/>
              <a:t>How Does Debt Financing </a:t>
            </a:r>
            <a:br>
              <a:rPr lang="en-US" dirty="0"/>
            </a:br>
            <a:r>
              <a:rPr lang="en-US" dirty="0"/>
              <a:t>Influence Capital Formation?</a:t>
            </a:r>
          </a:p>
        </p:txBody>
      </p:sp>
      <p:sp>
        <p:nvSpPr>
          <p:cNvPr id="3" name="Content Placeholder 2"/>
          <p:cNvSpPr>
            <a:spLocks noGrp="1"/>
          </p:cNvSpPr>
          <p:nvPr>
            <p:ph idx="1"/>
          </p:nvPr>
        </p:nvSpPr>
        <p:spPr>
          <a:xfrm>
            <a:off x="140675" y="1107140"/>
            <a:ext cx="8800125" cy="5113905"/>
          </a:xfrm>
        </p:spPr>
        <p:txBody>
          <a:bodyPr/>
          <a:lstStyle/>
          <a:p>
            <a:pPr marL="231775" indent="-231775"/>
            <a:r>
              <a:rPr lang="en-US" dirty="0" smtClean="0">
                <a:solidFill>
                  <a:srgbClr val="32302A"/>
                </a:solidFill>
              </a:rPr>
              <a:t>How does debt financing influence capital formation?</a:t>
            </a:r>
          </a:p>
          <a:p>
            <a:pPr marL="231775" indent="-231775"/>
            <a:r>
              <a:rPr lang="en-US" dirty="0" smtClean="0">
                <a:solidFill>
                  <a:srgbClr val="32302A"/>
                </a:solidFill>
              </a:rPr>
              <a:t>There </a:t>
            </a:r>
            <a:r>
              <a:rPr lang="en-US" dirty="0">
                <a:solidFill>
                  <a:srgbClr val="32302A"/>
                </a:solidFill>
              </a:rPr>
              <a:t>are two alternative views :</a:t>
            </a:r>
          </a:p>
          <a:p>
            <a:pPr marL="631825" lvl="1" indent="-231775"/>
            <a:r>
              <a:rPr lang="en-US" sz="2800" dirty="0">
                <a:solidFill>
                  <a:srgbClr val="32302A"/>
                </a:solidFill>
              </a:rPr>
              <a:t>The </a:t>
            </a:r>
            <a:r>
              <a:rPr lang="en-US" sz="2800" b="1" i="1" dirty="0">
                <a:solidFill>
                  <a:srgbClr val="32302A"/>
                </a:solidFill>
              </a:rPr>
              <a:t>new classical view</a:t>
            </a:r>
            <a:r>
              <a:rPr lang="en-US" sz="2800" dirty="0">
                <a:solidFill>
                  <a:srgbClr val="32302A"/>
                </a:solidFill>
              </a:rPr>
              <a:t>: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People </a:t>
            </a:r>
            <a:r>
              <a:rPr lang="en-US" sz="2800" dirty="0">
                <a:solidFill>
                  <a:srgbClr val="32302A"/>
                </a:solidFill>
              </a:rPr>
              <a:t>will increase their savings </a:t>
            </a:r>
            <a:r>
              <a:rPr lang="en-US" sz="2800" dirty="0" smtClean="0">
                <a:solidFill>
                  <a:srgbClr val="32302A"/>
                </a:solidFill>
              </a:rPr>
              <a:t>in </a:t>
            </a:r>
            <a:r>
              <a:rPr lang="en-US" sz="2800" dirty="0">
                <a:solidFill>
                  <a:srgbClr val="32302A"/>
                </a:solidFill>
              </a:rPr>
              <a:t>anticipation of the higher future taxes implied by additional debt, leaving interest rates, consumption, and capital formation unaffected. </a:t>
            </a:r>
          </a:p>
          <a:p>
            <a:pPr marL="631825" lvl="1" indent="-231775"/>
            <a:r>
              <a:rPr lang="en-US" sz="2800" dirty="0">
                <a:solidFill>
                  <a:srgbClr val="32302A"/>
                </a:solidFill>
              </a:rPr>
              <a:t>The </a:t>
            </a:r>
            <a:r>
              <a:rPr lang="en-US" sz="2800" b="1" i="1" dirty="0">
                <a:solidFill>
                  <a:srgbClr val="32302A"/>
                </a:solidFill>
              </a:rPr>
              <a:t>traditional view</a:t>
            </a:r>
            <a:r>
              <a:rPr lang="en-US" sz="2800" dirty="0">
                <a:solidFill>
                  <a:srgbClr val="32302A"/>
                </a:solidFill>
              </a:rPr>
              <a:t>: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Government </a:t>
            </a:r>
            <a:r>
              <a:rPr lang="en-US" sz="2800" dirty="0">
                <a:solidFill>
                  <a:srgbClr val="32302A"/>
                </a:solidFill>
              </a:rPr>
              <a:t>budget deficits reduce future capital stock by increasing current consumption, pushing up real interest rates, and retarding private investment. </a:t>
            </a:r>
          </a:p>
        </p:txBody>
      </p:sp>
    </p:spTree>
    <p:extLst>
      <p:ext uri="{BB962C8B-B14F-4D97-AF65-F5344CB8AC3E}">
        <p14:creationId xmlns:p14="http://schemas.microsoft.com/office/powerpoint/2010/main" val="150206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2639"/>
            <a:ext cx="8904855" cy="731308"/>
          </a:xfrm>
        </p:spPr>
        <p:txBody>
          <a:bodyPr/>
          <a:lstStyle/>
          <a:p>
            <a:r>
              <a:rPr lang="en-US" dirty="0"/>
              <a:t>Borrowing from Foreigners</a:t>
            </a:r>
          </a:p>
        </p:txBody>
      </p:sp>
      <p:sp>
        <p:nvSpPr>
          <p:cNvPr id="3" name="Content Placeholder 2"/>
          <p:cNvSpPr>
            <a:spLocks noGrp="1"/>
          </p:cNvSpPr>
          <p:nvPr>
            <p:ph idx="1"/>
          </p:nvPr>
        </p:nvSpPr>
        <p:spPr>
          <a:xfrm>
            <a:off x="140675" y="1107141"/>
            <a:ext cx="8883749" cy="4777844"/>
          </a:xfrm>
        </p:spPr>
        <p:txBody>
          <a:bodyPr/>
          <a:lstStyle/>
          <a:p>
            <a:pPr marL="231775" indent="-231775"/>
            <a:r>
              <a:rPr lang="en-US" sz="2700" dirty="0">
                <a:solidFill>
                  <a:srgbClr val="32302A"/>
                </a:solidFill>
              </a:rPr>
              <a:t>Borrowing from foreigners accounts for approximately </a:t>
            </a:r>
            <a:r>
              <a:rPr lang="en-US" sz="2700" dirty="0" smtClean="0">
                <a:solidFill>
                  <a:srgbClr val="32302A"/>
                </a:solidFill>
              </a:rPr>
              <a:t>60% of </a:t>
            </a:r>
            <a:r>
              <a:rPr lang="en-US" sz="2700" dirty="0">
                <a:solidFill>
                  <a:srgbClr val="32302A"/>
                </a:solidFill>
              </a:rPr>
              <a:t>the federal debt.</a:t>
            </a:r>
          </a:p>
          <a:p>
            <a:pPr marL="231775" indent="-231775"/>
            <a:r>
              <a:rPr lang="en-US" sz="2700" dirty="0">
                <a:solidFill>
                  <a:srgbClr val="32302A"/>
                </a:solidFill>
              </a:rPr>
              <a:t>If the foreign borrowing is used to finance productive projects, future generations will inherit more productive assets that will make it possible for them to service the debt.</a:t>
            </a:r>
          </a:p>
          <a:p>
            <a:pPr marL="231775" indent="-231775"/>
            <a:r>
              <a:rPr lang="en-US" sz="2700" dirty="0">
                <a:solidFill>
                  <a:srgbClr val="32302A"/>
                </a:solidFill>
              </a:rPr>
              <a:t>Alternatively, if the borrowing from foreigners is used to finance current consumption or unproductive investment projects, the earnings from the additional capital formation will be insufficient to cover the interest payments.  In this case, future generations of Americans are harmed by the debt financing.</a:t>
            </a:r>
          </a:p>
        </p:txBody>
      </p:sp>
    </p:spTree>
    <p:extLst>
      <p:ext uri="{BB962C8B-B14F-4D97-AF65-F5344CB8AC3E}">
        <p14:creationId xmlns:p14="http://schemas.microsoft.com/office/powerpoint/2010/main" val="18912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2639"/>
            <a:ext cx="8904855" cy="731308"/>
          </a:xfrm>
        </p:spPr>
        <p:txBody>
          <a:bodyPr/>
          <a:lstStyle/>
          <a:p>
            <a:r>
              <a:rPr lang="en-US" dirty="0"/>
              <a:t>Budget Deficits of </a:t>
            </a:r>
            <a:r>
              <a:rPr lang="en-US" dirty="0" smtClean="0"/>
              <a:t>2001-2012</a:t>
            </a:r>
            <a:endParaRPr lang="en-US" dirty="0"/>
          </a:p>
        </p:txBody>
      </p:sp>
      <p:sp>
        <p:nvSpPr>
          <p:cNvPr id="3" name="Content Placeholder 2"/>
          <p:cNvSpPr>
            <a:spLocks noGrp="1"/>
          </p:cNvSpPr>
          <p:nvPr>
            <p:ph idx="1"/>
          </p:nvPr>
        </p:nvSpPr>
        <p:spPr>
          <a:xfrm>
            <a:off x="140675" y="1107141"/>
            <a:ext cx="8883749" cy="2620797"/>
          </a:xfrm>
        </p:spPr>
        <p:txBody>
          <a:bodyPr/>
          <a:lstStyle/>
          <a:p>
            <a:pPr marL="231775" indent="-231775"/>
            <a:r>
              <a:rPr lang="en-US" dirty="0">
                <a:solidFill>
                  <a:srgbClr val="32302A"/>
                </a:solidFill>
              </a:rPr>
              <a:t>As the U.S. experienced large budget deficits from 2001 </a:t>
            </a:r>
            <a:r>
              <a:rPr lang="en-US" dirty="0" smtClean="0">
                <a:solidFill>
                  <a:srgbClr val="32302A"/>
                </a:solidFill>
              </a:rPr>
              <a:t/>
            </a:r>
            <a:br>
              <a:rPr lang="en-US" dirty="0" smtClean="0">
                <a:solidFill>
                  <a:srgbClr val="32302A"/>
                </a:solidFill>
              </a:rPr>
            </a:br>
            <a:r>
              <a:rPr lang="en-US" dirty="0" smtClean="0">
                <a:solidFill>
                  <a:srgbClr val="32302A"/>
                </a:solidFill>
              </a:rPr>
              <a:t>to 2012, </a:t>
            </a:r>
            <a:r>
              <a:rPr lang="en-US" dirty="0">
                <a:solidFill>
                  <a:srgbClr val="32302A"/>
                </a:solidFill>
              </a:rPr>
              <a:t>consumption increased as a share of GDP, private investment was weak, and trade deficits were large.</a:t>
            </a:r>
          </a:p>
          <a:p>
            <a:pPr marL="231775" indent="-231775"/>
            <a:r>
              <a:rPr lang="en-US" dirty="0">
                <a:solidFill>
                  <a:srgbClr val="32302A"/>
                </a:solidFill>
              </a:rPr>
              <a:t>This pattern indicates that the current generation was the primary beneficiary of the deficits</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203529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0794"/>
            <a:ext cx="7772400" cy="838497"/>
          </a:xfrm>
        </p:spPr>
        <p:txBody>
          <a:bodyPr anchor="ctr"/>
          <a:lstStyle/>
          <a:p>
            <a:pPr>
              <a:lnSpc>
                <a:spcPts val="4000"/>
              </a:lnSpc>
            </a:pPr>
            <a:r>
              <a:rPr lang="en-US" dirty="0"/>
              <a:t>Government Debt:</a:t>
            </a:r>
            <a:br>
              <a:rPr lang="en-US" dirty="0"/>
            </a:br>
            <a:r>
              <a:rPr lang="en-US" dirty="0"/>
              <a:t>A Cross-Country Comparison</a:t>
            </a:r>
          </a:p>
        </p:txBody>
      </p:sp>
    </p:spTree>
    <p:extLst>
      <p:ext uri="{BB962C8B-B14F-4D97-AF65-F5344CB8AC3E}">
        <p14:creationId xmlns:p14="http://schemas.microsoft.com/office/powerpoint/2010/main" val="1743897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40207" y="1336431"/>
            <a:ext cx="6309360" cy="505655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106059"/>
            <a:ext cx="8904855" cy="941207"/>
          </a:xfrm>
        </p:spPr>
        <p:txBody>
          <a:bodyPr/>
          <a:lstStyle/>
          <a:p>
            <a:pPr>
              <a:lnSpc>
                <a:spcPts val="3500"/>
              </a:lnSpc>
            </a:pPr>
            <a:r>
              <a:rPr lang="en-US" dirty="0"/>
              <a:t>Government Debt </a:t>
            </a:r>
            <a:r>
              <a:rPr lang="en-US" dirty="0" smtClean="0"/>
              <a:t/>
            </a:r>
            <a:br>
              <a:rPr lang="en-US" dirty="0" smtClean="0"/>
            </a:br>
            <a:r>
              <a:rPr lang="en-US" dirty="0" smtClean="0"/>
              <a:t>of </a:t>
            </a:r>
            <a:r>
              <a:rPr lang="en-US" dirty="0"/>
              <a:t>Industrial Countries</a:t>
            </a:r>
          </a:p>
        </p:txBody>
      </p:sp>
      <p:sp>
        <p:nvSpPr>
          <p:cNvPr id="41" name="Text Box 10"/>
          <p:cNvSpPr txBox="1">
            <a:spLocks noChangeArrowheads="1"/>
          </p:cNvSpPr>
          <p:nvPr/>
        </p:nvSpPr>
        <p:spPr bwMode="auto">
          <a:xfrm>
            <a:off x="73113" y="1612517"/>
            <a:ext cx="2626286" cy="447917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smtClean="0">
                <a:latin typeface="+mj-lt"/>
                <a:cs typeface="Times New Roman" pitchFamily="18" charset="0"/>
              </a:rPr>
              <a:t>A </a:t>
            </a:r>
            <a:r>
              <a:rPr lang="en-US" sz="2200" dirty="0">
                <a:latin typeface="+mj-lt"/>
                <a:cs typeface="Times New Roman" pitchFamily="18" charset="0"/>
              </a:rPr>
              <a:t>large national debt relative to the size of an economy </a:t>
            </a:r>
            <a:r>
              <a:rPr lang="en-US" sz="2200" dirty="0" smtClean="0">
                <a:latin typeface="+mj-lt"/>
                <a:cs typeface="Times New Roman" pitchFamily="18" charset="0"/>
              </a:rPr>
              <a:t>leads to </a:t>
            </a:r>
            <a:r>
              <a:rPr lang="en-US" sz="2200" dirty="0">
                <a:latin typeface="+mj-lt"/>
                <a:cs typeface="Times New Roman" pitchFamily="18" charset="0"/>
              </a:rPr>
              <a:t>a large tax burden just to pay </a:t>
            </a:r>
            <a:r>
              <a:rPr lang="en-US" sz="2200" dirty="0" smtClean="0">
                <a:latin typeface="+mj-lt"/>
                <a:cs typeface="Times New Roman" pitchFamily="18" charset="0"/>
              </a:rPr>
              <a:t>interest </a:t>
            </a:r>
            <a:br>
              <a:rPr lang="en-US" sz="2200" dirty="0" smtClean="0">
                <a:latin typeface="+mj-lt"/>
                <a:cs typeface="Times New Roman" pitchFamily="18" charset="0"/>
              </a:rPr>
            </a:br>
            <a:r>
              <a:rPr lang="en-US" sz="2200" dirty="0" smtClean="0">
                <a:latin typeface="+mj-lt"/>
                <a:cs typeface="Times New Roman" pitchFamily="18" charset="0"/>
              </a:rPr>
              <a:t>on </a:t>
            </a:r>
            <a:r>
              <a:rPr lang="en-US" sz="2200" dirty="0">
                <a:latin typeface="+mj-lt"/>
                <a:cs typeface="Times New Roman" pitchFamily="18" charset="0"/>
              </a:rPr>
              <a:t>the debt. </a:t>
            </a:r>
            <a:endParaRPr lang="en-US" sz="2200" dirty="0" smtClean="0">
              <a:latin typeface="+mj-lt"/>
              <a:cs typeface="Times New Roman" pitchFamily="18" charset="0"/>
            </a:endParaRPr>
          </a:p>
          <a:p>
            <a:pPr marL="115888" indent="-115888">
              <a:lnSpc>
                <a:spcPct val="90000"/>
              </a:lnSpc>
              <a:spcBef>
                <a:spcPts val="900"/>
              </a:spcBef>
              <a:buFontTx/>
              <a:buChar char="•"/>
            </a:pPr>
            <a:r>
              <a:rPr lang="en-US" sz="2200" dirty="0" smtClean="0">
                <a:latin typeface="+mj-lt"/>
                <a:cs typeface="Times New Roman" pitchFamily="18" charset="0"/>
              </a:rPr>
              <a:t>Measured </a:t>
            </a:r>
            <a:r>
              <a:rPr lang="en-US" sz="2200" dirty="0">
                <a:latin typeface="+mj-lt"/>
                <a:cs typeface="Times New Roman" pitchFamily="18" charset="0"/>
              </a:rPr>
              <a:t>as a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share </a:t>
            </a:r>
            <a:r>
              <a:rPr lang="en-US" sz="2200" dirty="0">
                <a:latin typeface="+mj-lt"/>
                <a:cs typeface="Times New Roman" pitchFamily="18" charset="0"/>
              </a:rPr>
              <a:t>of GDP, the U.S. </a:t>
            </a:r>
            <a:r>
              <a:rPr lang="en-US" sz="2200" dirty="0" smtClean="0">
                <a:latin typeface="+mj-lt"/>
                <a:cs typeface="Times New Roman" pitchFamily="18" charset="0"/>
              </a:rPr>
              <a:t>net </a:t>
            </a:r>
            <a:r>
              <a:rPr lang="en-US" sz="2200" dirty="0">
                <a:latin typeface="+mj-lt"/>
                <a:cs typeface="Times New Roman" pitchFamily="18" charset="0"/>
              </a:rPr>
              <a:t>public debt </a:t>
            </a:r>
            <a:r>
              <a:rPr lang="en-US" sz="2200" dirty="0" smtClean="0">
                <a:latin typeface="+mj-lt"/>
                <a:cs typeface="Times New Roman" pitchFamily="18" charset="0"/>
              </a:rPr>
              <a:t>falls in </a:t>
            </a:r>
            <a:r>
              <a:rPr lang="en-US" sz="2200" dirty="0">
                <a:latin typeface="+mj-lt"/>
                <a:cs typeface="Times New Roman" pitchFamily="18" charset="0"/>
              </a:rPr>
              <a:t>the </a:t>
            </a:r>
            <a:r>
              <a:rPr lang="en-US" sz="2200" dirty="0" smtClean="0">
                <a:latin typeface="+mj-lt"/>
                <a:cs typeface="Times New Roman" pitchFamily="18" charset="0"/>
              </a:rPr>
              <a:t>upper-middle among the high-income industrial countries</a:t>
            </a:r>
            <a:r>
              <a:rPr lang="en-US" sz="2200" dirty="0">
                <a:latin typeface="+mj-lt"/>
                <a:cs typeface="Times New Roman" pitchFamily="18" charset="0"/>
              </a:rPr>
              <a:t>. </a:t>
            </a:r>
          </a:p>
        </p:txBody>
      </p:sp>
      <p:sp>
        <p:nvSpPr>
          <p:cNvPr id="162" name="Rectangle 17"/>
          <p:cNvSpPr>
            <a:spLocks noChangeArrowheads="1"/>
          </p:cNvSpPr>
          <p:nvPr/>
        </p:nvSpPr>
        <p:spPr bwMode="auto">
          <a:xfrm>
            <a:off x="4450876" y="1546059"/>
            <a:ext cx="3763411" cy="393954"/>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b="1" i="1" dirty="0" smtClean="0">
                <a:solidFill>
                  <a:srgbClr val="1F1A17"/>
                </a:solidFill>
                <a:latin typeface="+mj-lt"/>
                <a:cs typeface="Times New Roman" pitchFamily="18" charset="0"/>
              </a:rPr>
              <a:t>Net Public Debt As a Share of GDP</a:t>
            </a:r>
            <a:br>
              <a:rPr lang="en-US" sz="1600" b="1" i="1" dirty="0" smtClean="0">
                <a:solidFill>
                  <a:srgbClr val="1F1A17"/>
                </a:solidFill>
                <a:latin typeface="+mj-lt"/>
                <a:cs typeface="Times New Roman" pitchFamily="18" charset="0"/>
              </a:rPr>
            </a:br>
            <a:r>
              <a:rPr lang="en-US" sz="1600" i="1" dirty="0" smtClean="0">
                <a:solidFill>
                  <a:srgbClr val="1F1A17"/>
                </a:solidFill>
                <a:latin typeface="+mj-lt"/>
                <a:cs typeface="Times New Roman" pitchFamily="18" charset="0"/>
              </a:rPr>
              <a:t>(2013)</a:t>
            </a:r>
            <a:endParaRPr lang="en-US" sz="1400" i="1" dirty="0">
              <a:solidFill>
                <a:schemeClr val="tx1"/>
              </a:solidFill>
              <a:latin typeface="+mj-lt"/>
              <a:cs typeface="Times New Roman" pitchFamily="18" charset="0"/>
            </a:endParaRPr>
          </a:p>
        </p:txBody>
      </p:sp>
      <p:sp>
        <p:nvSpPr>
          <p:cNvPr id="62" name="Line 14"/>
          <p:cNvSpPr>
            <a:spLocks noChangeShapeType="1"/>
          </p:cNvSpPr>
          <p:nvPr/>
        </p:nvSpPr>
        <p:spPr bwMode="auto">
          <a:xfrm>
            <a:off x="4593137" y="2106509"/>
            <a:ext cx="0" cy="4153616"/>
          </a:xfrm>
          <a:prstGeom prst="line">
            <a:avLst/>
          </a:prstGeom>
          <a:noFill/>
          <a:ln w="19050">
            <a:solidFill>
              <a:schemeClr val="tx1"/>
            </a:solidFill>
            <a:round/>
            <a:headEnd/>
            <a:tailEnd/>
          </a:ln>
          <a:effectLst/>
        </p:spPr>
        <p:txBody>
          <a:bodyPr wrap="none" lIns="92075" tIns="46038" rIns="92075" bIns="46038" anchor="ctr">
            <a:prstTxWarp prst="textNoShape">
              <a:avLst/>
            </a:prstTxWarp>
          </a:bodyPr>
          <a:lstStyle/>
          <a:p>
            <a:endParaRPr lang="en-US" sz="1400">
              <a:latin typeface="+mj-lt"/>
              <a:cs typeface="Times New Roman" pitchFamily="18" charset="0"/>
            </a:endParaRPr>
          </a:p>
        </p:txBody>
      </p:sp>
      <p:sp>
        <p:nvSpPr>
          <p:cNvPr id="65" name="Rectangle 39"/>
          <p:cNvSpPr>
            <a:spLocks noChangeArrowheads="1"/>
          </p:cNvSpPr>
          <p:nvPr/>
        </p:nvSpPr>
        <p:spPr bwMode="auto">
          <a:xfrm>
            <a:off x="2703977" y="1461572"/>
            <a:ext cx="1142941" cy="738664"/>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1" i="1" dirty="0">
                <a:latin typeface="+mj-lt"/>
                <a:cs typeface="Times New Roman" pitchFamily="18" charset="0"/>
              </a:rPr>
              <a:t>Net </a:t>
            </a:r>
            <a:r>
              <a:rPr kumimoji="0" lang="en-US" sz="1500" b="1" i="1" dirty="0" smtClean="0">
                <a:latin typeface="+mj-lt"/>
                <a:cs typeface="Times New Roman" pitchFamily="18" charset="0"/>
              </a:rPr>
              <a:t>Interest</a:t>
            </a:r>
            <a:r>
              <a:rPr kumimoji="0" lang="en-US" sz="1500" b="0" i="1" dirty="0" smtClean="0">
                <a:latin typeface="+mj-lt"/>
                <a:cs typeface="Times New Roman" pitchFamily="18" charset="0"/>
              </a:rPr>
              <a:t> </a:t>
            </a:r>
            <a:br>
              <a:rPr kumimoji="0" lang="en-US" sz="1500" b="0" i="1" dirty="0" smtClean="0">
                <a:latin typeface="+mj-lt"/>
                <a:cs typeface="Times New Roman" pitchFamily="18" charset="0"/>
              </a:rPr>
            </a:br>
            <a:r>
              <a:rPr kumimoji="0" lang="en-US" sz="1500" b="1" i="1" dirty="0" smtClean="0">
                <a:latin typeface="+mj-lt"/>
                <a:cs typeface="Times New Roman" pitchFamily="18" charset="0"/>
              </a:rPr>
              <a:t>on </a:t>
            </a:r>
            <a:r>
              <a:rPr lang="en-US" sz="1500" b="1" i="1" dirty="0">
                <a:latin typeface="+mj-lt"/>
                <a:cs typeface="Times New Roman" pitchFamily="18" charset="0"/>
              </a:rPr>
              <a:t> </a:t>
            </a:r>
            <a:r>
              <a:rPr kumimoji="0" lang="en-US" sz="1500" b="1" i="1" dirty="0" smtClean="0">
                <a:latin typeface="+mj-lt"/>
                <a:cs typeface="Times New Roman" pitchFamily="18" charset="0"/>
              </a:rPr>
              <a:t>Govt. Debt</a:t>
            </a:r>
          </a:p>
          <a:p>
            <a:pPr algn="ctr">
              <a:lnSpc>
                <a:spcPct val="80000"/>
              </a:lnSpc>
            </a:pPr>
            <a:r>
              <a:rPr lang="en-US" sz="1500" b="1" i="1" dirty="0" smtClean="0">
                <a:latin typeface="+mj-lt"/>
                <a:cs typeface="Times New Roman" pitchFamily="18" charset="0"/>
              </a:rPr>
              <a:t>as % of GDP</a:t>
            </a:r>
            <a:r>
              <a:rPr kumimoji="0" lang="en-US" sz="1500" b="1" i="1" dirty="0" smtClean="0">
                <a:latin typeface="+mj-lt"/>
                <a:cs typeface="Times New Roman" pitchFamily="18" charset="0"/>
              </a:rPr>
              <a:t> </a:t>
            </a:r>
            <a:r>
              <a:rPr kumimoji="0" lang="en-US" sz="1500" b="0" i="1" dirty="0" smtClean="0">
                <a:latin typeface="+mj-lt"/>
                <a:cs typeface="Times New Roman" pitchFamily="18" charset="0"/>
              </a:rPr>
              <a:t/>
            </a:r>
            <a:br>
              <a:rPr kumimoji="0" lang="en-US" sz="1500" b="0" i="1" dirty="0" smtClean="0">
                <a:latin typeface="+mj-lt"/>
                <a:cs typeface="Times New Roman" pitchFamily="18" charset="0"/>
              </a:rPr>
            </a:br>
            <a:r>
              <a:rPr kumimoji="0" lang="en-US" sz="1500" b="0" i="1" dirty="0" smtClean="0">
                <a:latin typeface="+mj-lt"/>
                <a:cs typeface="Times New Roman" pitchFamily="18" charset="0"/>
              </a:rPr>
              <a:t>(2013)</a:t>
            </a:r>
            <a:endParaRPr kumimoji="0" lang="en-US" sz="1500" b="0" dirty="0">
              <a:latin typeface="+mj-lt"/>
              <a:cs typeface="Times New Roman" pitchFamily="18" charset="0"/>
            </a:endParaRPr>
          </a:p>
        </p:txBody>
      </p:sp>
      <p:sp>
        <p:nvSpPr>
          <p:cNvPr id="67" name="Rectangle 4"/>
          <p:cNvSpPr>
            <a:spLocks noChangeArrowheads="1"/>
          </p:cNvSpPr>
          <p:nvPr/>
        </p:nvSpPr>
        <p:spPr bwMode="auto">
          <a:xfrm>
            <a:off x="3817691" y="5881672"/>
            <a:ext cx="593624"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Greece</a:t>
            </a:r>
            <a:endParaRPr kumimoji="0" lang="en-US" sz="1600" b="0" dirty="0">
              <a:solidFill>
                <a:schemeClr val="tx1"/>
              </a:solidFill>
              <a:latin typeface="+mj-lt"/>
              <a:cs typeface="Times New Roman" pitchFamily="18" charset="0"/>
            </a:endParaRPr>
          </a:p>
        </p:txBody>
      </p:sp>
      <p:grpSp>
        <p:nvGrpSpPr>
          <p:cNvPr id="69" name="Group 79"/>
          <p:cNvGrpSpPr>
            <a:grpSpLocks/>
          </p:cNvGrpSpPr>
          <p:nvPr/>
        </p:nvGrpSpPr>
        <p:grpSpPr bwMode="auto">
          <a:xfrm>
            <a:off x="4655050" y="5904150"/>
            <a:ext cx="4192878" cy="246063"/>
            <a:chOff x="2677" y="2721"/>
            <a:chExt cx="2697" cy="155"/>
          </a:xfrm>
        </p:grpSpPr>
        <p:sp>
          <p:nvSpPr>
            <p:cNvPr id="71" name="Rectangle 6" descr="Parchment"/>
            <p:cNvSpPr>
              <a:spLocks noChangeArrowheads="1"/>
            </p:cNvSpPr>
            <p:nvPr/>
          </p:nvSpPr>
          <p:spPr bwMode="auto">
            <a:xfrm>
              <a:off x="4978" y="2721"/>
              <a:ext cx="39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159.0%</a:t>
              </a:r>
              <a:endParaRPr kumimoji="0" lang="en-US" sz="1600" b="0" dirty="0">
                <a:solidFill>
                  <a:srgbClr val="000000"/>
                </a:solidFill>
                <a:latin typeface="+mj-lt"/>
                <a:cs typeface="Times New Roman" pitchFamily="18" charset="0"/>
              </a:endParaRPr>
            </a:p>
          </p:txBody>
        </p:sp>
        <p:sp>
          <p:nvSpPr>
            <p:cNvPr id="72" name="Rectangle 5"/>
            <p:cNvSpPr>
              <a:spLocks noChangeArrowheads="1"/>
            </p:cNvSpPr>
            <p:nvPr/>
          </p:nvSpPr>
          <p:spPr bwMode="auto">
            <a:xfrm>
              <a:off x="2677" y="2721"/>
              <a:ext cx="2247"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sp>
        <p:nvSpPr>
          <p:cNvPr id="74" name="Rectangle 40"/>
          <p:cNvSpPr>
            <a:spLocks noChangeArrowheads="1"/>
          </p:cNvSpPr>
          <p:nvPr/>
        </p:nvSpPr>
        <p:spPr bwMode="auto">
          <a:xfrm>
            <a:off x="3074216" y="5888022"/>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5.4%</a:t>
            </a:r>
            <a:endParaRPr kumimoji="0" lang="en-US" sz="1600" b="0" dirty="0">
              <a:solidFill>
                <a:schemeClr val="tx1"/>
              </a:solidFill>
              <a:latin typeface="+mj-lt"/>
              <a:cs typeface="Times New Roman" pitchFamily="18" charset="0"/>
            </a:endParaRPr>
          </a:p>
        </p:txBody>
      </p:sp>
      <p:sp>
        <p:nvSpPr>
          <p:cNvPr id="75" name="Rectangle 7"/>
          <p:cNvSpPr>
            <a:spLocks noChangeArrowheads="1"/>
          </p:cNvSpPr>
          <p:nvPr/>
        </p:nvSpPr>
        <p:spPr bwMode="auto">
          <a:xfrm>
            <a:off x="3795762" y="2533179"/>
            <a:ext cx="61555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Canada</a:t>
            </a:r>
            <a:endParaRPr kumimoji="0" lang="en-US" sz="1600" b="0" dirty="0">
              <a:solidFill>
                <a:schemeClr val="tx1"/>
              </a:solidFill>
              <a:latin typeface="+mj-lt"/>
              <a:cs typeface="Times New Roman" pitchFamily="18" charset="0"/>
            </a:endParaRPr>
          </a:p>
        </p:txBody>
      </p:sp>
      <p:grpSp>
        <p:nvGrpSpPr>
          <p:cNvPr id="76" name="Group 87"/>
          <p:cNvGrpSpPr>
            <a:grpSpLocks/>
          </p:cNvGrpSpPr>
          <p:nvPr/>
        </p:nvGrpSpPr>
        <p:grpSpPr bwMode="auto">
          <a:xfrm>
            <a:off x="4655067" y="2555652"/>
            <a:ext cx="1434939" cy="246063"/>
            <a:chOff x="2677" y="1040"/>
            <a:chExt cx="1385" cy="155"/>
          </a:xfrm>
        </p:grpSpPr>
        <p:sp>
          <p:nvSpPr>
            <p:cNvPr id="77" name="Rectangle 9" descr="Parchment"/>
            <p:cNvSpPr>
              <a:spLocks noChangeArrowheads="1"/>
            </p:cNvSpPr>
            <p:nvPr/>
          </p:nvSpPr>
          <p:spPr bwMode="auto">
            <a:xfrm>
              <a:off x="3550" y="1040"/>
              <a:ext cx="512"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36.8%</a:t>
              </a:r>
              <a:endParaRPr kumimoji="0" lang="en-US" sz="1600" b="0" dirty="0">
                <a:solidFill>
                  <a:srgbClr val="000000"/>
                </a:solidFill>
                <a:latin typeface="+mj-lt"/>
                <a:cs typeface="Times New Roman" pitchFamily="18" charset="0"/>
              </a:endParaRPr>
            </a:p>
          </p:txBody>
        </p:sp>
        <p:sp>
          <p:nvSpPr>
            <p:cNvPr id="78" name="Rectangle 8"/>
            <p:cNvSpPr>
              <a:spLocks noChangeArrowheads="1"/>
            </p:cNvSpPr>
            <p:nvPr/>
          </p:nvSpPr>
          <p:spPr bwMode="auto">
            <a:xfrm>
              <a:off x="2677" y="1040"/>
              <a:ext cx="777"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sp>
        <p:nvSpPr>
          <p:cNvPr id="79" name="Rectangle 41"/>
          <p:cNvSpPr>
            <a:spLocks noChangeArrowheads="1"/>
          </p:cNvSpPr>
          <p:nvPr/>
        </p:nvSpPr>
        <p:spPr bwMode="auto">
          <a:xfrm>
            <a:off x="3074216" y="2540869"/>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0.3%</a:t>
            </a:r>
            <a:endParaRPr kumimoji="0" lang="en-US" sz="1600" b="0" dirty="0">
              <a:solidFill>
                <a:schemeClr val="tx1"/>
              </a:solidFill>
              <a:latin typeface="+mj-lt"/>
              <a:cs typeface="Times New Roman" pitchFamily="18" charset="0"/>
            </a:endParaRPr>
          </a:p>
        </p:txBody>
      </p:sp>
      <p:sp>
        <p:nvSpPr>
          <p:cNvPr id="80" name="Rectangle 10"/>
          <p:cNvSpPr>
            <a:spLocks noChangeArrowheads="1"/>
          </p:cNvSpPr>
          <p:nvPr/>
        </p:nvSpPr>
        <p:spPr bwMode="auto">
          <a:xfrm>
            <a:off x="3656301" y="2199804"/>
            <a:ext cx="755014"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a:solidFill>
                  <a:srgbClr val="000000"/>
                </a:solidFill>
                <a:latin typeface="+mj-lt"/>
                <a:cs typeface="Times New Roman" pitchFamily="18" charset="0"/>
              </a:rPr>
              <a:t>Australia</a:t>
            </a:r>
            <a:endParaRPr kumimoji="0" lang="en-US" sz="1600" b="0" dirty="0">
              <a:solidFill>
                <a:schemeClr val="tx1"/>
              </a:solidFill>
              <a:latin typeface="+mj-lt"/>
              <a:cs typeface="Times New Roman" pitchFamily="18" charset="0"/>
            </a:endParaRPr>
          </a:p>
        </p:txBody>
      </p:sp>
      <p:sp>
        <p:nvSpPr>
          <p:cNvPr id="82" name="Rectangle 42"/>
          <p:cNvSpPr>
            <a:spLocks noChangeArrowheads="1"/>
          </p:cNvSpPr>
          <p:nvPr/>
        </p:nvSpPr>
        <p:spPr bwMode="auto">
          <a:xfrm>
            <a:off x="3074216" y="2206154"/>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0.4%</a:t>
            </a:r>
            <a:endParaRPr kumimoji="0" lang="en-US" sz="1600" b="0" dirty="0">
              <a:solidFill>
                <a:schemeClr val="tx1"/>
              </a:solidFill>
              <a:latin typeface="+mj-lt"/>
              <a:cs typeface="Times New Roman" pitchFamily="18" charset="0"/>
            </a:endParaRPr>
          </a:p>
        </p:txBody>
      </p:sp>
      <p:grpSp>
        <p:nvGrpSpPr>
          <p:cNvPr id="83" name="Group 91"/>
          <p:cNvGrpSpPr>
            <a:grpSpLocks/>
          </p:cNvGrpSpPr>
          <p:nvPr/>
        </p:nvGrpSpPr>
        <p:grpSpPr bwMode="auto">
          <a:xfrm>
            <a:off x="4044131" y="3843234"/>
            <a:ext cx="2919256" cy="285750"/>
            <a:chOff x="2293" y="2010"/>
            <a:chExt cx="1815" cy="180"/>
          </a:xfrm>
        </p:grpSpPr>
        <p:sp>
          <p:nvSpPr>
            <p:cNvPr id="84" name="Rectangle 15"/>
            <p:cNvSpPr>
              <a:spLocks noChangeArrowheads="1"/>
            </p:cNvSpPr>
            <p:nvPr/>
          </p:nvSpPr>
          <p:spPr bwMode="auto">
            <a:xfrm>
              <a:off x="2293" y="2010"/>
              <a:ext cx="239" cy="155"/>
            </a:xfrm>
            <a:prstGeom prst="rect">
              <a:avLst/>
            </a:prstGeom>
            <a:noFill/>
            <a:ln w="9525">
              <a:noFill/>
              <a:miter lim="800000"/>
              <a:headEnd/>
              <a:tailEnd/>
            </a:ln>
          </p:spPr>
          <p:txBody>
            <a:bodyPr wrap="none" lIns="0" tIns="0" rIns="0" bIns="0">
              <a:prstTxWarp prst="textNoShape">
                <a:avLst/>
              </a:prstTxWarp>
              <a:spAutoFit/>
            </a:bodyPr>
            <a:lstStyle/>
            <a:p>
              <a:pPr algn="r"/>
              <a:r>
                <a:rPr lang="en-US" sz="1600" dirty="0">
                  <a:solidFill>
                    <a:srgbClr val="000000"/>
                  </a:solidFill>
                  <a:latin typeface="+mj-lt"/>
                  <a:cs typeface="Times New Roman" pitchFamily="18" charset="0"/>
                </a:rPr>
                <a:t> U.K.</a:t>
              </a:r>
              <a:endParaRPr kumimoji="0" lang="en-US" sz="1600" b="0" dirty="0">
                <a:solidFill>
                  <a:schemeClr val="tx1"/>
                </a:solidFill>
                <a:latin typeface="+mj-lt"/>
                <a:cs typeface="Times New Roman" pitchFamily="18" charset="0"/>
              </a:endParaRPr>
            </a:p>
          </p:txBody>
        </p:sp>
        <p:grpSp>
          <p:nvGrpSpPr>
            <p:cNvPr id="85" name="Group 83"/>
            <p:cNvGrpSpPr>
              <a:grpSpLocks/>
            </p:cNvGrpSpPr>
            <p:nvPr/>
          </p:nvGrpSpPr>
          <p:grpSpPr bwMode="auto">
            <a:xfrm>
              <a:off x="2675" y="2035"/>
              <a:ext cx="1433" cy="155"/>
              <a:chOff x="2672" y="1881"/>
              <a:chExt cx="1557" cy="155"/>
            </a:xfrm>
          </p:grpSpPr>
          <p:sp>
            <p:nvSpPr>
              <p:cNvPr id="86" name="Rectangle 17" descr="Parchment"/>
              <p:cNvSpPr>
                <a:spLocks noChangeArrowheads="1"/>
              </p:cNvSpPr>
              <p:nvPr/>
            </p:nvSpPr>
            <p:spPr bwMode="auto">
              <a:xfrm>
                <a:off x="3884" y="1881"/>
                <a:ext cx="345"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78.0%</a:t>
                </a:r>
                <a:endParaRPr kumimoji="0" lang="en-US" sz="1600" b="0" dirty="0">
                  <a:solidFill>
                    <a:srgbClr val="000000"/>
                  </a:solidFill>
                  <a:latin typeface="+mj-lt"/>
                  <a:cs typeface="Times New Roman" pitchFamily="18" charset="0"/>
                </a:endParaRPr>
              </a:p>
            </p:txBody>
          </p:sp>
          <p:sp>
            <p:nvSpPr>
              <p:cNvPr id="87" name="Rectangle 16"/>
              <p:cNvSpPr>
                <a:spLocks noChangeArrowheads="1"/>
              </p:cNvSpPr>
              <p:nvPr/>
            </p:nvSpPr>
            <p:spPr bwMode="auto">
              <a:xfrm>
                <a:off x="2672" y="1884"/>
                <a:ext cx="1155"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grpSp>
      <p:sp>
        <p:nvSpPr>
          <p:cNvPr id="88" name="Rectangle 43"/>
          <p:cNvSpPr>
            <a:spLocks noChangeArrowheads="1"/>
          </p:cNvSpPr>
          <p:nvPr/>
        </p:nvSpPr>
        <p:spPr bwMode="auto">
          <a:xfrm>
            <a:off x="3069454" y="3879729"/>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2.8%</a:t>
            </a:r>
            <a:endParaRPr kumimoji="0" lang="en-US" sz="1600" b="0" dirty="0">
              <a:solidFill>
                <a:schemeClr val="tx1"/>
              </a:solidFill>
              <a:latin typeface="+mj-lt"/>
              <a:cs typeface="Times New Roman" pitchFamily="18" charset="0"/>
            </a:endParaRPr>
          </a:p>
        </p:txBody>
      </p:sp>
      <p:sp>
        <p:nvSpPr>
          <p:cNvPr id="91" name="Rectangle 18"/>
          <p:cNvSpPr>
            <a:spLocks noChangeArrowheads="1"/>
          </p:cNvSpPr>
          <p:nvPr/>
        </p:nvSpPr>
        <p:spPr bwMode="auto">
          <a:xfrm>
            <a:off x="3979530" y="4879959"/>
            <a:ext cx="431785"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1" dirty="0">
                <a:solidFill>
                  <a:srgbClr val="000000"/>
                </a:solidFill>
                <a:latin typeface="+mj-lt"/>
                <a:cs typeface="Times New Roman" pitchFamily="18" charset="0"/>
              </a:rPr>
              <a:t> </a:t>
            </a:r>
            <a:r>
              <a:rPr kumimoji="0" lang="en-US" sz="1600" b="1" dirty="0" smtClean="0">
                <a:solidFill>
                  <a:srgbClr val="000000"/>
                </a:solidFill>
                <a:latin typeface="+mj-lt"/>
                <a:cs typeface="Times New Roman" pitchFamily="18" charset="0"/>
              </a:rPr>
              <a:t> U.S.</a:t>
            </a:r>
            <a:endParaRPr kumimoji="0" lang="en-US" sz="1600" b="1" dirty="0">
              <a:solidFill>
                <a:schemeClr val="tx1"/>
              </a:solidFill>
              <a:latin typeface="+mj-lt"/>
              <a:cs typeface="Times New Roman" pitchFamily="18" charset="0"/>
            </a:endParaRPr>
          </a:p>
        </p:txBody>
      </p:sp>
      <p:grpSp>
        <p:nvGrpSpPr>
          <p:cNvPr id="95" name="Group 82"/>
          <p:cNvGrpSpPr>
            <a:grpSpLocks/>
          </p:cNvGrpSpPr>
          <p:nvPr/>
        </p:nvGrpSpPr>
        <p:grpSpPr bwMode="auto">
          <a:xfrm>
            <a:off x="4655048" y="4909992"/>
            <a:ext cx="2585566" cy="246063"/>
            <a:chOff x="2677" y="2089"/>
            <a:chExt cx="1661" cy="155"/>
          </a:xfrm>
        </p:grpSpPr>
        <p:sp>
          <p:nvSpPr>
            <p:cNvPr id="96" name="Rectangle 20" descr="Parchment"/>
            <p:cNvSpPr>
              <a:spLocks noChangeArrowheads="1"/>
            </p:cNvSpPr>
            <p:nvPr/>
          </p:nvSpPr>
          <p:spPr bwMode="auto">
            <a:xfrm>
              <a:off x="4009" y="2089"/>
              <a:ext cx="329"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smtClean="0">
                  <a:solidFill>
                    <a:srgbClr val="000000"/>
                  </a:solidFill>
                  <a:latin typeface="+mj-lt"/>
                  <a:cs typeface="Times New Roman" pitchFamily="18" charset="0"/>
                </a:rPr>
                <a:t>90.1%</a:t>
              </a:r>
              <a:endParaRPr kumimoji="0" lang="en-US" sz="1600" b="1" dirty="0">
                <a:solidFill>
                  <a:srgbClr val="000000"/>
                </a:solidFill>
                <a:latin typeface="+mj-lt"/>
                <a:cs typeface="Times New Roman" pitchFamily="18" charset="0"/>
              </a:endParaRPr>
            </a:p>
          </p:txBody>
        </p:sp>
        <p:sp>
          <p:nvSpPr>
            <p:cNvPr id="97" name="Rectangle 19"/>
            <p:cNvSpPr>
              <a:spLocks noChangeArrowheads="1"/>
            </p:cNvSpPr>
            <p:nvPr/>
          </p:nvSpPr>
          <p:spPr bwMode="auto">
            <a:xfrm>
              <a:off x="2677" y="2090"/>
              <a:ext cx="1269" cy="144"/>
            </a:xfrm>
            <a:prstGeom prst="rect">
              <a:avLst/>
            </a:prstGeom>
            <a:solidFill>
              <a:srgbClr val="81AEDF"/>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sp>
        <p:nvSpPr>
          <p:cNvPr id="98" name="Rectangle 44"/>
          <p:cNvSpPr>
            <a:spLocks noChangeArrowheads="1"/>
          </p:cNvSpPr>
          <p:nvPr/>
        </p:nvSpPr>
        <p:spPr bwMode="auto">
          <a:xfrm>
            <a:off x="3078932" y="4883874"/>
            <a:ext cx="411972"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1" dirty="0" smtClean="0">
                <a:solidFill>
                  <a:srgbClr val="000000"/>
                </a:solidFill>
                <a:latin typeface="+mj-lt"/>
                <a:cs typeface="Times New Roman" pitchFamily="18" charset="0"/>
              </a:rPr>
              <a:t>1.7%</a:t>
            </a:r>
            <a:endParaRPr kumimoji="0" lang="en-US" sz="1600" b="1" dirty="0">
              <a:solidFill>
                <a:schemeClr val="tx1"/>
              </a:solidFill>
              <a:latin typeface="+mj-lt"/>
              <a:cs typeface="Times New Roman" pitchFamily="18" charset="0"/>
            </a:endParaRPr>
          </a:p>
        </p:txBody>
      </p:sp>
      <p:sp>
        <p:nvSpPr>
          <p:cNvPr id="99" name="Rectangle 21"/>
          <p:cNvSpPr>
            <a:spLocks noChangeArrowheads="1"/>
          </p:cNvSpPr>
          <p:nvPr/>
        </p:nvSpPr>
        <p:spPr bwMode="auto">
          <a:xfrm>
            <a:off x="3851867" y="3533304"/>
            <a:ext cx="559448"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France</a:t>
            </a:r>
            <a:endParaRPr kumimoji="0" lang="en-US" sz="1600" b="0">
              <a:solidFill>
                <a:schemeClr val="tx1"/>
              </a:solidFill>
              <a:latin typeface="+mj-lt"/>
              <a:cs typeface="Times New Roman" pitchFamily="18" charset="0"/>
            </a:endParaRPr>
          </a:p>
        </p:txBody>
      </p:sp>
      <p:grpSp>
        <p:nvGrpSpPr>
          <p:cNvPr id="100" name="Group 84"/>
          <p:cNvGrpSpPr>
            <a:grpSpLocks/>
          </p:cNvGrpSpPr>
          <p:nvPr/>
        </p:nvGrpSpPr>
        <p:grpSpPr bwMode="auto">
          <a:xfrm>
            <a:off x="4655060" y="3555779"/>
            <a:ext cx="2143533" cy="246063"/>
            <a:chOff x="2677" y="1670"/>
            <a:chExt cx="1367" cy="155"/>
          </a:xfrm>
        </p:grpSpPr>
        <p:sp>
          <p:nvSpPr>
            <p:cNvPr id="101" name="Rectangle 23" descr="Parchment"/>
            <p:cNvSpPr>
              <a:spLocks noChangeArrowheads="1"/>
            </p:cNvSpPr>
            <p:nvPr/>
          </p:nvSpPr>
          <p:spPr bwMode="auto">
            <a:xfrm>
              <a:off x="3706" y="1670"/>
              <a:ext cx="338"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68.8%</a:t>
              </a:r>
              <a:endParaRPr kumimoji="0" lang="en-US" sz="1600" b="0" dirty="0">
                <a:solidFill>
                  <a:srgbClr val="000000"/>
                </a:solidFill>
                <a:latin typeface="+mj-lt"/>
                <a:cs typeface="Times New Roman" pitchFamily="18" charset="0"/>
              </a:endParaRPr>
            </a:p>
          </p:txBody>
        </p:sp>
        <p:sp>
          <p:nvSpPr>
            <p:cNvPr id="102" name="Rectangle 22"/>
            <p:cNvSpPr>
              <a:spLocks noChangeArrowheads="1"/>
            </p:cNvSpPr>
            <p:nvPr/>
          </p:nvSpPr>
          <p:spPr bwMode="auto">
            <a:xfrm>
              <a:off x="2677" y="1670"/>
              <a:ext cx="962"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sp>
        <p:nvSpPr>
          <p:cNvPr id="103" name="Rectangle 45"/>
          <p:cNvSpPr>
            <a:spLocks noChangeArrowheads="1"/>
          </p:cNvSpPr>
          <p:nvPr/>
        </p:nvSpPr>
        <p:spPr bwMode="auto">
          <a:xfrm>
            <a:off x="3074216" y="3545014"/>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2.4%</a:t>
            </a:r>
            <a:endParaRPr kumimoji="0" lang="en-US" sz="1600" b="0" dirty="0">
              <a:solidFill>
                <a:schemeClr val="tx1"/>
              </a:solidFill>
              <a:latin typeface="+mj-lt"/>
              <a:cs typeface="Times New Roman" pitchFamily="18" charset="0"/>
            </a:endParaRPr>
          </a:p>
        </p:txBody>
      </p:sp>
      <p:sp>
        <p:nvSpPr>
          <p:cNvPr id="104" name="Rectangle 24"/>
          <p:cNvSpPr>
            <a:spLocks noChangeArrowheads="1"/>
          </p:cNvSpPr>
          <p:nvPr/>
        </p:nvSpPr>
        <p:spPr bwMode="auto">
          <a:xfrm>
            <a:off x="3957665" y="3199929"/>
            <a:ext cx="453650"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Spain</a:t>
            </a:r>
            <a:endParaRPr kumimoji="0" lang="en-US" sz="1600" b="0" dirty="0">
              <a:solidFill>
                <a:schemeClr val="tx1"/>
              </a:solidFill>
              <a:latin typeface="+mj-lt"/>
              <a:cs typeface="Times New Roman" pitchFamily="18" charset="0"/>
            </a:endParaRPr>
          </a:p>
        </p:txBody>
      </p:sp>
      <p:grpSp>
        <p:nvGrpSpPr>
          <p:cNvPr id="105" name="Group 85"/>
          <p:cNvGrpSpPr>
            <a:grpSpLocks/>
          </p:cNvGrpSpPr>
          <p:nvPr/>
        </p:nvGrpSpPr>
        <p:grpSpPr bwMode="auto">
          <a:xfrm>
            <a:off x="4655048" y="3220934"/>
            <a:ext cx="2022790" cy="247650"/>
            <a:chOff x="2677" y="1464"/>
            <a:chExt cx="1226" cy="156"/>
          </a:xfrm>
        </p:grpSpPr>
        <p:sp>
          <p:nvSpPr>
            <p:cNvPr id="106" name="Rectangle 26" descr="Parchment"/>
            <p:cNvSpPr>
              <a:spLocks noChangeArrowheads="1"/>
            </p:cNvSpPr>
            <p:nvPr/>
          </p:nvSpPr>
          <p:spPr bwMode="auto">
            <a:xfrm>
              <a:off x="3593" y="1465"/>
              <a:ext cx="310"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64.7%</a:t>
              </a:r>
              <a:endParaRPr kumimoji="0" lang="en-US" sz="1600" b="0" dirty="0">
                <a:solidFill>
                  <a:srgbClr val="000000"/>
                </a:solidFill>
                <a:latin typeface="+mj-lt"/>
                <a:cs typeface="Times New Roman" pitchFamily="18" charset="0"/>
              </a:endParaRPr>
            </a:p>
          </p:txBody>
        </p:sp>
        <p:sp>
          <p:nvSpPr>
            <p:cNvPr id="107" name="Rectangle 25"/>
            <p:cNvSpPr>
              <a:spLocks noChangeArrowheads="1"/>
            </p:cNvSpPr>
            <p:nvPr/>
          </p:nvSpPr>
          <p:spPr bwMode="auto">
            <a:xfrm>
              <a:off x="2677" y="1464"/>
              <a:ext cx="858"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sp>
        <p:nvSpPr>
          <p:cNvPr id="108" name="Rectangle 46"/>
          <p:cNvSpPr>
            <a:spLocks noChangeArrowheads="1"/>
          </p:cNvSpPr>
          <p:nvPr/>
        </p:nvSpPr>
        <p:spPr bwMode="auto">
          <a:xfrm>
            <a:off x="3069454" y="3210299"/>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2.9%</a:t>
            </a:r>
            <a:endParaRPr kumimoji="0" lang="en-US" sz="1600" b="0" dirty="0">
              <a:solidFill>
                <a:schemeClr val="tx1"/>
              </a:solidFill>
              <a:latin typeface="+mj-lt"/>
              <a:cs typeface="Times New Roman" pitchFamily="18" charset="0"/>
            </a:endParaRPr>
          </a:p>
        </p:txBody>
      </p:sp>
      <p:sp>
        <p:nvSpPr>
          <p:cNvPr id="109" name="Rectangle 30"/>
          <p:cNvSpPr>
            <a:spLocks noChangeArrowheads="1"/>
          </p:cNvSpPr>
          <p:nvPr/>
        </p:nvSpPr>
        <p:spPr bwMode="auto">
          <a:xfrm>
            <a:off x="3648862" y="2866554"/>
            <a:ext cx="76245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Germany</a:t>
            </a:r>
            <a:endParaRPr kumimoji="0" lang="en-US" sz="1600" b="0" dirty="0">
              <a:solidFill>
                <a:schemeClr val="tx1"/>
              </a:solidFill>
              <a:latin typeface="+mj-lt"/>
              <a:cs typeface="Times New Roman" pitchFamily="18" charset="0"/>
            </a:endParaRPr>
          </a:p>
        </p:txBody>
      </p:sp>
      <p:grpSp>
        <p:nvGrpSpPr>
          <p:cNvPr id="110" name="Group 86"/>
          <p:cNvGrpSpPr>
            <a:grpSpLocks/>
          </p:cNvGrpSpPr>
          <p:nvPr/>
        </p:nvGrpSpPr>
        <p:grpSpPr bwMode="auto">
          <a:xfrm>
            <a:off x="4655044" y="2879503"/>
            <a:ext cx="1717051" cy="246063"/>
            <a:chOff x="2677" y="1244"/>
            <a:chExt cx="1428" cy="155"/>
          </a:xfrm>
        </p:grpSpPr>
        <p:sp>
          <p:nvSpPr>
            <p:cNvPr id="111" name="Rectangle 32" descr="Parchment"/>
            <p:cNvSpPr>
              <a:spLocks noChangeArrowheads="1"/>
            </p:cNvSpPr>
            <p:nvPr/>
          </p:nvSpPr>
          <p:spPr bwMode="auto">
            <a:xfrm>
              <a:off x="3664" y="1244"/>
              <a:ext cx="44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49.7%</a:t>
              </a:r>
              <a:endParaRPr kumimoji="0" lang="en-US" sz="1600" b="0" dirty="0">
                <a:solidFill>
                  <a:srgbClr val="000000"/>
                </a:solidFill>
                <a:latin typeface="+mj-lt"/>
                <a:cs typeface="Times New Roman" pitchFamily="18" charset="0"/>
              </a:endParaRPr>
            </a:p>
          </p:txBody>
        </p:sp>
        <p:sp>
          <p:nvSpPr>
            <p:cNvPr id="112" name="Rectangle 31"/>
            <p:cNvSpPr>
              <a:spLocks noChangeArrowheads="1"/>
            </p:cNvSpPr>
            <p:nvPr/>
          </p:nvSpPr>
          <p:spPr bwMode="auto">
            <a:xfrm>
              <a:off x="2677" y="1250"/>
              <a:ext cx="905"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sp>
        <p:nvSpPr>
          <p:cNvPr id="113" name="Rectangle 48"/>
          <p:cNvSpPr>
            <a:spLocks noChangeArrowheads="1"/>
          </p:cNvSpPr>
          <p:nvPr/>
        </p:nvSpPr>
        <p:spPr bwMode="auto">
          <a:xfrm>
            <a:off x="3071041" y="2875584"/>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1.8%</a:t>
            </a:r>
            <a:endParaRPr kumimoji="0" lang="en-US" sz="1600" b="0" dirty="0">
              <a:solidFill>
                <a:schemeClr val="tx1"/>
              </a:solidFill>
              <a:latin typeface="+mj-lt"/>
              <a:cs typeface="Times New Roman" pitchFamily="18" charset="0"/>
            </a:endParaRPr>
          </a:p>
        </p:txBody>
      </p:sp>
      <p:sp>
        <p:nvSpPr>
          <p:cNvPr id="114" name="Rectangle 33"/>
          <p:cNvSpPr>
            <a:spLocks noChangeArrowheads="1"/>
          </p:cNvSpPr>
          <p:nvPr/>
        </p:nvSpPr>
        <p:spPr bwMode="auto">
          <a:xfrm>
            <a:off x="3935223" y="5546709"/>
            <a:ext cx="476092"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chemeClr val="tx1"/>
                </a:solidFill>
                <a:latin typeface="+mj-lt"/>
                <a:cs typeface="Times New Roman" pitchFamily="18" charset="0"/>
              </a:rPr>
              <a:t>Japan</a:t>
            </a:r>
            <a:endParaRPr kumimoji="0" lang="en-US" sz="1600" b="0" dirty="0">
              <a:solidFill>
                <a:schemeClr val="tx1"/>
              </a:solidFill>
              <a:latin typeface="+mj-lt"/>
              <a:cs typeface="Times New Roman" pitchFamily="18" charset="0"/>
            </a:endParaRPr>
          </a:p>
        </p:txBody>
      </p:sp>
      <p:grpSp>
        <p:nvGrpSpPr>
          <p:cNvPr id="115" name="Group 80"/>
          <p:cNvGrpSpPr>
            <a:grpSpLocks/>
          </p:cNvGrpSpPr>
          <p:nvPr/>
        </p:nvGrpSpPr>
        <p:grpSpPr bwMode="auto">
          <a:xfrm>
            <a:off x="4655050" y="5564426"/>
            <a:ext cx="3876059" cy="246063"/>
            <a:chOff x="2677" y="2507"/>
            <a:chExt cx="2521" cy="155"/>
          </a:xfrm>
        </p:grpSpPr>
        <p:sp>
          <p:nvSpPr>
            <p:cNvPr id="116" name="Rectangle 34"/>
            <p:cNvSpPr>
              <a:spLocks noChangeArrowheads="1"/>
            </p:cNvSpPr>
            <p:nvPr/>
          </p:nvSpPr>
          <p:spPr bwMode="auto">
            <a:xfrm>
              <a:off x="2677" y="2510"/>
              <a:ext cx="2058"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sp>
          <p:nvSpPr>
            <p:cNvPr id="117" name="Rectangle 35" descr="Parchment"/>
            <p:cNvSpPr>
              <a:spLocks noChangeArrowheads="1"/>
            </p:cNvSpPr>
            <p:nvPr/>
          </p:nvSpPr>
          <p:spPr bwMode="auto">
            <a:xfrm>
              <a:off x="4786" y="2507"/>
              <a:ext cx="412"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144.3%</a:t>
              </a:r>
              <a:endParaRPr kumimoji="0" lang="en-US" sz="1600" b="0" dirty="0">
                <a:solidFill>
                  <a:srgbClr val="000000"/>
                </a:solidFill>
                <a:latin typeface="+mj-lt"/>
                <a:cs typeface="Times New Roman" pitchFamily="18" charset="0"/>
              </a:endParaRPr>
            </a:p>
          </p:txBody>
        </p:sp>
      </p:grpSp>
      <p:sp>
        <p:nvSpPr>
          <p:cNvPr id="118" name="Rectangle 49"/>
          <p:cNvSpPr>
            <a:spLocks noChangeArrowheads="1"/>
          </p:cNvSpPr>
          <p:nvPr/>
        </p:nvSpPr>
        <p:spPr bwMode="auto">
          <a:xfrm>
            <a:off x="3074216" y="5553304"/>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1.2%</a:t>
            </a:r>
            <a:endParaRPr kumimoji="0" lang="en-US" sz="1600" b="0" dirty="0">
              <a:solidFill>
                <a:schemeClr val="tx1"/>
              </a:solidFill>
              <a:latin typeface="+mj-lt"/>
              <a:cs typeface="Times New Roman" pitchFamily="18" charset="0"/>
            </a:endParaRPr>
          </a:p>
        </p:txBody>
      </p:sp>
      <p:sp>
        <p:nvSpPr>
          <p:cNvPr id="119" name="Rectangle 74"/>
          <p:cNvSpPr>
            <a:spLocks noChangeArrowheads="1"/>
          </p:cNvSpPr>
          <p:nvPr/>
        </p:nvSpPr>
        <p:spPr bwMode="auto">
          <a:xfrm>
            <a:off x="4056346" y="5213334"/>
            <a:ext cx="354969"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chemeClr val="tx1"/>
                </a:solidFill>
                <a:latin typeface="+mj-lt"/>
                <a:cs typeface="Times New Roman" pitchFamily="18" charset="0"/>
              </a:rPr>
              <a:t>Italy</a:t>
            </a:r>
            <a:endParaRPr kumimoji="0" lang="en-US" sz="1600" b="0" dirty="0">
              <a:solidFill>
                <a:schemeClr val="tx1"/>
              </a:solidFill>
              <a:latin typeface="+mj-lt"/>
              <a:cs typeface="Times New Roman" pitchFamily="18" charset="0"/>
            </a:endParaRPr>
          </a:p>
        </p:txBody>
      </p:sp>
      <p:grpSp>
        <p:nvGrpSpPr>
          <p:cNvPr id="136" name="Group 81"/>
          <p:cNvGrpSpPr>
            <a:grpSpLocks/>
          </p:cNvGrpSpPr>
          <p:nvPr/>
        </p:nvGrpSpPr>
        <p:grpSpPr bwMode="auto">
          <a:xfrm>
            <a:off x="4655050" y="5234225"/>
            <a:ext cx="2936353" cy="246063"/>
            <a:chOff x="2677" y="2299"/>
            <a:chExt cx="1955" cy="155"/>
          </a:xfrm>
        </p:grpSpPr>
        <p:sp>
          <p:nvSpPr>
            <p:cNvPr id="137" name="Rectangle 76" descr="Parchment"/>
            <p:cNvSpPr>
              <a:spLocks noChangeArrowheads="1"/>
            </p:cNvSpPr>
            <p:nvPr/>
          </p:nvSpPr>
          <p:spPr bwMode="auto">
            <a:xfrm>
              <a:off x="4210" y="2299"/>
              <a:ext cx="422"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100.6%</a:t>
              </a:r>
              <a:endParaRPr kumimoji="0" lang="en-US" sz="1600" b="0" dirty="0">
                <a:solidFill>
                  <a:srgbClr val="000000"/>
                </a:solidFill>
                <a:latin typeface="+mj-lt"/>
                <a:cs typeface="Times New Roman" pitchFamily="18" charset="0"/>
              </a:endParaRPr>
            </a:p>
          </p:txBody>
        </p:sp>
        <p:sp>
          <p:nvSpPr>
            <p:cNvPr id="141" name="Rectangle 77"/>
            <p:cNvSpPr>
              <a:spLocks noChangeArrowheads="1"/>
            </p:cNvSpPr>
            <p:nvPr/>
          </p:nvSpPr>
          <p:spPr bwMode="auto">
            <a:xfrm>
              <a:off x="2677" y="2300"/>
              <a:ext cx="1467"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sp>
        <p:nvSpPr>
          <p:cNvPr id="142" name="Rectangle 78"/>
          <p:cNvSpPr>
            <a:spLocks noChangeArrowheads="1"/>
          </p:cNvSpPr>
          <p:nvPr/>
        </p:nvSpPr>
        <p:spPr bwMode="auto">
          <a:xfrm>
            <a:off x="3074216" y="5218589"/>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5.0%</a:t>
            </a:r>
            <a:endParaRPr kumimoji="0" lang="en-US" sz="1600" b="0" dirty="0">
              <a:solidFill>
                <a:schemeClr val="tx1"/>
              </a:solidFill>
              <a:latin typeface="+mj-lt"/>
              <a:cs typeface="Times New Roman" pitchFamily="18" charset="0"/>
            </a:endParaRPr>
          </a:p>
        </p:txBody>
      </p:sp>
      <p:grpSp>
        <p:nvGrpSpPr>
          <p:cNvPr id="4" name="Group 3"/>
          <p:cNvGrpSpPr/>
          <p:nvPr/>
        </p:nvGrpSpPr>
        <p:grpSpPr>
          <a:xfrm>
            <a:off x="4658733" y="2209865"/>
            <a:ext cx="658231" cy="246221"/>
            <a:chOff x="5012373" y="2436500"/>
            <a:chExt cx="658231" cy="246221"/>
          </a:xfrm>
        </p:grpSpPr>
        <p:sp>
          <p:nvSpPr>
            <p:cNvPr id="81" name="Rectangle 12" descr="Parchment"/>
            <p:cNvSpPr>
              <a:spLocks noChangeArrowheads="1"/>
            </p:cNvSpPr>
            <p:nvPr/>
          </p:nvSpPr>
          <p:spPr bwMode="auto">
            <a:xfrm>
              <a:off x="5263441" y="2436500"/>
              <a:ext cx="40716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7.5%</a:t>
              </a:r>
              <a:endParaRPr kumimoji="0" lang="en-US" sz="1600" b="0" dirty="0">
                <a:solidFill>
                  <a:schemeClr val="tx1"/>
                </a:solidFill>
                <a:latin typeface="+mj-lt"/>
                <a:cs typeface="Times New Roman" pitchFamily="18" charset="0"/>
              </a:endParaRPr>
            </a:p>
          </p:txBody>
        </p:sp>
        <p:sp>
          <p:nvSpPr>
            <p:cNvPr id="143" name="Rectangle 89"/>
            <p:cNvSpPr>
              <a:spLocks noChangeArrowheads="1"/>
            </p:cNvSpPr>
            <p:nvPr/>
          </p:nvSpPr>
          <p:spPr bwMode="auto">
            <a:xfrm>
              <a:off x="5012373" y="2449549"/>
              <a:ext cx="166687" cy="230187"/>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400">
                <a:latin typeface="+mj-lt"/>
                <a:cs typeface="Times New Roman" pitchFamily="18" charset="0"/>
              </a:endParaRPr>
            </a:p>
          </p:txBody>
        </p:sp>
      </p:grpSp>
      <p:grpSp>
        <p:nvGrpSpPr>
          <p:cNvPr id="60" name="Group 91"/>
          <p:cNvGrpSpPr>
            <a:grpSpLocks/>
          </p:cNvGrpSpPr>
          <p:nvPr/>
        </p:nvGrpSpPr>
        <p:grpSpPr bwMode="auto">
          <a:xfrm>
            <a:off x="3681552" y="4519239"/>
            <a:ext cx="3509526" cy="285750"/>
            <a:chOff x="2070" y="2010"/>
            <a:chExt cx="2182" cy="180"/>
          </a:xfrm>
        </p:grpSpPr>
        <p:sp>
          <p:nvSpPr>
            <p:cNvPr id="61" name="Rectangle 15"/>
            <p:cNvSpPr>
              <a:spLocks noChangeArrowheads="1"/>
            </p:cNvSpPr>
            <p:nvPr/>
          </p:nvSpPr>
          <p:spPr bwMode="auto">
            <a:xfrm>
              <a:off x="2070" y="2010"/>
              <a:ext cx="462" cy="155"/>
            </a:xfrm>
            <a:prstGeom prst="rect">
              <a:avLst/>
            </a:prstGeom>
            <a:noFill/>
            <a:ln w="9525">
              <a:noFill/>
              <a:miter lim="800000"/>
              <a:headEnd/>
              <a:tailEnd/>
            </a:ln>
          </p:spPr>
          <p:txBody>
            <a:bodyPr wrap="none" lIns="0" tIns="0" rIns="0" bIns="0">
              <a:prstTxWarp prst="textNoShape">
                <a:avLst/>
              </a:prstTxWarp>
              <a:spAutoFit/>
            </a:bodyPr>
            <a:lstStyle/>
            <a:p>
              <a:pPr algn="r"/>
              <a:r>
                <a:rPr lang="en-US" sz="1600" dirty="0">
                  <a:solidFill>
                    <a:srgbClr val="000000"/>
                  </a:solidFill>
                  <a:latin typeface="+mj-lt"/>
                  <a:cs typeface="Times New Roman" pitchFamily="18" charset="0"/>
                </a:rPr>
                <a:t> </a:t>
              </a:r>
              <a:r>
                <a:rPr lang="en-US" sz="1600" dirty="0" smtClean="0">
                  <a:solidFill>
                    <a:srgbClr val="000000"/>
                  </a:solidFill>
                  <a:latin typeface="+mj-lt"/>
                  <a:cs typeface="Times New Roman" pitchFamily="18" charset="0"/>
                </a:rPr>
                <a:t>Portugal</a:t>
              </a:r>
              <a:endParaRPr kumimoji="0" lang="en-US" sz="1600" b="0" dirty="0">
                <a:solidFill>
                  <a:schemeClr val="tx1"/>
                </a:solidFill>
                <a:latin typeface="+mj-lt"/>
                <a:cs typeface="Times New Roman" pitchFamily="18" charset="0"/>
              </a:endParaRPr>
            </a:p>
          </p:txBody>
        </p:sp>
        <p:grpSp>
          <p:nvGrpSpPr>
            <p:cNvPr id="63" name="Group 83"/>
            <p:cNvGrpSpPr>
              <a:grpSpLocks/>
            </p:cNvGrpSpPr>
            <p:nvPr/>
          </p:nvGrpSpPr>
          <p:grpSpPr bwMode="auto">
            <a:xfrm>
              <a:off x="2674" y="2035"/>
              <a:ext cx="1578" cy="155"/>
              <a:chOff x="2642" y="1881"/>
              <a:chExt cx="1702" cy="155"/>
            </a:xfrm>
          </p:grpSpPr>
          <p:sp>
            <p:nvSpPr>
              <p:cNvPr id="64" name="Rectangle 17" descr="Parchment"/>
              <p:cNvSpPr>
                <a:spLocks noChangeArrowheads="1"/>
              </p:cNvSpPr>
              <p:nvPr/>
            </p:nvSpPr>
            <p:spPr bwMode="auto">
              <a:xfrm>
                <a:off x="3999" y="1881"/>
                <a:ext cx="345"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88.2%</a:t>
                </a:r>
                <a:endParaRPr kumimoji="0" lang="en-US" sz="1600" b="0" dirty="0">
                  <a:solidFill>
                    <a:srgbClr val="000000"/>
                  </a:solidFill>
                  <a:latin typeface="+mj-lt"/>
                  <a:cs typeface="Times New Roman" pitchFamily="18" charset="0"/>
                </a:endParaRPr>
              </a:p>
            </p:txBody>
          </p:sp>
          <p:sp>
            <p:nvSpPr>
              <p:cNvPr id="66" name="Rectangle 16"/>
              <p:cNvSpPr>
                <a:spLocks noChangeArrowheads="1"/>
              </p:cNvSpPr>
              <p:nvPr/>
            </p:nvSpPr>
            <p:spPr bwMode="auto">
              <a:xfrm>
                <a:off x="2642" y="1884"/>
                <a:ext cx="1309"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grpSp>
      <p:sp>
        <p:nvSpPr>
          <p:cNvPr id="68" name="Rectangle 43"/>
          <p:cNvSpPr>
            <a:spLocks noChangeArrowheads="1"/>
          </p:cNvSpPr>
          <p:nvPr/>
        </p:nvSpPr>
        <p:spPr bwMode="auto">
          <a:xfrm>
            <a:off x="3073369" y="4549159"/>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4.8%</a:t>
            </a:r>
            <a:endParaRPr kumimoji="0" lang="en-US" sz="1600" b="0" dirty="0">
              <a:solidFill>
                <a:schemeClr val="tx1"/>
              </a:solidFill>
              <a:latin typeface="+mj-lt"/>
              <a:cs typeface="Times New Roman" pitchFamily="18" charset="0"/>
            </a:endParaRPr>
          </a:p>
        </p:txBody>
      </p:sp>
      <p:sp>
        <p:nvSpPr>
          <p:cNvPr id="70" name="Rectangle 21"/>
          <p:cNvSpPr>
            <a:spLocks noChangeArrowheads="1"/>
          </p:cNvSpPr>
          <p:nvPr/>
        </p:nvSpPr>
        <p:spPr bwMode="auto">
          <a:xfrm>
            <a:off x="3736450" y="4217124"/>
            <a:ext cx="674865"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Belgium</a:t>
            </a:r>
            <a:endParaRPr kumimoji="0" lang="en-US" sz="1600" b="0" dirty="0">
              <a:solidFill>
                <a:schemeClr val="tx1"/>
              </a:solidFill>
              <a:latin typeface="+mj-lt"/>
              <a:cs typeface="Times New Roman" pitchFamily="18" charset="0"/>
            </a:endParaRPr>
          </a:p>
        </p:txBody>
      </p:sp>
      <p:grpSp>
        <p:nvGrpSpPr>
          <p:cNvPr id="73" name="Group 84"/>
          <p:cNvGrpSpPr>
            <a:grpSpLocks/>
          </p:cNvGrpSpPr>
          <p:nvPr/>
        </p:nvGrpSpPr>
        <p:grpSpPr bwMode="auto">
          <a:xfrm>
            <a:off x="4658960" y="4231784"/>
            <a:ext cx="2422636" cy="246063"/>
            <a:chOff x="2677" y="1670"/>
            <a:chExt cx="1545" cy="155"/>
          </a:xfrm>
        </p:grpSpPr>
        <p:sp>
          <p:nvSpPr>
            <p:cNvPr id="89" name="Rectangle 23" descr="Parchment"/>
            <p:cNvSpPr>
              <a:spLocks noChangeArrowheads="1"/>
            </p:cNvSpPr>
            <p:nvPr/>
          </p:nvSpPr>
          <p:spPr bwMode="auto">
            <a:xfrm>
              <a:off x="3896" y="1670"/>
              <a:ext cx="32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82.9%</a:t>
              </a:r>
              <a:endParaRPr kumimoji="0" lang="en-US" sz="1600" b="0" dirty="0">
                <a:solidFill>
                  <a:srgbClr val="000000"/>
                </a:solidFill>
                <a:latin typeface="+mj-lt"/>
                <a:cs typeface="Times New Roman" pitchFamily="18" charset="0"/>
              </a:endParaRPr>
            </a:p>
          </p:txBody>
        </p:sp>
        <p:sp>
          <p:nvSpPr>
            <p:cNvPr id="90" name="Rectangle 22"/>
            <p:cNvSpPr>
              <a:spLocks noChangeArrowheads="1"/>
            </p:cNvSpPr>
            <p:nvPr/>
          </p:nvSpPr>
          <p:spPr bwMode="auto">
            <a:xfrm>
              <a:off x="2677" y="1670"/>
              <a:ext cx="1160" cy="144"/>
            </a:xfrm>
            <a:prstGeom prst="rect">
              <a:avLst/>
            </a:prstGeom>
            <a:solidFill>
              <a:srgbClr val="84BE9B"/>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400">
                <a:latin typeface="+mj-lt"/>
                <a:cs typeface="Times New Roman" pitchFamily="18" charset="0"/>
              </a:endParaRPr>
            </a:p>
          </p:txBody>
        </p:sp>
      </p:grpSp>
      <p:sp>
        <p:nvSpPr>
          <p:cNvPr id="92" name="Rectangle 45"/>
          <p:cNvSpPr>
            <a:spLocks noChangeArrowheads="1"/>
          </p:cNvSpPr>
          <p:nvPr/>
        </p:nvSpPr>
        <p:spPr bwMode="auto">
          <a:xfrm>
            <a:off x="3078131" y="4214444"/>
            <a:ext cx="40716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3.2%</a:t>
            </a:r>
            <a:endParaRPr kumimoji="0" lang="en-US" sz="1600" b="0" dirty="0">
              <a:solidFill>
                <a:schemeClr val="tx1"/>
              </a:solidFill>
              <a:latin typeface="+mj-lt"/>
              <a:cs typeface="Times New Roman" pitchFamily="18" charset="0"/>
            </a:endParaRPr>
          </a:p>
        </p:txBody>
      </p:sp>
    </p:spTree>
    <p:extLst>
      <p:ext uri="{BB962C8B-B14F-4D97-AF65-F5344CB8AC3E}">
        <p14:creationId xmlns:p14="http://schemas.microsoft.com/office/powerpoint/2010/main" val="335039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anim calcmode="lin" valueType="num">
                                      <p:cBhvr>
                                        <p:cTn id="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fade">
                                      <p:cBhvr>
                                        <p:cTn id="13" dur="500"/>
                                        <p:tgtEl>
                                          <p:spTgt spid="41">
                                            <p:txEl>
                                              <p:pRg st="1" end="1"/>
                                            </p:txEl>
                                          </p:spTgt>
                                        </p:tgtEl>
                                      </p:cBhvr>
                                    </p:animEffect>
                                    <p:anim calcmode="lin" valueType="num">
                                      <p:cBhvr>
                                        <p:cTn id="14"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6" presetClass="emph" presetSubtype="0" fill="hold" grpId="0" nodeType="afterEffect">
                                  <p:stCondLst>
                                    <p:cond delay="0"/>
                                  </p:stCondLst>
                                  <p:childTnLst>
                                    <p:animEffect transition="out" filter="fade">
                                      <p:cBhvr>
                                        <p:cTn id="18" dur="750" tmFilter="0, 0; .2, .5; .8, .5; 1, 0"/>
                                        <p:tgtEl>
                                          <p:spTgt spid="91"/>
                                        </p:tgtEl>
                                      </p:cBhvr>
                                    </p:animEffect>
                                    <p:animScale>
                                      <p:cBhvr>
                                        <p:cTn id="19" dur="375" autoRev="1" fill="hold"/>
                                        <p:tgtEl>
                                          <p:spTgt spid="91"/>
                                        </p:tgtEl>
                                      </p:cBhvr>
                                      <p:by x="105000" y="105000"/>
                                    </p:animScale>
                                  </p:childTnLst>
                                </p:cTn>
                              </p:par>
                              <p:par>
                                <p:cTn id="20" presetID="26" presetClass="emph" presetSubtype="0" fill="hold" nodeType="withEffect">
                                  <p:stCondLst>
                                    <p:cond delay="0"/>
                                  </p:stCondLst>
                                  <p:childTnLst>
                                    <p:animEffect transition="out" filter="fade">
                                      <p:cBhvr>
                                        <p:cTn id="21" dur="750" tmFilter="0, 0; .2, .5; .8, .5; 1, 0"/>
                                        <p:tgtEl>
                                          <p:spTgt spid="95"/>
                                        </p:tgtEl>
                                      </p:cBhvr>
                                    </p:animEffect>
                                    <p:animScale>
                                      <p:cBhvr>
                                        <p:cTn id="22" dur="375" autoRev="1" fill="hold"/>
                                        <p:tgtEl>
                                          <p:spTgt spid="9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985" y="529195"/>
            <a:ext cx="7772400" cy="1135482"/>
          </a:xfrm>
        </p:spPr>
        <p:txBody>
          <a:bodyPr anchor="ctr"/>
          <a:lstStyle/>
          <a:p>
            <a:pPr>
              <a:lnSpc>
                <a:spcPts val="4000"/>
              </a:lnSpc>
            </a:pPr>
            <a:r>
              <a:rPr lang="en-US" dirty="0"/>
              <a:t>Social Security, </a:t>
            </a:r>
            <a:r>
              <a:rPr lang="en-US" dirty="0" smtClean="0"/>
              <a:t>Budget </a:t>
            </a:r>
            <a:r>
              <a:rPr lang="en-US" dirty="0"/>
              <a:t>Deficits, </a:t>
            </a:r>
            <a:br>
              <a:rPr lang="en-US" dirty="0"/>
            </a:br>
            <a:r>
              <a:rPr lang="en-US" dirty="0"/>
              <a:t>and the National Debt</a:t>
            </a:r>
          </a:p>
        </p:txBody>
      </p:sp>
    </p:spTree>
    <p:extLst>
      <p:ext uri="{BB962C8B-B14F-4D97-AF65-F5344CB8AC3E}">
        <p14:creationId xmlns:p14="http://schemas.microsoft.com/office/powerpoint/2010/main" val="1250216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888674" cy="2216341"/>
          </a:xfrm>
        </p:spPr>
        <p:txBody>
          <a:bodyPr/>
          <a:lstStyle/>
          <a:p>
            <a:r>
              <a:rPr lang="en-US" dirty="0">
                <a:solidFill>
                  <a:schemeClr val="tx1"/>
                </a:solidFill>
                <a:ea typeface="Times New Roman" pitchFamily="28" charset="0"/>
              </a:rPr>
              <a:t>Social Security revenues and expenditures are generally included in budget deficit calculations. </a:t>
            </a:r>
          </a:p>
          <a:p>
            <a:r>
              <a:rPr lang="en-US" dirty="0" smtClean="0">
                <a:solidFill>
                  <a:schemeClr val="tx1"/>
                </a:solidFill>
                <a:ea typeface="Times New Roman" pitchFamily="28" charset="0"/>
              </a:rPr>
              <a:t>As the Baby-boom generation retires, the system will run larger and larger deficits.  This will make it more difficult to balance the Federal budget in the future.</a:t>
            </a:r>
          </a:p>
        </p:txBody>
      </p:sp>
      <p:sp>
        <p:nvSpPr>
          <p:cNvPr id="6" name="Title 1"/>
          <p:cNvSpPr>
            <a:spLocks noGrp="1"/>
          </p:cNvSpPr>
          <p:nvPr>
            <p:ph type="title"/>
          </p:nvPr>
        </p:nvSpPr>
        <p:spPr>
          <a:xfrm>
            <a:off x="119569" y="102072"/>
            <a:ext cx="8904855" cy="1023346"/>
          </a:xfrm>
        </p:spPr>
        <p:txBody>
          <a:bodyPr/>
          <a:lstStyle/>
          <a:p>
            <a:pPr>
              <a:lnSpc>
                <a:spcPts val="3500"/>
              </a:lnSpc>
            </a:pPr>
            <a:r>
              <a:rPr lang="en-US" dirty="0"/>
              <a:t>Social Security, Budget Deficits, </a:t>
            </a:r>
            <a:br>
              <a:rPr lang="en-US" dirty="0"/>
            </a:br>
            <a:r>
              <a:rPr lang="en-US" dirty="0"/>
              <a:t>and the National Debt </a:t>
            </a:r>
          </a:p>
        </p:txBody>
      </p:sp>
    </p:spTree>
    <p:extLst>
      <p:ext uri="{BB962C8B-B14F-4D97-AF65-F5344CB8AC3E}">
        <p14:creationId xmlns:p14="http://schemas.microsoft.com/office/powerpoint/2010/main" val="255084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166" y="386270"/>
            <a:ext cx="7772400" cy="1323051"/>
          </a:xfrm>
        </p:spPr>
        <p:txBody>
          <a:bodyPr anchor="ctr"/>
          <a:lstStyle/>
          <a:p>
            <a:pPr>
              <a:lnSpc>
                <a:spcPts val="4000"/>
              </a:lnSpc>
            </a:pPr>
            <a:r>
              <a:rPr lang="en-US" dirty="0"/>
              <a:t>Political Economy </a:t>
            </a:r>
            <a:br>
              <a:rPr lang="en-US" dirty="0"/>
            </a:br>
            <a:r>
              <a:rPr lang="en-US" dirty="0" smtClean="0"/>
              <a:t>of Debt </a:t>
            </a:r>
            <a:r>
              <a:rPr lang="en-US" dirty="0"/>
              <a:t>Financing</a:t>
            </a:r>
          </a:p>
        </p:txBody>
      </p:sp>
    </p:spTree>
    <p:extLst>
      <p:ext uri="{BB962C8B-B14F-4D97-AF65-F5344CB8AC3E}">
        <p14:creationId xmlns:p14="http://schemas.microsoft.com/office/powerpoint/2010/main" val="397963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805048" cy="2528979"/>
          </a:xfrm>
        </p:spPr>
        <p:txBody>
          <a:bodyPr/>
          <a:lstStyle/>
          <a:p>
            <a:r>
              <a:rPr lang="en-US" dirty="0">
                <a:solidFill>
                  <a:schemeClr val="tx1"/>
                </a:solidFill>
                <a:ea typeface="Times New Roman" pitchFamily="28" charset="0"/>
              </a:rPr>
              <a:t>Politicians like to spend in order to provide visible benefits </a:t>
            </a:r>
            <a:r>
              <a:rPr lang="en-US" dirty="0" smtClean="0">
                <a:solidFill>
                  <a:schemeClr val="tx1"/>
                </a:solidFill>
                <a:ea typeface="Times New Roman" pitchFamily="28" charset="0"/>
              </a:rPr>
              <a:t>to </a:t>
            </a:r>
            <a:r>
              <a:rPr lang="en-US" dirty="0">
                <a:solidFill>
                  <a:schemeClr val="tx1"/>
                </a:solidFill>
                <a:ea typeface="Times New Roman" pitchFamily="28" charset="0"/>
              </a:rPr>
              <a:t>their constituents but they do not like to tax because this imposes a visible costs on voters.</a:t>
            </a:r>
          </a:p>
          <a:p>
            <a:r>
              <a:rPr lang="en-US" dirty="0">
                <a:solidFill>
                  <a:schemeClr val="tx1"/>
                </a:solidFill>
                <a:ea typeface="Times New Roman" pitchFamily="28" charset="0"/>
              </a:rPr>
              <a:t>Debt financing makes it possible for politicians to spend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now </a:t>
            </a:r>
            <a:r>
              <a:rPr lang="en-US" dirty="0">
                <a:solidFill>
                  <a:schemeClr val="tx1"/>
                </a:solidFill>
                <a:ea typeface="Times New Roman" pitchFamily="28" charset="0"/>
              </a:rPr>
              <a:t>while pushing the </a:t>
            </a:r>
            <a:r>
              <a:rPr lang="en-US" dirty="0" smtClean="0">
                <a:solidFill>
                  <a:schemeClr val="tx1"/>
                </a:solidFill>
                <a:ea typeface="Times New Roman" pitchFamily="28" charset="0"/>
              </a:rPr>
              <a:t>visible </a:t>
            </a:r>
            <a:r>
              <a:rPr lang="en-US" dirty="0">
                <a:solidFill>
                  <a:schemeClr val="tx1"/>
                </a:solidFill>
                <a:ea typeface="Times New Roman" pitchFamily="28" charset="0"/>
              </a:rPr>
              <a:t>cost of the higher taxes into </a:t>
            </a:r>
            <a:r>
              <a:rPr lang="en-US" dirty="0" smtClean="0">
                <a:solidFill>
                  <a:schemeClr val="tx1"/>
                </a:solidFill>
                <a:ea typeface="Times New Roman" pitchFamily="28" charset="0"/>
              </a:rPr>
              <a:t>the </a:t>
            </a:r>
            <a:r>
              <a:rPr lang="en-US" dirty="0">
                <a:solidFill>
                  <a:schemeClr val="tx1"/>
                </a:solidFill>
                <a:ea typeface="Times New Roman" pitchFamily="28" charset="0"/>
              </a:rPr>
              <a:t>future. </a:t>
            </a:r>
          </a:p>
        </p:txBody>
      </p:sp>
      <p:sp>
        <p:nvSpPr>
          <p:cNvPr id="6" name="Title 1"/>
          <p:cNvSpPr>
            <a:spLocks noGrp="1"/>
          </p:cNvSpPr>
          <p:nvPr>
            <p:ph type="title"/>
          </p:nvPr>
        </p:nvSpPr>
        <p:spPr>
          <a:xfrm>
            <a:off x="119569" y="102072"/>
            <a:ext cx="8904855" cy="960823"/>
          </a:xfrm>
        </p:spPr>
        <p:txBody>
          <a:bodyPr/>
          <a:lstStyle/>
          <a:p>
            <a:pPr>
              <a:lnSpc>
                <a:spcPts val="3500"/>
              </a:lnSpc>
            </a:pPr>
            <a:r>
              <a:rPr lang="en-US" dirty="0"/>
              <a:t>Political Attractiveness </a:t>
            </a:r>
            <a:br>
              <a:rPr lang="en-US" dirty="0"/>
            </a:br>
            <a:r>
              <a:rPr lang="en-US" dirty="0"/>
              <a:t>of Budget Deficits </a:t>
            </a:r>
          </a:p>
        </p:txBody>
      </p:sp>
    </p:spTree>
    <p:extLst>
      <p:ext uri="{BB962C8B-B14F-4D97-AF65-F5344CB8AC3E}">
        <p14:creationId xmlns:p14="http://schemas.microsoft.com/office/powerpoint/2010/main" val="279725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888674" cy="3036979"/>
          </a:xfrm>
        </p:spPr>
        <p:txBody>
          <a:bodyPr/>
          <a:lstStyle/>
          <a:p>
            <a:r>
              <a:rPr lang="en-US" dirty="0">
                <a:solidFill>
                  <a:schemeClr val="tx1"/>
                </a:solidFill>
                <a:ea typeface="Times New Roman" pitchFamily="28" charset="0"/>
              </a:rPr>
              <a:t>Unfunded benefits (like Social Security and Medicare) also make it possible for politicians to take credit for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the </a:t>
            </a:r>
            <a:r>
              <a:rPr lang="en-US" dirty="0">
                <a:solidFill>
                  <a:schemeClr val="tx1"/>
                </a:solidFill>
                <a:ea typeface="Times New Roman" pitchFamily="28" charset="0"/>
              </a:rPr>
              <a:t>promised benefit now without having to levy the equivalent amount of visible taxes.</a:t>
            </a:r>
          </a:p>
          <a:p>
            <a:r>
              <a:rPr lang="en-US" dirty="0">
                <a:solidFill>
                  <a:schemeClr val="tx1"/>
                </a:solidFill>
                <a:ea typeface="Times New Roman" pitchFamily="28" charset="0"/>
              </a:rPr>
              <a:t>Thus, the political popularity of debt financing and unfunded benefits reflects the </a:t>
            </a:r>
            <a:r>
              <a:rPr lang="en-US" b="1" i="1" dirty="0">
                <a:solidFill>
                  <a:schemeClr val="tx1"/>
                </a:solidFill>
                <a:ea typeface="Times New Roman" pitchFamily="28" charset="0"/>
              </a:rPr>
              <a:t>short-sightedness effect </a:t>
            </a:r>
            <a:r>
              <a:rPr lang="en-US" b="1" i="1" dirty="0" smtClean="0">
                <a:solidFill>
                  <a:schemeClr val="tx1"/>
                </a:solidFill>
                <a:ea typeface="Times New Roman" pitchFamily="28" charset="0"/>
              </a:rPr>
              <a:t/>
            </a:r>
            <a:br>
              <a:rPr lang="en-US" b="1" i="1" dirty="0" smtClean="0">
                <a:solidFill>
                  <a:schemeClr val="tx1"/>
                </a:solidFill>
                <a:ea typeface="Times New Roman" pitchFamily="28" charset="0"/>
              </a:rPr>
            </a:br>
            <a:r>
              <a:rPr lang="en-US" dirty="0" smtClean="0">
                <a:solidFill>
                  <a:schemeClr val="tx1"/>
                </a:solidFill>
                <a:ea typeface="Times New Roman" pitchFamily="28" charset="0"/>
              </a:rPr>
              <a:t>– </a:t>
            </a:r>
            <a:r>
              <a:rPr lang="en-US" dirty="0">
                <a:solidFill>
                  <a:schemeClr val="tx1"/>
                </a:solidFill>
                <a:ea typeface="Times New Roman" pitchFamily="28" charset="0"/>
              </a:rPr>
              <a:t>the myopic nature of the political process</a:t>
            </a:r>
            <a:r>
              <a:rPr lang="en-US" dirty="0" smtClean="0">
                <a:solidFill>
                  <a:schemeClr val="tx1"/>
                </a:solidFill>
                <a:ea typeface="Times New Roman" pitchFamily="28" charset="0"/>
              </a:rPr>
              <a:t>.</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102072"/>
            <a:ext cx="8904855" cy="960823"/>
          </a:xfrm>
        </p:spPr>
        <p:txBody>
          <a:bodyPr/>
          <a:lstStyle/>
          <a:p>
            <a:pPr>
              <a:lnSpc>
                <a:spcPts val="3500"/>
              </a:lnSpc>
            </a:pPr>
            <a:r>
              <a:rPr lang="en-US" dirty="0"/>
              <a:t>Unfunded Promises </a:t>
            </a:r>
            <a:r>
              <a:rPr lang="en-US" dirty="0" smtClean="0"/>
              <a:t/>
            </a:r>
            <a:br>
              <a:rPr lang="en-US" dirty="0" smtClean="0"/>
            </a:br>
            <a:r>
              <a:rPr lang="en-US" dirty="0" smtClean="0"/>
              <a:t>are </a:t>
            </a:r>
            <a:r>
              <a:rPr lang="en-US" dirty="0"/>
              <a:t>a Form of Debt</a:t>
            </a:r>
          </a:p>
        </p:txBody>
      </p:sp>
    </p:spTree>
    <p:extLst>
      <p:ext uri="{BB962C8B-B14F-4D97-AF65-F5344CB8AC3E}">
        <p14:creationId xmlns:p14="http://schemas.microsoft.com/office/powerpoint/2010/main" val="22953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2701"/>
            <a:ext cx="7772400" cy="1065144"/>
          </a:xfrm>
        </p:spPr>
        <p:txBody>
          <a:bodyPr anchor="ctr"/>
          <a:lstStyle/>
          <a:p>
            <a:pPr>
              <a:lnSpc>
                <a:spcPts val="4000"/>
              </a:lnSpc>
            </a:pPr>
            <a:r>
              <a:rPr lang="en-US" dirty="0"/>
              <a:t>Deficits, Surpluses,  </a:t>
            </a:r>
            <a:br>
              <a:rPr lang="en-US" dirty="0"/>
            </a:br>
            <a:r>
              <a:rPr lang="en-US" dirty="0"/>
              <a:t>and the National Debt </a:t>
            </a:r>
          </a:p>
        </p:txBody>
      </p:sp>
    </p:spTree>
    <p:extLst>
      <p:ext uri="{BB962C8B-B14F-4D97-AF65-F5344CB8AC3E}">
        <p14:creationId xmlns:p14="http://schemas.microsoft.com/office/powerpoint/2010/main" val="83606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7931"/>
            <a:ext cx="7772400" cy="1119851"/>
          </a:xfrm>
        </p:spPr>
        <p:txBody>
          <a:bodyPr anchor="ctr"/>
          <a:lstStyle/>
          <a:p>
            <a:pPr>
              <a:lnSpc>
                <a:spcPts val="4000"/>
              </a:lnSpc>
            </a:pPr>
            <a:r>
              <a:rPr lang="en-US" dirty="0"/>
              <a:t>Politics, Demographics, Federal Debt, and the Dangers Ahead</a:t>
            </a:r>
          </a:p>
        </p:txBody>
      </p:sp>
    </p:spTree>
    <p:extLst>
      <p:ext uri="{BB962C8B-B14F-4D97-AF65-F5344CB8AC3E}">
        <p14:creationId xmlns:p14="http://schemas.microsoft.com/office/powerpoint/2010/main" val="3450296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888674" cy="3021325"/>
          </a:xfrm>
        </p:spPr>
        <p:txBody>
          <a:bodyPr/>
          <a:lstStyle/>
          <a:p>
            <a:r>
              <a:rPr lang="en-US" dirty="0">
                <a:solidFill>
                  <a:schemeClr val="tx1"/>
                </a:solidFill>
                <a:ea typeface="Times New Roman" pitchFamily="28" charset="0"/>
              </a:rPr>
              <a:t>During 2009-</a:t>
            </a:r>
            <a:r>
              <a:rPr lang="en-US" dirty="0" smtClean="0">
                <a:solidFill>
                  <a:schemeClr val="tx1"/>
                </a:solidFill>
                <a:ea typeface="Times New Roman" pitchFamily="28" charset="0"/>
              </a:rPr>
              <a:t>2011, </a:t>
            </a:r>
            <a:r>
              <a:rPr lang="en-US" dirty="0">
                <a:solidFill>
                  <a:schemeClr val="tx1"/>
                </a:solidFill>
                <a:ea typeface="Times New Roman" pitchFamily="28" charset="0"/>
              </a:rPr>
              <a:t>40% of federal expenditures were financed by borrowing.</a:t>
            </a:r>
          </a:p>
          <a:p>
            <a:r>
              <a:rPr lang="en-US" dirty="0">
                <a:solidFill>
                  <a:schemeClr val="tx1"/>
                </a:solidFill>
                <a:ea typeface="Times New Roman" pitchFamily="28" charset="0"/>
              </a:rPr>
              <a:t>The large deficits have pushed the federal debt as a share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of </a:t>
            </a:r>
            <a:r>
              <a:rPr lang="en-US" dirty="0">
                <a:solidFill>
                  <a:schemeClr val="tx1"/>
                </a:solidFill>
                <a:ea typeface="Times New Roman" pitchFamily="28" charset="0"/>
              </a:rPr>
              <a:t>the economy to levels not seen since WWII.</a:t>
            </a:r>
          </a:p>
          <a:p>
            <a:r>
              <a:rPr lang="en-US" dirty="0">
                <a:solidFill>
                  <a:schemeClr val="tx1"/>
                </a:solidFill>
                <a:ea typeface="Times New Roman" pitchFamily="28" charset="0"/>
              </a:rPr>
              <a:t>The retirement of the baby </a:t>
            </a:r>
            <a:r>
              <a:rPr lang="en-US" dirty="0" smtClean="0">
                <a:solidFill>
                  <a:schemeClr val="tx1"/>
                </a:solidFill>
                <a:ea typeface="Times New Roman" pitchFamily="28" charset="0"/>
              </a:rPr>
              <a:t>boomers will </a:t>
            </a:r>
            <a:r>
              <a:rPr lang="en-US" dirty="0">
                <a:solidFill>
                  <a:schemeClr val="tx1"/>
                </a:solidFill>
                <a:ea typeface="Times New Roman" pitchFamily="28" charset="0"/>
              </a:rPr>
              <a:t>push spending on Social Security and Medicare upward making </a:t>
            </a:r>
            <a:r>
              <a:rPr lang="en-US" dirty="0" smtClean="0">
                <a:solidFill>
                  <a:schemeClr val="tx1"/>
                </a:solidFill>
                <a:ea typeface="Times New Roman" pitchFamily="28" charset="0"/>
              </a:rPr>
              <a:t>it </a:t>
            </a:r>
            <a:r>
              <a:rPr lang="en-US" dirty="0">
                <a:solidFill>
                  <a:schemeClr val="tx1"/>
                </a:solidFill>
                <a:ea typeface="Times New Roman" pitchFamily="28" charset="0"/>
              </a:rPr>
              <a:t>more difficult to control the growth of the federal debt</a:t>
            </a:r>
            <a:r>
              <a:rPr lang="en-US" dirty="0" smtClean="0">
                <a:solidFill>
                  <a:schemeClr val="tx1"/>
                </a:solidFill>
                <a:ea typeface="Times New Roman" pitchFamily="28" charset="0"/>
              </a:rPr>
              <a:t>.</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102072"/>
            <a:ext cx="8904855" cy="992085"/>
          </a:xfrm>
        </p:spPr>
        <p:txBody>
          <a:bodyPr/>
          <a:lstStyle/>
          <a:p>
            <a:pPr>
              <a:lnSpc>
                <a:spcPts val="3500"/>
              </a:lnSpc>
            </a:pPr>
            <a:r>
              <a:rPr lang="en-US" dirty="0"/>
              <a:t>Politics, Demographics, </a:t>
            </a:r>
            <a:r>
              <a:rPr lang="en-US" dirty="0" smtClean="0"/>
              <a:t/>
            </a:r>
            <a:br>
              <a:rPr lang="en-US" dirty="0" smtClean="0"/>
            </a:br>
            <a:r>
              <a:rPr lang="en-US" dirty="0" smtClean="0"/>
              <a:t>Federal </a:t>
            </a:r>
            <a:r>
              <a:rPr lang="en-US" dirty="0"/>
              <a:t>Debt, and the Dangers Ahead</a:t>
            </a:r>
          </a:p>
        </p:txBody>
      </p:sp>
    </p:spTree>
    <p:extLst>
      <p:ext uri="{BB962C8B-B14F-4D97-AF65-F5344CB8AC3E}">
        <p14:creationId xmlns:p14="http://schemas.microsoft.com/office/powerpoint/2010/main" val="284900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789417" cy="3584033"/>
          </a:xfrm>
        </p:spPr>
        <p:txBody>
          <a:bodyPr/>
          <a:lstStyle/>
          <a:p>
            <a:r>
              <a:rPr lang="en-US" dirty="0">
                <a:solidFill>
                  <a:schemeClr val="tx1"/>
                </a:solidFill>
                <a:ea typeface="Times New Roman" pitchFamily="28" charset="0"/>
              </a:rPr>
              <a:t>What will happen if the federal government does not control the growth of its debt?</a:t>
            </a:r>
          </a:p>
          <a:p>
            <a:r>
              <a:rPr lang="en-US" dirty="0">
                <a:solidFill>
                  <a:schemeClr val="tx1"/>
                </a:solidFill>
                <a:ea typeface="Times New Roman" pitchFamily="28" charset="0"/>
              </a:rPr>
              <a:t>Lending to countries with a large </a:t>
            </a:r>
            <a:r>
              <a:rPr lang="en-US" dirty="0" smtClean="0">
                <a:solidFill>
                  <a:schemeClr val="tx1"/>
                </a:solidFill>
                <a:ea typeface="Times New Roman" pitchFamily="28" charset="0"/>
              </a:rPr>
              <a:t>debt-to-GDP </a:t>
            </a:r>
            <a:r>
              <a:rPr lang="en-US" dirty="0">
                <a:solidFill>
                  <a:schemeClr val="tx1"/>
                </a:solidFill>
                <a:ea typeface="Times New Roman" pitchFamily="28" charset="0"/>
              </a:rPr>
              <a:t>ratio is </a:t>
            </a:r>
            <a:r>
              <a:rPr lang="en-US" dirty="0" smtClean="0">
                <a:solidFill>
                  <a:schemeClr val="tx1"/>
                </a:solidFill>
                <a:ea typeface="Times New Roman" pitchFamily="28" charset="0"/>
              </a:rPr>
              <a:t>risky.  As </a:t>
            </a:r>
            <a:r>
              <a:rPr lang="en-US" dirty="0">
                <a:solidFill>
                  <a:schemeClr val="tx1"/>
                </a:solidFill>
                <a:ea typeface="Times New Roman" pitchFamily="28" charset="0"/>
              </a:rPr>
              <a:t>this ratio </a:t>
            </a:r>
            <a:r>
              <a:rPr lang="en-US" dirty="0" smtClean="0">
                <a:solidFill>
                  <a:schemeClr val="tx1"/>
                </a:solidFill>
                <a:ea typeface="Times New Roman" pitchFamily="28" charset="0"/>
              </a:rPr>
              <a:t>increases, governments </a:t>
            </a:r>
            <a:r>
              <a:rPr lang="en-US" dirty="0">
                <a:solidFill>
                  <a:schemeClr val="tx1"/>
                </a:solidFill>
                <a:ea typeface="Times New Roman" pitchFamily="28" charset="0"/>
              </a:rPr>
              <a:t>will have to pay higher interest rates.  This will make it still more difficult to control the budget deficit.</a:t>
            </a:r>
          </a:p>
          <a:p>
            <a:pPr lvl="1"/>
            <a:r>
              <a:rPr lang="en-US" sz="2800" dirty="0">
                <a:solidFill>
                  <a:schemeClr val="tx1"/>
                </a:solidFill>
                <a:ea typeface="Times New Roman" pitchFamily="28" charset="0"/>
              </a:rPr>
              <a:t>This happened in Ireland in 1986, Belgium in </a:t>
            </a:r>
            <a:r>
              <a:rPr lang="en-US" sz="2800" dirty="0" smtClean="0">
                <a:solidFill>
                  <a:schemeClr val="tx1"/>
                </a:solidFill>
                <a:ea typeface="Times New Roman" pitchFamily="28" charset="0"/>
              </a:rPr>
              <a:t>1994, and </a:t>
            </a:r>
            <a:r>
              <a:rPr lang="en-US" sz="2800" dirty="0">
                <a:solidFill>
                  <a:schemeClr val="tx1"/>
                </a:solidFill>
                <a:ea typeface="Times New Roman" pitchFamily="28" charset="0"/>
              </a:rPr>
              <a:t>Greece 2011.</a:t>
            </a:r>
          </a:p>
        </p:txBody>
      </p:sp>
      <p:sp>
        <p:nvSpPr>
          <p:cNvPr id="6" name="Title 1"/>
          <p:cNvSpPr>
            <a:spLocks noGrp="1"/>
          </p:cNvSpPr>
          <p:nvPr>
            <p:ph type="title"/>
          </p:nvPr>
        </p:nvSpPr>
        <p:spPr>
          <a:xfrm>
            <a:off x="119569" y="102072"/>
            <a:ext cx="8904855" cy="968639"/>
          </a:xfrm>
        </p:spPr>
        <p:txBody>
          <a:bodyPr/>
          <a:lstStyle/>
          <a:p>
            <a:pPr>
              <a:lnSpc>
                <a:spcPts val="3500"/>
              </a:lnSpc>
            </a:pPr>
            <a:r>
              <a:rPr lang="en-US" dirty="0"/>
              <a:t>Politics, Demographics, </a:t>
            </a:r>
            <a:r>
              <a:rPr lang="en-US" dirty="0" smtClean="0"/>
              <a:t/>
            </a:r>
            <a:br>
              <a:rPr lang="en-US" dirty="0" smtClean="0"/>
            </a:br>
            <a:r>
              <a:rPr lang="en-US" dirty="0" smtClean="0"/>
              <a:t>Federal </a:t>
            </a:r>
            <a:r>
              <a:rPr lang="en-US" dirty="0"/>
              <a:t>Debt, and the Dangers Ahead</a:t>
            </a:r>
          </a:p>
        </p:txBody>
      </p:sp>
    </p:spTree>
    <p:extLst>
      <p:ext uri="{BB962C8B-B14F-4D97-AF65-F5344CB8AC3E}">
        <p14:creationId xmlns:p14="http://schemas.microsoft.com/office/powerpoint/2010/main" val="184894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820679" cy="4361687"/>
          </a:xfrm>
        </p:spPr>
        <p:txBody>
          <a:bodyPr/>
          <a:lstStyle/>
          <a:p>
            <a:r>
              <a:rPr lang="en-US" dirty="0">
                <a:solidFill>
                  <a:schemeClr val="tx1"/>
                </a:solidFill>
                <a:ea typeface="Times New Roman" pitchFamily="28" charset="0"/>
              </a:rPr>
              <a:t>A country such as the U.S. with a central bank, is highly unlikely to directly default on its debt.  </a:t>
            </a:r>
          </a:p>
          <a:p>
            <a:r>
              <a:rPr lang="en-US" dirty="0">
                <a:solidFill>
                  <a:schemeClr val="tx1"/>
                </a:solidFill>
                <a:ea typeface="Times New Roman" pitchFamily="28" charset="0"/>
              </a:rPr>
              <a:t>Instead, it is far more likely to use money creation </a:t>
            </a:r>
            <a:r>
              <a:rPr lang="en-US" dirty="0" smtClean="0">
                <a:solidFill>
                  <a:schemeClr val="tx1"/>
                </a:solidFill>
                <a:ea typeface="Times New Roman" pitchFamily="28" charset="0"/>
              </a:rPr>
              <a:t>to meet its </a:t>
            </a:r>
            <a:r>
              <a:rPr lang="en-US" dirty="0">
                <a:solidFill>
                  <a:schemeClr val="tx1"/>
                </a:solidFill>
                <a:ea typeface="Times New Roman" pitchFamily="28" charset="0"/>
              </a:rPr>
              <a:t>debt obligations.  </a:t>
            </a:r>
          </a:p>
          <a:p>
            <a:r>
              <a:rPr lang="en-US" dirty="0">
                <a:solidFill>
                  <a:schemeClr val="tx1"/>
                </a:solidFill>
                <a:ea typeface="Times New Roman" pitchFamily="28" charset="0"/>
              </a:rPr>
              <a:t>In turn this will lead to inflation</a:t>
            </a:r>
            <a:r>
              <a:rPr lang="en-US" dirty="0" smtClean="0">
                <a:solidFill>
                  <a:schemeClr val="tx1"/>
                </a:solidFill>
                <a:ea typeface="Times New Roman" pitchFamily="28" charset="0"/>
              </a:rPr>
              <a:t>.</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102072"/>
            <a:ext cx="8904855" cy="968639"/>
          </a:xfrm>
        </p:spPr>
        <p:txBody>
          <a:bodyPr/>
          <a:lstStyle/>
          <a:p>
            <a:pPr>
              <a:lnSpc>
                <a:spcPts val="3500"/>
              </a:lnSpc>
            </a:pPr>
            <a:r>
              <a:rPr lang="en-US" dirty="0"/>
              <a:t>Politics, Demographics, </a:t>
            </a:r>
            <a:r>
              <a:rPr lang="en-US" dirty="0" smtClean="0"/>
              <a:t/>
            </a:r>
            <a:br>
              <a:rPr lang="en-US" dirty="0" smtClean="0"/>
            </a:br>
            <a:r>
              <a:rPr lang="en-US" dirty="0" smtClean="0"/>
              <a:t>Federal </a:t>
            </a:r>
            <a:r>
              <a:rPr lang="en-US" dirty="0"/>
              <a:t>Debt, and the Dangers Ahead</a:t>
            </a:r>
          </a:p>
        </p:txBody>
      </p:sp>
    </p:spTree>
    <p:extLst>
      <p:ext uri="{BB962C8B-B14F-4D97-AF65-F5344CB8AC3E}">
        <p14:creationId xmlns:p14="http://schemas.microsoft.com/office/powerpoint/2010/main" val="267122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Does </a:t>
            </a:r>
            <a:r>
              <a:rPr lang="en-US" dirty="0">
                <a:solidFill>
                  <a:srgbClr val="32302A"/>
                </a:solidFill>
              </a:rPr>
              <a:t>the national debt have to be paid off at some time in the future? What will happen if </a:t>
            </a:r>
            <a:r>
              <a:rPr lang="en-US" dirty="0" smtClean="0">
                <a:solidFill>
                  <a:srgbClr val="32302A"/>
                </a:solidFill>
              </a:rPr>
              <a:t>it </a:t>
            </a:r>
            <a:r>
              <a:rPr lang="en-US" dirty="0">
                <a:solidFill>
                  <a:srgbClr val="32302A"/>
                </a:solidFill>
              </a:rPr>
              <a:t>is not? </a:t>
            </a:r>
            <a:r>
              <a:rPr lang="en-US" dirty="0" smtClean="0">
                <a:solidFill>
                  <a:srgbClr val="32302A"/>
                </a:solidFill>
              </a:rPr>
              <a:t/>
            </a:r>
            <a:br>
              <a:rPr lang="en-US" dirty="0" smtClean="0">
                <a:solidFill>
                  <a:srgbClr val="32302A"/>
                </a:solidFill>
              </a:rPr>
            </a:br>
            <a:endParaRPr lang="en-US" sz="1000" dirty="0" smtClean="0">
              <a:solidFill>
                <a:srgbClr val="32302A"/>
              </a:solidFill>
            </a:endParaRPr>
          </a:p>
          <a:p>
            <a:pPr marL="341313" indent="-341313">
              <a:buAutoNum type="arabicPeriod"/>
            </a:pPr>
            <a:r>
              <a:rPr lang="en-US" dirty="0" smtClean="0">
                <a:solidFill>
                  <a:srgbClr val="32302A"/>
                </a:solidFill>
              </a:rPr>
              <a:t>What </a:t>
            </a:r>
            <a:r>
              <a:rPr lang="en-US" dirty="0">
                <a:solidFill>
                  <a:srgbClr val="32302A"/>
                </a:solidFill>
              </a:rPr>
              <a:t>is the difference between the national debt and the privately held federal debt?  Is </a:t>
            </a:r>
            <a:r>
              <a:rPr lang="en-US" dirty="0" smtClean="0">
                <a:solidFill>
                  <a:srgbClr val="32302A"/>
                </a:solidFill>
              </a:rPr>
              <a:t>the </a:t>
            </a:r>
            <a:r>
              <a:rPr lang="en-US" dirty="0">
                <a:solidFill>
                  <a:srgbClr val="32302A"/>
                </a:solidFill>
              </a:rPr>
              <a:t>difference between the two important?  Why or why not? </a:t>
            </a:r>
            <a:r>
              <a:rPr lang="en-US" dirty="0" smtClean="0">
                <a:solidFill>
                  <a:srgbClr val="32302A"/>
                </a:solidFill>
              </a:rPr>
              <a:t/>
            </a:r>
            <a:br>
              <a:rPr lang="en-US" dirty="0" smtClean="0">
                <a:solidFill>
                  <a:srgbClr val="32302A"/>
                </a:solidFill>
              </a:rPr>
            </a:br>
            <a:endParaRPr lang="en-US" sz="1000" dirty="0">
              <a:solidFill>
                <a:srgbClr val="32302A"/>
              </a:solidFill>
            </a:endParaRPr>
          </a:p>
          <a:p>
            <a:pPr marL="341313" indent="-341313">
              <a:buAutoNum type="arabicPeriod"/>
            </a:pPr>
            <a:r>
              <a:rPr lang="en-US" dirty="0" smtClean="0">
                <a:solidFill>
                  <a:srgbClr val="32302A"/>
                </a:solidFill>
              </a:rPr>
              <a:t>"</a:t>
            </a:r>
            <a:r>
              <a:rPr lang="en-US" i="1" dirty="0">
                <a:solidFill>
                  <a:srgbClr val="32302A"/>
                </a:solidFill>
              </a:rPr>
              <a:t>The national debt is a mortgage against </a:t>
            </a:r>
            <a:r>
              <a:rPr lang="en-US" i="1" dirty="0" smtClean="0">
                <a:solidFill>
                  <a:srgbClr val="32302A"/>
                </a:solidFill>
              </a:rPr>
              <a:t>the future </a:t>
            </a:r>
            <a:r>
              <a:rPr lang="en-US" i="1" dirty="0">
                <a:solidFill>
                  <a:srgbClr val="32302A"/>
                </a:solidFill>
              </a:rPr>
              <a:t>of </a:t>
            </a:r>
            <a:r>
              <a:rPr lang="en-US" i="1" dirty="0" smtClean="0">
                <a:solidFill>
                  <a:srgbClr val="32302A"/>
                </a:solidFill>
              </a:rPr>
              <a:t/>
            </a:r>
            <a:br>
              <a:rPr lang="en-US" i="1" dirty="0" smtClean="0">
                <a:solidFill>
                  <a:srgbClr val="32302A"/>
                </a:solidFill>
              </a:rPr>
            </a:br>
            <a:r>
              <a:rPr lang="en-US" i="1" dirty="0" smtClean="0">
                <a:solidFill>
                  <a:srgbClr val="32302A"/>
                </a:solidFill>
              </a:rPr>
              <a:t>  our children </a:t>
            </a:r>
            <a:r>
              <a:rPr lang="en-US" i="1" dirty="0">
                <a:solidFill>
                  <a:srgbClr val="32302A"/>
                </a:solidFill>
              </a:rPr>
              <a:t>and grandchildren</a:t>
            </a:r>
            <a:r>
              <a:rPr lang="en-US" i="1" dirty="0" smtClean="0">
                <a:solidFill>
                  <a:srgbClr val="32302A"/>
                </a:solidFill>
              </a:rPr>
              <a:t>. We </a:t>
            </a:r>
            <a:r>
              <a:rPr lang="en-US" i="1" dirty="0">
                <a:solidFill>
                  <a:srgbClr val="32302A"/>
                </a:solidFill>
              </a:rPr>
              <a:t>are forcing them to </a:t>
            </a:r>
            <a:r>
              <a:rPr lang="en-US" i="1" dirty="0" smtClean="0">
                <a:solidFill>
                  <a:srgbClr val="32302A"/>
                </a:solidFill>
              </a:rPr>
              <a:t/>
            </a:r>
            <a:br>
              <a:rPr lang="en-US" i="1" dirty="0" smtClean="0">
                <a:solidFill>
                  <a:srgbClr val="32302A"/>
                </a:solidFill>
              </a:rPr>
            </a:br>
            <a:r>
              <a:rPr lang="en-US" i="1" dirty="0" smtClean="0">
                <a:solidFill>
                  <a:srgbClr val="32302A"/>
                </a:solidFill>
              </a:rPr>
              <a:t>  pay for our </a:t>
            </a:r>
            <a:r>
              <a:rPr lang="en-US" i="1" dirty="0">
                <a:solidFill>
                  <a:srgbClr val="32302A"/>
                </a:solidFill>
              </a:rPr>
              <a:t>current </a:t>
            </a:r>
            <a:r>
              <a:rPr lang="en-US" i="1" dirty="0" smtClean="0">
                <a:solidFill>
                  <a:srgbClr val="32302A"/>
                </a:solidFill>
              </a:rPr>
              <a:t>consumption </a:t>
            </a:r>
            <a:r>
              <a:rPr lang="en-US" i="1" dirty="0">
                <a:solidFill>
                  <a:srgbClr val="32302A"/>
                </a:solidFill>
              </a:rPr>
              <a:t>of goods and services.</a:t>
            </a:r>
            <a:r>
              <a:rPr lang="en-US" dirty="0">
                <a:solidFill>
                  <a:srgbClr val="32302A"/>
                </a:solidFill>
              </a:rPr>
              <a:t>" </a:t>
            </a:r>
            <a:br>
              <a:rPr lang="en-US" dirty="0">
                <a:solidFill>
                  <a:srgbClr val="32302A"/>
                </a:solidFill>
              </a:rPr>
            </a:br>
            <a:r>
              <a:rPr lang="en-US" sz="1000" dirty="0" smtClean="0">
                <a:solidFill>
                  <a:srgbClr val="32302A"/>
                </a:solidFill>
              </a:rPr>
              <a:t/>
            </a:r>
            <a:br>
              <a:rPr lang="en-US" sz="1000" dirty="0" smtClean="0">
                <a:solidFill>
                  <a:srgbClr val="32302A"/>
                </a:solidFill>
              </a:rPr>
            </a:br>
            <a:r>
              <a:rPr lang="en-US" dirty="0" smtClean="0">
                <a:solidFill>
                  <a:srgbClr val="32302A"/>
                </a:solidFill>
              </a:rPr>
              <a:t>-- </a:t>
            </a:r>
            <a:r>
              <a:rPr lang="en-US" dirty="0">
                <a:solidFill>
                  <a:srgbClr val="32302A"/>
                </a:solidFill>
              </a:rPr>
              <a:t>Is this statement true? </a:t>
            </a:r>
          </a:p>
        </p:txBody>
      </p:sp>
    </p:spTree>
    <p:extLst>
      <p:ext uri="{BB962C8B-B14F-4D97-AF65-F5344CB8AC3E}">
        <p14:creationId xmlns:p14="http://schemas.microsoft.com/office/powerpoint/2010/main" val="1464811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3891118"/>
          </a:xfrm>
        </p:spPr>
        <p:txBody>
          <a:bodyPr/>
          <a:lstStyle/>
          <a:p>
            <a:pPr marL="347663" indent="-347663">
              <a:buNone/>
            </a:pPr>
            <a:r>
              <a:rPr lang="en-US" dirty="0" smtClean="0">
                <a:solidFill>
                  <a:srgbClr val="32302A"/>
                </a:solidFill>
              </a:rPr>
              <a:t>4. How is the Social Security system currently influencing the size of the budget deficit?  How will this change during the next two decades?</a:t>
            </a:r>
          </a:p>
          <a:p>
            <a:pPr marL="341313" indent="-341313">
              <a:buAutoNum type="arabicPeriod"/>
            </a:pPr>
            <a:endParaRPr lang="en-US" sz="1000" dirty="0" smtClean="0">
              <a:solidFill>
                <a:srgbClr val="32302A"/>
              </a:solidFill>
            </a:endParaRPr>
          </a:p>
          <a:p>
            <a:pPr marL="347663" indent="-347663">
              <a:buNone/>
            </a:pPr>
            <a:r>
              <a:rPr lang="en-US" dirty="0" smtClean="0">
                <a:solidFill>
                  <a:srgbClr val="32302A"/>
                </a:solidFill>
              </a:rPr>
              <a:t>5. If the federal debt continues to grow as a share of the economy, is the government likely to default on its obligations to bond holders? </a:t>
            </a:r>
            <a:endParaRPr lang="en-US" dirty="0">
              <a:solidFill>
                <a:srgbClr val="32302A"/>
              </a:solidFill>
            </a:endParaRPr>
          </a:p>
        </p:txBody>
      </p:sp>
    </p:spTree>
    <p:extLst>
      <p:ext uri="{BB962C8B-B14F-4D97-AF65-F5344CB8AC3E}">
        <p14:creationId xmlns:p14="http://schemas.microsoft.com/office/powerpoint/2010/main" val="2342813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408176" y="2059363"/>
            <a:ext cx="6227064"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Special Topic 7</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109226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6271"/>
            <a:ext cx="8904855" cy="1019149"/>
          </a:xfrm>
        </p:spPr>
        <p:txBody>
          <a:bodyPr/>
          <a:lstStyle/>
          <a:p>
            <a:pPr>
              <a:lnSpc>
                <a:spcPts val="3500"/>
              </a:lnSpc>
            </a:pPr>
            <a:r>
              <a:rPr lang="en-US" dirty="0"/>
              <a:t>Deficits, Surpluses, </a:t>
            </a:r>
            <a:br>
              <a:rPr lang="en-US" dirty="0"/>
            </a:br>
            <a:r>
              <a:rPr lang="en-US" dirty="0"/>
              <a:t>and the National Debt </a:t>
            </a:r>
          </a:p>
        </p:txBody>
      </p:sp>
      <p:sp>
        <p:nvSpPr>
          <p:cNvPr id="3" name="Content Placeholder 2"/>
          <p:cNvSpPr>
            <a:spLocks noGrp="1"/>
          </p:cNvSpPr>
          <p:nvPr>
            <p:ph idx="1"/>
          </p:nvPr>
        </p:nvSpPr>
        <p:spPr>
          <a:xfrm>
            <a:off x="140675" y="1114956"/>
            <a:ext cx="8883749" cy="4621536"/>
          </a:xfrm>
        </p:spPr>
        <p:txBody>
          <a:bodyPr/>
          <a:lstStyle/>
          <a:p>
            <a:pPr marL="231775" indent="-231775"/>
            <a:r>
              <a:rPr lang="en-US" b="1" i="1" dirty="0">
                <a:solidFill>
                  <a:srgbClr val="32302A"/>
                </a:solidFill>
              </a:rPr>
              <a:t>National debt</a:t>
            </a:r>
            <a:r>
              <a:rPr lang="en-US" dirty="0">
                <a:solidFill>
                  <a:srgbClr val="32302A"/>
                </a:solidFill>
              </a:rPr>
              <a:t>: </a:t>
            </a:r>
            <a:br>
              <a:rPr lang="en-US" dirty="0">
                <a:solidFill>
                  <a:srgbClr val="32302A"/>
                </a:solidFill>
              </a:rPr>
            </a:br>
            <a:r>
              <a:rPr lang="en-US" dirty="0" smtClean="0">
                <a:solidFill>
                  <a:srgbClr val="32302A"/>
                </a:solidFill>
              </a:rPr>
              <a:t>the sum </a:t>
            </a:r>
            <a:r>
              <a:rPr lang="en-US" dirty="0">
                <a:solidFill>
                  <a:srgbClr val="32302A"/>
                </a:solidFill>
              </a:rPr>
              <a:t>of the indebtedness of the federal government in the form of interest-earning bonds.  It reflects loans to the U.S. Treasury. </a:t>
            </a:r>
          </a:p>
          <a:p>
            <a:pPr marL="231775" indent="-231775"/>
            <a:r>
              <a:rPr lang="en-US" dirty="0">
                <a:solidFill>
                  <a:srgbClr val="32302A"/>
                </a:solidFill>
              </a:rPr>
              <a:t>A </a:t>
            </a:r>
            <a:r>
              <a:rPr lang="en-US" b="1" i="1" dirty="0">
                <a:solidFill>
                  <a:srgbClr val="32302A"/>
                </a:solidFill>
              </a:rPr>
              <a:t>budget deficit </a:t>
            </a:r>
            <a:r>
              <a:rPr lang="en-US" dirty="0">
                <a:solidFill>
                  <a:srgbClr val="32302A"/>
                </a:solidFill>
              </a:rPr>
              <a:t>increases the size of the national debt by the amount of the deficit. Conversely, a </a:t>
            </a:r>
            <a:r>
              <a:rPr lang="en-US" b="1" i="1" dirty="0">
                <a:solidFill>
                  <a:srgbClr val="32302A"/>
                </a:solidFill>
              </a:rPr>
              <a:t>budget surplus </a:t>
            </a:r>
            <a:r>
              <a:rPr lang="en-US" dirty="0">
                <a:solidFill>
                  <a:srgbClr val="32302A"/>
                </a:solidFill>
              </a:rPr>
              <a:t>allows the federal government to pay off bondholders and so reduce the size of the national debt. </a:t>
            </a:r>
          </a:p>
          <a:p>
            <a:pPr marL="231775" indent="-231775"/>
            <a:r>
              <a:rPr lang="en-US" dirty="0">
                <a:solidFill>
                  <a:srgbClr val="32302A"/>
                </a:solidFill>
              </a:rPr>
              <a:t>The </a:t>
            </a:r>
            <a:r>
              <a:rPr lang="en-US" b="1" i="1" dirty="0">
                <a:solidFill>
                  <a:srgbClr val="32302A"/>
                </a:solidFill>
              </a:rPr>
              <a:t>national debt </a:t>
            </a:r>
            <a:r>
              <a:rPr lang="en-US" dirty="0">
                <a:solidFill>
                  <a:srgbClr val="32302A"/>
                </a:solidFill>
              </a:rPr>
              <a:t>represents the cumulative effect of all the prior budget deficits and surpluses. </a:t>
            </a:r>
          </a:p>
        </p:txBody>
      </p:sp>
    </p:spTree>
    <p:extLst>
      <p:ext uri="{BB962C8B-B14F-4D97-AF65-F5344CB8AC3E}">
        <p14:creationId xmlns:p14="http://schemas.microsoft.com/office/powerpoint/2010/main" val="33413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ounded Rectangle 126"/>
          <p:cNvSpPr/>
          <p:nvPr/>
        </p:nvSpPr>
        <p:spPr>
          <a:xfrm>
            <a:off x="2461846" y="1398957"/>
            <a:ext cx="6500233" cy="480646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29928"/>
            <a:ext cx="8904855" cy="713232"/>
          </a:xfrm>
        </p:spPr>
        <p:txBody>
          <a:bodyPr/>
          <a:lstStyle/>
          <a:p>
            <a:r>
              <a:rPr lang="en-US" dirty="0"/>
              <a:t>Budget Deficits </a:t>
            </a:r>
            <a:r>
              <a:rPr lang="en-US" dirty="0" smtClean="0"/>
              <a:t>and </a:t>
            </a:r>
            <a:r>
              <a:rPr lang="en-US" dirty="0"/>
              <a:t>the National Debt</a:t>
            </a:r>
          </a:p>
        </p:txBody>
      </p:sp>
      <p:sp>
        <p:nvSpPr>
          <p:cNvPr id="41" name="Text Box 10"/>
          <p:cNvSpPr txBox="1">
            <a:spLocks noChangeArrowheads="1"/>
          </p:cNvSpPr>
          <p:nvPr/>
        </p:nvSpPr>
        <p:spPr bwMode="auto">
          <a:xfrm>
            <a:off x="73113" y="2093227"/>
            <a:ext cx="2388734" cy="326037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smtClean="0">
                <a:latin typeface="+mj-lt"/>
                <a:cs typeface="Times New Roman" pitchFamily="18" charset="0"/>
              </a:rPr>
              <a:t>Between WWII and 1973, federal budget deficits were </a:t>
            </a:r>
            <a:r>
              <a:rPr lang="en-US" sz="2200" dirty="0">
                <a:latin typeface="+mj-lt"/>
                <a:cs typeface="Times New Roman" pitchFamily="18" charset="0"/>
              </a:rPr>
              <a:t>small as a </a:t>
            </a:r>
            <a:r>
              <a:rPr lang="en-US" sz="2200" dirty="0" smtClean="0">
                <a:latin typeface="+mj-lt"/>
                <a:cs typeface="Times New Roman" pitchFamily="18" charset="0"/>
              </a:rPr>
              <a:t>share of GDP.</a:t>
            </a:r>
          </a:p>
          <a:p>
            <a:pPr marL="115888" indent="-115888">
              <a:lnSpc>
                <a:spcPct val="90000"/>
              </a:lnSpc>
              <a:spcBef>
                <a:spcPts val="900"/>
              </a:spcBef>
              <a:buFontTx/>
              <a:buChar char="•"/>
            </a:pPr>
            <a:r>
              <a:rPr lang="en-US" sz="2200" dirty="0" smtClean="0">
                <a:latin typeface="+mj-lt"/>
                <a:cs typeface="Times New Roman" pitchFamily="18" charset="0"/>
              </a:rPr>
              <a:t>During </a:t>
            </a:r>
            <a:r>
              <a:rPr lang="en-US" sz="2200" dirty="0">
                <a:latin typeface="+mj-lt"/>
                <a:cs typeface="Times New Roman" pitchFamily="18" charset="0"/>
              </a:rPr>
              <a:t>this period, the national debt declined as a </a:t>
            </a:r>
            <a:r>
              <a:rPr lang="en-US" sz="2200" dirty="0" smtClean="0">
                <a:latin typeface="+mj-lt"/>
                <a:cs typeface="Times New Roman" pitchFamily="18" charset="0"/>
              </a:rPr>
              <a:t>share </a:t>
            </a:r>
            <a:r>
              <a:rPr lang="en-US" sz="2200" dirty="0">
                <a:latin typeface="+mj-lt"/>
                <a:cs typeface="Times New Roman" pitchFamily="18" charset="0"/>
              </a:rPr>
              <a:t>of GDP</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103" name="Freeform 102"/>
          <p:cNvSpPr/>
          <p:nvPr/>
        </p:nvSpPr>
        <p:spPr>
          <a:xfrm>
            <a:off x="2891671" y="4334502"/>
            <a:ext cx="5824425" cy="1295761"/>
          </a:xfrm>
          <a:custGeom>
            <a:avLst/>
            <a:gdLst>
              <a:gd name="connsiteX0" fmla="*/ 0 w 5824425"/>
              <a:gd name="connsiteY0" fmla="*/ 706384 h 1295761"/>
              <a:gd name="connsiteX1" fmla="*/ 0 w 5824425"/>
              <a:gd name="connsiteY1" fmla="*/ 1295761 h 1295761"/>
              <a:gd name="connsiteX2" fmla="*/ 5824425 w 5824425"/>
              <a:gd name="connsiteY2" fmla="*/ 1295761 h 1295761"/>
              <a:gd name="connsiteX3" fmla="*/ 5824425 w 5824425"/>
              <a:gd name="connsiteY3" fmla="*/ 0 h 1295761"/>
              <a:gd name="connsiteX4" fmla="*/ 5742086 w 5824425"/>
              <a:gd name="connsiteY4" fmla="*/ 8667 h 1295761"/>
              <a:gd name="connsiteX5" fmla="*/ 5408395 w 5824425"/>
              <a:gd name="connsiteY5" fmla="*/ 190680 h 1295761"/>
              <a:gd name="connsiteX6" fmla="*/ 5282719 w 5824425"/>
              <a:gd name="connsiteY6" fmla="*/ 351025 h 1295761"/>
              <a:gd name="connsiteX7" fmla="*/ 5187379 w 5824425"/>
              <a:gd name="connsiteY7" fmla="*/ 528705 h 1295761"/>
              <a:gd name="connsiteX8" fmla="*/ 5083371 w 5824425"/>
              <a:gd name="connsiteY8" fmla="*/ 589376 h 1295761"/>
              <a:gd name="connsiteX9" fmla="*/ 4745346 w 5824425"/>
              <a:gd name="connsiteY9" fmla="*/ 624045 h 1295761"/>
              <a:gd name="connsiteX10" fmla="*/ 4424656 w 5824425"/>
              <a:gd name="connsiteY10" fmla="*/ 702051 h 1295761"/>
              <a:gd name="connsiteX11" fmla="*/ 4303314 w 5824425"/>
              <a:gd name="connsiteY11" fmla="*/ 693383 h 1295761"/>
              <a:gd name="connsiteX12" fmla="*/ 3904618 w 5824425"/>
              <a:gd name="connsiteY12" fmla="*/ 559040 h 1295761"/>
              <a:gd name="connsiteX13" fmla="*/ 3540592 w 5824425"/>
              <a:gd name="connsiteY13" fmla="*/ 580709 h 1295761"/>
              <a:gd name="connsiteX14" fmla="*/ 3328243 w 5824425"/>
              <a:gd name="connsiteY14" fmla="*/ 676049 h 1295761"/>
              <a:gd name="connsiteX15" fmla="*/ 3271906 w 5824425"/>
              <a:gd name="connsiteY15" fmla="*/ 710718 h 1295761"/>
              <a:gd name="connsiteX16" fmla="*/ 2825540 w 5824425"/>
              <a:gd name="connsiteY16" fmla="*/ 814726 h 1295761"/>
              <a:gd name="connsiteX17" fmla="*/ 2712865 w 5824425"/>
              <a:gd name="connsiteY17" fmla="*/ 875397 h 1295761"/>
              <a:gd name="connsiteX18" fmla="*/ 2578522 w 5824425"/>
              <a:gd name="connsiteY18" fmla="*/ 927401 h 1295761"/>
              <a:gd name="connsiteX19" fmla="*/ 2474514 w 5824425"/>
              <a:gd name="connsiteY19" fmla="*/ 940401 h 1295761"/>
              <a:gd name="connsiteX20" fmla="*/ 2392175 w 5824425"/>
              <a:gd name="connsiteY20" fmla="*/ 988072 h 1295761"/>
              <a:gd name="connsiteX21" fmla="*/ 2249164 w 5824425"/>
              <a:gd name="connsiteY21" fmla="*/ 1044409 h 1295761"/>
              <a:gd name="connsiteX22" fmla="*/ 2127822 w 5824425"/>
              <a:gd name="connsiteY22" fmla="*/ 1027074 h 1295761"/>
              <a:gd name="connsiteX23" fmla="*/ 2015147 w 5824425"/>
              <a:gd name="connsiteY23" fmla="*/ 1027074 h 1295761"/>
              <a:gd name="connsiteX24" fmla="*/ 1733460 w 5824425"/>
              <a:gd name="connsiteY24" fmla="*/ 979404 h 1295761"/>
              <a:gd name="connsiteX25" fmla="*/ 1508110 w 5824425"/>
              <a:gd name="connsiteY25" fmla="*/ 1018407 h 1295761"/>
              <a:gd name="connsiteX26" fmla="*/ 1191754 w 5824425"/>
              <a:gd name="connsiteY26" fmla="*/ 957736 h 1295761"/>
              <a:gd name="connsiteX27" fmla="*/ 996740 w 5824425"/>
              <a:gd name="connsiteY27" fmla="*/ 966403 h 1295761"/>
              <a:gd name="connsiteX28" fmla="*/ 840728 w 5824425"/>
              <a:gd name="connsiteY28" fmla="*/ 897065 h 1295761"/>
              <a:gd name="connsiteX29" fmla="*/ 728054 w 5824425"/>
              <a:gd name="connsiteY29" fmla="*/ 910066 h 1295761"/>
              <a:gd name="connsiteX30" fmla="*/ 576376 w 5824425"/>
              <a:gd name="connsiteY30" fmla="*/ 871063 h 1295761"/>
              <a:gd name="connsiteX31" fmla="*/ 390029 w 5824425"/>
              <a:gd name="connsiteY31" fmla="*/ 810392 h 1295761"/>
              <a:gd name="connsiteX32" fmla="*/ 0 w 5824425"/>
              <a:gd name="connsiteY32" fmla="*/ 706384 h 12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24425" h="1295761">
                <a:moveTo>
                  <a:pt x="0" y="706384"/>
                </a:moveTo>
                <a:lnTo>
                  <a:pt x="0" y="1295761"/>
                </a:lnTo>
                <a:lnTo>
                  <a:pt x="5824425" y="1295761"/>
                </a:lnTo>
                <a:lnTo>
                  <a:pt x="5824425" y="0"/>
                </a:lnTo>
                <a:lnTo>
                  <a:pt x="5742086" y="8667"/>
                </a:lnTo>
                <a:lnTo>
                  <a:pt x="5408395" y="190680"/>
                </a:lnTo>
                <a:lnTo>
                  <a:pt x="5282719" y="351025"/>
                </a:lnTo>
                <a:lnTo>
                  <a:pt x="5187379" y="528705"/>
                </a:lnTo>
                <a:lnTo>
                  <a:pt x="5083371" y="589376"/>
                </a:lnTo>
                <a:lnTo>
                  <a:pt x="4745346" y="624045"/>
                </a:lnTo>
                <a:lnTo>
                  <a:pt x="4424656" y="702051"/>
                </a:lnTo>
                <a:lnTo>
                  <a:pt x="4303314" y="693383"/>
                </a:lnTo>
                <a:lnTo>
                  <a:pt x="3904618" y="559040"/>
                </a:lnTo>
                <a:lnTo>
                  <a:pt x="3540592" y="580709"/>
                </a:lnTo>
                <a:lnTo>
                  <a:pt x="3328243" y="676049"/>
                </a:lnTo>
                <a:lnTo>
                  <a:pt x="3271906" y="710718"/>
                </a:lnTo>
                <a:lnTo>
                  <a:pt x="2825540" y="814726"/>
                </a:lnTo>
                <a:lnTo>
                  <a:pt x="2712865" y="875397"/>
                </a:lnTo>
                <a:lnTo>
                  <a:pt x="2578522" y="927401"/>
                </a:lnTo>
                <a:lnTo>
                  <a:pt x="2474514" y="940401"/>
                </a:lnTo>
                <a:lnTo>
                  <a:pt x="2392175" y="988072"/>
                </a:lnTo>
                <a:lnTo>
                  <a:pt x="2249164" y="1044409"/>
                </a:lnTo>
                <a:lnTo>
                  <a:pt x="2127822" y="1027074"/>
                </a:lnTo>
                <a:lnTo>
                  <a:pt x="2015147" y="1027074"/>
                </a:lnTo>
                <a:lnTo>
                  <a:pt x="1733460" y="979404"/>
                </a:lnTo>
                <a:lnTo>
                  <a:pt x="1508110" y="1018407"/>
                </a:lnTo>
                <a:lnTo>
                  <a:pt x="1191754" y="957736"/>
                </a:lnTo>
                <a:lnTo>
                  <a:pt x="996740" y="966403"/>
                </a:lnTo>
                <a:lnTo>
                  <a:pt x="840728" y="897065"/>
                </a:lnTo>
                <a:lnTo>
                  <a:pt x="728054" y="910066"/>
                </a:lnTo>
                <a:lnTo>
                  <a:pt x="576376" y="871063"/>
                </a:lnTo>
                <a:lnTo>
                  <a:pt x="390029" y="810392"/>
                </a:lnTo>
                <a:lnTo>
                  <a:pt x="0" y="706384"/>
                </a:lnTo>
                <a:close/>
              </a:path>
            </a:pathLst>
          </a:custGeom>
          <a:solidFill>
            <a:srgbClr val="FFC5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4" name="Freeform 103"/>
          <p:cNvSpPr/>
          <p:nvPr/>
        </p:nvSpPr>
        <p:spPr>
          <a:xfrm>
            <a:off x="2896005" y="4880541"/>
            <a:ext cx="5828758" cy="927401"/>
          </a:xfrm>
          <a:custGeom>
            <a:avLst/>
            <a:gdLst>
              <a:gd name="connsiteX0" fmla="*/ 0 w 5828758"/>
              <a:gd name="connsiteY0" fmla="*/ 385695 h 927401"/>
              <a:gd name="connsiteX1" fmla="*/ 0 w 5828758"/>
              <a:gd name="connsiteY1" fmla="*/ 927401 h 927401"/>
              <a:gd name="connsiteX2" fmla="*/ 5828758 w 5828758"/>
              <a:gd name="connsiteY2" fmla="*/ 927401 h 927401"/>
              <a:gd name="connsiteX3" fmla="*/ 5828758 w 5828758"/>
              <a:gd name="connsiteY3" fmla="*/ 0 h 927401"/>
              <a:gd name="connsiteX4" fmla="*/ 5638078 w 5828758"/>
              <a:gd name="connsiteY4" fmla="*/ 73672 h 927401"/>
              <a:gd name="connsiteX5" fmla="*/ 5534070 w 5828758"/>
              <a:gd name="connsiteY5" fmla="*/ 147344 h 927401"/>
              <a:gd name="connsiteX6" fmla="*/ 5399727 w 5828758"/>
              <a:gd name="connsiteY6" fmla="*/ 143011 h 927401"/>
              <a:gd name="connsiteX7" fmla="*/ 5243716 w 5828758"/>
              <a:gd name="connsiteY7" fmla="*/ 329358 h 927401"/>
              <a:gd name="connsiteX8" fmla="*/ 5178711 w 5828758"/>
              <a:gd name="connsiteY8" fmla="*/ 429032 h 927401"/>
              <a:gd name="connsiteX9" fmla="*/ 5061702 w 5828758"/>
              <a:gd name="connsiteY9" fmla="*/ 515705 h 927401"/>
              <a:gd name="connsiteX10" fmla="*/ 4736679 w 5828758"/>
              <a:gd name="connsiteY10" fmla="*/ 507037 h 927401"/>
              <a:gd name="connsiteX11" fmla="*/ 4437657 w 5828758"/>
              <a:gd name="connsiteY11" fmla="*/ 580709 h 927401"/>
              <a:gd name="connsiteX12" fmla="*/ 4220974 w 5828758"/>
              <a:gd name="connsiteY12" fmla="*/ 481035 h 927401"/>
              <a:gd name="connsiteX13" fmla="*/ 3843947 w 5828758"/>
              <a:gd name="connsiteY13" fmla="*/ 338025 h 927401"/>
              <a:gd name="connsiteX14" fmla="*/ 3540592 w 5828758"/>
              <a:gd name="connsiteY14" fmla="*/ 338025 h 927401"/>
              <a:gd name="connsiteX15" fmla="*/ 3367246 w 5828758"/>
              <a:gd name="connsiteY15" fmla="*/ 368361 h 927401"/>
              <a:gd name="connsiteX16" fmla="*/ 3120228 w 5828758"/>
              <a:gd name="connsiteY16" fmla="*/ 450700 h 927401"/>
              <a:gd name="connsiteX17" fmla="*/ 2855875 w 5828758"/>
              <a:gd name="connsiteY17" fmla="*/ 450700 h 927401"/>
              <a:gd name="connsiteX18" fmla="*/ 2565520 w 5828758"/>
              <a:gd name="connsiteY18" fmla="*/ 528706 h 927401"/>
              <a:gd name="connsiteX19" fmla="*/ 2335837 w 5828758"/>
              <a:gd name="connsiteY19" fmla="*/ 615379 h 927401"/>
              <a:gd name="connsiteX20" fmla="*/ 2262165 w 5828758"/>
              <a:gd name="connsiteY20" fmla="*/ 650048 h 927401"/>
              <a:gd name="connsiteX21" fmla="*/ 2145156 w 5828758"/>
              <a:gd name="connsiteY21" fmla="*/ 641380 h 927401"/>
              <a:gd name="connsiteX22" fmla="*/ 1984811 w 5828758"/>
              <a:gd name="connsiteY22" fmla="*/ 650048 h 927401"/>
              <a:gd name="connsiteX23" fmla="*/ 1794131 w 5828758"/>
              <a:gd name="connsiteY23" fmla="*/ 641380 h 927401"/>
              <a:gd name="connsiteX24" fmla="*/ 1603450 w 5828758"/>
              <a:gd name="connsiteY24" fmla="*/ 663049 h 927401"/>
              <a:gd name="connsiteX25" fmla="*/ 1503776 w 5828758"/>
              <a:gd name="connsiteY25" fmla="*/ 697718 h 927401"/>
              <a:gd name="connsiteX26" fmla="*/ 940402 w 5828758"/>
              <a:gd name="connsiteY26" fmla="*/ 624046 h 927401"/>
              <a:gd name="connsiteX27" fmla="*/ 832061 w 5828758"/>
              <a:gd name="connsiteY27" fmla="*/ 550374 h 927401"/>
              <a:gd name="connsiteX28" fmla="*/ 775723 w 5828758"/>
              <a:gd name="connsiteY28" fmla="*/ 572042 h 927401"/>
              <a:gd name="connsiteX29" fmla="*/ 754055 w 5828758"/>
              <a:gd name="connsiteY29" fmla="*/ 585043 h 927401"/>
              <a:gd name="connsiteX30" fmla="*/ 377028 w 5828758"/>
              <a:gd name="connsiteY30" fmla="*/ 450700 h 927401"/>
              <a:gd name="connsiteX31" fmla="*/ 203682 w 5828758"/>
              <a:gd name="connsiteY31" fmla="*/ 424698 h 927401"/>
              <a:gd name="connsiteX32" fmla="*/ 0 w 5828758"/>
              <a:gd name="connsiteY32" fmla="*/ 385695 h 92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28758" h="927401">
                <a:moveTo>
                  <a:pt x="0" y="385695"/>
                </a:moveTo>
                <a:lnTo>
                  <a:pt x="0" y="927401"/>
                </a:lnTo>
                <a:lnTo>
                  <a:pt x="5828758" y="927401"/>
                </a:lnTo>
                <a:lnTo>
                  <a:pt x="5828758" y="0"/>
                </a:lnTo>
                <a:lnTo>
                  <a:pt x="5638078" y="73672"/>
                </a:lnTo>
                <a:lnTo>
                  <a:pt x="5534070" y="147344"/>
                </a:lnTo>
                <a:lnTo>
                  <a:pt x="5399727" y="143011"/>
                </a:lnTo>
                <a:lnTo>
                  <a:pt x="5243716" y="329358"/>
                </a:lnTo>
                <a:lnTo>
                  <a:pt x="5178711" y="429032"/>
                </a:lnTo>
                <a:lnTo>
                  <a:pt x="5061702" y="515705"/>
                </a:lnTo>
                <a:lnTo>
                  <a:pt x="4736679" y="507037"/>
                </a:lnTo>
                <a:lnTo>
                  <a:pt x="4437657" y="580709"/>
                </a:lnTo>
                <a:lnTo>
                  <a:pt x="4220974" y="481035"/>
                </a:lnTo>
                <a:lnTo>
                  <a:pt x="3843947" y="338025"/>
                </a:lnTo>
                <a:lnTo>
                  <a:pt x="3540592" y="338025"/>
                </a:lnTo>
                <a:lnTo>
                  <a:pt x="3367246" y="368361"/>
                </a:lnTo>
                <a:lnTo>
                  <a:pt x="3120228" y="450700"/>
                </a:lnTo>
                <a:lnTo>
                  <a:pt x="2855875" y="450700"/>
                </a:lnTo>
                <a:lnTo>
                  <a:pt x="2565520" y="528706"/>
                </a:lnTo>
                <a:lnTo>
                  <a:pt x="2335837" y="615379"/>
                </a:lnTo>
                <a:lnTo>
                  <a:pt x="2262165" y="650048"/>
                </a:lnTo>
                <a:lnTo>
                  <a:pt x="2145156" y="641380"/>
                </a:lnTo>
                <a:lnTo>
                  <a:pt x="1984811" y="650048"/>
                </a:lnTo>
                <a:lnTo>
                  <a:pt x="1794131" y="641380"/>
                </a:lnTo>
                <a:lnTo>
                  <a:pt x="1603450" y="663049"/>
                </a:lnTo>
                <a:lnTo>
                  <a:pt x="1503776" y="697718"/>
                </a:lnTo>
                <a:lnTo>
                  <a:pt x="940402" y="624046"/>
                </a:lnTo>
                <a:lnTo>
                  <a:pt x="832061" y="550374"/>
                </a:lnTo>
                <a:lnTo>
                  <a:pt x="775723" y="572042"/>
                </a:lnTo>
                <a:lnTo>
                  <a:pt x="754055" y="585043"/>
                </a:lnTo>
                <a:lnTo>
                  <a:pt x="377028" y="450700"/>
                </a:lnTo>
                <a:lnTo>
                  <a:pt x="203682" y="424698"/>
                </a:lnTo>
                <a:lnTo>
                  <a:pt x="0" y="385695"/>
                </a:lnTo>
                <a:close/>
              </a:path>
            </a:pathLst>
          </a:cu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5" name="Freeform 104"/>
          <p:cNvSpPr/>
          <p:nvPr/>
        </p:nvSpPr>
        <p:spPr>
          <a:xfrm>
            <a:off x="2944137" y="2125785"/>
            <a:ext cx="910166" cy="317500"/>
          </a:xfrm>
          <a:custGeom>
            <a:avLst/>
            <a:gdLst>
              <a:gd name="connsiteX0" fmla="*/ 0 w 910166"/>
              <a:gd name="connsiteY0" fmla="*/ 0 h 317500"/>
              <a:gd name="connsiteX1" fmla="*/ 0 w 910166"/>
              <a:gd name="connsiteY1" fmla="*/ 0 h 317500"/>
              <a:gd name="connsiteX2" fmla="*/ 76200 w 910166"/>
              <a:gd name="connsiteY2" fmla="*/ 0 h 317500"/>
              <a:gd name="connsiteX3" fmla="*/ 910166 w 910166"/>
              <a:gd name="connsiteY3" fmla="*/ 0 h 317500"/>
              <a:gd name="connsiteX4" fmla="*/ 817033 w 910166"/>
              <a:gd name="connsiteY4" fmla="*/ 317500 h 317500"/>
              <a:gd name="connsiteX5" fmla="*/ 706966 w 910166"/>
              <a:gd name="connsiteY5" fmla="*/ 118533 h 317500"/>
              <a:gd name="connsiteX6" fmla="*/ 613833 w 910166"/>
              <a:gd name="connsiteY6" fmla="*/ 46567 h 317500"/>
              <a:gd name="connsiteX7" fmla="*/ 512233 w 910166"/>
              <a:gd name="connsiteY7" fmla="*/ 29633 h 317500"/>
              <a:gd name="connsiteX8" fmla="*/ 402166 w 910166"/>
              <a:gd name="connsiteY8" fmla="*/ 101600 h 317500"/>
              <a:gd name="connsiteX9" fmla="*/ 300566 w 910166"/>
              <a:gd name="connsiteY9" fmla="*/ 80433 h 317500"/>
              <a:gd name="connsiteX10" fmla="*/ 194733 w 910166"/>
              <a:gd name="connsiteY10" fmla="*/ 139700 h 317500"/>
              <a:gd name="connsiteX11" fmla="*/ 0 w 910166"/>
              <a:gd name="connsiteY11"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0166" h="317500">
                <a:moveTo>
                  <a:pt x="0" y="0"/>
                </a:moveTo>
                <a:lnTo>
                  <a:pt x="0" y="0"/>
                </a:lnTo>
                <a:lnTo>
                  <a:pt x="76200" y="0"/>
                </a:lnTo>
                <a:lnTo>
                  <a:pt x="910166" y="0"/>
                </a:lnTo>
                <a:lnTo>
                  <a:pt x="817033" y="317500"/>
                </a:lnTo>
                <a:lnTo>
                  <a:pt x="706966" y="118533"/>
                </a:lnTo>
                <a:lnTo>
                  <a:pt x="613833" y="46567"/>
                </a:lnTo>
                <a:lnTo>
                  <a:pt x="512233" y="29633"/>
                </a:lnTo>
                <a:lnTo>
                  <a:pt x="402166" y="101600"/>
                </a:lnTo>
                <a:lnTo>
                  <a:pt x="300566" y="80433"/>
                </a:lnTo>
                <a:lnTo>
                  <a:pt x="194733" y="139700"/>
                </a:lnTo>
                <a:lnTo>
                  <a:pt x="0" y="0"/>
                </a:lnTo>
                <a:close/>
              </a:path>
            </a:pathLst>
          </a:custGeom>
          <a:solidFill>
            <a:srgbClr val="FFB7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6" name="Freeform 105"/>
          <p:cNvSpPr/>
          <p:nvPr/>
        </p:nvSpPr>
        <p:spPr>
          <a:xfrm>
            <a:off x="3947437" y="2130018"/>
            <a:ext cx="2967566" cy="647700"/>
          </a:xfrm>
          <a:custGeom>
            <a:avLst/>
            <a:gdLst>
              <a:gd name="connsiteX0" fmla="*/ 0 w 2967566"/>
              <a:gd name="connsiteY0" fmla="*/ 0 h 647700"/>
              <a:gd name="connsiteX1" fmla="*/ 2967566 w 2967566"/>
              <a:gd name="connsiteY1" fmla="*/ 0 h 647700"/>
              <a:gd name="connsiteX2" fmla="*/ 2806700 w 2967566"/>
              <a:gd name="connsiteY2" fmla="*/ 194734 h 647700"/>
              <a:gd name="connsiteX3" fmla="*/ 2599266 w 2967566"/>
              <a:gd name="connsiteY3" fmla="*/ 313267 h 647700"/>
              <a:gd name="connsiteX4" fmla="*/ 2425700 w 2967566"/>
              <a:gd name="connsiteY4" fmla="*/ 508000 h 647700"/>
              <a:gd name="connsiteX5" fmla="*/ 2243666 w 2967566"/>
              <a:gd name="connsiteY5" fmla="*/ 452967 h 647700"/>
              <a:gd name="connsiteX6" fmla="*/ 2163233 w 2967566"/>
              <a:gd name="connsiteY6" fmla="*/ 376767 h 647700"/>
              <a:gd name="connsiteX7" fmla="*/ 2099733 w 2967566"/>
              <a:gd name="connsiteY7" fmla="*/ 313267 h 647700"/>
              <a:gd name="connsiteX8" fmla="*/ 1883833 w 2967566"/>
              <a:gd name="connsiteY8" fmla="*/ 338667 h 647700"/>
              <a:gd name="connsiteX9" fmla="*/ 1773766 w 2967566"/>
              <a:gd name="connsiteY9" fmla="*/ 533400 h 647700"/>
              <a:gd name="connsiteX10" fmla="*/ 1663700 w 2967566"/>
              <a:gd name="connsiteY10" fmla="*/ 554567 h 647700"/>
              <a:gd name="connsiteX11" fmla="*/ 1557866 w 2967566"/>
              <a:gd name="connsiteY11" fmla="*/ 512234 h 647700"/>
              <a:gd name="connsiteX12" fmla="*/ 1447800 w 2967566"/>
              <a:gd name="connsiteY12" fmla="*/ 647700 h 647700"/>
              <a:gd name="connsiteX13" fmla="*/ 1223433 w 2967566"/>
              <a:gd name="connsiteY13" fmla="*/ 283634 h 647700"/>
              <a:gd name="connsiteX14" fmla="*/ 1113366 w 2967566"/>
              <a:gd name="connsiteY14" fmla="*/ 300567 h 647700"/>
              <a:gd name="connsiteX15" fmla="*/ 1011766 w 2967566"/>
              <a:gd name="connsiteY15" fmla="*/ 169334 h 647700"/>
              <a:gd name="connsiteX16" fmla="*/ 918633 w 2967566"/>
              <a:gd name="connsiteY16" fmla="*/ 296334 h 647700"/>
              <a:gd name="connsiteX17" fmla="*/ 778933 w 2967566"/>
              <a:gd name="connsiteY17" fmla="*/ 296334 h 647700"/>
              <a:gd name="connsiteX18" fmla="*/ 690033 w 2967566"/>
              <a:gd name="connsiteY18" fmla="*/ 448734 h 647700"/>
              <a:gd name="connsiteX19" fmla="*/ 584200 w 2967566"/>
              <a:gd name="connsiteY19" fmla="*/ 376767 h 647700"/>
              <a:gd name="connsiteX20" fmla="*/ 478366 w 2967566"/>
              <a:gd name="connsiteY20" fmla="*/ 33867 h 647700"/>
              <a:gd name="connsiteX21" fmla="*/ 258233 w 2967566"/>
              <a:gd name="connsiteY21" fmla="*/ 203200 h 647700"/>
              <a:gd name="connsiteX22" fmla="*/ 148166 w 2967566"/>
              <a:gd name="connsiteY22" fmla="*/ 232834 h 647700"/>
              <a:gd name="connsiteX23" fmla="*/ 0 w 2967566"/>
              <a:gd name="connsiteY23"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7566" h="647700">
                <a:moveTo>
                  <a:pt x="0" y="0"/>
                </a:moveTo>
                <a:lnTo>
                  <a:pt x="2967566" y="0"/>
                </a:lnTo>
                <a:lnTo>
                  <a:pt x="2806700" y="194734"/>
                </a:lnTo>
                <a:lnTo>
                  <a:pt x="2599266" y="313267"/>
                </a:lnTo>
                <a:lnTo>
                  <a:pt x="2425700" y="508000"/>
                </a:lnTo>
                <a:lnTo>
                  <a:pt x="2243666" y="452967"/>
                </a:lnTo>
                <a:lnTo>
                  <a:pt x="2163233" y="376767"/>
                </a:lnTo>
                <a:lnTo>
                  <a:pt x="2099733" y="313267"/>
                </a:lnTo>
                <a:lnTo>
                  <a:pt x="1883833" y="338667"/>
                </a:lnTo>
                <a:lnTo>
                  <a:pt x="1773766" y="533400"/>
                </a:lnTo>
                <a:lnTo>
                  <a:pt x="1663700" y="554567"/>
                </a:lnTo>
                <a:lnTo>
                  <a:pt x="1557866" y="512234"/>
                </a:lnTo>
                <a:lnTo>
                  <a:pt x="1447800" y="647700"/>
                </a:lnTo>
                <a:lnTo>
                  <a:pt x="1223433" y="283634"/>
                </a:lnTo>
                <a:lnTo>
                  <a:pt x="1113366" y="300567"/>
                </a:lnTo>
                <a:lnTo>
                  <a:pt x="1011766" y="169334"/>
                </a:lnTo>
                <a:lnTo>
                  <a:pt x="918633" y="296334"/>
                </a:lnTo>
                <a:lnTo>
                  <a:pt x="778933" y="296334"/>
                </a:lnTo>
                <a:lnTo>
                  <a:pt x="690033" y="448734"/>
                </a:lnTo>
                <a:lnTo>
                  <a:pt x="584200" y="376767"/>
                </a:lnTo>
                <a:lnTo>
                  <a:pt x="478366" y="33867"/>
                </a:lnTo>
                <a:lnTo>
                  <a:pt x="258233" y="203200"/>
                </a:lnTo>
                <a:lnTo>
                  <a:pt x="148166" y="232834"/>
                </a:lnTo>
                <a:lnTo>
                  <a:pt x="0" y="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7" name="Freeform 106"/>
          <p:cNvSpPr/>
          <p:nvPr/>
        </p:nvSpPr>
        <p:spPr>
          <a:xfrm>
            <a:off x="6923471" y="1854852"/>
            <a:ext cx="457200" cy="266700"/>
          </a:xfrm>
          <a:custGeom>
            <a:avLst/>
            <a:gdLst>
              <a:gd name="connsiteX0" fmla="*/ 0 w 457200"/>
              <a:gd name="connsiteY0" fmla="*/ 266700 h 266700"/>
              <a:gd name="connsiteX1" fmla="*/ 457200 w 457200"/>
              <a:gd name="connsiteY1" fmla="*/ 266700 h 266700"/>
              <a:gd name="connsiteX2" fmla="*/ 410633 w 457200"/>
              <a:gd name="connsiteY2" fmla="*/ 105833 h 266700"/>
              <a:gd name="connsiteX3" fmla="*/ 287866 w 457200"/>
              <a:gd name="connsiteY3" fmla="*/ 0 h 266700"/>
              <a:gd name="connsiteX4" fmla="*/ 203200 w 457200"/>
              <a:gd name="connsiteY4" fmla="*/ 152400 h 266700"/>
              <a:gd name="connsiteX5" fmla="*/ 67733 w 457200"/>
              <a:gd name="connsiteY5" fmla="*/ 190500 h 266700"/>
              <a:gd name="connsiteX6" fmla="*/ 0 w 457200"/>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66700">
                <a:moveTo>
                  <a:pt x="0" y="266700"/>
                </a:moveTo>
                <a:lnTo>
                  <a:pt x="457200" y="266700"/>
                </a:lnTo>
                <a:lnTo>
                  <a:pt x="410633" y="105833"/>
                </a:lnTo>
                <a:lnTo>
                  <a:pt x="287866" y="0"/>
                </a:lnTo>
                <a:lnTo>
                  <a:pt x="203200" y="152400"/>
                </a:lnTo>
                <a:lnTo>
                  <a:pt x="67733" y="190500"/>
                </a:lnTo>
                <a:lnTo>
                  <a:pt x="0" y="26670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8" name="Freeform 107"/>
          <p:cNvSpPr/>
          <p:nvPr/>
        </p:nvSpPr>
        <p:spPr>
          <a:xfrm>
            <a:off x="7380670" y="2125785"/>
            <a:ext cx="1341967" cy="1104900"/>
          </a:xfrm>
          <a:custGeom>
            <a:avLst/>
            <a:gdLst>
              <a:gd name="connsiteX0" fmla="*/ 0 w 1341967"/>
              <a:gd name="connsiteY0" fmla="*/ 0 h 1104900"/>
              <a:gd name="connsiteX1" fmla="*/ 1341967 w 1341967"/>
              <a:gd name="connsiteY1" fmla="*/ 0 h 1104900"/>
              <a:gd name="connsiteX2" fmla="*/ 1341967 w 1341967"/>
              <a:gd name="connsiteY2" fmla="*/ 486833 h 1104900"/>
              <a:gd name="connsiteX3" fmla="*/ 1236133 w 1341967"/>
              <a:gd name="connsiteY3" fmla="*/ 681567 h 1104900"/>
              <a:gd name="connsiteX4" fmla="*/ 1130300 w 1341967"/>
              <a:gd name="connsiteY4" fmla="*/ 778933 h 1104900"/>
              <a:gd name="connsiteX5" fmla="*/ 1024467 w 1341967"/>
              <a:gd name="connsiteY5" fmla="*/ 965200 h 1104900"/>
              <a:gd name="connsiteX6" fmla="*/ 901700 w 1341967"/>
              <a:gd name="connsiteY6" fmla="*/ 999067 h 1104900"/>
              <a:gd name="connsiteX7" fmla="*/ 821267 w 1341967"/>
              <a:gd name="connsiteY7" fmla="*/ 1104900 h 1104900"/>
              <a:gd name="connsiteX8" fmla="*/ 723900 w 1341967"/>
              <a:gd name="connsiteY8" fmla="*/ 351367 h 1104900"/>
              <a:gd name="connsiteX9" fmla="*/ 588433 w 1341967"/>
              <a:gd name="connsiteY9" fmla="*/ 139700 h 1104900"/>
              <a:gd name="connsiteX10" fmla="*/ 300567 w 1341967"/>
              <a:gd name="connsiteY10" fmla="*/ 372533 h 1104900"/>
              <a:gd name="connsiteX11" fmla="*/ 173567 w 1341967"/>
              <a:gd name="connsiteY11" fmla="*/ 372533 h 1104900"/>
              <a:gd name="connsiteX12" fmla="*/ 42333 w 1341967"/>
              <a:gd name="connsiteY12" fmla="*/ 105833 h 1104900"/>
              <a:gd name="connsiteX13" fmla="*/ 0 w 1341967"/>
              <a:gd name="connsiteY13"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1967" h="1104900">
                <a:moveTo>
                  <a:pt x="0" y="0"/>
                </a:moveTo>
                <a:lnTo>
                  <a:pt x="1341967" y="0"/>
                </a:lnTo>
                <a:lnTo>
                  <a:pt x="1341967" y="486833"/>
                </a:lnTo>
                <a:lnTo>
                  <a:pt x="1236133" y="681567"/>
                </a:lnTo>
                <a:lnTo>
                  <a:pt x="1130300" y="778933"/>
                </a:lnTo>
                <a:lnTo>
                  <a:pt x="1024467" y="965200"/>
                </a:lnTo>
                <a:lnTo>
                  <a:pt x="901700" y="999067"/>
                </a:lnTo>
                <a:lnTo>
                  <a:pt x="821267" y="1104900"/>
                </a:lnTo>
                <a:lnTo>
                  <a:pt x="723900" y="351367"/>
                </a:lnTo>
                <a:lnTo>
                  <a:pt x="588433" y="139700"/>
                </a:lnTo>
                <a:lnTo>
                  <a:pt x="300567" y="372533"/>
                </a:lnTo>
                <a:lnTo>
                  <a:pt x="173567" y="372533"/>
                </a:lnTo>
                <a:lnTo>
                  <a:pt x="42333" y="105833"/>
                </a:lnTo>
                <a:lnTo>
                  <a:pt x="0" y="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109" name="Straight Connector 108"/>
          <p:cNvCxnSpPr/>
          <p:nvPr/>
        </p:nvCxnSpPr>
        <p:spPr>
          <a:xfrm>
            <a:off x="2884757" y="1828308"/>
            <a:ext cx="0" cy="16211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2887241" y="4075697"/>
            <a:ext cx="0" cy="17548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1" name="Rectangle 27"/>
          <p:cNvSpPr>
            <a:spLocks noChangeArrowheads="1"/>
          </p:cNvSpPr>
          <p:nvPr/>
        </p:nvSpPr>
        <p:spPr bwMode="auto">
          <a:xfrm>
            <a:off x="2597598" y="3342231"/>
            <a:ext cx="23403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- 12</a:t>
            </a:r>
            <a:endParaRPr lang="en-US" sz="1150" b="0" i="1" dirty="0">
              <a:solidFill>
                <a:srgbClr val="000000"/>
              </a:solidFill>
              <a:latin typeface="+mj-lt"/>
              <a:cs typeface="Times New Roman" pitchFamily="18" charset="0"/>
            </a:endParaRPr>
          </a:p>
        </p:txBody>
      </p:sp>
      <p:sp>
        <p:nvSpPr>
          <p:cNvPr id="112" name="Rectangle 27"/>
          <p:cNvSpPr>
            <a:spLocks noChangeArrowheads="1"/>
          </p:cNvSpPr>
          <p:nvPr/>
        </p:nvSpPr>
        <p:spPr bwMode="auto">
          <a:xfrm>
            <a:off x="2597598" y="3110583"/>
            <a:ext cx="23403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- 10</a:t>
            </a:r>
            <a:endParaRPr lang="en-US" sz="1150" b="0" i="1" dirty="0">
              <a:solidFill>
                <a:srgbClr val="000000"/>
              </a:solidFill>
              <a:latin typeface="+mj-lt"/>
              <a:cs typeface="Times New Roman" pitchFamily="18" charset="0"/>
            </a:endParaRPr>
          </a:p>
        </p:txBody>
      </p:sp>
      <p:sp>
        <p:nvSpPr>
          <p:cNvPr id="113" name="Rectangle 27"/>
          <p:cNvSpPr>
            <a:spLocks noChangeArrowheads="1"/>
          </p:cNvSpPr>
          <p:nvPr/>
        </p:nvSpPr>
        <p:spPr bwMode="auto">
          <a:xfrm>
            <a:off x="2671336" y="2912463"/>
            <a:ext cx="15388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- 8</a:t>
            </a:r>
            <a:endParaRPr lang="en-US" sz="1150" b="0" i="1" dirty="0">
              <a:solidFill>
                <a:srgbClr val="000000"/>
              </a:solidFill>
              <a:latin typeface="+mj-lt"/>
              <a:cs typeface="Times New Roman" pitchFamily="18" charset="0"/>
            </a:endParaRPr>
          </a:p>
        </p:txBody>
      </p:sp>
      <p:sp>
        <p:nvSpPr>
          <p:cNvPr id="114" name="Rectangle 27"/>
          <p:cNvSpPr>
            <a:spLocks noChangeArrowheads="1"/>
          </p:cNvSpPr>
          <p:nvPr/>
        </p:nvSpPr>
        <p:spPr bwMode="auto">
          <a:xfrm>
            <a:off x="2671336" y="2680815"/>
            <a:ext cx="15388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- 6</a:t>
            </a:r>
            <a:endParaRPr lang="en-US" sz="1150" b="0" i="1" dirty="0">
              <a:solidFill>
                <a:srgbClr val="000000"/>
              </a:solidFill>
              <a:latin typeface="+mj-lt"/>
              <a:cs typeface="Times New Roman" pitchFamily="18" charset="0"/>
            </a:endParaRPr>
          </a:p>
        </p:txBody>
      </p:sp>
      <p:sp>
        <p:nvSpPr>
          <p:cNvPr id="115" name="Rectangle 27"/>
          <p:cNvSpPr>
            <a:spLocks noChangeArrowheads="1"/>
          </p:cNvSpPr>
          <p:nvPr/>
        </p:nvSpPr>
        <p:spPr bwMode="auto">
          <a:xfrm>
            <a:off x="2671336" y="2461359"/>
            <a:ext cx="15388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- 4</a:t>
            </a:r>
            <a:endParaRPr lang="en-US" sz="1150" b="0" i="1" dirty="0">
              <a:solidFill>
                <a:srgbClr val="000000"/>
              </a:solidFill>
              <a:latin typeface="+mj-lt"/>
              <a:cs typeface="Times New Roman" pitchFamily="18" charset="0"/>
            </a:endParaRPr>
          </a:p>
        </p:txBody>
      </p:sp>
      <p:sp>
        <p:nvSpPr>
          <p:cNvPr id="116" name="Rectangle 27"/>
          <p:cNvSpPr>
            <a:spLocks noChangeArrowheads="1"/>
          </p:cNvSpPr>
          <p:nvPr/>
        </p:nvSpPr>
        <p:spPr bwMode="auto">
          <a:xfrm>
            <a:off x="2671336" y="2229711"/>
            <a:ext cx="15388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- 2</a:t>
            </a:r>
            <a:endParaRPr lang="en-US" sz="1150" b="0" i="1" dirty="0">
              <a:solidFill>
                <a:srgbClr val="000000"/>
              </a:solidFill>
              <a:latin typeface="+mj-lt"/>
              <a:cs typeface="Times New Roman" pitchFamily="18" charset="0"/>
            </a:endParaRPr>
          </a:p>
        </p:txBody>
      </p:sp>
      <p:sp>
        <p:nvSpPr>
          <p:cNvPr id="117" name="Rectangle 27"/>
          <p:cNvSpPr>
            <a:spLocks noChangeArrowheads="1"/>
          </p:cNvSpPr>
          <p:nvPr/>
        </p:nvSpPr>
        <p:spPr bwMode="auto">
          <a:xfrm>
            <a:off x="2757898" y="2028543"/>
            <a:ext cx="75342"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0</a:t>
            </a:r>
            <a:endParaRPr lang="en-US" sz="1150" b="0" i="1" dirty="0">
              <a:solidFill>
                <a:srgbClr val="000000"/>
              </a:solidFill>
              <a:latin typeface="+mj-lt"/>
              <a:cs typeface="Times New Roman" pitchFamily="18" charset="0"/>
            </a:endParaRPr>
          </a:p>
        </p:txBody>
      </p:sp>
      <p:sp>
        <p:nvSpPr>
          <p:cNvPr id="118" name="Rectangle 27"/>
          <p:cNvSpPr>
            <a:spLocks noChangeArrowheads="1"/>
          </p:cNvSpPr>
          <p:nvPr/>
        </p:nvSpPr>
        <p:spPr bwMode="auto">
          <a:xfrm>
            <a:off x="2757898" y="1796895"/>
            <a:ext cx="75342"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a:t>
            </a:r>
            <a:endParaRPr lang="en-US" sz="1150" b="0" i="1" dirty="0">
              <a:solidFill>
                <a:srgbClr val="000000"/>
              </a:solidFill>
              <a:latin typeface="+mj-lt"/>
              <a:cs typeface="Times New Roman" pitchFamily="18" charset="0"/>
            </a:endParaRPr>
          </a:p>
        </p:txBody>
      </p:sp>
      <p:sp>
        <p:nvSpPr>
          <p:cNvPr id="119" name="Rectangle 27"/>
          <p:cNvSpPr>
            <a:spLocks noChangeArrowheads="1"/>
          </p:cNvSpPr>
          <p:nvPr/>
        </p:nvSpPr>
        <p:spPr bwMode="auto">
          <a:xfrm>
            <a:off x="7520519" y="1695512"/>
            <a:ext cx="450444"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Surplus</a:t>
            </a:r>
            <a:endParaRPr lang="en-US" sz="1150" b="1" i="1" dirty="0">
              <a:solidFill>
                <a:srgbClr val="000000"/>
              </a:solidFill>
              <a:latin typeface="+mj-lt"/>
              <a:cs typeface="Times New Roman" pitchFamily="18" charset="0"/>
            </a:endParaRPr>
          </a:p>
        </p:txBody>
      </p:sp>
      <p:sp>
        <p:nvSpPr>
          <p:cNvPr id="120" name="Rectangle 27"/>
          <p:cNvSpPr>
            <a:spLocks noChangeArrowheads="1"/>
          </p:cNvSpPr>
          <p:nvPr/>
        </p:nvSpPr>
        <p:spPr bwMode="auto">
          <a:xfrm>
            <a:off x="2606358" y="4064723"/>
            <a:ext cx="226024"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120</a:t>
            </a:r>
            <a:endParaRPr lang="en-US" sz="1150" b="0" i="1" dirty="0">
              <a:solidFill>
                <a:srgbClr val="000000"/>
              </a:solidFill>
              <a:latin typeface="+mj-lt"/>
              <a:cs typeface="Times New Roman" pitchFamily="18" charset="0"/>
            </a:endParaRPr>
          </a:p>
        </p:txBody>
      </p:sp>
      <p:sp>
        <p:nvSpPr>
          <p:cNvPr id="121" name="Rectangle 27"/>
          <p:cNvSpPr>
            <a:spLocks noChangeArrowheads="1"/>
          </p:cNvSpPr>
          <p:nvPr/>
        </p:nvSpPr>
        <p:spPr bwMode="auto">
          <a:xfrm>
            <a:off x="2606358" y="4342373"/>
            <a:ext cx="226024"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100</a:t>
            </a:r>
            <a:endParaRPr lang="en-US" sz="1150" b="0" i="1" dirty="0">
              <a:solidFill>
                <a:srgbClr val="000000"/>
              </a:solidFill>
              <a:latin typeface="+mj-lt"/>
              <a:cs typeface="Times New Roman" pitchFamily="18" charset="0"/>
            </a:endParaRPr>
          </a:p>
        </p:txBody>
      </p:sp>
      <p:sp>
        <p:nvSpPr>
          <p:cNvPr id="122" name="Rectangle 27"/>
          <p:cNvSpPr>
            <a:spLocks noChangeArrowheads="1"/>
          </p:cNvSpPr>
          <p:nvPr/>
        </p:nvSpPr>
        <p:spPr bwMode="auto">
          <a:xfrm>
            <a:off x="2681700" y="4620023"/>
            <a:ext cx="15068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80</a:t>
            </a:r>
            <a:endParaRPr lang="en-US" sz="1150" b="0" i="1" dirty="0">
              <a:solidFill>
                <a:srgbClr val="000000"/>
              </a:solidFill>
              <a:latin typeface="+mj-lt"/>
              <a:cs typeface="Times New Roman" pitchFamily="18" charset="0"/>
            </a:endParaRPr>
          </a:p>
        </p:txBody>
      </p:sp>
      <p:sp>
        <p:nvSpPr>
          <p:cNvPr id="123" name="Rectangle 27"/>
          <p:cNvSpPr>
            <a:spLocks noChangeArrowheads="1"/>
          </p:cNvSpPr>
          <p:nvPr/>
        </p:nvSpPr>
        <p:spPr bwMode="auto">
          <a:xfrm>
            <a:off x="2681700" y="4897673"/>
            <a:ext cx="15068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60</a:t>
            </a:r>
            <a:endParaRPr lang="en-US" sz="1150" b="0" i="1" dirty="0">
              <a:solidFill>
                <a:srgbClr val="000000"/>
              </a:solidFill>
              <a:latin typeface="+mj-lt"/>
              <a:cs typeface="Times New Roman" pitchFamily="18" charset="0"/>
            </a:endParaRPr>
          </a:p>
        </p:txBody>
      </p:sp>
      <p:sp>
        <p:nvSpPr>
          <p:cNvPr id="124" name="Rectangle 27"/>
          <p:cNvSpPr>
            <a:spLocks noChangeArrowheads="1"/>
          </p:cNvSpPr>
          <p:nvPr/>
        </p:nvSpPr>
        <p:spPr bwMode="auto">
          <a:xfrm>
            <a:off x="2681700" y="5175323"/>
            <a:ext cx="15068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40</a:t>
            </a:r>
            <a:endParaRPr lang="en-US" sz="1150" b="0" i="1" dirty="0">
              <a:solidFill>
                <a:srgbClr val="000000"/>
              </a:solidFill>
              <a:latin typeface="+mj-lt"/>
              <a:cs typeface="Times New Roman" pitchFamily="18" charset="0"/>
            </a:endParaRPr>
          </a:p>
        </p:txBody>
      </p:sp>
      <p:sp>
        <p:nvSpPr>
          <p:cNvPr id="125" name="Rectangle 27"/>
          <p:cNvSpPr>
            <a:spLocks noChangeArrowheads="1"/>
          </p:cNvSpPr>
          <p:nvPr/>
        </p:nvSpPr>
        <p:spPr bwMode="auto">
          <a:xfrm>
            <a:off x="2681700" y="5452973"/>
            <a:ext cx="15068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20</a:t>
            </a:r>
            <a:endParaRPr lang="en-US" sz="1150" b="0" i="1" dirty="0">
              <a:solidFill>
                <a:srgbClr val="000000"/>
              </a:solidFill>
              <a:latin typeface="+mj-lt"/>
              <a:cs typeface="Times New Roman" pitchFamily="18" charset="0"/>
            </a:endParaRPr>
          </a:p>
        </p:txBody>
      </p:sp>
      <p:sp>
        <p:nvSpPr>
          <p:cNvPr id="126" name="Rectangle 27"/>
          <p:cNvSpPr>
            <a:spLocks noChangeArrowheads="1"/>
          </p:cNvSpPr>
          <p:nvPr/>
        </p:nvSpPr>
        <p:spPr bwMode="auto">
          <a:xfrm>
            <a:off x="2758644" y="5730623"/>
            <a:ext cx="75342"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0</a:t>
            </a:r>
            <a:endParaRPr lang="en-US" sz="1150" b="0" i="1" dirty="0">
              <a:solidFill>
                <a:srgbClr val="000000"/>
              </a:solidFill>
              <a:latin typeface="+mj-lt"/>
              <a:cs typeface="Times New Roman" pitchFamily="18" charset="0"/>
            </a:endParaRPr>
          </a:p>
        </p:txBody>
      </p:sp>
      <p:grpSp>
        <p:nvGrpSpPr>
          <p:cNvPr id="128" name="Group 127"/>
          <p:cNvGrpSpPr/>
          <p:nvPr/>
        </p:nvGrpSpPr>
        <p:grpSpPr>
          <a:xfrm>
            <a:off x="5516448" y="5472023"/>
            <a:ext cx="1627048" cy="315844"/>
            <a:chOff x="370607" y="4762914"/>
            <a:chExt cx="1627048" cy="315844"/>
          </a:xfrm>
        </p:grpSpPr>
        <p:sp>
          <p:nvSpPr>
            <p:cNvPr id="129" name="Rectangle 27"/>
            <p:cNvSpPr>
              <a:spLocks noChangeArrowheads="1"/>
            </p:cNvSpPr>
            <p:nvPr/>
          </p:nvSpPr>
          <p:spPr bwMode="auto">
            <a:xfrm>
              <a:off x="370607" y="4762914"/>
              <a:ext cx="1627048"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Privately held federal debt</a:t>
              </a:r>
              <a:endParaRPr lang="en-US" sz="1150" b="1" i="1" dirty="0">
                <a:solidFill>
                  <a:srgbClr val="000000"/>
                </a:solidFill>
                <a:latin typeface="+mj-lt"/>
                <a:cs typeface="Times New Roman" pitchFamily="18" charset="0"/>
              </a:endParaRPr>
            </a:p>
          </p:txBody>
        </p:sp>
        <p:sp>
          <p:nvSpPr>
            <p:cNvPr id="130" name="Rectangle 27"/>
            <p:cNvSpPr>
              <a:spLocks noChangeArrowheads="1"/>
            </p:cNvSpPr>
            <p:nvPr/>
          </p:nvSpPr>
          <p:spPr bwMode="auto">
            <a:xfrm>
              <a:off x="370607" y="4901786"/>
              <a:ext cx="830356"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as a % of GDP</a:t>
              </a:r>
              <a:endParaRPr lang="en-US" sz="1150" b="0" i="1" dirty="0">
                <a:solidFill>
                  <a:srgbClr val="000000"/>
                </a:solidFill>
                <a:latin typeface="+mj-lt"/>
                <a:cs typeface="Times New Roman" pitchFamily="18" charset="0"/>
              </a:endParaRPr>
            </a:p>
          </p:txBody>
        </p:sp>
      </p:grpSp>
      <p:cxnSp>
        <p:nvCxnSpPr>
          <p:cNvPr id="131" name="Straight Connector 130"/>
          <p:cNvCxnSpPr/>
          <p:nvPr/>
        </p:nvCxnSpPr>
        <p:spPr>
          <a:xfrm flipH="1">
            <a:off x="6226291" y="5297642"/>
            <a:ext cx="120513" cy="156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2" name="Group 131"/>
          <p:cNvGrpSpPr/>
          <p:nvPr/>
        </p:nvGrpSpPr>
        <p:grpSpPr>
          <a:xfrm>
            <a:off x="4799223" y="4694950"/>
            <a:ext cx="849592" cy="512317"/>
            <a:chOff x="556000" y="4795550"/>
            <a:chExt cx="849592" cy="512317"/>
          </a:xfrm>
        </p:grpSpPr>
        <p:grpSp>
          <p:nvGrpSpPr>
            <p:cNvPr id="133" name="Group 132"/>
            <p:cNvGrpSpPr/>
            <p:nvPr/>
          </p:nvGrpSpPr>
          <p:grpSpPr>
            <a:xfrm>
              <a:off x="556000" y="4795550"/>
              <a:ext cx="849592" cy="315844"/>
              <a:chOff x="370607" y="4762914"/>
              <a:chExt cx="849592" cy="315844"/>
            </a:xfrm>
          </p:grpSpPr>
          <p:sp>
            <p:nvSpPr>
              <p:cNvPr id="135" name="Rectangle 27"/>
              <p:cNvSpPr>
                <a:spLocks noChangeArrowheads="1"/>
              </p:cNvSpPr>
              <p:nvPr/>
            </p:nvSpPr>
            <p:spPr bwMode="auto">
              <a:xfrm>
                <a:off x="370607" y="4762914"/>
                <a:ext cx="849592"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National debt</a:t>
                </a:r>
                <a:endParaRPr lang="en-US" sz="1150" b="1" i="1" dirty="0">
                  <a:solidFill>
                    <a:srgbClr val="000000"/>
                  </a:solidFill>
                  <a:latin typeface="+mj-lt"/>
                  <a:cs typeface="Times New Roman" pitchFamily="18" charset="0"/>
                </a:endParaRPr>
              </a:p>
            </p:txBody>
          </p:sp>
          <p:sp>
            <p:nvSpPr>
              <p:cNvPr id="136" name="Rectangle 27"/>
              <p:cNvSpPr>
                <a:spLocks noChangeArrowheads="1"/>
              </p:cNvSpPr>
              <p:nvPr/>
            </p:nvSpPr>
            <p:spPr bwMode="auto">
              <a:xfrm>
                <a:off x="370607" y="4901786"/>
                <a:ext cx="830356"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as a % of GDP</a:t>
                </a:r>
                <a:endParaRPr lang="en-US" sz="1150" b="0" i="1" dirty="0">
                  <a:solidFill>
                    <a:srgbClr val="000000"/>
                  </a:solidFill>
                  <a:latin typeface="+mj-lt"/>
                  <a:cs typeface="Times New Roman" pitchFamily="18" charset="0"/>
                </a:endParaRPr>
              </a:p>
            </p:txBody>
          </p:sp>
        </p:grpSp>
        <p:cxnSp>
          <p:nvCxnSpPr>
            <p:cNvPr id="134" name="Straight Connector 133"/>
            <p:cNvCxnSpPr/>
            <p:nvPr/>
          </p:nvCxnSpPr>
          <p:spPr>
            <a:xfrm>
              <a:off x="1130301" y="5105580"/>
              <a:ext cx="112796" cy="2022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7" name="Rectangle 27"/>
          <p:cNvSpPr>
            <a:spLocks noChangeArrowheads="1"/>
          </p:cNvSpPr>
          <p:nvPr/>
        </p:nvSpPr>
        <p:spPr bwMode="auto">
          <a:xfrm>
            <a:off x="6930317" y="5090493"/>
            <a:ext cx="1134926"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latin typeface="+mj-lt"/>
                <a:cs typeface="Times New Roman" pitchFamily="18" charset="0"/>
              </a:rPr>
              <a:t>Other federal debt</a:t>
            </a:r>
            <a:endParaRPr lang="en-US" sz="1150" b="1" i="1" dirty="0">
              <a:latin typeface="+mj-lt"/>
              <a:cs typeface="Times New Roman" pitchFamily="18" charset="0"/>
            </a:endParaRPr>
          </a:p>
        </p:txBody>
      </p:sp>
      <p:sp>
        <p:nvSpPr>
          <p:cNvPr id="138" name="Rectangle 27"/>
          <p:cNvSpPr>
            <a:spLocks noChangeArrowheads="1"/>
          </p:cNvSpPr>
          <p:nvPr/>
        </p:nvSpPr>
        <p:spPr bwMode="auto">
          <a:xfrm>
            <a:off x="2563880" y="3898725"/>
            <a:ext cx="58830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 of  GDP</a:t>
            </a:r>
            <a:endParaRPr lang="en-US" sz="1150" b="0" i="1" dirty="0">
              <a:solidFill>
                <a:srgbClr val="000000"/>
              </a:solidFill>
              <a:latin typeface="+mj-lt"/>
              <a:cs typeface="Times New Roman" pitchFamily="18" charset="0"/>
            </a:endParaRPr>
          </a:p>
        </p:txBody>
      </p:sp>
      <p:grpSp>
        <p:nvGrpSpPr>
          <p:cNvPr id="139" name="Group 138"/>
          <p:cNvGrpSpPr/>
          <p:nvPr/>
        </p:nvGrpSpPr>
        <p:grpSpPr>
          <a:xfrm>
            <a:off x="4795374" y="4033976"/>
            <a:ext cx="1705595" cy="321668"/>
            <a:chOff x="5147049" y="3968596"/>
            <a:chExt cx="1705595" cy="321668"/>
          </a:xfrm>
        </p:grpSpPr>
        <p:sp>
          <p:nvSpPr>
            <p:cNvPr id="140" name="Rectangle 27"/>
            <p:cNvSpPr>
              <a:spLocks noChangeArrowheads="1"/>
            </p:cNvSpPr>
            <p:nvPr/>
          </p:nvSpPr>
          <p:spPr bwMode="auto">
            <a:xfrm>
              <a:off x="5147049" y="3968596"/>
              <a:ext cx="1705595" cy="176972"/>
            </a:xfrm>
            <a:prstGeom prst="rect">
              <a:avLst/>
            </a:prstGeom>
            <a:noFill/>
            <a:ln w="9525">
              <a:noFill/>
              <a:miter lim="800000"/>
              <a:headEnd/>
              <a:tailEnd/>
            </a:ln>
          </p:spPr>
          <p:txBody>
            <a:bodyPr wrap="none" lIns="0" tIns="0" rIns="0" bIns="0">
              <a:prstTxWarp prst="textNoShape">
                <a:avLst/>
              </a:prstTxWarp>
              <a:spAutoFit/>
            </a:bodyPr>
            <a:lstStyle/>
            <a:p>
              <a:pPr algn="ctr"/>
              <a:r>
                <a:rPr lang="en-US" sz="1150" b="1" i="1" dirty="0" smtClean="0">
                  <a:solidFill>
                    <a:srgbClr val="1F1A17"/>
                  </a:solidFill>
                  <a:latin typeface="+mj-lt"/>
                  <a:cs typeface="Times New Roman" pitchFamily="18" charset="0"/>
                </a:rPr>
                <a:t>Gross and Net Federal Debt</a:t>
              </a:r>
              <a:endParaRPr lang="en-US" sz="1150" b="1" i="1" dirty="0">
                <a:solidFill>
                  <a:srgbClr val="000000"/>
                </a:solidFill>
                <a:latin typeface="+mj-lt"/>
                <a:cs typeface="Times New Roman" pitchFamily="18" charset="0"/>
              </a:endParaRPr>
            </a:p>
          </p:txBody>
        </p:sp>
        <p:sp>
          <p:nvSpPr>
            <p:cNvPr id="141" name="Rectangle 27"/>
            <p:cNvSpPr>
              <a:spLocks noChangeArrowheads="1"/>
            </p:cNvSpPr>
            <p:nvPr/>
          </p:nvSpPr>
          <p:spPr bwMode="auto">
            <a:xfrm>
              <a:off x="5350165" y="4113292"/>
              <a:ext cx="1312860" cy="176972"/>
            </a:xfrm>
            <a:prstGeom prst="rect">
              <a:avLst/>
            </a:prstGeom>
            <a:noFill/>
            <a:ln w="9525">
              <a:noFill/>
              <a:miter lim="800000"/>
              <a:headEnd/>
              <a:tailEnd/>
            </a:ln>
          </p:spPr>
          <p:txBody>
            <a:bodyPr wrap="none" lIns="0" tIns="0" rIns="0" bIns="0">
              <a:prstTxWarp prst="textNoShape">
                <a:avLst/>
              </a:prstTxWarp>
              <a:spAutoFit/>
            </a:bodyPr>
            <a:lstStyle/>
            <a:p>
              <a:pPr algn="ctr"/>
              <a:r>
                <a:rPr lang="en-US" sz="1150" b="1" i="1" dirty="0" smtClean="0">
                  <a:solidFill>
                    <a:srgbClr val="1F1A17"/>
                  </a:solidFill>
                  <a:latin typeface="+mj-lt"/>
                  <a:cs typeface="Times New Roman" pitchFamily="18" charset="0"/>
                </a:rPr>
                <a:t>as a share of GDP (%)</a:t>
              </a:r>
              <a:endParaRPr lang="en-US" sz="1150" b="1" i="1" dirty="0">
                <a:solidFill>
                  <a:srgbClr val="000000"/>
                </a:solidFill>
                <a:latin typeface="+mj-lt"/>
                <a:cs typeface="Times New Roman" pitchFamily="18" charset="0"/>
              </a:endParaRPr>
            </a:p>
          </p:txBody>
        </p:sp>
      </p:grpSp>
      <p:grpSp>
        <p:nvGrpSpPr>
          <p:cNvPr id="142" name="Group 141"/>
          <p:cNvGrpSpPr/>
          <p:nvPr/>
        </p:nvGrpSpPr>
        <p:grpSpPr>
          <a:xfrm>
            <a:off x="4642216" y="1526296"/>
            <a:ext cx="2011769" cy="321668"/>
            <a:chOff x="4993967" y="3968596"/>
            <a:chExt cx="2011769" cy="321668"/>
          </a:xfrm>
        </p:grpSpPr>
        <p:sp>
          <p:nvSpPr>
            <p:cNvPr id="143" name="Rectangle 27"/>
            <p:cNvSpPr>
              <a:spLocks noChangeArrowheads="1"/>
            </p:cNvSpPr>
            <p:nvPr/>
          </p:nvSpPr>
          <p:spPr bwMode="auto">
            <a:xfrm>
              <a:off x="4993967" y="3968596"/>
              <a:ext cx="2011769" cy="176972"/>
            </a:xfrm>
            <a:prstGeom prst="rect">
              <a:avLst/>
            </a:prstGeom>
            <a:noFill/>
            <a:ln w="9525">
              <a:noFill/>
              <a:miter lim="800000"/>
              <a:headEnd/>
              <a:tailEnd/>
            </a:ln>
          </p:spPr>
          <p:txBody>
            <a:bodyPr wrap="none" lIns="0" tIns="0" rIns="0" bIns="0">
              <a:prstTxWarp prst="textNoShape">
                <a:avLst/>
              </a:prstTxWarp>
              <a:spAutoFit/>
            </a:bodyPr>
            <a:lstStyle/>
            <a:p>
              <a:pPr algn="ctr"/>
              <a:r>
                <a:rPr lang="en-US" sz="1150" b="1" i="1" dirty="0" smtClean="0">
                  <a:solidFill>
                    <a:srgbClr val="1F1A17"/>
                  </a:solidFill>
                  <a:latin typeface="+mj-lt"/>
                  <a:cs typeface="Times New Roman" pitchFamily="18" charset="0"/>
                </a:rPr>
                <a:t>Federal Budget Deficit or Surplus</a:t>
              </a:r>
              <a:endParaRPr lang="en-US" sz="1150" b="1" i="1" dirty="0">
                <a:solidFill>
                  <a:srgbClr val="000000"/>
                </a:solidFill>
                <a:latin typeface="+mj-lt"/>
                <a:cs typeface="Times New Roman" pitchFamily="18" charset="0"/>
              </a:endParaRPr>
            </a:p>
          </p:txBody>
        </p:sp>
        <p:sp>
          <p:nvSpPr>
            <p:cNvPr id="144" name="Rectangle 27"/>
            <p:cNvSpPr>
              <a:spLocks noChangeArrowheads="1"/>
            </p:cNvSpPr>
            <p:nvPr/>
          </p:nvSpPr>
          <p:spPr bwMode="auto">
            <a:xfrm>
              <a:off x="5350165" y="4113292"/>
              <a:ext cx="1312860" cy="176972"/>
            </a:xfrm>
            <a:prstGeom prst="rect">
              <a:avLst/>
            </a:prstGeom>
            <a:noFill/>
            <a:ln w="9525">
              <a:noFill/>
              <a:miter lim="800000"/>
              <a:headEnd/>
              <a:tailEnd/>
            </a:ln>
          </p:spPr>
          <p:txBody>
            <a:bodyPr wrap="none" lIns="0" tIns="0" rIns="0" bIns="0">
              <a:prstTxWarp prst="textNoShape">
                <a:avLst/>
              </a:prstTxWarp>
              <a:spAutoFit/>
            </a:bodyPr>
            <a:lstStyle/>
            <a:p>
              <a:pPr algn="ctr"/>
              <a:r>
                <a:rPr lang="en-US" sz="1150" b="1" i="1" dirty="0" smtClean="0">
                  <a:solidFill>
                    <a:srgbClr val="1F1A17"/>
                  </a:solidFill>
                  <a:latin typeface="+mj-lt"/>
                  <a:cs typeface="Times New Roman" pitchFamily="18" charset="0"/>
                </a:rPr>
                <a:t>as a share of GDP (%)</a:t>
              </a:r>
              <a:endParaRPr lang="en-US" sz="1150" b="1" i="1" dirty="0">
                <a:solidFill>
                  <a:srgbClr val="000000"/>
                </a:solidFill>
                <a:latin typeface="+mj-lt"/>
                <a:cs typeface="Times New Roman" pitchFamily="18" charset="0"/>
              </a:endParaRPr>
            </a:p>
          </p:txBody>
        </p:sp>
      </p:grpSp>
      <p:sp>
        <p:nvSpPr>
          <p:cNvPr id="145" name="Rectangle 27"/>
          <p:cNvSpPr>
            <a:spLocks noChangeArrowheads="1"/>
          </p:cNvSpPr>
          <p:nvPr/>
        </p:nvSpPr>
        <p:spPr bwMode="auto">
          <a:xfrm>
            <a:off x="2566152" y="1634325"/>
            <a:ext cx="58830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 of  GDP</a:t>
            </a:r>
            <a:endParaRPr lang="en-US" sz="1150" b="0" i="1" dirty="0">
              <a:solidFill>
                <a:srgbClr val="000000"/>
              </a:solidFill>
              <a:latin typeface="+mj-lt"/>
              <a:cs typeface="Times New Roman" pitchFamily="18" charset="0"/>
            </a:endParaRPr>
          </a:p>
        </p:txBody>
      </p:sp>
      <p:sp>
        <p:nvSpPr>
          <p:cNvPr id="146" name="Freeform 145"/>
          <p:cNvSpPr/>
          <p:nvPr/>
        </p:nvSpPr>
        <p:spPr>
          <a:xfrm>
            <a:off x="2897570" y="1854852"/>
            <a:ext cx="5833533" cy="1384300"/>
          </a:xfrm>
          <a:custGeom>
            <a:avLst/>
            <a:gdLst>
              <a:gd name="connsiteX0" fmla="*/ 0 w 5833533"/>
              <a:gd name="connsiteY0" fmla="*/ 249766 h 1384300"/>
              <a:gd name="connsiteX1" fmla="*/ 228600 w 5833533"/>
              <a:gd name="connsiteY1" fmla="*/ 414866 h 1384300"/>
              <a:gd name="connsiteX2" fmla="*/ 347133 w 5833533"/>
              <a:gd name="connsiteY2" fmla="*/ 351366 h 1384300"/>
              <a:gd name="connsiteX3" fmla="*/ 431800 w 5833533"/>
              <a:gd name="connsiteY3" fmla="*/ 376766 h 1384300"/>
              <a:gd name="connsiteX4" fmla="*/ 541867 w 5833533"/>
              <a:gd name="connsiteY4" fmla="*/ 296333 h 1384300"/>
              <a:gd name="connsiteX5" fmla="*/ 656167 w 5833533"/>
              <a:gd name="connsiteY5" fmla="*/ 325966 h 1384300"/>
              <a:gd name="connsiteX6" fmla="*/ 762000 w 5833533"/>
              <a:gd name="connsiteY6" fmla="*/ 393700 h 1384300"/>
              <a:gd name="connsiteX7" fmla="*/ 867833 w 5833533"/>
              <a:gd name="connsiteY7" fmla="*/ 584200 h 1384300"/>
              <a:gd name="connsiteX8" fmla="*/ 973667 w 5833533"/>
              <a:gd name="connsiteY8" fmla="*/ 228600 h 1384300"/>
              <a:gd name="connsiteX9" fmla="*/ 1075267 w 5833533"/>
              <a:gd name="connsiteY9" fmla="*/ 300566 h 1384300"/>
              <a:gd name="connsiteX10" fmla="*/ 1193800 w 5833533"/>
              <a:gd name="connsiteY10" fmla="*/ 512233 h 1384300"/>
              <a:gd name="connsiteX11" fmla="*/ 1295400 w 5833533"/>
              <a:gd name="connsiteY11" fmla="*/ 482600 h 1384300"/>
              <a:gd name="connsiteX12" fmla="*/ 1515533 w 5833533"/>
              <a:gd name="connsiteY12" fmla="*/ 304800 h 1384300"/>
              <a:gd name="connsiteX13" fmla="*/ 1621367 w 5833533"/>
              <a:gd name="connsiteY13" fmla="*/ 647700 h 1384300"/>
              <a:gd name="connsiteX14" fmla="*/ 1735667 w 5833533"/>
              <a:gd name="connsiteY14" fmla="*/ 723900 h 1384300"/>
              <a:gd name="connsiteX15" fmla="*/ 1837267 w 5833533"/>
              <a:gd name="connsiteY15" fmla="*/ 571500 h 1384300"/>
              <a:gd name="connsiteX16" fmla="*/ 1955800 w 5833533"/>
              <a:gd name="connsiteY16" fmla="*/ 571500 h 1384300"/>
              <a:gd name="connsiteX17" fmla="*/ 2057400 w 5833533"/>
              <a:gd name="connsiteY17" fmla="*/ 444500 h 1384300"/>
              <a:gd name="connsiteX18" fmla="*/ 2171700 w 5833533"/>
              <a:gd name="connsiteY18" fmla="*/ 571500 h 1384300"/>
              <a:gd name="connsiteX19" fmla="*/ 2269067 w 5833533"/>
              <a:gd name="connsiteY19" fmla="*/ 554566 h 1384300"/>
              <a:gd name="connsiteX20" fmla="*/ 2387600 w 5833533"/>
              <a:gd name="connsiteY20" fmla="*/ 723900 h 1384300"/>
              <a:gd name="connsiteX21" fmla="*/ 2484967 w 5833533"/>
              <a:gd name="connsiteY21" fmla="*/ 931333 h 1384300"/>
              <a:gd name="connsiteX22" fmla="*/ 2595033 w 5833533"/>
              <a:gd name="connsiteY22" fmla="*/ 795866 h 1384300"/>
              <a:gd name="connsiteX23" fmla="*/ 2705100 w 5833533"/>
              <a:gd name="connsiteY23" fmla="*/ 833966 h 1384300"/>
              <a:gd name="connsiteX24" fmla="*/ 2819400 w 5833533"/>
              <a:gd name="connsiteY24" fmla="*/ 817033 h 1384300"/>
              <a:gd name="connsiteX25" fmla="*/ 2929467 w 5833533"/>
              <a:gd name="connsiteY25" fmla="*/ 618066 h 1384300"/>
              <a:gd name="connsiteX26" fmla="*/ 3031067 w 5833533"/>
              <a:gd name="connsiteY26" fmla="*/ 609600 h 1384300"/>
              <a:gd name="connsiteX27" fmla="*/ 3136900 w 5833533"/>
              <a:gd name="connsiteY27" fmla="*/ 575733 h 1384300"/>
              <a:gd name="connsiteX28" fmla="*/ 3230033 w 5833533"/>
              <a:gd name="connsiteY28" fmla="*/ 685800 h 1384300"/>
              <a:gd name="connsiteX29" fmla="*/ 3386667 w 5833533"/>
              <a:gd name="connsiteY29" fmla="*/ 770466 h 1384300"/>
              <a:gd name="connsiteX30" fmla="*/ 3454400 w 5833533"/>
              <a:gd name="connsiteY30" fmla="*/ 787400 h 1384300"/>
              <a:gd name="connsiteX31" fmla="*/ 3564467 w 5833533"/>
              <a:gd name="connsiteY31" fmla="*/ 715433 h 1384300"/>
              <a:gd name="connsiteX32" fmla="*/ 3661833 w 5833533"/>
              <a:gd name="connsiteY32" fmla="*/ 601133 h 1384300"/>
              <a:gd name="connsiteX33" fmla="*/ 3860800 w 5833533"/>
              <a:gd name="connsiteY33" fmla="*/ 452966 h 1384300"/>
              <a:gd name="connsiteX34" fmla="*/ 4042833 w 5833533"/>
              <a:gd name="connsiteY34" fmla="*/ 254000 h 1384300"/>
              <a:gd name="connsiteX35" fmla="*/ 4102100 w 5833533"/>
              <a:gd name="connsiteY35" fmla="*/ 186266 h 1384300"/>
              <a:gd name="connsiteX36" fmla="*/ 4233333 w 5833533"/>
              <a:gd name="connsiteY36" fmla="*/ 156633 h 1384300"/>
              <a:gd name="connsiteX37" fmla="*/ 4318000 w 5833533"/>
              <a:gd name="connsiteY37" fmla="*/ 0 h 1384300"/>
              <a:gd name="connsiteX38" fmla="*/ 4432300 w 5833533"/>
              <a:gd name="connsiteY38" fmla="*/ 114300 h 1384300"/>
              <a:gd name="connsiteX39" fmla="*/ 4521200 w 5833533"/>
              <a:gd name="connsiteY39" fmla="*/ 402166 h 1384300"/>
              <a:gd name="connsiteX40" fmla="*/ 4660900 w 5833533"/>
              <a:gd name="connsiteY40" fmla="*/ 643466 h 1384300"/>
              <a:gd name="connsiteX41" fmla="*/ 4770967 w 5833533"/>
              <a:gd name="connsiteY41" fmla="*/ 647700 h 1384300"/>
              <a:gd name="connsiteX42" fmla="*/ 5080000 w 5833533"/>
              <a:gd name="connsiteY42" fmla="*/ 410633 h 1384300"/>
              <a:gd name="connsiteX43" fmla="*/ 5202767 w 5833533"/>
              <a:gd name="connsiteY43" fmla="*/ 622300 h 1384300"/>
              <a:gd name="connsiteX44" fmla="*/ 5291667 w 5833533"/>
              <a:gd name="connsiteY44" fmla="*/ 1384300 h 1384300"/>
              <a:gd name="connsiteX45" fmla="*/ 5384800 w 5833533"/>
              <a:gd name="connsiteY45" fmla="*/ 1261533 h 1384300"/>
              <a:gd name="connsiteX46" fmla="*/ 5511800 w 5833533"/>
              <a:gd name="connsiteY46" fmla="*/ 1231900 h 1384300"/>
              <a:gd name="connsiteX47" fmla="*/ 5621867 w 5833533"/>
              <a:gd name="connsiteY47" fmla="*/ 1037166 h 1384300"/>
              <a:gd name="connsiteX48" fmla="*/ 5710767 w 5833533"/>
              <a:gd name="connsiteY48" fmla="*/ 939800 h 1384300"/>
              <a:gd name="connsiteX49" fmla="*/ 5833533 w 5833533"/>
              <a:gd name="connsiteY49" fmla="*/ 753533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33533" h="1384300">
                <a:moveTo>
                  <a:pt x="0" y="249766"/>
                </a:moveTo>
                <a:lnTo>
                  <a:pt x="228600" y="414866"/>
                </a:lnTo>
                <a:lnTo>
                  <a:pt x="347133" y="351366"/>
                </a:lnTo>
                <a:lnTo>
                  <a:pt x="431800" y="376766"/>
                </a:lnTo>
                <a:lnTo>
                  <a:pt x="541867" y="296333"/>
                </a:lnTo>
                <a:lnTo>
                  <a:pt x="656167" y="325966"/>
                </a:lnTo>
                <a:lnTo>
                  <a:pt x="762000" y="393700"/>
                </a:lnTo>
                <a:lnTo>
                  <a:pt x="867833" y="584200"/>
                </a:lnTo>
                <a:lnTo>
                  <a:pt x="973667" y="228600"/>
                </a:lnTo>
                <a:lnTo>
                  <a:pt x="1075267" y="300566"/>
                </a:lnTo>
                <a:lnTo>
                  <a:pt x="1193800" y="512233"/>
                </a:lnTo>
                <a:lnTo>
                  <a:pt x="1295400" y="482600"/>
                </a:lnTo>
                <a:lnTo>
                  <a:pt x="1515533" y="304800"/>
                </a:lnTo>
                <a:lnTo>
                  <a:pt x="1621367" y="647700"/>
                </a:lnTo>
                <a:lnTo>
                  <a:pt x="1735667" y="723900"/>
                </a:lnTo>
                <a:lnTo>
                  <a:pt x="1837267" y="571500"/>
                </a:lnTo>
                <a:lnTo>
                  <a:pt x="1955800" y="571500"/>
                </a:lnTo>
                <a:lnTo>
                  <a:pt x="2057400" y="444500"/>
                </a:lnTo>
                <a:lnTo>
                  <a:pt x="2171700" y="571500"/>
                </a:lnTo>
                <a:lnTo>
                  <a:pt x="2269067" y="554566"/>
                </a:lnTo>
                <a:lnTo>
                  <a:pt x="2387600" y="723900"/>
                </a:lnTo>
                <a:lnTo>
                  <a:pt x="2484967" y="931333"/>
                </a:lnTo>
                <a:lnTo>
                  <a:pt x="2595033" y="795866"/>
                </a:lnTo>
                <a:lnTo>
                  <a:pt x="2705100" y="833966"/>
                </a:lnTo>
                <a:lnTo>
                  <a:pt x="2819400" y="817033"/>
                </a:lnTo>
                <a:lnTo>
                  <a:pt x="2929467" y="618066"/>
                </a:lnTo>
                <a:lnTo>
                  <a:pt x="3031067" y="609600"/>
                </a:lnTo>
                <a:lnTo>
                  <a:pt x="3136900" y="575733"/>
                </a:lnTo>
                <a:lnTo>
                  <a:pt x="3230033" y="685800"/>
                </a:lnTo>
                <a:lnTo>
                  <a:pt x="3386667" y="770466"/>
                </a:lnTo>
                <a:lnTo>
                  <a:pt x="3454400" y="787400"/>
                </a:lnTo>
                <a:lnTo>
                  <a:pt x="3564467" y="715433"/>
                </a:lnTo>
                <a:lnTo>
                  <a:pt x="3661833" y="601133"/>
                </a:lnTo>
                <a:lnTo>
                  <a:pt x="3860800" y="452966"/>
                </a:lnTo>
                <a:lnTo>
                  <a:pt x="4042833" y="254000"/>
                </a:lnTo>
                <a:lnTo>
                  <a:pt x="4102100" y="186266"/>
                </a:lnTo>
                <a:lnTo>
                  <a:pt x="4233333" y="156633"/>
                </a:lnTo>
                <a:lnTo>
                  <a:pt x="4318000" y="0"/>
                </a:lnTo>
                <a:lnTo>
                  <a:pt x="4432300" y="114300"/>
                </a:lnTo>
                <a:lnTo>
                  <a:pt x="4521200" y="402166"/>
                </a:lnTo>
                <a:lnTo>
                  <a:pt x="4660900" y="643466"/>
                </a:lnTo>
                <a:lnTo>
                  <a:pt x="4770967" y="647700"/>
                </a:lnTo>
                <a:lnTo>
                  <a:pt x="5080000" y="410633"/>
                </a:lnTo>
                <a:lnTo>
                  <a:pt x="5202767" y="622300"/>
                </a:lnTo>
                <a:lnTo>
                  <a:pt x="5291667" y="1384300"/>
                </a:lnTo>
                <a:lnTo>
                  <a:pt x="5384800" y="1261533"/>
                </a:lnTo>
                <a:lnTo>
                  <a:pt x="5511800" y="1231900"/>
                </a:lnTo>
                <a:lnTo>
                  <a:pt x="5621867" y="1037166"/>
                </a:lnTo>
                <a:lnTo>
                  <a:pt x="5710767" y="939800"/>
                </a:lnTo>
                <a:lnTo>
                  <a:pt x="5833533" y="753533"/>
                </a:ln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7" name="Rectangle 27"/>
          <p:cNvSpPr>
            <a:spLocks noChangeArrowheads="1"/>
          </p:cNvSpPr>
          <p:nvPr/>
        </p:nvSpPr>
        <p:spPr bwMode="auto">
          <a:xfrm>
            <a:off x="5317676" y="2213330"/>
            <a:ext cx="397545"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Deficit</a:t>
            </a:r>
            <a:endParaRPr lang="en-US" sz="1150" b="1" i="1" dirty="0">
              <a:solidFill>
                <a:srgbClr val="000000"/>
              </a:solidFill>
              <a:latin typeface="+mj-lt"/>
              <a:cs typeface="Times New Roman" pitchFamily="18" charset="0"/>
            </a:endParaRPr>
          </a:p>
        </p:txBody>
      </p:sp>
      <p:cxnSp>
        <p:nvCxnSpPr>
          <p:cNvPr id="148" name="Straight Connector 147"/>
          <p:cNvCxnSpPr/>
          <p:nvPr/>
        </p:nvCxnSpPr>
        <p:spPr>
          <a:xfrm flipV="1">
            <a:off x="7333277" y="1795122"/>
            <a:ext cx="157402" cy="980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2755568" y="3443125"/>
            <a:ext cx="6112437" cy="254085"/>
            <a:chOff x="3083798" y="3450940"/>
            <a:chExt cx="6112437" cy="254085"/>
          </a:xfrm>
        </p:grpSpPr>
        <p:sp>
          <p:nvSpPr>
            <p:cNvPr id="158" name="Rectangle 27"/>
            <p:cNvSpPr>
              <a:spLocks noChangeArrowheads="1"/>
            </p:cNvSpPr>
            <p:nvPr/>
          </p:nvSpPr>
          <p:spPr bwMode="auto">
            <a:xfrm>
              <a:off x="3083798"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1960</a:t>
              </a:r>
              <a:endParaRPr lang="en-US" sz="1150" b="0" i="1" dirty="0">
                <a:solidFill>
                  <a:srgbClr val="000000"/>
                </a:solidFill>
                <a:latin typeface="+mj-lt"/>
                <a:cs typeface="Times New Roman" pitchFamily="18" charset="0"/>
              </a:endParaRPr>
            </a:p>
          </p:txBody>
        </p:sp>
        <p:sp>
          <p:nvSpPr>
            <p:cNvPr id="159" name="Rectangle 27"/>
            <p:cNvSpPr>
              <a:spLocks noChangeArrowheads="1"/>
            </p:cNvSpPr>
            <p:nvPr/>
          </p:nvSpPr>
          <p:spPr bwMode="auto">
            <a:xfrm>
              <a:off x="3618341"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1965</a:t>
              </a:r>
              <a:endParaRPr lang="en-US" sz="1150" b="0" i="1" dirty="0">
                <a:solidFill>
                  <a:srgbClr val="000000"/>
                </a:solidFill>
                <a:latin typeface="+mj-lt"/>
                <a:cs typeface="Times New Roman" pitchFamily="18" charset="0"/>
              </a:endParaRPr>
            </a:p>
          </p:txBody>
        </p:sp>
        <p:sp>
          <p:nvSpPr>
            <p:cNvPr id="160" name="Rectangle 27"/>
            <p:cNvSpPr>
              <a:spLocks noChangeArrowheads="1"/>
            </p:cNvSpPr>
            <p:nvPr/>
          </p:nvSpPr>
          <p:spPr bwMode="auto">
            <a:xfrm>
              <a:off x="4152884"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1970</a:t>
              </a:r>
              <a:endParaRPr lang="en-US" sz="1150" b="0" i="1" dirty="0">
                <a:solidFill>
                  <a:srgbClr val="000000"/>
                </a:solidFill>
                <a:latin typeface="+mj-lt"/>
                <a:cs typeface="Times New Roman" pitchFamily="18" charset="0"/>
              </a:endParaRPr>
            </a:p>
          </p:txBody>
        </p:sp>
        <p:sp>
          <p:nvSpPr>
            <p:cNvPr id="166" name="Rectangle 27"/>
            <p:cNvSpPr>
              <a:spLocks noChangeArrowheads="1"/>
            </p:cNvSpPr>
            <p:nvPr/>
          </p:nvSpPr>
          <p:spPr bwMode="auto">
            <a:xfrm>
              <a:off x="4687427"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1975</a:t>
              </a:r>
              <a:endParaRPr lang="en-US" sz="1150" b="0" i="1" dirty="0">
                <a:solidFill>
                  <a:srgbClr val="000000"/>
                </a:solidFill>
                <a:latin typeface="+mj-lt"/>
                <a:cs typeface="Times New Roman" pitchFamily="18" charset="0"/>
              </a:endParaRPr>
            </a:p>
          </p:txBody>
        </p:sp>
        <p:sp>
          <p:nvSpPr>
            <p:cNvPr id="167" name="Rectangle 27"/>
            <p:cNvSpPr>
              <a:spLocks noChangeArrowheads="1"/>
            </p:cNvSpPr>
            <p:nvPr/>
          </p:nvSpPr>
          <p:spPr bwMode="auto">
            <a:xfrm>
              <a:off x="5221970"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1980</a:t>
              </a:r>
              <a:endParaRPr lang="en-US" sz="1150" b="0" i="1" dirty="0">
                <a:solidFill>
                  <a:srgbClr val="000000"/>
                </a:solidFill>
                <a:latin typeface="+mj-lt"/>
                <a:cs typeface="Times New Roman" pitchFamily="18" charset="0"/>
              </a:endParaRPr>
            </a:p>
          </p:txBody>
        </p:sp>
        <p:sp>
          <p:nvSpPr>
            <p:cNvPr id="168" name="Rectangle 27"/>
            <p:cNvSpPr>
              <a:spLocks noChangeArrowheads="1"/>
            </p:cNvSpPr>
            <p:nvPr/>
          </p:nvSpPr>
          <p:spPr bwMode="auto">
            <a:xfrm>
              <a:off x="5756513"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1985</a:t>
              </a:r>
              <a:endParaRPr lang="en-US" sz="1150" b="0" i="1" dirty="0">
                <a:solidFill>
                  <a:srgbClr val="000000"/>
                </a:solidFill>
                <a:latin typeface="+mj-lt"/>
                <a:cs typeface="Times New Roman" pitchFamily="18" charset="0"/>
              </a:endParaRPr>
            </a:p>
          </p:txBody>
        </p:sp>
        <p:sp>
          <p:nvSpPr>
            <p:cNvPr id="169" name="Rectangle 27"/>
            <p:cNvSpPr>
              <a:spLocks noChangeArrowheads="1"/>
            </p:cNvSpPr>
            <p:nvPr/>
          </p:nvSpPr>
          <p:spPr bwMode="auto">
            <a:xfrm>
              <a:off x="6291056"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1990</a:t>
              </a:r>
              <a:endParaRPr lang="en-US" sz="1150" b="0" i="1" dirty="0">
                <a:solidFill>
                  <a:srgbClr val="000000"/>
                </a:solidFill>
                <a:latin typeface="+mj-lt"/>
                <a:cs typeface="Times New Roman" pitchFamily="18" charset="0"/>
              </a:endParaRPr>
            </a:p>
          </p:txBody>
        </p:sp>
        <p:sp>
          <p:nvSpPr>
            <p:cNvPr id="170" name="Rectangle 27"/>
            <p:cNvSpPr>
              <a:spLocks noChangeArrowheads="1"/>
            </p:cNvSpPr>
            <p:nvPr/>
          </p:nvSpPr>
          <p:spPr bwMode="auto">
            <a:xfrm>
              <a:off x="6825599"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1995</a:t>
              </a:r>
              <a:endParaRPr lang="en-US" sz="1150" b="0" i="1" dirty="0">
                <a:solidFill>
                  <a:srgbClr val="000000"/>
                </a:solidFill>
                <a:latin typeface="+mj-lt"/>
                <a:cs typeface="Times New Roman" pitchFamily="18" charset="0"/>
              </a:endParaRPr>
            </a:p>
          </p:txBody>
        </p:sp>
        <p:sp>
          <p:nvSpPr>
            <p:cNvPr id="171" name="Rectangle 27"/>
            <p:cNvSpPr>
              <a:spLocks noChangeArrowheads="1"/>
            </p:cNvSpPr>
            <p:nvPr/>
          </p:nvSpPr>
          <p:spPr bwMode="auto">
            <a:xfrm>
              <a:off x="7360142"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2000</a:t>
              </a:r>
              <a:endParaRPr lang="en-US" sz="1150" b="0" i="1" dirty="0">
                <a:solidFill>
                  <a:srgbClr val="000000"/>
                </a:solidFill>
                <a:latin typeface="+mj-lt"/>
                <a:cs typeface="Times New Roman" pitchFamily="18" charset="0"/>
              </a:endParaRPr>
            </a:p>
          </p:txBody>
        </p:sp>
        <p:sp>
          <p:nvSpPr>
            <p:cNvPr id="172" name="Rectangle 27"/>
            <p:cNvSpPr>
              <a:spLocks noChangeArrowheads="1"/>
            </p:cNvSpPr>
            <p:nvPr/>
          </p:nvSpPr>
          <p:spPr bwMode="auto">
            <a:xfrm>
              <a:off x="7894685"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2005</a:t>
              </a:r>
              <a:endParaRPr lang="en-US" sz="1150" b="0" i="1" dirty="0">
                <a:solidFill>
                  <a:srgbClr val="000000"/>
                </a:solidFill>
                <a:latin typeface="+mj-lt"/>
                <a:cs typeface="Times New Roman" pitchFamily="18" charset="0"/>
              </a:endParaRPr>
            </a:p>
          </p:txBody>
        </p:sp>
        <p:sp>
          <p:nvSpPr>
            <p:cNvPr id="173" name="Rectangle 27"/>
            <p:cNvSpPr>
              <a:spLocks noChangeArrowheads="1"/>
            </p:cNvSpPr>
            <p:nvPr/>
          </p:nvSpPr>
          <p:spPr bwMode="auto">
            <a:xfrm>
              <a:off x="8429228"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2010</a:t>
              </a:r>
              <a:endParaRPr lang="en-US" sz="1150" b="0" i="1" dirty="0">
                <a:solidFill>
                  <a:srgbClr val="000000"/>
                </a:solidFill>
                <a:latin typeface="+mj-lt"/>
                <a:cs typeface="Times New Roman" pitchFamily="18" charset="0"/>
              </a:endParaRPr>
            </a:p>
          </p:txBody>
        </p:sp>
        <p:cxnSp>
          <p:nvCxnSpPr>
            <p:cNvPr id="174" name="Straight Connector 173"/>
            <p:cNvCxnSpPr/>
            <p:nvPr/>
          </p:nvCxnSpPr>
          <p:spPr>
            <a:xfrm>
              <a:off x="3212987" y="3457290"/>
              <a:ext cx="5837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H="1">
              <a:off x="3212225"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H="1">
              <a:off x="3753033"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4293841"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H="1">
              <a:off x="4834649"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H="1">
              <a:off x="5375457"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H="1">
              <a:off x="5916265"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flipH="1">
              <a:off x="6457073"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flipH="1">
              <a:off x="6997881"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7538689"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079497"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flipH="1">
              <a:off x="8620306"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H="1">
              <a:off x="9043618"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8" name="Rectangle 27"/>
            <p:cNvSpPr>
              <a:spLocks noChangeArrowheads="1"/>
            </p:cNvSpPr>
            <p:nvPr/>
          </p:nvSpPr>
          <p:spPr bwMode="auto">
            <a:xfrm>
              <a:off x="8894870" y="3528053"/>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2014</a:t>
              </a:r>
              <a:endParaRPr lang="en-US" sz="1150" b="0" i="1" dirty="0">
                <a:solidFill>
                  <a:srgbClr val="000000"/>
                </a:solidFill>
                <a:latin typeface="+mj-lt"/>
                <a:cs typeface="Times New Roman" pitchFamily="18" charset="0"/>
              </a:endParaRPr>
            </a:p>
          </p:txBody>
        </p:sp>
      </p:grpSp>
      <p:grpSp>
        <p:nvGrpSpPr>
          <p:cNvPr id="189" name="Group 188"/>
          <p:cNvGrpSpPr/>
          <p:nvPr/>
        </p:nvGrpSpPr>
        <p:grpSpPr>
          <a:xfrm>
            <a:off x="2755568" y="5815224"/>
            <a:ext cx="6112437" cy="254085"/>
            <a:chOff x="3083798" y="3450940"/>
            <a:chExt cx="6112437" cy="254085"/>
          </a:xfrm>
        </p:grpSpPr>
        <p:sp>
          <p:nvSpPr>
            <p:cNvPr id="190" name="Rectangle 27"/>
            <p:cNvSpPr>
              <a:spLocks noChangeArrowheads="1"/>
            </p:cNvSpPr>
            <p:nvPr/>
          </p:nvSpPr>
          <p:spPr bwMode="auto">
            <a:xfrm>
              <a:off x="3083798"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1960</a:t>
              </a:r>
              <a:endParaRPr lang="en-US" sz="1150" b="0" i="1" dirty="0">
                <a:solidFill>
                  <a:srgbClr val="000000"/>
                </a:solidFill>
                <a:latin typeface="+mj-lt"/>
                <a:cs typeface="Times New Roman" pitchFamily="18" charset="0"/>
              </a:endParaRPr>
            </a:p>
          </p:txBody>
        </p:sp>
        <p:sp>
          <p:nvSpPr>
            <p:cNvPr id="191" name="Rectangle 27"/>
            <p:cNvSpPr>
              <a:spLocks noChangeArrowheads="1"/>
            </p:cNvSpPr>
            <p:nvPr/>
          </p:nvSpPr>
          <p:spPr bwMode="auto">
            <a:xfrm>
              <a:off x="3618341"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1965</a:t>
              </a:r>
              <a:endParaRPr lang="en-US" sz="1150" b="0" i="1" dirty="0">
                <a:solidFill>
                  <a:srgbClr val="000000"/>
                </a:solidFill>
                <a:latin typeface="+mj-lt"/>
                <a:cs typeface="Times New Roman" pitchFamily="18" charset="0"/>
              </a:endParaRPr>
            </a:p>
          </p:txBody>
        </p:sp>
        <p:sp>
          <p:nvSpPr>
            <p:cNvPr id="193" name="Rectangle 27"/>
            <p:cNvSpPr>
              <a:spLocks noChangeArrowheads="1"/>
            </p:cNvSpPr>
            <p:nvPr/>
          </p:nvSpPr>
          <p:spPr bwMode="auto">
            <a:xfrm>
              <a:off x="4152884"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1970</a:t>
              </a:r>
              <a:endParaRPr lang="en-US" sz="1150" b="0" i="1" dirty="0">
                <a:solidFill>
                  <a:srgbClr val="000000"/>
                </a:solidFill>
                <a:latin typeface="+mj-lt"/>
                <a:cs typeface="Times New Roman" pitchFamily="18" charset="0"/>
              </a:endParaRPr>
            </a:p>
          </p:txBody>
        </p:sp>
        <p:sp>
          <p:nvSpPr>
            <p:cNvPr id="194" name="Rectangle 27"/>
            <p:cNvSpPr>
              <a:spLocks noChangeArrowheads="1"/>
            </p:cNvSpPr>
            <p:nvPr/>
          </p:nvSpPr>
          <p:spPr bwMode="auto">
            <a:xfrm>
              <a:off x="4687427"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1975</a:t>
              </a:r>
              <a:endParaRPr lang="en-US" sz="1150" b="0" i="1" dirty="0">
                <a:solidFill>
                  <a:srgbClr val="000000"/>
                </a:solidFill>
                <a:latin typeface="+mj-lt"/>
                <a:cs typeface="Times New Roman" pitchFamily="18" charset="0"/>
              </a:endParaRPr>
            </a:p>
          </p:txBody>
        </p:sp>
        <p:sp>
          <p:nvSpPr>
            <p:cNvPr id="195" name="Rectangle 27"/>
            <p:cNvSpPr>
              <a:spLocks noChangeArrowheads="1"/>
            </p:cNvSpPr>
            <p:nvPr/>
          </p:nvSpPr>
          <p:spPr bwMode="auto">
            <a:xfrm>
              <a:off x="5221970"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1980</a:t>
              </a:r>
              <a:endParaRPr lang="en-US" sz="1150" b="0" i="1" dirty="0">
                <a:solidFill>
                  <a:srgbClr val="000000"/>
                </a:solidFill>
                <a:latin typeface="+mj-lt"/>
                <a:cs typeface="Times New Roman" pitchFamily="18" charset="0"/>
              </a:endParaRPr>
            </a:p>
          </p:txBody>
        </p:sp>
        <p:sp>
          <p:nvSpPr>
            <p:cNvPr id="196" name="Rectangle 27"/>
            <p:cNvSpPr>
              <a:spLocks noChangeArrowheads="1"/>
            </p:cNvSpPr>
            <p:nvPr/>
          </p:nvSpPr>
          <p:spPr bwMode="auto">
            <a:xfrm>
              <a:off x="5756513"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1985</a:t>
              </a:r>
              <a:endParaRPr lang="en-US" sz="1150" b="0" i="1" dirty="0">
                <a:solidFill>
                  <a:srgbClr val="000000"/>
                </a:solidFill>
                <a:latin typeface="+mj-lt"/>
                <a:cs typeface="Times New Roman" pitchFamily="18" charset="0"/>
              </a:endParaRPr>
            </a:p>
          </p:txBody>
        </p:sp>
        <p:sp>
          <p:nvSpPr>
            <p:cNvPr id="197" name="Rectangle 27"/>
            <p:cNvSpPr>
              <a:spLocks noChangeArrowheads="1"/>
            </p:cNvSpPr>
            <p:nvPr/>
          </p:nvSpPr>
          <p:spPr bwMode="auto">
            <a:xfrm>
              <a:off x="6291056"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1990</a:t>
              </a:r>
              <a:endParaRPr lang="en-US" sz="1150" b="0" i="1" dirty="0">
                <a:solidFill>
                  <a:srgbClr val="000000"/>
                </a:solidFill>
                <a:latin typeface="+mj-lt"/>
                <a:cs typeface="Times New Roman" pitchFamily="18" charset="0"/>
              </a:endParaRPr>
            </a:p>
          </p:txBody>
        </p:sp>
        <p:sp>
          <p:nvSpPr>
            <p:cNvPr id="198" name="Rectangle 27"/>
            <p:cNvSpPr>
              <a:spLocks noChangeArrowheads="1"/>
            </p:cNvSpPr>
            <p:nvPr/>
          </p:nvSpPr>
          <p:spPr bwMode="auto">
            <a:xfrm>
              <a:off x="6825599"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1995</a:t>
              </a:r>
              <a:endParaRPr lang="en-US" sz="1150" b="0" i="1" dirty="0">
                <a:solidFill>
                  <a:srgbClr val="000000"/>
                </a:solidFill>
                <a:latin typeface="+mj-lt"/>
                <a:cs typeface="Times New Roman" pitchFamily="18" charset="0"/>
              </a:endParaRPr>
            </a:p>
          </p:txBody>
        </p:sp>
        <p:sp>
          <p:nvSpPr>
            <p:cNvPr id="199" name="Rectangle 27"/>
            <p:cNvSpPr>
              <a:spLocks noChangeArrowheads="1"/>
            </p:cNvSpPr>
            <p:nvPr/>
          </p:nvSpPr>
          <p:spPr bwMode="auto">
            <a:xfrm>
              <a:off x="7360142"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2000</a:t>
              </a:r>
              <a:endParaRPr lang="en-US" sz="1150" b="0" i="1" dirty="0">
                <a:solidFill>
                  <a:srgbClr val="000000"/>
                </a:solidFill>
                <a:latin typeface="+mj-lt"/>
                <a:cs typeface="Times New Roman" pitchFamily="18" charset="0"/>
              </a:endParaRPr>
            </a:p>
          </p:txBody>
        </p:sp>
        <p:sp>
          <p:nvSpPr>
            <p:cNvPr id="200" name="Rectangle 27"/>
            <p:cNvSpPr>
              <a:spLocks noChangeArrowheads="1"/>
            </p:cNvSpPr>
            <p:nvPr/>
          </p:nvSpPr>
          <p:spPr bwMode="auto">
            <a:xfrm>
              <a:off x="7894685"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2005</a:t>
              </a:r>
              <a:endParaRPr lang="en-US" sz="1150" b="0" i="1" dirty="0">
                <a:solidFill>
                  <a:srgbClr val="000000"/>
                </a:solidFill>
                <a:latin typeface="+mj-lt"/>
                <a:cs typeface="Times New Roman" pitchFamily="18" charset="0"/>
              </a:endParaRPr>
            </a:p>
          </p:txBody>
        </p:sp>
        <p:sp>
          <p:nvSpPr>
            <p:cNvPr id="201" name="Rectangle 27"/>
            <p:cNvSpPr>
              <a:spLocks noChangeArrowheads="1"/>
            </p:cNvSpPr>
            <p:nvPr/>
          </p:nvSpPr>
          <p:spPr bwMode="auto">
            <a:xfrm>
              <a:off x="8429228"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2010</a:t>
              </a:r>
              <a:endParaRPr lang="en-US" sz="1150" b="0" i="1" dirty="0">
                <a:solidFill>
                  <a:srgbClr val="000000"/>
                </a:solidFill>
                <a:latin typeface="+mj-lt"/>
                <a:cs typeface="Times New Roman" pitchFamily="18" charset="0"/>
              </a:endParaRPr>
            </a:p>
          </p:txBody>
        </p:sp>
        <p:cxnSp>
          <p:nvCxnSpPr>
            <p:cNvPr id="243" name="Straight Connector 242"/>
            <p:cNvCxnSpPr/>
            <p:nvPr/>
          </p:nvCxnSpPr>
          <p:spPr>
            <a:xfrm>
              <a:off x="3212987" y="3457290"/>
              <a:ext cx="5837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H="1">
              <a:off x="3212225"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flipH="1">
              <a:off x="3753033"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flipH="1">
              <a:off x="4293841"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H="1">
              <a:off x="4834649"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flipH="1">
              <a:off x="5375457"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H="1">
              <a:off x="5916265"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H="1">
              <a:off x="6457073"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flipH="1">
              <a:off x="6997881"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H="1">
              <a:off x="7538689"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H="1">
              <a:off x="8079497"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flipH="1">
              <a:off x="8620306"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flipH="1">
              <a:off x="9043618"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8" name="Rectangle 27"/>
            <p:cNvSpPr>
              <a:spLocks noChangeArrowheads="1"/>
            </p:cNvSpPr>
            <p:nvPr/>
          </p:nvSpPr>
          <p:spPr bwMode="auto">
            <a:xfrm>
              <a:off x="8894870" y="3528053"/>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2014</a:t>
              </a:r>
              <a:endParaRPr lang="en-US" sz="1150" b="0" i="1" dirty="0">
                <a:solidFill>
                  <a:srgbClr val="000000"/>
                </a:solidFill>
                <a:latin typeface="+mj-lt"/>
                <a:cs typeface="Times New Roman" pitchFamily="18" charset="0"/>
              </a:endParaRPr>
            </a:p>
          </p:txBody>
        </p:sp>
      </p:grpSp>
      <p:sp>
        <p:nvSpPr>
          <p:cNvPr id="281" name="Freeform 280"/>
          <p:cNvSpPr/>
          <p:nvPr/>
        </p:nvSpPr>
        <p:spPr>
          <a:xfrm>
            <a:off x="2887338" y="4334502"/>
            <a:ext cx="5837425" cy="1044409"/>
          </a:xfrm>
          <a:custGeom>
            <a:avLst/>
            <a:gdLst>
              <a:gd name="connsiteX0" fmla="*/ 0 w 5837425"/>
              <a:gd name="connsiteY0" fmla="*/ 706384 h 1044409"/>
              <a:gd name="connsiteX1" fmla="*/ 86673 w 5837425"/>
              <a:gd name="connsiteY1" fmla="*/ 719385 h 1044409"/>
              <a:gd name="connsiteX2" fmla="*/ 264352 w 5837425"/>
              <a:gd name="connsiteY2" fmla="*/ 762722 h 1044409"/>
              <a:gd name="connsiteX3" fmla="*/ 342358 w 5837425"/>
              <a:gd name="connsiteY3" fmla="*/ 780056 h 1044409"/>
              <a:gd name="connsiteX4" fmla="*/ 472368 w 5837425"/>
              <a:gd name="connsiteY4" fmla="*/ 823393 h 1044409"/>
              <a:gd name="connsiteX5" fmla="*/ 533039 w 5837425"/>
              <a:gd name="connsiteY5" fmla="*/ 840728 h 1044409"/>
              <a:gd name="connsiteX6" fmla="*/ 619712 w 5837425"/>
              <a:gd name="connsiteY6" fmla="*/ 884064 h 1044409"/>
              <a:gd name="connsiteX7" fmla="*/ 741054 w 5837425"/>
              <a:gd name="connsiteY7" fmla="*/ 910066 h 1044409"/>
              <a:gd name="connsiteX8" fmla="*/ 853729 w 5837425"/>
              <a:gd name="connsiteY8" fmla="*/ 897065 h 1044409"/>
              <a:gd name="connsiteX9" fmla="*/ 970737 w 5837425"/>
              <a:gd name="connsiteY9" fmla="*/ 953402 h 1044409"/>
              <a:gd name="connsiteX10" fmla="*/ 1079078 w 5837425"/>
              <a:gd name="connsiteY10" fmla="*/ 966403 h 1044409"/>
              <a:gd name="connsiteX11" fmla="*/ 1196087 w 5837425"/>
              <a:gd name="connsiteY11" fmla="*/ 962070 h 1044409"/>
              <a:gd name="connsiteX12" fmla="*/ 1321763 w 5837425"/>
              <a:gd name="connsiteY12" fmla="*/ 979404 h 1044409"/>
              <a:gd name="connsiteX13" fmla="*/ 1482108 w 5837425"/>
              <a:gd name="connsiteY13" fmla="*/ 1014074 h 1044409"/>
              <a:gd name="connsiteX14" fmla="*/ 1503776 w 5837425"/>
              <a:gd name="connsiteY14" fmla="*/ 1027074 h 1044409"/>
              <a:gd name="connsiteX15" fmla="*/ 1716125 w 5837425"/>
              <a:gd name="connsiteY15" fmla="*/ 979404 h 1044409"/>
              <a:gd name="connsiteX16" fmla="*/ 1876470 w 5837425"/>
              <a:gd name="connsiteY16" fmla="*/ 988072 h 1044409"/>
              <a:gd name="connsiteX17" fmla="*/ 1967477 w 5837425"/>
              <a:gd name="connsiteY17" fmla="*/ 1005406 h 1044409"/>
              <a:gd name="connsiteX18" fmla="*/ 2041149 w 5837425"/>
              <a:gd name="connsiteY18" fmla="*/ 1031408 h 1044409"/>
              <a:gd name="connsiteX19" fmla="*/ 2166824 w 5837425"/>
              <a:gd name="connsiteY19" fmla="*/ 1027074 h 1044409"/>
              <a:gd name="connsiteX20" fmla="*/ 2249164 w 5837425"/>
              <a:gd name="connsiteY20" fmla="*/ 1044409 h 1044409"/>
              <a:gd name="connsiteX21" fmla="*/ 2374840 w 5837425"/>
              <a:gd name="connsiteY21" fmla="*/ 1005406 h 1044409"/>
              <a:gd name="connsiteX22" fmla="*/ 2483181 w 5837425"/>
              <a:gd name="connsiteY22" fmla="*/ 936068 h 1044409"/>
              <a:gd name="connsiteX23" fmla="*/ 2591522 w 5837425"/>
              <a:gd name="connsiteY23" fmla="*/ 927401 h 1044409"/>
              <a:gd name="connsiteX24" fmla="*/ 2686862 w 5837425"/>
              <a:gd name="connsiteY24" fmla="*/ 892731 h 1044409"/>
              <a:gd name="connsiteX25" fmla="*/ 2821205 w 5837425"/>
              <a:gd name="connsiteY25" fmla="*/ 814726 h 1044409"/>
              <a:gd name="connsiteX26" fmla="*/ 2955549 w 5837425"/>
              <a:gd name="connsiteY26" fmla="*/ 788724 h 1044409"/>
              <a:gd name="connsiteX27" fmla="*/ 3102893 w 5837425"/>
              <a:gd name="connsiteY27" fmla="*/ 749721 h 1044409"/>
              <a:gd name="connsiteX28" fmla="*/ 3258904 w 5837425"/>
              <a:gd name="connsiteY28" fmla="*/ 710718 h 1044409"/>
              <a:gd name="connsiteX29" fmla="*/ 3397581 w 5837425"/>
              <a:gd name="connsiteY29" fmla="*/ 628379 h 1044409"/>
              <a:gd name="connsiteX30" fmla="*/ 3562259 w 5837425"/>
              <a:gd name="connsiteY30" fmla="*/ 576375 h 1044409"/>
              <a:gd name="connsiteX31" fmla="*/ 3739939 w 5837425"/>
              <a:gd name="connsiteY31" fmla="*/ 563374 h 1044409"/>
              <a:gd name="connsiteX32" fmla="*/ 3887283 w 5837425"/>
              <a:gd name="connsiteY32" fmla="*/ 554707 h 1044409"/>
              <a:gd name="connsiteX33" fmla="*/ 4008625 w 5837425"/>
              <a:gd name="connsiteY33" fmla="*/ 580709 h 1044409"/>
              <a:gd name="connsiteX34" fmla="*/ 4121300 w 5837425"/>
              <a:gd name="connsiteY34" fmla="*/ 615378 h 1044409"/>
              <a:gd name="connsiteX35" fmla="*/ 4199306 w 5837425"/>
              <a:gd name="connsiteY35" fmla="*/ 641380 h 1044409"/>
              <a:gd name="connsiteX36" fmla="*/ 4311981 w 5837425"/>
              <a:gd name="connsiteY36" fmla="*/ 697717 h 1044409"/>
              <a:gd name="connsiteX37" fmla="*/ 4415988 w 5837425"/>
              <a:gd name="connsiteY37" fmla="*/ 702051 h 1044409"/>
              <a:gd name="connsiteX38" fmla="*/ 4593668 w 5837425"/>
              <a:gd name="connsiteY38" fmla="*/ 663048 h 1044409"/>
              <a:gd name="connsiteX39" fmla="*/ 4680341 w 5837425"/>
              <a:gd name="connsiteY39" fmla="*/ 632712 h 1044409"/>
              <a:gd name="connsiteX40" fmla="*/ 4762680 w 5837425"/>
              <a:gd name="connsiteY40" fmla="*/ 615378 h 1044409"/>
              <a:gd name="connsiteX41" fmla="*/ 4849353 w 5837425"/>
              <a:gd name="connsiteY41" fmla="*/ 611044 h 1044409"/>
              <a:gd name="connsiteX42" fmla="*/ 4957695 w 5837425"/>
              <a:gd name="connsiteY42" fmla="*/ 611044 h 1044409"/>
              <a:gd name="connsiteX43" fmla="*/ 5057368 w 5837425"/>
              <a:gd name="connsiteY43" fmla="*/ 598043 h 1044409"/>
              <a:gd name="connsiteX44" fmla="*/ 5183044 w 5837425"/>
              <a:gd name="connsiteY44" fmla="*/ 537372 h 1044409"/>
              <a:gd name="connsiteX45" fmla="*/ 5287052 w 5837425"/>
              <a:gd name="connsiteY45" fmla="*/ 320690 h 1044409"/>
              <a:gd name="connsiteX46" fmla="*/ 5412728 w 5837425"/>
              <a:gd name="connsiteY46" fmla="*/ 177679 h 1044409"/>
              <a:gd name="connsiteX47" fmla="*/ 5581740 w 5837425"/>
              <a:gd name="connsiteY47" fmla="*/ 82339 h 1044409"/>
              <a:gd name="connsiteX48" fmla="*/ 5729084 w 5837425"/>
              <a:gd name="connsiteY48" fmla="*/ 13001 h 1044409"/>
              <a:gd name="connsiteX49" fmla="*/ 5837425 w 5837425"/>
              <a:gd name="connsiteY49" fmla="*/ 0 h 104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37425" h="1044409">
                <a:moveTo>
                  <a:pt x="0" y="706384"/>
                </a:moveTo>
                <a:lnTo>
                  <a:pt x="86673" y="719385"/>
                </a:lnTo>
                <a:lnTo>
                  <a:pt x="264352" y="762722"/>
                </a:lnTo>
                <a:lnTo>
                  <a:pt x="342358" y="780056"/>
                </a:lnTo>
                <a:lnTo>
                  <a:pt x="472368" y="823393"/>
                </a:lnTo>
                <a:lnTo>
                  <a:pt x="533039" y="840728"/>
                </a:lnTo>
                <a:lnTo>
                  <a:pt x="619712" y="884064"/>
                </a:lnTo>
                <a:lnTo>
                  <a:pt x="741054" y="910066"/>
                </a:lnTo>
                <a:lnTo>
                  <a:pt x="853729" y="897065"/>
                </a:lnTo>
                <a:lnTo>
                  <a:pt x="970737" y="953402"/>
                </a:lnTo>
                <a:lnTo>
                  <a:pt x="1079078" y="966403"/>
                </a:lnTo>
                <a:lnTo>
                  <a:pt x="1196087" y="962070"/>
                </a:lnTo>
                <a:lnTo>
                  <a:pt x="1321763" y="979404"/>
                </a:lnTo>
                <a:lnTo>
                  <a:pt x="1482108" y="1014074"/>
                </a:lnTo>
                <a:lnTo>
                  <a:pt x="1503776" y="1027074"/>
                </a:lnTo>
                <a:lnTo>
                  <a:pt x="1716125" y="979404"/>
                </a:lnTo>
                <a:lnTo>
                  <a:pt x="1876470" y="988072"/>
                </a:lnTo>
                <a:lnTo>
                  <a:pt x="1967477" y="1005406"/>
                </a:lnTo>
                <a:lnTo>
                  <a:pt x="2041149" y="1031408"/>
                </a:lnTo>
                <a:lnTo>
                  <a:pt x="2166824" y="1027074"/>
                </a:lnTo>
                <a:lnTo>
                  <a:pt x="2249164" y="1044409"/>
                </a:lnTo>
                <a:lnTo>
                  <a:pt x="2374840" y="1005406"/>
                </a:lnTo>
                <a:lnTo>
                  <a:pt x="2483181" y="936068"/>
                </a:lnTo>
                <a:lnTo>
                  <a:pt x="2591522" y="927401"/>
                </a:lnTo>
                <a:lnTo>
                  <a:pt x="2686862" y="892731"/>
                </a:lnTo>
                <a:lnTo>
                  <a:pt x="2821205" y="814726"/>
                </a:lnTo>
                <a:lnTo>
                  <a:pt x="2955549" y="788724"/>
                </a:lnTo>
                <a:lnTo>
                  <a:pt x="3102893" y="749721"/>
                </a:lnTo>
                <a:lnTo>
                  <a:pt x="3258904" y="710718"/>
                </a:lnTo>
                <a:lnTo>
                  <a:pt x="3397581" y="628379"/>
                </a:lnTo>
                <a:lnTo>
                  <a:pt x="3562259" y="576375"/>
                </a:lnTo>
                <a:lnTo>
                  <a:pt x="3739939" y="563374"/>
                </a:lnTo>
                <a:lnTo>
                  <a:pt x="3887283" y="554707"/>
                </a:lnTo>
                <a:lnTo>
                  <a:pt x="4008625" y="580709"/>
                </a:lnTo>
                <a:lnTo>
                  <a:pt x="4121300" y="615378"/>
                </a:lnTo>
                <a:lnTo>
                  <a:pt x="4199306" y="641380"/>
                </a:lnTo>
                <a:lnTo>
                  <a:pt x="4311981" y="697717"/>
                </a:lnTo>
                <a:lnTo>
                  <a:pt x="4415988" y="702051"/>
                </a:lnTo>
                <a:lnTo>
                  <a:pt x="4593668" y="663048"/>
                </a:lnTo>
                <a:lnTo>
                  <a:pt x="4680341" y="632712"/>
                </a:lnTo>
                <a:lnTo>
                  <a:pt x="4762680" y="615378"/>
                </a:lnTo>
                <a:lnTo>
                  <a:pt x="4849353" y="611044"/>
                </a:lnTo>
                <a:lnTo>
                  <a:pt x="4957695" y="611044"/>
                </a:lnTo>
                <a:lnTo>
                  <a:pt x="5057368" y="598043"/>
                </a:lnTo>
                <a:lnTo>
                  <a:pt x="5183044" y="537372"/>
                </a:lnTo>
                <a:lnTo>
                  <a:pt x="5287052" y="320690"/>
                </a:lnTo>
                <a:lnTo>
                  <a:pt x="5412728" y="177679"/>
                </a:lnTo>
                <a:lnTo>
                  <a:pt x="5581740" y="82339"/>
                </a:lnTo>
                <a:lnTo>
                  <a:pt x="5729084" y="13001"/>
                </a:lnTo>
                <a:lnTo>
                  <a:pt x="5837425" y="0"/>
                </a:ln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82" name="Freeform 281"/>
          <p:cNvSpPr/>
          <p:nvPr/>
        </p:nvSpPr>
        <p:spPr>
          <a:xfrm>
            <a:off x="2883004" y="4884875"/>
            <a:ext cx="5833092" cy="689050"/>
          </a:xfrm>
          <a:custGeom>
            <a:avLst/>
            <a:gdLst>
              <a:gd name="connsiteX0" fmla="*/ 0 w 5833092"/>
              <a:gd name="connsiteY0" fmla="*/ 377028 h 689050"/>
              <a:gd name="connsiteX1" fmla="*/ 130010 w 5833092"/>
              <a:gd name="connsiteY1" fmla="*/ 390028 h 689050"/>
              <a:gd name="connsiteX2" fmla="*/ 247018 w 5833092"/>
              <a:gd name="connsiteY2" fmla="*/ 411697 h 689050"/>
              <a:gd name="connsiteX3" fmla="*/ 442032 w 5833092"/>
              <a:gd name="connsiteY3" fmla="*/ 463701 h 689050"/>
              <a:gd name="connsiteX4" fmla="*/ 593710 w 5833092"/>
              <a:gd name="connsiteY4" fmla="*/ 515704 h 689050"/>
              <a:gd name="connsiteX5" fmla="*/ 762722 w 5833092"/>
              <a:gd name="connsiteY5" fmla="*/ 567708 h 689050"/>
              <a:gd name="connsiteX6" fmla="*/ 849395 w 5833092"/>
              <a:gd name="connsiteY6" fmla="*/ 554707 h 689050"/>
              <a:gd name="connsiteX7" fmla="*/ 988072 w 5833092"/>
              <a:gd name="connsiteY7" fmla="*/ 619712 h 689050"/>
              <a:gd name="connsiteX8" fmla="*/ 1131083 w 5833092"/>
              <a:gd name="connsiteY8" fmla="*/ 637046 h 689050"/>
              <a:gd name="connsiteX9" fmla="*/ 1304429 w 5833092"/>
              <a:gd name="connsiteY9" fmla="*/ 654381 h 689050"/>
              <a:gd name="connsiteX10" fmla="*/ 1434438 w 5833092"/>
              <a:gd name="connsiteY10" fmla="*/ 667382 h 689050"/>
              <a:gd name="connsiteX11" fmla="*/ 1521111 w 5833092"/>
              <a:gd name="connsiteY11" fmla="*/ 689050 h 689050"/>
              <a:gd name="connsiteX12" fmla="*/ 1707458 w 5833092"/>
              <a:gd name="connsiteY12" fmla="*/ 641380 h 689050"/>
              <a:gd name="connsiteX13" fmla="*/ 1802798 w 5833092"/>
              <a:gd name="connsiteY13" fmla="*/ 628379 h 689050"/>
              <a:gd name="connsiteX14" fmla="*/ 1950142 w 5833092"/>
              <a:gd name="connsiteY14" fmla="*/ 632713 h 689050"/>
              <a:gd name="connsiteX15" fmla="*/ 2062817 w 5833092"/>
              <a:gd name="connsiteY15" fmla="*/ 650047 h 689050"/>
              <a:gd name="connsiteX16" fmla="*/ 2153824 w 5833092"/>
              <a:gd name="connsiteY16" fmla="*/ 637046 h 689050"/>
              <a:gd name="connsiteX17" fmla="*/ 2275166 w 5833092"/>
              <a:gd name="connsiteY17" fmla="*/ 641380 h 689050"/>
              <a:gd name="connsiteX18" fmla="*/ 2379174 w 5833092"/>
              <a:gd name="connsiteY18" fmla="*/ 602377 h 689050"/>
              <a:gd name="connsiteX19" fmla="*/ 2491848 w 5833092"/>
              <a:gd name="connsiteY19" fmla="*/ 550374 h 689050"/>
              <a:gd name="connsiteX20" fmla="*/ 2639193 w 5833092"/>
              <a:gd name="connsiteY20" fmla="*/ 511371 h 689050"/>
              <a:gd name="connsiteX21" fmla="*/ 2816872 w 5833092"/>
              <a:gd name="connsiteY21" fmla="*/ 450700 h 689050"/>
              <a:gd name="connsiteX22" fmla="*/ 2998885 w 5833092"/>
              <a:gd name="connsiteY22" fmla="*/ 437699 h 689050"/>
              <a:gd name="connsiteX23" fmla="*/ 3137562 w 5833092"/>
              <a:gd name="connsiteY23" fmla="*/ 442032 h 689050"/>
              <a:gd name="connsiteX24" fmla="*/ 3250237 w 5833092"/>
              <a:gd name="connsiteY24" fmla="*/ 416030 h 689050"/>
              <a:gd name="connsiteX25" fmla="*/ 3449585 w 5833092"/>
              <a:gd name="connsiteY25" fmla="*/ 346692 h 689050"/>
              <a:gd name="connsiteX26" fmla="*/ 3605596 w 5833092"/>
              <a:gd name="connsiteY26" fmla="*/ 325024 h 689050"/>
              <a:gd name="connsiteX27" fmla="*/ 3830946 w 5833092"/>
              <a:gd name="connsiteY27" fmla="*/ 329357 h 689050"/>
              <a:gd name="connsiteX28" fmla="*/ 3904618 w 5833092"/>
              <a:gd name="connsiteY28" fmla="*/ 342358 h 689050"/>
              <a:gd name="connsiteX29" fmla="*/ 4095299 w 5833092"/>
              <a:gd name="connsiteY29" fmla="*/ 411697 h 689050"/>
              <a:gd name="connsiteX30" fmla="*/ 4225308 w 5833092"/>
              <a:gd name="connsiteY30" fmla="*/ 472368 h 689050"/>
              <a:gd name="connsiteX31" fmla="*/ 4337983 w 5833092"/>
              <a:gd name="connsiteY31" fmla="*/ 537373 h 689050"/>
              <a:gd name="connsiteX32" fmla="*/ 4446324 w 5833092"/>
              <a:gd name="connsiteY32" fmla="*/ 572042 h 689050"/>
              <a:gd name="connsiteX33" fmla="*/ 4585001 w 5833092"/>
              <a:gd name="connsiteY33" fmla="*/ 550374 h 689050"/>
              <a:gd name="connsiteX34" fmla="*/ 4736679 w 5833092"/>
              <a:gd name="connsiteY34" fmla="*/ 507037 h 689050"/>
              <a:gd name="connsiteX35" fmla="*/ 4871022 w 5833092"/>
              <a:gd name="connsiteY35" fmla="*/ 507037 h 689050"/>
              <a:gd name="connsiteX36" fmla="*/ 5061702 w 5833092"/>
              <a:gd name="connsiteY36" fmla="*/ 511371 h 689050"/>
              <a:gd name="connsiteX37" fmla="*/ 5196046 w 5833092"/>
              <a:gd name="connsiteY37" fmla="*/ 424698 h 689050"/>
              <a:gd name="connsiteX38" fmla="*/ 5287052 w 5833092"/>
              <a:gd name="connsiteY38" fmla="*/ 281687 h 689050"/>
              <a:gd name="connsiteX39" fmla="*/ 5404061 w 5833092"/>
              <a:gd name="connsiteY39" fmla="*/ 138677 h 689050"/>
              <a:gd name="connsiteX40" fmla="*/ 5529737 w 5833092"/>
              <a:gd name="connsiteY40" fmla="*/ 147344 h 689050"/>
              <a:gd name="connsiteX41" fmla="*/ 5638078 w 5833092"/>
              <a:gd name="connsiteY41" fmla="*/ 65005 h 689050"/>
              <a:gd name="connsiteX42" fmla="*/ 5737752 w 5833092"/>
              <a:gd name="connsiteY42" fmla="*/ 30336 h 689050"/>
              <a:gd name="connsiteX43" fmla="*/ 5833092 w 5833092"/>
              <a:gd name="connsiteY43" fmla="*/ 0 h 68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833092" h="689050">
                <a:moveTo>
                  <a:pt x="0" y="377028"/>
                </a:moveTo>
                <a:lnTo>
                  <a:pt x="130010" y="390028"/>
                </a:lnTo>
                <a:lnTo>
                  <a:pt x="247018" y="411697"/>
                </a:lnTo>
                <a:lnTo>
                  <a:pt x="442032" y="463701"/>
                </a:lnTo>
                <a:lnTo>
                  <a:pt x="593710" y="515704"/>
                </a:lnTo>
                <a:lnTo>
                  <a:pt x="762722" y="567708"/>
                </a:lnTo>
                <a:lnTo>
                  <a:pt x="849395" y="554707"/>
                </a:lnTo>
                <a:lnTo>
                  <a:pt x="988072" y="619712"/>
                </a:lnTo>
                <a:lnTo>
                  <a:pt x="1131083" y="637046"/>
                </a:lnTo>
                <a:lnTo>
                  <a:pt x="1304429" y="654381"/>
                </a:lnTo>
                <a:lnTo>
                  <a:pt x="1434438" y="667382"/>
                </a:lnTo>
                <a:lnTo>
                  <a:pt x="1521111" y="689050"/>
                </a:lnTo>
                <a:lnTo>
                  <a:pt x="1707458" y="641380"/>
                </a:lnTo>
                <a:lnTo>
                  <a:pt x="1802798" y="628379"/>
                </a:lnTo>
                <a:lnTo>
                  <a:pt x="1950142" y="632713"/>
                </a:lnTo>
                <a:lnTo>
                  <a:pt x="2062817" y="650047"/>
                </a:lnTo>
                <a:lnTo>
                  <a:pt x="2153824" y="637046"/>
                </a:lnTo>
                <a:lnTo>
                  <a:pt x="2275166" y="641380"/>
                </a:lnTo>
                <a:lnTo>
                  <a:pt x="2379174" y="602377"/>
                </a:lnTo>
                <a:lnTo>
                  <a:pt x="2491848" y="550374"/>
                </a:lnTo>
                <a:lnTo>
                  <a:pt x="2639193" y="511371"/>
                </a:lnTo>
                <a:lnTo>
                  <a:pt x="2816872" y="450700"/>
                </a:lnTo>
                <a:lnTo>
                  <a:pt x="2998885" y="437699"/>
                </a:lnTo>
                <a:lnTo>
                  <a:pt x="3137562" y="442032"/>
                </a:lnTo>
                <a:lnTo>
                  <a:pt x="3250237" y="416030"/>
                </a:lnTo>
                <a:lnTo>
                  <a:pt x="3449585" y="346692"/>
                </a:lnTo>
                <a:lnTo>
                  <a:pt x="3605596" y="325024"/>
                </a:lnTo>
                <a:lnTo>
                  <a:pt x="3830946" y="329357"/>
                </a:lnTo>
                <a:lnTo>
                  <a:pt x="3904618" y="342358"/>
                </a:lnTo>
                <a:lnTo>
                  <a:pt x="4095299" y="411697"/>
                </a:lnTo>
                <a:lnTo>
                  <a:pt x="4225308" y="472368"/>
                </a:lnTo>
                <a:lnTo>
                  <a:pt x="4337983" y="537373"/>
                </a:lnTo>
                <a:lnTo>
                  <a:pt x="4446324" y="572042"/>
                </a:lnTo>
                <a:lnTo>
                  <a:pt x="4585001" y="550374"/>
                </a:lnTo>
                <a:lnTo>
                  <a:pt x="4736679" y="507037"/>
                </a:lnTo>
                <a:lnTo>
                  <a:pt x="4871022" y="507037"/>
                </a:lnTo>
                <a:lnTo>
                  <a:pt x="5061702" y="511371"/>
                </a:lnTo>
                <a:lnTo>
                  <a:pt x="5196046" y="424698"/>
                </a:lnTo>
                <a:lnTo>
                  <a:pt x="5287052" y="281687"/>
                </a:lnTo>
                <a:lnTo>
                  <a:pt x="5404061" y="138677"/>
                </a:lnTo>
                <a:lnTo>
                  <a:pt x="5529737" y="147344"/>
                </a:lnTo>
                <a:lnTo>
                  <a:pt x="5638078" y="65005"/>
                </a:lnTo>
                <a:lnTo>
                  <a:pt x="5737752" y="30336"/>
                </a:lnTo>
                <a:lnTo>
                  <a:pt x="5833092" y="0"/>
                </a:lnTo>
              </a:path>
            </a:pathLst>
          </a:cu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84" name="Rectangle 27"/>
          <p:cNvSpPr>
            <a:spLocks noChangeArrowheads="1"/>
          </p:cNvSpPr>
          <p:nvPr/>
        </p:nvSpPr>
        <p:spPr bwMode="auto">
          <a:xfrm>
            <a:off x="8196377" y="2278268"/>
            <a:ext cx="397545"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Deficit</a:t>
            </a:r>
            <a:endParaRPr lang="en-US" sz="1150" b="1" i="1" dirty="0">
              <a:solidFill>
                <a:srgbClr val="000000"/>
              </a:solidFill>
              <a:latin typeface="+mj-lt"/>
              <a:cs typeface="Times New Roman" pitchFamily="18" charset="0"/>
            </a:endParaRPr>
          </a:p>
        </p:txBody>
      </p:sp>
      <p:cxnSp>
        <p:nvCxnSpPr>
          <p:cNvPr id="4" name="Straight Connector 3"/>
          <p:cNvCxnSpPr/>
          <p:nvPr/>
        </p:nvCxnSpPr>
        <p:spPr>
          <a:xfrm>
            <a:off x="2897570" y="2112433"/>
            <a:ext cx="5825067" cy="21167"/>
          </a:xfrm>
          <a:prstGeom prst="line">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11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anim calcmode="lin" valueType="num">
                                      <p:cBhvr>
                                        <p:cTn id="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fade">
                                      <p:cBhvr>
                                        <p:cTn id="13" dur="500"/>
                                        <p:tgtEl>
                                          <p:spTgt spid="41">
                                            <p:txEl>
                                              <p:pRg st="1" end="1"/>
                                            </p:txEl>
                                          </p:spTgt>
                                        </p:tgtEl>
                                      </p:cBhvr>
                                    </p:animEffect>
                                    <p:anim calcmode="lin" valueType="num">
                                      <p:cBhvr>
                                        <p:cTn id="14"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a:spLocks noGrp="1"/>
          </p:cNvSpPr>
          <p:nvPr>
            <p:ph type="title"/>
          </p:nvPr>
        </p:nvSpPr>
        <p:spPr>
          <a:xfrm>
            <a:off x="119569" y="429928"/>
            <a:ext cx="8904855" cy="713232"/>
          </a:xfrm>
        </p:spPr>
        <p:txBody>
          <a:bodyPr/>
          <a:lstStyle/>
          <a:p>
            <a:r>
              <a:rPr lang="en-US" dirty="0"/>
              <a:t>Budget Deficits </a:t>
            </a:r>
            <a:r>
              <a:rPr lang="en-US" dirty="0" smtClean="0"/>
              <a:t>and </a:t>
            </a:r>
            <a:r>
              <a:rPr lang="en-US" dirty="0"/>
              <a:t>the National Debt</a:t>
            </a:r>
          </a:p>
        </p:txBody>
      </p:sp>
      <p:sp>
        <p:nvSpPr>
          <p:cNvPr id="41" name="Text Box 10"/>
          <p:cNvSpPr txBox="1">
            <a:spLocks noChangeArrowheads="1"/>
          </p:cNvSpPr>
          <p:nvPr/>
        </p:nvSpPr>
        <p:spPr bwMode="auto">
          <a:xfrm>
            <a:off x="45681" y="1222588"/>
            <a:ext cx="2416165" cy="5196294"/>
          </a:xfrm>
          <a:prstGeom prst="rect">
            <a:avLst/>
          </a:prstGeom>
          <a:noFill/>
          <a:ln w="9525">
            <a:noFill/>
            <a:miter lim="800000"/>
            <a:headEnd/>
            <a:tailEnd/>
          </a:ln>
        </p:spPr>
        <p:txBody>
          <a:bodyPr wrap="square">
            <a:prstTxWarp prst="textNoShape">
              <a:avLst/>
            </a:prstTxWarp>
            <a:spAutoFit/>
          </a:bodyPr>
          <a:lstStyle/>
          <a:p>
            <a:pPr marL="115888" indent="-115888">
              <a:lnSpc>
                <a:spcPts val="2000"/>
              </a:lnSpc>
              <a:spcBef>
                <a:spcPts val="900"/>
              </a:spcBef>
              <a:buFontTx/>
              <a:buChar char="•"/>
            </a:pPr>
            <a:r>
              <a:rPr lang="en-US" sz="2100" dirty="0" smtClean="0">
                <a:latin typeface="+mj-lt"/>
                <a:cs typeface="Times New Roman" pitchFamily="18" charset="0"/>
              </a:rPr>
              <a:t>During 1974-’95, budget </a:t>
            </a:r>
            <a:r>
              <a:rPr lang="en-US" sz="2100" dirty="0">
                <a:latin typeface="+mj-lt"/>
                <a:cs typeface="Times New Roman" pitchFamily="18" charset="0"/>
              </a:rPr>
              <a:t>deficits were </a:t>
            </a:r>
            <a:r>
              <a:rPr lang="en-US" sz="2100" dirty="0" smtClean="0">
                <a:latin typeface="+mj-lt"/>
                <a:cs typeface="Times New Roman" pitchFamily="18" charset="0"/>
              </a:rPr>
              <a:t>quite large</a:t>
            </a:r>
            <a:r>
              <a:rPr lang="en-US" sz="2100" dirty="0">
                <a:latin typeface="+mj-lt"/>
                <a:cs typeface="Times New Roman" pitchFamily="18" charset="0"/>
              </a:rPr>
              <a:t>, causing </a:t>
            </a:r>
            <a:r>
              <a:rPr lang="en-US" sz="2100" dirty="0" smtClean="0">
                <a:latin typeface="+mj-lt"/>
                <a:cs typeface="Times New Roman" pitchFamily="18" charset="0"/>
              </a:rPr>
              <a:t>the national </a:t>
            </a:r>
            <a:r>
              <a:rPr lang="en-US" sz="2100" dirty="0">
                <a:latin typeface="+mj-lt"/>
                <a:cs typeface="Times New Roman" pitchFamily="18" charset="0"/>
              </a:rPr>
              <a:t>debt to increase as a </a:t>
            </a:r>
            <a:r>
              <a:rPr lang="en-US" sz="2100" dirty="0" smtClean="0">
                <a:latin typeface="+mj-lt"/>
                <a:cs typeface="Times New Roman" pitchFamily="18" charset="0"/>
              </a:rPr>
              <a:t>share </a:t>
            </a:r>
            <a:br>
              <a:rPr lang="en-US" sz="2100" dirty="0" smtClean="0">
                <a:latin typeface="+mj-lt"/>
                <a:cs typeface="Times New Roman" pitchFamily="18" charset="0"/>
              </a:rPr>
            </a:br>
            <a:r>
              <a:rPr lang="en-US" sz="2100" dirty="0" smtClean="0">
                <a:latin typeface="+mj-lt"/>
                <a:cs typeface="Times New Roman" pitchFamily="18" charset="0"/>
              </a:rPr>
              <a:t>of </a:t>
            </a:r>
            <a:r>
              <a:rPr lang="en-US" sz="2100" dirty="0">
                <a:latin typeface="+mj-lt"/>
                <a:cs typeface="Times New Roman" pitchFamily="18" charset="0"/>
              </a:rPr>
              <a:t>GDP</a:t>
            </a:r>
            <a:r>
              <a:rPr lang="en-US" sz="2100" dirty="0" smtClean="0">
                <a:latin typeface="+mj-lt"/>
                <a:cs typeface="Times New Roman" pitchFamily="18" charset="0"/>
              </a:rPr>
              <a:t>.</a:t>
            </a:r>
          </a:p>
          <a:p>
            <a:pPr marL="115888" indent="-115888">
              <a:lnSpc>
                <a:spcPts val="2000"/>
              </a:lnSpc>
              <a:spcBef>
                <a:spcPts val="900"/>
              </a:spcBef>
              <a:buFontTx/>
              <a:buChar char="•"/>
            </a:pPr>
            <a:r>
              <a:rPr lang="en-US" sz="2100" dirty="0" smtClean="0">
                <a:latin typeface="+mj-lt"/>
                <a:cs typeface="Times New Roman" pitchFamily="18" charset="0"/>
              </a:rPr>
              <a:t>After falling during 1996-2001, the national debt increased from 2002 to 2007 and soared both during and following the 2008-09 recession.  </a:t>
            </a:r>
          </a:p>
          <a:p>
            <a:pPr marL="115888" indent="-115888">
              <a:lnSpc>
                <a:spcPts val="2000"/>
              </a:lnSpc>
              <a:spcBef>
                <a:spcPts val="900"/>
              </a:spcBef>
              <a:buFontTx/>
              <a:buChar char="•"/>
            </a:pPr>
            <a:r>
              <a:rPr lang="en-US" sz="2100" dirty="0" smtClean="0">
                <a:latin typeface="+mj-lt"/>
                <a:cs typeface="Times New Roman" pitchFamily="18" charset="0"/>
              </a:rPr>
              <a:t>The current federal debt to GDP ratio </a:t>
            </a:r>
            <a:br>
              <a:rPr lang="en-US" sz="2100" dirty="0" smtClean="0">
                <a:latin typeface="+mj-lt"/>
                <a:cs typeface="Times New Roman" pitchFamily="18" charset="0"/>
              </a:rPr>
            </a:br>
            <a:r>
              <a:rPr lang="en-US" sz="2100" dirty="0" smtClean="0">
                <a:latin typeface="+mj-lt"/>
                <a:cs typeface="Times New Roman" pitchFamily="18" charset="0"/>
              </a:rPr>
              <a:t>is now </a:t>
            </a:r>
            <a:r>
              <a:rPr lang="en-US" sz="2100" dirty="0">
                <a:latin typeface="+mj-lt"/>
                <a:cs typeface="Times New Roman" pitchFamily="18" charset="0"/>
              </a:rPr>
              <a:t>the largest since WWII</a:t>
            </a:r>
            <a:r>
              <a:rPr lang="en-US" sz="2100" dirty="0" smtClean="0">
                <a:latin typeface="+mj-lt"/>
                <a:cs typeface="Times New Roman" pitchFamily="18" charset="0"/>
              </a:rPr>
              <a:t>.</a:t>
            </a:r>
          </a:p>
        </p:txBody>
      </p:sp>
      <p:sp>
        <p:nvSpPr>
          <p:cNvPr id="104" name="Rounded Rectangle 103"/>
          <p:cNvSpPr/>
          <p:nvPr/>
        </p:nvSpPr>
        <p:spPr>
          <a:xfrm>
            <a:off x="2461846" y="1398957"/>
            <a:ext cx="6500233" cy="480646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105" name="Freeform 104"/>
          <p:cNvSpPr/>
          <p:nvPr/>
        </p:nvSpPr>
        <p:spPr>
          <a:xfrm>
            <a:off x="2891671" y="4334502"/>
            <a:ext cx="5824425" cy="1295761"/>
          </a:xfrm>
          <a:custGeom>
            <a:avLst/>
            <a:gdLst>
              <a:gd name="connsiteX0" fmla="*/ 0 w 5824425"/>
              <a:gd name="connsiteY0" fmla="*/ 706384 h 1295761"/>
              <a:gd name="connsiteX1" fmla="*/ 0 w 5824425"/>
              <a:gd name="connsiteY1" fmla="*/ 1295761 h 1295761"/>
              <a:gd name="connsiteX2" fmla="*/ 5824425 w 5824425"/>
              <a:gd name="connsiteY2" fmla="*/ 1295761 h 1295761"/>
              <a:gd name="connsiteX3" fmla="*/ 5824425 w 5824425"/>
              <a:gd name="connsiteY3" fmla="*/ 0 h 1295761"/>
              <a:gd name="connsiteX4" fmla="*/ 5742086 w 5824425"/>
              <a:gd name="connsiteY4" fmla="*/ 8667 h 1295761"/>
              <a:gd name="connsiteX5" fmla="*/ 5408395 w 5824425"/>
              <a:gd name="connsiteY5" fmla="*/ 190680 h 1295761"/>
              <a:gd name="connsiteX6" fmla="*/ 5282719 w 5824425"/>
              <a:gd name="connsiteY6" fmla="*/ 351025 h 1295761"/>
              <a:gd name="connsiteX7" fmla="*/ 5187379 w 5824425"/>
              <a:gd name="connsiteY7" fmla="*/ 528705 h 1295761"/>
              <a:gd name="connsiteX8" fmla="*/ 5083371 w 5824425"/>
              <a:gd name="connsiteY8" fmla="*/ 589376 h 1295761"/>
              <a:gd name="connsiteX9" fmla="*/ 4745346 w 5824425"/>
              <a:gd name="connsiteY9" fmla="*/ 624045 h 1295761"/>
              <a:gd name="connsiteX10" fmla="*/ 4424656 w 5824425"/>
              <a:gd name="connsiteY10" fmla="*/ 702051 h 1295761"/>
              <a:gd name="connsiteX11" fmla="*/ 4303314 w 5824425"/>
              <a:gd name="connsiteY11" fmla="*/ 693383 h 1295761"/>
              <a:gd name="connsiteX12" fmla="*/ 3904618 w 5824425"/>
              <a:gd name="connsiteY12" fmla="*/ 559040 h 1295761"/>
              <a:gd name="connsiteX13" fmla="*/ 3540592 w 5824425"/>
              <a:gd name="connsiteY13" fmla="*/ 580709 h 1295761"/>
              <a:gd name="connsiteX14" fmla="*/ 3328243 w 5824425"/>
              <a:gd name="connsiteY14" fmla="*/ 676049 h 1295761"/>
              <a:gd name="connsiteX15" fmla="*/ 3271906 w 5824425"/>
              <a:gd name="connsiteY15" fmla="*/ 710718 h 1295761"/>
              <a:gd name="connsiteX16" fmla="*/ 2825540 w 5824425"/>
              <a:gd name="connsiteY16" fmla="*/ 814726 h 1295761"/>
              <a:gd name="connsiteX17" fmla="*/ 2712865 w 5824425"/>
              <a:gd name="connsiteY17" fmla="*/ 875397 h 1295761"/>
              <a:gd name="connsiteX18" fmla="*/ 2578522 w 5824425"/>
              <a:gd name="connsiteY18" fmla="*/ 927401 h 1295761"/>
              <a:gd name="connsiteX19" fmla="*/ 2474514 w 5824425"/>
              <a:gd name="connsiteY19" fmla="*/ 940401 h 1295761"/>
              <a:gd name="connsiteX20" fmla="*/ 2392175 w 5824425"/>
              <a:gd name="connsiteY20" fmla="*/ 988072 h 1295761"/>
              <a:gd name="connsiteX21" fmla="*/ 2249164 w 5824425"/>
              <a:gd name="connsiteY21" fmla="*/ 1044409 h 1295761"/>
              <a:gd name="connsiteX22" fmla="*/ 2127822 w 5824425"/>
              <a:gd name="connsiteY22" fmla="*/ 1027074 h 1295761"/>
              <a:gd name="connsiteX23" fmla="*/ 2015147 w 5824425"/>
              <a:gd name="connsiteY23" fmla="*/ 1027074 h 1295761"/>
              <a:gd name="connsiteX24" fmla="*/ 1733460 w 5824425"/>
              <a:gd name="connsiteY24" fmla="*/ 979404 h 1295761"/>
              <a:gd name="connsiteX25" fmla="*/ 1508110 w 5824425"/>
              <a:gd name="connsiteY25" fmla="*/ 1018407 h 1295761"/>
              <a:gd name="connsiteX26" fmla="*/ 1191754 w 5824425"/>
              <a:gd name="connsiteY26" fmla="*/ 957736 h 1295761"/>
              <a:gd name="connsiteX27" fmla="*/ 996740 w 5824425"/>
              <a:gd name="connsiteY27" fmla="*/ 966403 h 1295761"/>
              <a:gd name="connsiteX28" fmla="*/ 840728 w 5824425"/>
              <a:gd name="connsiteY28" fmla="*/ 897065 h 1295761"/>
              <a:gd name="connsiteX29" fmla="*/ 728054 w 5824425"/>
              <a:gd name="connsiteY29" fmla="*/ 910066 h 1295761"/>
              <a:gd name="connsiteX30" fmla="*/ 576376 w 5824425"/>
              <a:gd name="connsiteY30" fmla="*/ 871063 h 1295761"/>
              <a:gd name="connsiteX31" fmla="*/ 390029 w 5824425"/>
              <a:gd name="connsiteY31" fmla="*/ 810392 h 1295761"/>
              <a:gd name="connsiteX32" fmla="*/ 0 w 5824425"/>
              <a:gd name="connsiteY32" fmla="*/ 706384 h 12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24425" h="1295761">
                <a:moveTo>
                  <a:pt x="0" y="706384"/>
                </a:moveTo>
                <a:lnTo>
                  <a:pt x="0" y="1295761"/>
                </a:lnTo>
                <a:lnTo>
                  <a:pt x="5824425" y="1295761"/>
                </a:lnTo>
                <a:lnTo>
                  <a:pt x="5824425" y="0"/>
                </a:lnTo>
                <a:lnTo>
                  <a:pt x="5742086" y="8667"/>
                </a:lnTo>
                <a:lnTo>
                  <a:pt x="5408395" y="190680"/>
                </a:lnTo>
                <a:lnTo>
                  <a:pt x="5282719" y="351025"/>
                </a:lnTo>
                <a:lnTo>
                  <a:pt x="5187379" y="528705"/>
                </a:lnTo>
                <a:lnTo>
                  <a:pt x="5083371" y="589376"/>
                </a:lnTo>
                <a:lnTo>
                  <a:pt x="4745346" y="624045"/>
                </a:lnTo>
                <a:lnTo>
                  <a:pt x="4424656" y="702051"/>
                </a:lnTo>
                <a:lnTo>
                  <a:pt x="4303314" y="693383"/>
                </a:lnTo>
                <a:lnTo>
                  <a:pt x="3904618" y="559040"/>
                </a:lnTo>
                <a:lnTo>
                  <a:pt x="3540592" y="580709"/>
                </a:lnTo>
                <a:lnTo>
                  <a:pt x="3328243" y="676049"/>
                </a:lnTo>
                <a:lnTo>
                  <a:pt x="3271906" y="710718"/>
                </a:lnTo>
                <a:lnTo>
                  <a:pt x="2825540" y="814726"/>
                </a:lnTo>
                <a:lnTo>
                  <a:pt x="2712865" y="875397"/>
                </a:lnTo>
                <a:lnTo>
                  <a:pt x="2578522" y="927401"/>
                </a:lnTo>
                <a:lnTo>
                  <a:pt x="2474514" y="940401"/>
                </a:lnTo>
                <a:lnTo>
                  <a:pt x="2392175" y="988072"/>
                </a:lnTo>
                <a:lnTo>
                  <a:pt x="2249164" y="1044409"/>
                </a:lnTo>
                <a:lnTo>
                  <a:pt x="2127822" y="1027074"/>
                </a:lnTo>
                <a:lnTo>
                  <a:pt x="2015147" y="1027074"/>
                </a:lnTo>
                <a:lnTo>
                  <a:pt x="1733460" y="979404"/>
                </a:lnTo>
                <a:lnTo>
                  <a:pt x="1508110" y="1018407"/>
                </a:lnTo>
                <a:lnTo>
                  <a:pt x="1191754" y="957736"/>
                </a:lnTo>
                <a:lnTo>
                  <a:pt x="996740" y="966403"/>
                </a:lnTo>
                <a:lnTo>
                  <a:pt x="840728" y="897065"/>
                </a:lnTo>
                <a:lnTo>
                  <a:pt x="728054" y="910066"/>
                </a:lnTo>
                <a:lnTo>
                  <a:pt x="576376" y="871063"/>
                </a:lnTo>
                <a:lnTo>
                  <a:pt x="390029" y="810392"/>
                </a:lnTo>
                <a:lnTo>
                  <a:pt x="0" y="706384"/>
                </a:lnTo>
                <a:close/>
              </a:path>
            </a:pathLst>
          </a:custGeom>
          <a:solidFill>
            <a:srgbClr val="FFC5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6" name="Freeform 105"/>
          <p:cNvSpPr/>
          <p:nvPr/>
        </p:nvSpPr>
        <p:spPr>
          <a:xfrm>
            <a:off x="2896005" y="4880541"/>
            <a:ext cx="5828758" cy="927401"/>
          </a:xfrm>
          <a:custGeom>
            <a:avLst/>
            <a:gdLst>
              <a:gd name="connsiteX0" fmla="*/ 0 w 5828758"/>
              <a:gd name="connsiteY0" fmla="*/ 385695 h 927401"/>
              <a:gd name="connsiteX1" fmla="*/ 0 w 5828758"/>
              <a:gd name="connsiteY1" fmla="*/ 927401 h 927401"/>
              <a:gd name="connsiteX2" fmla="*/ 5828758 w 5828758"/>
              <a:gd name="connsiteY2" fmla="*/ 927401 h 927401"/>
              <a:gd name="connsiteX3" fmla="*/ 5828758 w 5828758"/>
              <a:gd name="connsiteY3" fmla="*/ 0 h 927401"/>
              <a:gd name="connsiteX4" fmla="*/ 5638078 w 5828758"/>
              <a:gd name="connsiteY4" fmla="*/ 73672 h 927401"/>
              <a:gd name="connsiteX5" fmla="*/ 5534070 w 5828758"/>
              <a:gd name="connsiteY5" fmla="*/ 147344 h 927401"/>
              <a:gd name="connsiteX6" fmla="*/ 5399727 w 5828758"/>
              <a:gd name="connsiteY6" fmla="*/ 143011 h 927401"/>
              <a:gd name="connsiteX7" fmla="*/ 5243716 w 5828758"/>
              <a:gd name="connsiteY7" fmla="*/ 329358 h 927401"/>
              <a:gd name="connsiteX8" fmla="*/ 5178711 w 5828758"/>
              <a:gd name="connsiteY8" fmla="*/ 429032 h 927401"/>
              <a:gd name="connsiteX9" fmla="*/ 5061702 w 5828758"/>
              <a:gd name="connsiteY9" fmla="*/ 515705 h 927401"/>
              <a:gd name="connsiteX10" fmla="*/ 4736679 w 5828758"/>
              <a:gd name="connsiteY10" fmla="*/ 507037 h 927401"/>
              <a:gd name="connsiteX11" fmla="*/ 4437657 w 5828758"/>
              <a:gd name="connsiteY11" fmla="*/ 580709 h 927401"/>
              <a:gd name="connsiteX12" fmla="*/ 4220974 w 5828758"/>
              <a:gd name="connsiteY12" fmla="*/ 481035 h 927401"/>
              <a:gd name="connsiteX13" fmla="*/ 3843947 w 5828758"/>
              <a:gd name="connsiteY13" fmla="*/ 338025 h 927401"/>
              <a:gd name="connsiteX14" fmla="*/ 3540592 w 5828758"/>
              <a:gd name="connsiteY14" fmla="*/ 338025 h 927401"/>
              <a:gd name="connsiteX15" fmla="*/ 3367246 w 5828758"/>
              <a:gd name="connsiteY15" fmla="*/ 368361 h 927401"/>
              <a:gd name="connsiteX16" fmla="*/ 3120228 w 5828758"/>
              <a:gd name="connsiteY16" fmla="*/ 450700 h 927401"/>
              <a:gd name="connsiteX17" fmla="*/ 2855875 w 5828758"/>
              <a:gd name="connsiteY17" fmla="*/ 450700 h 927401"/>
              <a:gd name="connsiteX18" fmla="*/ 2565520 w 5828758"/>
              <a:gd name="connsiteY18" fmla="*/ 528706 h 927401"/>
              <a:gd name="connsiteX19" fmla="*/ 2335837 w 5828758"/>
              <a:gd name="connsiteY19" fmla="*/ 615379 h 927401"/>
              <a:gd name="connsiteX20" fmla="*/ 2262165 w 5828758"/>
              <a:gd name="connsiteY20" fmla="*/ 650048 h 927401"/>
              <a:gd name="connsiteX21" fmla="*/ 2145156 w 5828758"/>
              <a:gd name="connsiteY21" fmla="*/ 641380 h 927401"/>
              <a:gd name="connsiteX22" fmla="*/ 1984811 w 5828758"/>
              <a:gd name="connsiteY22" fmla="*/ 650048 h 927401"/>
              <a:gd name="connsiteX23" fmla="*/ 1794131 w 5828758"/>
              <a:gd name="connsiteY23" fmla="*/ 641380 h 927401"/>
              <a:gd name="connsiteX24" fmla="*/ 1603450 w 5828758"/>
              <a:gd name="connsiteY24" fmla="*/ 663049 h 927401"/>
              <a:gd name="connsiteX25" fmla="*/ 1503776 w 5828758"/>
              <a:gd name="connsiteY25" fmla="*/ 697718 h 927401"/>
              <a:gd name="connsiteX26" fmla="*/ 940402 w 5828758"/>
              <a:gd name="connsiteY26" fmla="*/ 624046 h 927401"/>
              <a:gd name="connsiteX27" fmla="*/ 832061 w 5828758"/>
              <a:gd name="connsiteY27" fmla="*/ 550374 h 927401"/>
              <a:gd name="connsiteX28" fmla="*/ 775723 w 5828758"/>
              <a:gd name="connsiteY28" fmla="*/ 572042 h 927401"/>
              <a:gd name="connsiteX29" fmla="*/ 754055 w 5828758"/>
              <a:gd name="connsiteY29" fmla="*/ 585043 h 927401"/>
              <a:gd name="connsiteX30" fmla="*/ 377028 w 5828758"/>
              <a:gd name="connsiteY30" fmla="*/ 450700 h 927401"/>
              <a:gd name="connsiteX31" fmla="*/ 203682 w 5828758"/>
              <a:gd name="connsiteY31" fmla="*/ 424698 h 927401"/>
              <a:gd name="connsiteX32" fmla="*/ 0 w 5828758"/>
              <a:gd name="connsiteY32" fmla="*/ 385695 h 92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28758" h="927401">
                <a:moveTo>
                  <a:pt x="0" y="385695"/>
                </a:moveTo>
                <a:lnTo>
                  <a:pt x="0" y="927401"/>
                </a:lnTo>
                <a:lnTo>
                  <a:pt x="5828758" y="927401"/>
                </a:lnTo>
                <a:lnTo>
                  <a:pt x="5828758" y="0"/>
                </a:lnTo>
                <a:lnTo>
                  <a:pt x="5638078" y="73672"/>
                </a:lnTo>
                <a:lnTo>
                  <a:pt x="5534070" y="147344"/>
                </a:lnTo>
                <a:lnTo>
                  <a:pt x="5399727" y="143011"/>
                </a:lnTo>
                <a:lnTo>
                  <a:pt x="5243716" y="329358"/>
                </a:lnTo>
                <a:lnTo>
                  <a:pt x="5178711" y="429032"/>
                </a:lnTo>
                <a:lnTo>
                  <a:pt x="5061702" y="515705"/>
                </a:lnTo>
                <a:lnTo>
                  <a:pt x="4736679" y="507037"/>
                </a:lnTo>
                <a:lnTo>
                  <a:pt x="4437657" y="580709"/>
                </a:lnTo>
                <a:lnTo>
                  <a:pt x="4220974" y="481035"/>
                </a:lnTo>
                <a:lnTo>
                  <a:pt x="3843947" y="338025"/>
                </a:lnTo>
                <a:lnTo>
                  <a:pt x="3540592" y="338025"/>
                </a:lnTo>
                <a:lnTo>
                  <a:pt x="3367246" y="368361"/>
                </a:lnTo>
                <a:lnTo>
                  <a:pt x="3120228" y="450700"/>
                </a:lnTo>
                <a:lnTo>
                  <a:pt x="2855875" y="450700"/>
                </a:lnTo>
                <a:lnTo>
                  <a:pt x="2565520" y="528706"/>
                </a:lnTo>
                <a:lnTo>
                  <a:pt x="2335837" y="615379"/>
                </a:lnTo>
                <a:lnTo>
                  <a:pt x="2262165" y="650048"/>
                </a:lnTo>
                <a:lnTo>
                  <a:pt x="2145156" y="641380"/>
                </a:lnTo>
                <a:lnTo>
                  <a:pt x="1984811" y="650048"/>
                </a:lnTo>
                <a:lnTo>
                  <a:pt x="1794131" y="641380"/>
                </a:lnTo>
                <a:lnTo>
                  <a:pt x="1603450" y="663049"/>
                </a:lnTo>
                <a:lnTo>
                  <a:pt x="1503776" y="697718"/>
                </a:lnTo>
                <a:lnTo>
                  <a:pt x="940402" y="624046"/>
                </a:lnTo>
                <a:lnTo>
                  <a:pt x="832061" y="550374"/>
                </a:lnTo>
                <a:lnTo>
                  <a:pt x="775723" y="572042"/>
                </a:lnTo>
                <a:lnTo>
                  <a:pt x="754055" y="585043"/>
                </a:lnTo>
                <a:lnTo>
                  <a:pt x="377028" y="450700"/>
                </a:lnTo>
                <a:lnTo>
                  <a:pt x="203682" y="424698"/>
                </a:lnTo>
                <a:lnTo>
                  <a:pt x="0" y="385695"/>
                </a:lnTo>
                <a:close/>
              </a:path>
            </a:pathLst>
          </a:cu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7" name="Freeform 106"/>
          <p:cNvSpPr/>
          <p:nvPr/>
        </p:nvSpPr>
        <p:spPr>
          <a:xfrm>
            <a:off x="2944137" y="2125785"/>
            <a:ext cx="910166" cy="317500"/>
          </a:xfrm>
          <a:custGeom>
            <a:avLst/>
            <a:gdLst>
              <a:gd name="connsiteX0" fmla="*/ 0 w 910166"/>
              <a:gd name="connsiteY0" fmla="*/ 0 h 317500"/>
              <a:gd name="connsiteX1" fmla="*/ 0 w 910166"/>
              <a:gd name="connsiteY1" fmla="*/ 0 h 317500"/>
              <a:gd name="connsiteX2" fmla="*/ 76200 w 910166"/>
              <a:gd name="connsiteY2" fmla="*/ 0 h 317500"/>
              <a:gd name="connsiteX3" fmla="*/ 910166 w 910166"/>
              <a:gd name="connsiteY3" fmla="*/ 0 h 317500"/>
              <a:gd name="connsiteX4" fmla="*/ 817033 w 910166"/>
              <a:gd name="connsiteY4" fmla="*/ 317500 h 317500"/>
              <a:gd name="connsiteX5" fmla="*/ 706966 w 910166"/>
              <a:gd name="connsiteY5" fmla="*/ 118533 h 317500"/>
              <a:gd name="connsiteX6" fmla="*/ 613833 w 910166"/>
              <a:gd name="connsiteY6" fmla="*/ 46567 h 317500"/>
              <a:gd name="connsiteX7" fmla="*/ 512233 w 910166"/>
              <a:gd name="connsiteY7" fmla="*/ 29633 h 317500"/>
              <a:gd name="connsiteX8" fmla="*/ 402166 w 910166"/>
              <a:gd name="connsiteY8" fmla="*/ 101600 h 317500"/>
              <a:gd name="connsiteX9" fmla="*/ 300566 w 910166"/>
              <a:gd name="connsiteY9" fmla="*/ 80433 h 317500"/>
              <a:gd name="connsiteX10" fmla="*/ 194733 w 910166"/>
              <a:gd name="connsiteY10" fmla="*/ 139700 h 317500"/>
              <a:gd name="connsiteX11" fmla="*/ 0 w 910166"/>
              <a:gd name="connsiteY11"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0166" h="317500">
                <a:moveTo>
                  <a:pt x="0" y="0"/>
                </a:moveTo>
                <a:lnTo>
                  <a:pt x="0" y="0"/>
                </a:lnTo>
                <a:lnTo>
                  <a:pt x="76200" y="0"/>
                </a:lnTo>
                <a:lnTo>
                  <a:pt x="910166" y="0"/>
                </a:lnTo>
                <a:lnTo>
                  <a:pt x="817033" y="317500"/>
                </a:lnTo>
                <a:lnTo>
                  <a:pt x="706966" y="118533"/>
                </a:lnTo>
                <a:lnTo>
                  <a:pt x="613833" y="46567"/>
                </a:lnTo>
                <a:lnTo>
                  <a:pt x="512233" y="29633"/>
                </a:lnTo>
                <a:lnTo>
                  <a:pt x="402166" y="101600"/>
                </a:lnTo>
                <a:lnTo>
                  <a:pt x="300566" y="80433"/>
                </a:lnTo>
                <a:lnTo>
                  <a:pt x="194733" y="139700"/>
                </a:lnTo>
                <a:lnTo>
                  <a:pt x="0" y="0"/>
                </a:lnTo>
                <a:close/>
              </a:path>
            </a:pathLst>
          </a:custGeom>
          <a:solidFill>
            <a:srgbClr val="FFB7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8" name="Freeform 107"/>
          <p:cNvSpPr/>
          <p:nvPr/>
        </p:nvSpPr>
        <p:spPr>
          <a:xfrm>
            <a:off x="3947437" y="2130018"/>
            <a:ext cx="2967566" cy="647700"/>
          </a:xfrm>
          <a:custGeom>
            <a:avLst/>
            <a:gdLst>
              <a:gd name="connsiteX0" fmla="*/ 0 w 2967566"/>
              <a:gd name="connsiteY0" fmla="*/ 0 h 647700"/>
              <a:gd name="connsiteX1" fmla="*/ 2967566 w 2967566"/>
              <a:gd name="connsiteY1" fmla="*/ 0 h 647700"/>
              <a:gd name="connsiteX2" fmla="*/ 2806700 w 2967566"/>
              <a:gd name="connsiteY2" fmla="*/ 194734 h 647700"/>
              <a:gd name="connsiteX3" fmla="*/ 2599266 w 2967566"/>
              <a:gd name="connsiteY3" fmla="*/ 313267 h 647700"/>
              <a:gd name="connsiteX4" fmla="*/ 2425700 w 2967566"/>
              <a:gd name="connsiteY4" fmla="*/ 508000 h 647700"/>
              <a:gd name="connsiteX5" fmla="*/ 2243666 w 2967566"/>
              <a:gd name="connsiteY5" fmla="*/ 452967 h 647700"/>
              <a:gd name="connsiteX6" fmla="*/ 2163233 w 2967566"/>
              <a:gd name="connsiteY6" fmla="*/ 376767 h 647700"/>
              <a:gd name="connsiteX7" fmla="*/ 2099733 w 2967566"/>
              <a:gd name="connsiteY7" fmla="*/ 313267 h 647700"/>
              <a:gd name="connsiteX8" fmla="*/ 1883833 w 2967566"/>
              <a:gd name="connsiteY8" fmla="*/ 338667 h 647700"/>
              <a:gd name="connsiteX9" fmla="*/ 1773766 w 2967566"/>
              <a:gd name="connsiteY9" fmla="*/ 533400 h 647700"/>
              <a:gd name="connsiteX10" fmla="*/ 1663700 w 2967566"/>
              <a:gd name="connsiteY10" fmla="*/ 554567 h 647700"/>
              <a:gd name="connsiteX11" fmla="*/ 1557866 w 2967566"/>
              <a:gd name="connsiteY11" fmla="*/ 512234 h 647700"/>
              <a:gd name="connsiteX12" fmla="*/ 1447800 w 2967566"/>
              <a:gd name="connsiteY12" fmla="*/ 647700 h 647700"/>
              <a:gd name="connsiteX13" fmla="*/ 1223433 w 2967566"/>
              <a:gd name="connsiteY13" fmla="*/ 283634 h 647700"/>
              <a:gd name="connsiteX14" fmla="*/ 1113366 w 2967566"/>
              <a:gd name="connsiteY14" fmla="*/ 300567 h 647700"/>
              <a:gd name="connsiteX15" fmla="*/ 1011766 w 2967566"/>
              <a:gd name="connsiteY15" fmla="*/ 169334 h 647700"/>
              <a:gd name="connsiteX16" fmla="*/ 918633 w 2967566"/>
              <a:gd name="connsiteY16" fmla="*/ 296334 h 647700"/>
              <a:gd name="connsiteX17" fmla="*/ 778933 w 2967566"/>
              <a:gd name="connsiteY17" fmla="*/ 296334 h 647700"/>
              <a:gd name="connsiteX18" fmla="*/ 690033 w 2967566"/>
              <a:gd name="connsiteY18" fmla="*/ 448734 h 647700"/>
              <a:gd name="connsiteX19" fmla="*/ 584200 w 2967566"/>
              <a:gd name="connsiteY19" fmla="*/ 376767 h 647700"/>
              <a:gd name="connsiteX20" fmla="*/ 478366 w 2967566"/>
              <a:gd name="connsiteY20" fmla="*/ 33867 h 647700"/>
              <a:gd name="connsiteX21" fmla="*/ 258233 w 2967566"/>
              <a:gd name="connsiteY21" fmla="*/ 203200 h 647700"/>
              <a:gd name="connsiteX22" fmla="*/ 148166 w 2967566"/>
              <a:gd name="connsiteY22" fmla="*/ 232834 h 647700"/>
              <a:gd name="connsiteX23" fmla="*/ 0 w 2967566"/>
              <a:gd name="connsiteY23"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7566" h="647700">
                <a:moveTo>
                  <a:pt x="0" y="0"/>
                </a:moveTo>
                <a:lnTo>
                  <a:pt x="2967566" y="0"/>
                </a:lnTo>
                <a:lnTo>
                  <a:pt x="2806700" y="194734"/>
                </a:lnTo>
                <a:lnTo>
                  <a:pt x="2599266" y="313267"/>
                </a:lnTo>
                <a:lnTo>
                  <a:pt x="2425700" y="508000"/>
                </a:lnTo>
                <a:lnTo>
                  <a:pt x="2243666" y="452967"/>
                </a:lnTo>
                <a:lnTo>
                  <a:pt x="2163233" y="376767"/>
                </a:lnTo>
                <a:lnTo>
                  <a:pt x="2099733" y="313267"/>
                </a:lnTo>
                <a:lnTo>
                  <a:pt x="1883833" y="338667"/>
                </a:lnTo>
                <a:lnTo>
                  <a:pt x="1773766" y="533400"/>
                </a:lnTo>
                <a:lnTo>
                  <a:pt x="1663700" y="554567"/>
                </a:lnTo>
                <a:lnTo>
                  <a:pt x="1557866" y="512234"/>
                </a:lnTo>
                <a:lnTo>
                  <a:pt x="1447800" y="647700"/>
                </a:lnTo>
                <a:lnTo>
                  <a:pt x="1223433" y="283634"/>
                </a:lnTo>
                <a:lnTo>
                  <a:pt x="1113366" y="300567"/>
                </a:lnTo>
                <a:lnTo>
                  <a:pt x="1011766" y="169334"/>
                </a:lnTo>
                <a:lnTo>
                  <a:pt x="918633" y="296334"/>
                </a:lnTo>
                <a:lnTo>
                  <a:pt x="778933" y="296334"/>
                </a:lnTo>
                <a:lnTo>
                  <a:pt x="690033" y="448734"/>
                </a:lnTo>
                <a:lnTo>
                  <a:pt x="584200" y="376767"/>
                </a:lnTo>
                <a:lnTo>
                  <a:pt x="478366" y="33867"/>
                </a:lnTo>
                <a:lnTo>
                  <a:pt x="258233" y="203200"/>
                </a:lnTo>
                <a:lnTo>
                  <a:pt x="148166" y="232834"/>
                </a:lnTo>
                <a:lnTo>
                  <a:pt x="0" y="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9" name="Freeform 108"/>
          <p:cNvSpPr/>
          <p:nvPr/>
        </p:nvSpPr>
        <p:spPr>
          <a:xfrm>
            <a:off x="6923471" y="1854852"/>
            <a:ext cx="457200" cy="266700"/>
          </a:xfrm>
          <a:custGeom>
            <a:avLst/>
            <a:gdLst>
              <a:gd name="connsiteX0" fmla="*/ 0 w 457200"/>
              <a:gd name="connsiteY0" fmla="*/ 266700 h 266700"/>
              <a:gd name="connsiteX1" fmla="*/ 457200 w 457200"/>
              <a:gd name="connsiteY1" fmla="*/ 266700 h 266700"/>
              <a:gd name="connsiteX2" fmla="*/ 410633 w 457200"/>
              <a:gd name="connsiteY2" fmla="*/ 105833 h 266700"/>
              <a:gd name="connsiteX3" fmla="*/ 287866 w 457200"/>
              <a:gd name="connsiteY3" fmla="*/ 0 h 266700"/>
              <a:gd name="connsiteX4" fmla="*/ 203200 w 457200"/>
              <a:gd name="connsiteY4" fmla="*/ 152400 h 266700"/>
              <a:gd name="connsiteX5" fmla="*/ 67733 w 457200"/>
              <a:gd name="connsiteY5" fmla="*/ 190500 h 266700"/>
              <a:gd name="connsiteX6" fmla="*/ 0 w 457200"/>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66700">
                <a:moveTo>
                  <a:pt x="0" y="266700"/>
                </a:moveTo>
                <a:lnTo>
                  <a:pt x="457200" y="266700"/>
                </a:lnTo>
                <a:lnTo>
                  <a:pt x="410633" y="105833"/>
                </a:lnTo>
                <a:lnTo>
                  <a:pt x="287866" y="0"/>
                </a:lnTo>
                <a:lnTo>
                  <a:pt x="203200" y="152400"/>
                </a:lnTo>
                <a:lnTo>
                  <a:pt x="67733" y="190500"/>
                </a:lnTo>
                <a:lnTo>
                  <a:pt x="0" y="26670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10" name="Freeform 109"/>
          <p:cNvSpPr/>
          <p:nvPr/>
        </p:nvSpPr>
        <p:spPr>
          <a:xfrm>
            <a:off x="7380670" y="2125785"/>
            <a:ext cx="1341967" cy="1104900"/>
          </a:xfrm>
          <a:custGeom>
            <a:avLst/>
            <a:gdLst>
              <a:gd name="connsiteX0" fmla="*/ 0 w 1341967"/>
              <a:gd name="connsiteY0" fmla="*/ 0 h 1104900"/>
              <a:gd name="connsiteX1" fmla="*/ 1341967 w 1341967"/>
              <a:gd name="connsiteY1" fmla="*/ 0 h 1104900"/>
              <a:gd name="connsiteX2" fmla="*/ 1341967 w 1341967"/>
              <a:gd name="connsiteY2" fmla="*/ 486833 h 1104900"/>
              <a:gd name="connsiteX3" fmla="*/ 1236133 w 1341967"/>
              <a:gd name="connsiteY3" fmla="*/ 681567 h 1104900"/>
              <a:gd name="connsiteX4" fmla="*/ 1130300 w 1341967"/>
              <a:gd name="connsiteY4" fmla="*/ 778933 h 1104900"/>
              <a:gd name="connsiteX5" fmla="*/ 1024467 w 1341967"/>
              <a:gd name="connsiteY5" fmla="*/ 965200 h 1104900"/>
              <a:gd name="connsiteX6" fmla="*/ 901700 w 1341967"/>
              <a:gd name="connsiteY6" fmla="*/ 999067 h 1104900"/>
              <a:gd name="connsiteX7" fmla="*/ 821267 w 1341967"/>
              <a:gd name="connsiteY7" fmla="*/ 1104900 h 1104900"/>
              <a:gd name="connsiteX8" fmla="*/ 723900 w 1341967"/>
              <a:gd name="connsiteY8" fmla="*/ 351367 h 1104900"/>
              <a:gd name="connsiteX9" fmla="*/ 588433 w 1341967"/>
              <a:gd name="connsiteY9" fmla="*/ 139700 h 1104900"/>
              <a:gd name="connsiteX10" fmla="*/ 300567 w 1341967"/>
              <a:gd name="connsiteY10" fmla="*/ 372533 h 1104900"/>
              <a:gd name="connsiteX11" fmla="*/ 173567 w 1341967"/>
              <a:gd name="connsiteY11" fmla="*/ 372533 h 1104900"/>
              <a:gd name="connsiteX12" fmla="*/ 42333 w 1341967"/>
              <a:gd name="connsiteY12" fmla="*/ 105833 h 1104900"/>
              <a:gd name="connsiteX13" fmla="*/ 0 w 1341967"/>
              <a:gd name="connsiteY13"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1967" h="1104900">
                <a:moveTo>
                  <a:pt x="0" y="0"/>
                </a:moveTo>
                <a:lnTo>
                  <a:pt x="1341967" y="0"/>
                </a:lnTo>
                <a:lnTo>
                  <a:pt x="1341967" y="486833"/>
                </a:lnTo>
                <a:lnTo>
                  <a:pt x="1236133" y="681567"/>
                </a:lnTo>
                <a:lnTo>
                  <a:pt x="1130300" y="778933"/>
                </a:lnTo>
                <a:lnTo>
                  <a:pt x="1024467" y="965200"/>
                </a:lnTo>
                <a:lnTo>
                  <a:pt x="901700" y="999067"/>
                </a:lnTo>
                <a:lnTo>
                  <a:pt x="821267" y="1104900"/>
                </a:lnTo>
                <a:lnTo>
                  <a:pt x="723900" y="351367"/>
                </a:lnTo>
                <a:lnTo>
                  <a:pt x="588433" y="139700"/>
                </a:lnTo>
                <a:lnTo>
                  <a:pt x="300567" y="372533"/>
                </a:lnTo>
                <a:lnTo>
                  <a:pt x="173567" y="372533"/>
                </a:lnTo>
                <a:lnTo>
                  <a:pt x="42333" y="105833"/>
                </a:lnTo>
                <a:lnTo>
                  <a:pt x="0" y="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111" name="Straight Connector 110"/>
          <p:cNvCxnSpPr/>
          <p:nvPr/>
        </p:nvCxnSpPr>
        <p:spPr>
          <a:xfrm>
            <a:off x="2884757" y="1828308"/>
            <a:ext cx="0" cy="16211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2887241" y="4075697"/>
            <a:ext cx="0" cy="17548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3" name="Rectangle 27"/>
          <p:cNvSpPr>
            <a:spLocks noChangeArrowheads="1"/>
          </p:cNvSpPr>
          <p:nvPr/>
        </p:nvSpPr>
        <p:spPr bwMode="auto">
          <a:xfrm>
            <a:off x="2597598" y="3342231"/>
            <a:ext cx="23403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- 12</a:t>
            </a:r>
            <a:endParaRPr lang="en-US" sz="1150" b="0" i="1" dirty="0">
              <a:solidFill>
                <a:srgbClr val="000000"/>
              </a:solidFill>
              <a:latin typeface="+mj-lt"/>
              <a:cs typeface="Times New Roman" pitchFamily="18" charset="0"/>
            </a:endParaRPr>
          </a:p>
        </p:txBody>
      </p:sp>
      <p:sp>
        <p:nvSpPr>
          <p:cNvPr id="114" name="Rectangle 27"/>
          <p:cNvSpPr>
            <a:spLocks noChangeArrowheads="1"/>
          </p:cNvSpPr>
          <p:nvPr/>
        </p:nvSpPr>
        <p:spPr bwMode="auto">
          <a:xfrm>
            <a:off x="2597598" y="3110583"/>
            <a:ext cx="23403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- 10</a:t>
            </a:r>
            <a:endParaRPr lang="en-US" sz="1150" b="0" i="1" dirty="0">
              <a:solidFill>
                <a:srgbClr val="000000"/>
              </a:solidFill>
              <a:latin typeface="+mj-lt"/>
              <a:cs typeface="Times New Roman" pitchFamily="18" charset="0"/>
            </a:endParaRPr>
          </a:p>
        </p:txBody>
      </p:sp>
      <p:sp>
        <p:nvSpPr>
          <p:cNvPr id="115" name="Rectangle 27"/>
          <p:cNvSpPr>
            <a:spLocks noChangeArrowheads="1"/>
          </p:cNvSpPr>
          <p:nvPr/>
        </p:nvSpPr>
        <p:spPr bwMode="auto">
          <a:xfrm>
            <a:off x="2671336" y="2912463"/>
            <a:ext cx="15388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- 8</a:t>
            </a:r>
            <a:endParaRPr lang="en-US" sz="1150" b="0" i="1" dirty="0">
              <a:solidFill>
                <a:srgbClr val="000000"/>
              </a:solidFill>
              <a:latin typeface="+mj-lt"/>
              <a:cs typeface="Times New Roman" pitchFamily="18" charset="0"/>
            </a:endParaRPr>
          </a:p>
        </p:txBody>
      </p:sp>
      <p:sp>
        <p:nvSpPr>
          <p:cNvPr id="116" name="Rectangle 27"/>
          <p:cNvSpPr>
            <a:spLocks noChangeArrowheads="1"/>
          </p:cNvSpPr>
          <p:nvPr/>
        </p:nvSpPr>
        <p:spPr bwMode="auto">
          <a:xfrm>
            <a:off x="2671336" y="2680815"/>
            <a:ext cx="15388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- 6</a:t>
            </a:r>
            <a:endParaRPr lang="en-US" sz="1150" b="0" i="1" dirty="0">
              <a:solidFill>
                <a:srgbClr val="000000"/>
              </a:solidFill>
              <a:latin typeface="+mj-lt"/>
              <a:cs typeface="Times New Roman" pitchFamily="18" charset="0"/>
            </a:endParaRPr>
          </a:p>
        </p:txBody>
      </p:sp>
      <p:sp>
        <p:nvSpPr>
          <p:cNvPr id="117" name="Rectangle 27"/>
          <p:cNvSpPr>
            <a:spLocks noChangeArrowheads="1"/>
          </p:cNvSpPr>
          <p:nvPr/>
        </p:nvSpPr>
        <p:spPr bwMode="auto">
          <a:xfrm>
            <a:off x="2671336" y="2461359"/>
            <a:ext cx="15388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- 4</a:t>
            </a:r>
            <a:endParaRPr lang="en-US" sz="1150" b="0" i="1" dirty="0">
              <a:solidFill>
                <a:srgbClr val="000000"/>
              </a:solidFill>
              <a:latin typeface="+mj-lt"/>
              <a:cs typeface="Times New Roman" pitchFamily="18" charset="0"/>
            </a:endParaRPr>
          </a:p>
        </p:txBody>
      </p:sp>
      <p:sp>
        <p:nvSpPr>
          <p:cNvPr id="118" name="Rectangle 27"/>
          <p:cNvSpPr>
            <a:spLocks noChangeArrowheads="1"/>
          </p:cNvSpPr>
          <p:nvPr/>
        </p:nvSpPr>
        <p:spPr bwMode="auto">
          <a:xfrm>
            <a:off x="2671336" y="2229711"/>
            <a:ext cx="153888"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- 2</a:t>
            </a:r>
            <a:endParaRPr lang="en-US" sz="1150" b="0" i="1" dirty="0">
              <a:solidFill>
                <a:srgbClr val="000000"/>
              </a:solidFill>
              <a:latin typeface="+mj-lt"/>
              <a:cs typeface="Times New Roman" pitchFamily="18" charset="0"/>
            </a:endParaRPr>
          </a:p>
        </p:txBody>
      </p:sp>
      <p:sp>
        <p:nvSpPr>
          <p:cNvPr id="119" name="Rectangle 27"/>
          <p:cNvSpPr>
            <a:spLocks noChangeArrowheads="1"/>
          </p:cNvSpPr>
          <p:nvPr/>
        </p:nvSpPr>
        <p:spPr bwMode="auto">
          <a:xfrm>
            <a:off x="2757898" y="2028543"/>
            <a:ext cx="75342"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0</a:t>
            </a:r>
            <a:endParaRPr lang="en-US" sz="1150" b="0" i="1" dirty="0">
              <a:solidFill>
                <a:srgbClr val="000000"/>
              </a:solidFill>
              <a:latin typeface="+mj-lt"/>
              <a:cs typeface="Times New Roman" pitchFamily="18" charset="0"/>
            </a:endParaRPr>
          </a:p>
        </p:txBody>
      </p:sp>
      <p:sp>
        <p:nvSpPr>
          <p:cNvPr id="120" name="Rectangle 27"/>
          <p:cNvSpPr>
            <a:spLocks noChangeArrowheads="1"/>
          </p:cNvSpPr>
          <p:nvPr/>
        </p:nvSpPr>
        <p:spPr bwMode="auto">
          <a:xfrm>
            <a:off x="2757898" y="1796895"/>
            <a:ext cx="75342"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a:t>
            </a:r>
            <a:endParaRPr lang="en-US" sz="1150" b="0" i="1" dirty="0">
              <a:solidFill>
                <a:srgbClr val="000000"/>
              </a:solidFill>
              <a:latin typeface="+mj-lt"/>
              <a:cs typeface="Times New Roman" pitchFamily="18" charset="0"/>
            </a:endParaRPr>
          </a:p>
        </p:txBody>
      </p:sp>
      <p:sp>
        <p:nvSpPr>
          <p:cNvPr id="121" name="Rectangle 27"/>
          <p:cNvSpPr>
            <a:spLocks noChangeArrowheads="1"/>
          </p:cNvSpPr>
          <p:nvPr/>
        </p:nvSpPr>
        <p:spPr bwMode="auto">
          <a:xfrm>
            <a:off x="7520519" y="1695512"/>
            <a:ext cx="450444"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Surplus</a:t>
            </a:r>
            <a:endParaRPr lang="en-US" sz="1150" b="1" i="1" dirty="0">
              <a:solidFill>
                <a:srgbClr val="000000"/>
              </a:solidFill>
              <a:latin typeface="+mj-lt"/>
              <a:cs typeface="Times New Roman" pitchFamily="18" charset="0"/>
            </a:endParaRPr>
          </a:p>
        </p:txBody>
      </p:sp>
      <p:sp>
        <p:nvSpPr>
          <p:cNvPr id="122" name="Rectangle 27"/>
          <p:cNvSpPr>
            <a:spLocks noChangeArrowheads="1"/>
          </p:cNvSpPr>
          <p:nvPr/>
        </p:nvSpPr>
        <p:spPr bwMode="auto">
          <a:xfrm>
            <a:off x="2606358" y="4064723"/>
            <a:ext cx="226024"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120</a:t>
            </a:r>
            <a:endParaRPr lang="en-US" sz="1150" b="0" i="1" dirty="0">
              <a:solidFill>
                <a:srgbClr val="000000"/>
              </a:solidFill>
              <a:latin typeface="+mj-lt"/>
              <a:cs typeface="Times New Roman" pitchFamily="18" charset="0"/>
            </a:endParaRPr>
          </a:p>
        </p:txBody>
      </p:sp>
      <p:sp>
        <p:nvSpPr>
          <p:cNvPr id="123" name="Rectangle 27"/>
          <p:cNvSpPr>
            <a:spLocks noChangeArrowheads="1"/>
          </p:cNvSpPr>
          <p:nvPr/>
        </p:nvSpPr>
        <p:spPr bwMode="auto">
          <a:xfrm>
            <a:off x="2606358" y="4342373"/>
            <a:ext cx="226024"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100</a:t>
            </a:r>
            <a:endParaRPr lang="en-US" sz="1150" b="0" i="1" dirty="0">
              <a:solidFill>
                <a:srgbClr val="000000"/>
              </a:solidFill>
              <a:latin typeface="+mj-lt"/>
              <a:cs typeface="Times New Roman" pitchFamily="18" charset="0"/>
            </a:endParaRPr>
          </a:p>
        </p:txBody>
      </p:sp>
      <p:sp>
        <p:nvSpPr>
          <p:cNvPr id="124" name="Rectangle 27"/>
          <p:cNvSpPr>
            <a:spLocks noChangeArrowheads="1"/>
          </p:cNvSpPr>
          <p:nvPr/>
        </p:nvSpPr>
        <p:spPr bwMode="auto">
          <a:xfrm>
            <a:off x="2681700" y="4620023"/>
            <a:ext cx="15068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80</a:t>
            </a:r>
            <a:endParaRPr lang="en-US" sz="1150" b="0" i="1" dirty="0">
              <a:solidFill>
                <a:srgbClr val="000000"/>
              </a:solidFill>
              <a:latin typeface="+mj-lt"/>
              <a:cs typeface="Times New Roman" pitchFamily="18" charset="0"/>
            </a:endParaRPr>
          </a:p>
        </p:txBody>
      </p:sp>
      <p:sp>
        <p:nvSpPr>
          <p:cNvPr id="125" name="Rectangle 27"/>
          <p:cNvSpPr>
            <a:spLocks noChangeArrowheads="1"/>
          </p:cNvSpPr>
          <p:nvPr/>
        </p:nvSpPr>
        <p:spPr bwMode="auto">
          <a:xfrm>
            <a:off x="2681700" y="4897673"/>
            <a:ext cx="15068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60</a:t>
            </a:r>
            <a:endParaRPr lang="en-US" sz="1150" b="0" i="1" dirty="0">
              <a:solidFill>
                <a:srgbClr val="000000"/>
              </a:solidFill>
              <a:latin typeface="+mj-lt"/>
              <a:cs typeface="Times New Roman" pitchFamily="18" charset="0"/>
            </a:endParaRPr>
          </a:p>
        </p:txBody>
      </p:sp>
      <p:sp>
        <p:nvSpPr>
          <p:cNvPr id="126" name="Rectangle 27"/>
          <p:cNvSpPr>
            <a:spLocks noChangeArrowheads="1"/>
          </p:cNvSpPr>
          <p:nvPr/>
        </p:nvSpPr>
        <p:spPr bwMode="auto">
          <a:xfrm>
            <a:off x="2681700" y="5175323"/>
            <a:ext cx="15068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40</a:t>
            </a:r>
            <a:endParaRPr lang="en-US" sz="1150" b="0" i="1" dirty="0">
              <a:solidFill>
                <a:srgbClr val="000000"/>
              </a:solidFill>
              <a:latin typeface="+mj-lt"/>
              <a:cs typeface="Times New Roman" pitchFamily="18" charset="0"/>
            </a:endParaRPr>
          </a:p>
        </p:txBody>
      </p:sp>
      <p:sp>
        <p:nvSpPr>
          <p:cNvPr id="128" name="Rectangle 27"/>
          <p:cNvSpPr>
            <a:spLocks noChangeArrowheads="1"/>
          </p:cNvSpPr>
          <p:nvPr/>
        </p:nvSpPr>
        <p:spPr bwMode="auto">
          <a:xfrm>
            <a:off x="2681700" y="5452973"/>
            <a:ext cx="15068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20</a:t>
            </a:r>
            <a:endParaRPr lang="en-US" sz="1150" b="0" i="1" dirty="0">
              <a:solidFill>
                <a:srgbClr val="000000"/>
              </a:solidFill>
              <a:latin typeface="+mj-lt"/>
              <a:cs typeface="Times New Roman" pitchFamily="18" charset="0"/>
            </a:endParaRPr>
          </a:p>
        </p:txBody>
      </p:sp>
      <p:sp>
        <p:nvSpPr>
          <p:cNvPr id="129" name="Rectangle 27"/>
          <p:cNvSpPr>
            <a:spLocks noChangeArrowheads="1"/>
          </p:cNvSpPr>
          <p:nvPr/>
        </p:nvSpPr>
        <p:spPr bwMode="auto">
          <a:xfrm>
            <a:off x="2758644" y="5730623"/>
            <a:ext cx="75342"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0</a:t>
            </a:r>
            <a:endParaRPr lang="en-US" sz="1150" b="0" i="1" dirty="0">
              <a:solidFill>
                <a:srgbClr val="000000"/>
              </a:solidFill>
              <a:latin typeface="+mj-lt"/>
              <a:cs typeface="Times New Roman" pitchFamily="18" charset="0"/>
            </a:endParaRPr>
          </a:p>
        </p:txBody>
      </p:sp>
      <p:grpSp>
        <p:nvGrpSpPr>
          <p:cNvPr id="130" name="Group 129"/>
          <p:cNvGrpSpPr/>
          <p:nvPr/>
        </p:nvGrpSpPr>
        <p:grpSpPr>
          <a:xfrm>
            <a:off x="5516448" y="5472023"/>
            <a:ext cx="1627048" cy="315844"/>
            <a:chOff x="370607" y="4762914"/>
            <a:chExt cx="1627048" cy="315844"/>
          </a:xfrm>
        </p:grpSpPr>
        <p:sp>
          <p:nvSpPr>
            <p:cNvPr id="131" name="Rectangle 27"/>
            <p:cNvSpPr>
              <a:spLocks noChangeArrowheads="1"/>
            </p:cNvSpPr>
            <p:nvPr/>
          </p:nvSpPr>
          <p:spPr bwMode="auto">
            <a:xfrm>
              <a:off x="370607" y="4762914"/>
              <a:ext cx="1627048"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Privately held federal debt</a:t>
              </a:r>
              <a:endParaRPr lang="en-US" sz="1150" b="1" i="1" dirty="0">
                <a:solidFill>
                  <a:srgbClr val="000000"/>
                </a:solidFill>
                <a:latin typeface="+mj-lt"/>
                <a:cs typeface="Times New Roman" pitchFamily="18" charset="0"/>
              </a:endParaRPr>
            </a:p>
          </p:txBody>
        </p:sp>
        <p:sp>
          <p:nvSpPr>
            <p:cNvPr id="132" name="Rectangle 27"/>
            <p:cNvSpPr>
              <a:spLocks noChangeArrowheads="1"/>
            </p:cNvSpPr>
            <p:nvPr/>
          </p:nvSpPr>
          <p:spPr bwMode="auto">
            <a:xfrm>
              <a:off x="370607" y="4901786"/>
              <a:ext cx="830356"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as a % of GDP</a:t>
              </a:r>
              <a:endParaRPr lang="en-US" sz="1150" b="0" i="1" dirty="0">
                <a:solidFill>
                  <a:srgbClr val="000000"/>
                </a:solidFill>
                <a:latin typeface="+mj-lt"/>
                <a:cs typeface="Times New Roman" pitchFamily="18" charset="0"/>
              </a:endParaRPr>
            </a:p>
          </p:txBody>
        </p:sp>
      </p:grpSp>
      <p:cxnSp>
        <p:nvCxnSpPr>
          <p:cNvPr id="133" name="Straight Connector 132"/>
          <p:cNvCxnSpPr/>
          <p:nvPr/>
        </p:nvCxnSpPr>
        <p:spPr>
          <a:xfrm flipH="1">
            <a:off x="6226291" y="5297642"/>
            <a:ext cx="120513" cy="156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4" name="Group 133"/>
          <p:cNvGrpSpPr/>
          <p:nvPr/>
        </p:nvGrpSpPr>
        <p:grpSpPr>
          <a:xfrm>
            <a:off x="4799223" y="4694950"/>
            <a:ext cx="849592" cy="512317"/>
            <a:chOff x="556000" y="4795550"/>
            <a:chExt cx="849592" cy="512317"/>
          </a:xfrm>
        </p:grpSpPr>
        <p:grpSp>
          <p:nvGrpSpPr>
            <p:cNvPr id="135" name="Group 134"/>
            <p:cNvGrpSpPr/>
            <p:nvPr/>
          </p:nvGrpSpPr>
          <p:grpSpPr>
            <a:xfrm>
              <a:off x="556000" y="4795550"/>
              <a:ext cx="849592" cy="315844"/>
              <a:chOff x="370607" y="4762914"/>
              <a:chExt cx="849592" cy="315844"/>
            </a:xfrm>
          </p:grpSpPr>
          <p:sp>
            <p:nvSpPr>
              <p:cNvPr id="137" name="Rectangle 27"/>
              <p:cNvSpPr>
                <a:spLocks noChangeArrowheads="1"/>
              </p:cNvSpPr>
              <p:nvPr/>
            </p:nvSpPr>
            <p:spPr bwMode="auto">
              <a:xfrm>
                <a:off x="370607" y="4762914"/>
                <a:ext cx="849592"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National debt</a:t>
                </a:r>
                <a:endParaRPr lang="en-US" sz="1150" b="1" i="1" dirty="0">
                  <a:solidFill>
                    <a:srgbClr val="000000"/>
                  </a:solidFill>
                  <a:latin typeface="+mj-lt"/>
                  <a:cs typeface="Times New Roman" pitchFamily="18" charset="0"/>
                </a:endParaRPr>
              </a:p>
            </p:txBody>
          </p:sp>
          <p:sp>
            <p:nvSpPr>
              <p:cNvPr id="138" name="Rectangle 27"/>
              <p:cNvSpPr>
                <a:spLocks noChangeArrowheads="1"/>
              </p:cNvSpPr>
              <p:nvPr/>
            </p:nvSpPr>
            <p:spPr bwMode="auto">
              <a:xfrm>
                <a:off x="370607" y="4901786"/>
                <a:ext cx="830356"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as a % of GDP</a:t>
                </a:r>
                <a:endParaRPr lang="en-US" sz="1150" b="0" i="1" dirty="0">
                  <a:solidFill>
                    <a:srgbClr val="000000"/>
                  </a:solidFill>
                  <a:latin typeface="+mj-lt"/>
                  <a:cs typeface="Times New Roman" pitchFamily="18" charset="0"/>
                </a:endParaRPr>
              </a:p>
            </p:txBody>
          </p:sp>
        </p:grpSp>
        <p:cxnSp>
          <p:nvCxnSpPr>
            <p:cNvPr id="136" name="Straight Connector 135"/>
            <p:cNvCxnSpPr/>
            <p:nvPr/>
          </p:nvCxnSpPr>
          <p:spPr>
            <a:xfrm>
              <a:off x="1130301" y="5105580"/>
              <a:ext cx="112796" cy="2022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9" name="Rectangle 27"/>
          <p:cNvSpPr>
            <a:spLocks noChangeArrowheads="1"/>
          </p:cNvSpPr>
          <p:nvPr/>
        </p:nvSpPr>
        <p:spPr bwMode="auto">
          <a:xfrm>
            <a:off x="6930317" y="5090493"/>
            <a:ext cx="1134926"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latin typeface="+mj-lt"/>
                <a:cs typeface="Times New Roman" pitchFamily="18" charset="0"/>
              </a:rPr>
              <a:t>Other federal debt</a:t>
            </a:r>
            <a:endParaRPr lang="en-US" sz="1150" b="1" i="1" dirty="0">
              <a:latin typeface="+mj-lt"/>
              <a:cs typeface="Times New Roman" pitchFamily="18" charset="0"/>
            </a:endParaRPr>
          </a:p>
        </p:txBody>
      </p:sp>
      <p:sp>
        <p:nvSpPr>
          <p:cNvPr id="140" name="Rectangle 27"/>
          <p:cNvSpPr>
            <a:spLocks noChangeArrowheads="1"/>
          </p:cNvSpPr>
          <p:nvPr/>
        </p:nvSpPr>
        <p:spPr bwMode="auto">
          <a:xfrm>
            <a:off x="2563880" y="3898725"/>
            <a:ext cx="58830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 of  GDP</a:t>
            </a:r>
            <a:endParaRPr lang="en-US" sz="1150" b="0" i="1" dirty="0">
              <a:solidFill>
                <a:srgbClr val="000000"/>
              </a:solidFill>
              <a:latin typeface="+mj-lt"/>
              <a:cs typeface="Times New Roman" pitchFamily="18" charset="0"/>
            </a:endParaRPr>
          </a:p>
        </p:txBody>
      </p:sp>
      <p:grpSp>
        <p:nvGrpSpPr>
          <p:cNvPr id="141" name="Group 140"/>
          <p:cNvGrpSpPr/>
          <p:nvPr/>
        </p:nvGrpSpPr>
        <p:grpSpPr>
          <a:xfrm>
            <a:off x="4795374" y="4033976"/>
            <a:ext cx="1705595" cy="321668"/>
            <a:chOff x="5147049" y="3968596"/>
            <a:chExt cx="1705595" cy="321668"/>
          </a:xfrm>
        </p:grpSpPr>
        <p:sp>
          <p:nvSpPr>
            <p:cNvPr id="142" name="Rectangle 27"/>
            <p:cNvSpPr>
              <a:spLocks noChangeArrowheads="1"/>
            </p:cNvSpPr>
            <p:nvPr/>
          </p:nvSpPr>
          <p:spPr bwMode="auto">
            <a:xfrm>
              <a:off x="5147049" y="3968596"/>
              <a:ext cx="1705595" cy="176972"/>
            </a:xfrm>
            <a:prstGeom prst="rect">
              <a:avLst/>
            </a:prstGeom>
            <a:noFill/>
            <a:ln w="9525">
              <a:noFill/>
              <a:miter lim="800000"/>
              <a:headEnd/>
              <a:tailEnd/>
            </a:ln>
          </p:spPr>
          <p:txBody>
            <a:bodyPr wrap="none" lIns="0" tIns="0" rIns="0" bIns="0">
              <a:prstTxWarp prst="textNoShape">
                <a:avLst/>
              </a:prstTxWarp>
              <a:spAutoFit/>
            </a:bodyPr>
            <a:lstStyle/>
            <a:p>
              <a:pPr algn="ctr"/>
              <a:r>
                <a:rPr lang="en-US" sz="1150" b="1" i="1" dirty="0" smtClean="0">
                  <a:solidFill>
                    <a:srgbClr val="1F1A17"/>
                  </a:solidFill>
                  <a:latin typeface="+mj-lt"/>
                  <a:cs typeface="Times New Roman" pitchFamily="18" charset="0"/>
                </a:rPr>
                <a:t>Gross and Net Federal Debt</a:t>
              </a:r>
              <a:endParaRPr lang="en-US" sz="1150" b="1" i="1" dirty="0">
                <a:solidFill>
                  <a:srgbClr val="000000"/>
                </a:solidFill>
                <a:latin typeface="+mj-lt"/>
                <a:cs typeface="Times New Roman" pitchFamily="18" charset="0"/>
              </a:endParaRPr>
            </a:p>
          </p:txBody>
        </p:sp>
        <p:sp>
          <p:nvSpPr>
            <p:cNvPr id="143" name="Rectangle 27"/>
            <p:cNvSpPr>
              <a:spLocks noChangeArrowheads="1"/>
            </p:cNvSpPr>
            <p:nvPr/>
          </p:nvSpPr>
          <p:spPr bwMode="auto">
            <a:xfrm>
              <a:off x="5350165" y="4113292"/>
              <a:ext cx="1312860" cy="176972"/>
            </a:xfrm>
            <a:prstGeom prst="rect">
              <a:avLst/>
            </a:prstGeom>
            <a:noFill/>
            <a:ln w="9525">
              <a:noFill/>
              <a:miter lim="800000"/>
              <a:headEnd/>
              <a:tailEnd/>
            </a:ln>
          </p:spPr>
          <p:txBody>
            <a:bodyPr wrap="none" lIns="0" tIns="0" rIns="0" bIns="0">
              <a:prstTxWarp prst="textNoShape">
                <a:avLst/>
              </a:prstTxWarp>
              <a:spAutoFit/>
            </a:bodyPr>
            <a:lstStyle/>
            <a:p>
              <a:pPr algn="ctr"/>
              <a:r>
                <a:rPr lang="en-US" sz="1150" b="1" i="1" dirty="0" smtClean="0">
                  <a:solidFill>
                    <a:srgbClr val="1F1A17"/>
                  </a:solidFill>
                  <a:latin typeface="+mj-lt"/>
                  <a:cs typeface="Times New Roman" pitchFamily="18" charset="0"/>
                </a:rPr>
                <a:t>as a share of GDP (%)</a:t>
              </a:r>
              <a:endParaRPr lang="en-US" sz="1150" b="1" i="1" dirty="0">
                <a:solidFill>
                  <a:srgbClr val="000000"/>
                </a:solidFill>
                <a:latin typeface="+mj-lt"/>
                <a:cs typeface="Times New Roman" pitchFamily="18" charset="0"/>
              </a:endParaRPr>
            </a:p>
          </p:txBody>
        </p:sp>
      </p:grpSp>
      <p:grpSp>
        <p:nvGrpSpPr>
          <p:cNvPr id="144" name="Group 143"/>
          <p:cNvGrpSpPr/>
          <p:nvPr/>
        </p:nvGrpSpPr>
        <p:grpSpPr>
          <a:xfrm>
            <a:off x="4642216" y="1526296"/>
            <a:ext cx="2011769" cy="321668"/>
            <a:chOff x="4993967" y="3968596"/>
            <a:chExt cx="2011769" cy="321668"/>
          </a:xfrm>
        </p:grpSpPr>
        <p:sp>
          <p:nvSpPr>
            <p:cNvPr id="145" name="Rectangle 27"/>
            <p:cNvSpPr>
              <a:spLocks noChangeArrowheads="1"/>
            </p:cNvSpPr>
            <p:nvPr/>
          </p:nvSpPr>
          <p:spPr bwMode="auto">
            <a:xfrm>
              <a:off x="4993967" y="3968596"/>
              <a:ext cx="2011769" cy="176972"/>
            </a:xfrm>
            <a:prstGeom prst="rect">
              <a:avLst/>
            </a:prstGeom>
            <a:noFill/>
            <a:ln w="9525">
              <a:noFill/>
              <a:miter lim="800000"/>
              <a:headEnd/>
              <a:tailEnd/>
            </a:ln>
          </p:spPr>
          <p:txBody>
            <a:bodyPr wrap="none" lIns="0" tIns="0" rIns="0" bIns="0">
              <a:prstTxWarp prst="textNoShape">
                <a:avLst/>
              </a:prstTxWarp>
              <a:spAutoFit/>
            </a:bodyPr>
            <a:lstStyle/>
            <a:p>
              <a:pPr algn="ctr"/>
              <a:r>
                <a:rPr lang="en-US" sz="1150" b="1" i="1" dirty="0" smtClean="0">
                  <a:solidFill>
                    <a:srgbClr val="1F1A17"/>
                  </a:solidFill>
                  <a:latin typeface="+mj-lt"/>
                  <a:cs typeface="Times New Roman" pitchFamily="18" charset="0"/>
                </a:rPr>
                <a:t>Federal Budget Deficit or Surplus</a:t>
              </a:r>
              <a:endParaRPr lang="en-US" sz="1150" b="1" i="1" dirty="0">
                <a:solidFill>
                  <a:srgbClr val="000000"/>
                </a:solidFill>
                <a:latin typeface="+mj-lt"/>
                <a:cs typeface="Times New Roman" pitchFamily="18" charset="0"/>
              </a:endParaRPr>
            </a:p>
          </p:txBody>
        </p:sp>
        <p:sp>
          <p:nvSpPr>
            <p:cNvPr id="146" name="Rectangle 27"/>
            <p:cNvSpPr>
              <a:spLocks noChangeArrowheads="1"/>
            </p:cNvSpPr>
            <p:nvPr/>
          </p:nvSpPr>
          <p:spPr bwMode="auto">
            <a:xfrm>
              <a:off x="5350165" y="4113292"/>
              <a:ext cx="1312860" cy="176972"/>
            </a:xfrm>
            <a:prstGeom prst="rect">
              <a:avLst/>
            </a:prstGeom>
            <a:noFill/>
            <a:ln w="9525">
              <a:noFill/>
              <a:miter lim="800000"/>
              <a:headEnd/>
              <a:tailEnd/>
            </a:ln>
          </p:spPr>
          <p:txBody>
            <a:bodyPr wrap="none" lIns="0" tIns="0" rIns="0" bIns="0">
              <a:prstTxWarp prst="textNoShape">
                <a:avLst/>
              </a:prstTxWarp>
              <a:spAutoFit/>
            </a:bodyPr>
            <a:lstStyle/>
            <a:p>
              <a:pPr algn="ctr"/>
              <a:r>
                <a:rPr lang="en-US" sz="1150" b="1" i="1" dirty="0" smtClean="0">
                  <a:solidFill>
                    <a:srgbClr val="1F1A17"/>
                  </a:solidFill>
                  <a:latin typeface="+mj-lt"/>
                  <a:cs typeface="Times New Roman" pitchFamily="18" charset="0"/>
                </a:rPr>
                <a:t>as a share of GDP (%)</a:t>
              </a:r>
              <a:endParaRPr lang="en-US" sz="1150" b="1" i="1" dirty="0">
                <a:solidFill>
                  <a:srgbClr val="000000"/>
                </a:solidFill>
                <a:latin typeface="+mj-lt"/>
                <a:cs typeface="Times New Roman" pitchFamily="18" charset="0"/>
              </a:endParaRPr>
            </a:p>
          </p:txBody>
        </p:sp>
      </p:grpSp>
      <p:sp>
        <p:nvSpPr>
          <p:cNvPr id="147" name="Rectangle 27"/>
          <p:cNvSpPr>
            <a:spLocks noChangeArrowheads="1"/>
          </p:cNvSpPr>
          <p:nvPr/>
        </p:nvSpPr>
        <p:spPr bwMode="auto">
          <a:xfrm>
            <a:off x="2566152" y="1634325"/>
            <a:ext cx="588302" cy="176972"/>
          </a:xfrm>
          <a:prstGeom prst="rect">
            <a:avLst/>
          </a:prstGeom>
          <a:noFill/>
          <a:ln w="9525">
            <a:noFill/>
            <a:miter lim="800000"/>
            <a:headEnd/>
            <a:tailEnd/>
          </a:ln>
        </p:spPr>
        <p:txBody>
          <a:bodyPr wrap="none" lIns="0" tIns="0" rIns="0" bIns="0">
            <a:prstTxWarp prst="textNoShape">
              <a:avLst/>
            </a:prstTxWarp>
            <a:spAutoFit/>
          </a:bodyPr>
          <a:lstStyle/>
          <a:p>
            <a:pPr algn="r"/>
            <a:r>
              <a:rPr lang="en-US" sz="1150" b="0" i="1" dirty="0" smtClean="0">
                <a:solidFill>
                  <a:srgbClr val="1F1A17"/>
                </a:solidFill>
                <a:latin typeface="+mj-lt"/>
                <a:cs typeface="Times New Roman" pitchFamily="18" charset="0"/>
              </a:rPr>
              <a:t>% of  GDP</a:t>
            </a:r>
            <a:endParaRPr lang="en-US" sz="1150" b="0" i="1" dirty="0">
              <a:solidFill>
                <a:srgbClr val="000000"/>
              </a:solidFill>
              <a:latin typeface="+mj-lt"/>
              <a:cs typeface="Times New Roman" pitchFamily="18" charset="0"/>
            </a:endParaRPr>
          </a:p>
        </p:txBody>
      </p:sp>
      <p:sp>
        <p:nvSpPr>
          <p:cNvPr id="148" name="Freeform 147"/>
          <p:cNvSpPr/>
          <p:nvPr/>
        </p:nvSpPr>
        <p:spPr>
          <a:xfrm>
            <a:off x="2897570" y="1854852"/>
            <a:ext cx="5833533" cy="1384300"/>
          </a:xfrm>
          <a:custGeom>
            <a:avLst/>
            <a:gdLst>
              <a:gd name="connsiteX0" fmla="*/ 0 w 5833533"/>
              <a:gd name="connsiteY0" fmla="*/ 249766 h 1384300"/>
              <a:gd name="connsiteX1" fmla="*/ 228600 w 5833533"/>
              <a:gd name="connsiteY1" fmla="*/ 414866 h 1384300"/>
              <a:gd name="connsiteX2" fmla="*/ 347133 w 5833533"/>
              <a:gd name="connsiteY2" fmla="*/ 351366 h 1384300"/>
              <a:gd name="connsiteX3" fmla="*/ 431800 w 5833533"/>
              <a:gd name="connsiteY3" fmla="*/ 376766 h 1384300"/>
              <a:gd name="connsiteX4" fmla="*/ 541867 w 5833533"/>
              <a:gd name="connsiteY4" fmla="*/ 296333 h 1384300"/>
              <a:gd name="connsiteX5" fmla="*/ 656167 w 5833533"/>
              <a:gd name="connsiteY5" fmla="*/ 325966 h 1384300"/>
              <a:gd name="connsiteX6" fmla="*/ 762000 w 5833533"/>
              <a:gd name="connsiteY6" fmla="*/ 393700 h 1384300"/>
              <a:gd name="connsiteX7" fmla="*/ 867833 w 5833533"/>
              <a:gd name="connsiteY7" fmla="*/ 584200 h 1384300"/>
              <a:gd name="connsiteX8" fmla="*/ 973667 w 5833533"/>
              <a:gd name="connsiteY8" fmla="*/ 228600 h 1384300"/>
              <a:gd name="connsiteX9" fmla="*/ 1075267 w 5833533"/>
              <a:gd name="connsiteY9" fmla="*/ 300566 h 1384300"/>
              <a:gd name="connsiteX10" fmla="*/ 1193800 w 5833533"/>
              <a:gd name="connsiteY10" fmla="*/ 512233 h 1384300"/>
              <a:gd name="connsiteX11" fmla="*/ 1295400 w 5833533"/>
              <a:gd name="connsiteY11" fmla="*/ 482600 h 1384300"/>
              <a:gd name="connsiteX12" fmla="*/ 1515533 w 5833533"/>
              <a:gd name="connsiteY12" fmla="*/ 304800 h 1384300"/>
              <a:gd name="connsiteX13" fmla="*/ 1621367 w 5833533"/>
              <a:gd name="connsiteY13" fmla="*/ 647700 h 1384300"/>
              <a:gd name="connsiteX14" fmla="*/ 1735667 w 5833533"/>
              <a:gd name="connsiteY14" fmla="*/ 723900 h 1384300"/>
              <a:gd name="connsiteX15" fmla="*/ 1837267 w 5833533"/>
              <a:gd name="connsiteY15" fmla="*/ 571500 h 1384300"/>
              <a:gd name="connsiteX16" fmla="*/ 1955800 w 5833533"/>
              <a:gd name="connsiteY16" fmla="*/ 571500 h 1384300"/>
              <a:gd name="connsiteX17" fmla="*/ 2057400 w 5833533"/>
              <a:gd name="connsiteY17" fmla="*/ 444500 h 1384300"/>
              <a:gd name="connsiteX18" fmla="*/ 2171700 w 5833533"/>
              <a:gd name="connsiteY18" fmla="*/ 571500 h 1384300"/>
              <a:gd name="connsiteX19" fmla="*/ 2269067 w 5833533"/>
              <a:gd name="connsiteY19" fmla="*/ 554566 h 1384300"/>
              <a:gd name="connsiteX20" fmla="*/ 2387600 w 5833533"/>
              <a:gd name="connsiteY20" fmla="*/ 723900 h 1384300"/>
              <a:gd name="connsiteX21" fmla="*/ 2484967 w 5833533"/>
              <a:gd name="connsiteY21" fmla="*/ 931333 h 1384300"/>
              <a:gd name="connsiteX22" fmla="*/ 2595033 w 5833533"/>
              <a:gd name="connsiteY22" fmla="*/ 795866 h 1384300"/>
              <a:gd name="connsiteX23" fmla="*/ 2705100 w 5833533"/>
              <a:gd name="connsiteY23" fmla="*/ 833966 h 1384300"/>
              <a:gd name="connsiteX24" fmla="*/ 2819400 w 5833533"/>
              <a:gd name="connsiteY24" fmla="*/ 817033 h 1384300"/>
              <a:gd name="connsiteX25" fmla="*/ 2929467 w 5833533"/>
              <a:gd name="connsiteY25" fmla="*/ 618066 h 1384300"/>
              <a:gd name="connsiteX26" fmla="*/ 3031067 w 5833533"/>
              <a:gd name="connsiteY26" fmla="*/ 609600 h 1384300"/>
              <a:gd name="connsiteX27" fmla="*/ 3136900 w 5833533"/>
              <a:gd name="connsiteY27" fmla="*/ 575733 h 1384300"/>
              <a:gd name="connsiteX28" fmla="*/ 3230033 w 5833533"/>
              <a:gd name="connsiteY28" fmla="*/ 685800 h 1384300"/>
              <a:gd name="connsiteX29" fmla="*/ 3386667 w 5833533"/>
              <a:gd name="connsiteY29" fmla="*/ 770466 h 1384300"/>
              <a:gd name="connsiteX30" fmla="*/ 3454400 w 5833533"/>
              <a:gd name="connsiteY30" fmla="*/ 787400 h 1384300"/>
              <a:gd name="connsiteX31" fmla="*/ 3564467 w 5833533"/>
              <a:gd name="connsiteY31" fmla="*/ 715433 h 1384300"/>
              <a:gd name="connsiteX32" fmla="*/ 3661833 w 5833533"/>
              <a:gd name="connsiteY32" fmla="*/ 601133 h 1384300"/>
              <a:gd name="connsiteX33" fmla="*/ 3860800 w 5833533"/>
              <a:gd name="connsiteY33" fmla="*/ 452966 h 1384300"/>
              <a:gd name="connsiteX34" fmla="*/ 4042833 w 5833533"/>
              <a:gd name="connsiteY34" fmla="*/ 254000 h 1384300"/>
              <a:gd name="connsiteX35" fmla="*/ 4102100 w 5833533"/>
              <a:gd name="connsiteY35" fmla="*/ 186266 h 1384300"/>
              <a:gd name="connsiteX36" fmla="*/ 4233333 w 5833533"/>
              <a:gd name="connsiteY36" fmla="*/ 156633 h 1384300"/>
              <a:gd name="connsiteX37" fmla="*/ 4318000 w 5833533"/>
              <a:gd name="connsiteY37" fmla="*/ 0 h 1384300"/>
              <a:gd name="connsiteX38" fmla="*/ 4432300 w 5833533"/>
              <a:gd name="connsiteY38" fmla="*/ 114300 h 1384300"/>
              <a:gd name="connsiteX39" fmla="*/ 4521200 w 5833533"/>
              <a:gd name="connsiteY39" fmla="*/ 402166 h 1384300"/>
              <a:gd name="connsiteX40" fmla="*/ 4660900 w 5833533"/>
              <a:gd name="connsiteY40" fmla="*/ 643466 h 1384300"/>
              <a:gd name="connsiteX41" fmla="*/ 4770967 w 5833533"/>
              <a:gd name="connsiteY41" fmla="*/ 647700 h 1384300"/>
              <a:gd name="connsiteX42" fmla="*/ 5080000 w 5833533"/>
              <a:gd name="connsiteY42" fmla="*/ 410633 h 1384300"/>
              <a:gd name="connsiteX43" fmla="*/ 5202767 w 5833533"/>
              <a:gd name="connsiteY43" fmla="*/ 622300 h 1384300"/>
              <a:gd name="connsiteX44" fmla="*/ 5291667 w 5833533"/>
              <a:gd name="connsiteY44" fmla="*/ 1384300 h 1384300"/>
              <a:gd name="connsiteX45" fmla="*/ 5384800 w 5833533"/>
              <a:gd name="connsiteY45" fmla="*/ 1261533 h 1384300"/>
              <a:gd name="connsiteX46" fmla="*/ 5511800 w 5833533"/>
              <a:gd name="connsiteY46" fmla="*/ 1231900 h 1384300"/>
              <a:gd name="connsiteX47" fmla="*/ 5621867 w 5833533"/>
              <a:gd name="connsiteY47" fmla="*/ 1037166 h 1384300"/>
              <a:gd name="connsiteX48" fmla="*/ 5710767 w 5833533"/>
              <a:gd name="connsiteY48" fmla="*/ 939800 h 1384300"/>
              <a:gd name="connsiteX49" fmla="*/ 5833533 w 5833533"/>
              <a:gd name="connsiteY49" fmla="*/ 753533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33533" h="1384300">
                <a:moveTo>
                  <a:pt x="0" y="249766"/>
                </a:moveTo>
                <a:lnTo>
                  <a:pt x="228600" y="414866"/>
                </a:lnTo>
                <a:lnTo>
                  <a:pt x="347133" y="351366"/>
                </a:lnTo>
                <a:lnTo>
                  <a:pt x="431800" y="376766"/>
                </a:lnTo>
                <a:lnTo>
                  <a:pt x="541867" y="296333"/>
                </a:lnTo>
                <a:lnTo>
                  <a:pt x="656167" y="325966"/>
                </a:lnTo>
                <a:lnTo>
                  <a:pt x="762000" y="393700"/>
                </a:lnTo>
                <a:lnTo>
                  <a:pt x="867833" y="584200"/>
                </a:lnTo>
                <a:lnTo>
                  <a:pt x="973667" y="228600"/>
                </a:lnTo>
                <a:lnTo>
                  <a:pt x="1075267" y="300566"/>
                </a:lnTo>
                <a:lnTo>
                  <a:pt x="1193800" y="512233"/>
                </a:lnTo>
                <a:lnTo>
                  <a:pt x="1295400" y="482600"/>
                </a:lnTo>
                <a:lnTo>
                  <a:pt x="1515533" y="304800"/>
                </a:lnTo>
                <a:lnTo>
                  <a:pt x="1621367" y="647700"/>
                </a:lnTo>
                <a:lnTo>
                  <a:pt x="1735667" y="723900"/>
                </a:lnTo>
                <a:lnTo>
                  <a:pt x="1837267" y="571500"/>
                </a:lnTo>
                <a:lnTo>
                  <a:pt x="1955800" y="571500"/>
                </a:lnTo>
                <a:lnTo>
                  <a:pt x="2057400" y="444500"/>
                </a:lnTo>
                <a:lnTo>
                  <a:pt x="2171700" y="571500"/>
                </a:lnTo>
                <a:lnTo>
                  <a:pt x="2269067" y="554566"/>
                </a:lnTo>
                <a:lnTo>
                  <a:pt x="2387600" y="723900"/>
                </a:lnTo>
                <a:lnTo>
                  <a:pt x="2484967" y="931333"/>
                </a:lnTo>
                <a:lnTo>
                  <a:pt x="2595033" y="795866"/>
                </a:lnTo>
                <a:lnTo>
                  <a:pt x="2705100" y="833966"/>
                </a:lnTo>
                <a:lnTo>
                  <a:pt x="2819400" y="817033"/>
                </a:lnTo>
                <a:lnTo>
                  <a:pt x="2929467" y="618066"/>
                </a:lnTo>
                <a:lnTo>
                  <a:pt x="3031067" y="609600"/>
                </a:lnTo>
                <a:lnTo>
                  <a:pt x="3136900" y="575733"/>
                </a:lnTo>
                <a:lnTo>
                  <a:pt x="3230033" y="685800"/>
                </a:lnTo>
                <a:lnTo>
                  <a:pt x="3386667" y="770466"/>
                </a:lnTo>
                <a:lnTo>
                  <a:pt x="3454400" y="787400"/>
                </a:lnTo>
                <a:lnTo>
                  <a:pt x="3564467" y="715433"/>
                </a:lnTo>
                <a:lnTo>
                  <a:pt x="3661833" y="601133"/>
                </a:lnTo>
                <a:lnTo>
                  <a:pt x="3860800" y="452966"/>
                </a:lnTo>
                <a:lnTo>
                  <a:pt x="4042833" y="254000"/>
                </a:lnTo>
                <a:lnTo>
                  <a:pt x="4102100" y="186266"/>
                </a:lnTo>
                <a:lnTo>
                  <a:pt x="4233333" y="156633"/>
                </a:lnTo>
                <a:lnTo>
                  <a:pt x="4318000" y="0"/>
                </a:lnTo>
                <a:lnTo>
                  <a:pt x="4432300" y="114300"/>
                </a:lnTo>
                <a:lnTo>
                  <a:pt x="4521200" y="402166"/>
                </a:lnTo>
                <a:lnTo>
                  <a:pt x="4660900" y="643466"/>
                </a:lnTo>
                <a:lnTo>
                  <a:pt x="4770967" y="647700"/>
                </a:lnTo>
                <a:lnTo>
                  <a:pt x="5080000" y="410633"/>
                </a:lnTo>
                <a:lnTo>
                  <a:pt x="5202767" y="622300"/>
                </a:lnTo>
                <a:lnTo>
                  <a:pt x="5291667" y="1384300"/>
                </a:lnTo>
                <a:lnTo>
                  <a:pt x="5384800" y="1261533"/>
                </a:lnTo>
                <a:lnTo>
                  <a:pt x="5511800" y="1231900"/>
                </a:lnTo>
                <a:lnTo>
                  <a:pt x="5621867" y="1037166"/>
                </a:lnTo>
                <a:lnTo>
                  <a:pt x="5710767" y="939800"/>
                </a:lnTo>
                <a:lnTo>
                  <a:pt x="5833533" y="753533"/>
                </a:ln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50" name="Rectangle 27"/>
          <p:cNvSpPr>
            <a:spLocks noChangeArrowheads="1"/>
          </p:cNvSpPr>
          <p:nvPr/>
        </p:nvSpPr>
        <p:spPr bwMode="auto">
          <a:xfrm>
            <a:off x="5317676" y="2213330"/>
            <a:ext cx="397545"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Deficit</a:t>
            </a:r>
            <a:endParaRPr lang="en-US" sz="1150" b="1" i="1" dirty="0">
              <a:solidFill>
                <a:srgbClr val="000000"/>
              </a:solidFill>
              <a:latin typeface="+mj-lt"/>
              <a:cs typeface="Times New Roman" pitchFamily="18" charset="0"/>
            </a:endParaRPr>
          </a:p>
        </p:txBody>
      </p:sp>
      <p:cxnSp>
        <p:nvCxnSpPr>
          <p:cNvPr id="158" name="Straight Connector 157"/>
          <p:cNvCxnSpPr/>
          <p:nvPr/>
        </p:nvCxnSpPr>
        <p:spPr>
          <a:xfrm flipV="1">
            <a:off x="7333277" y="1795122"/>
            <a:ext cx="157402" cy="980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9" name="Group 158"/>
          <p:cNvGrpSpPr/>
          <p:nvPr/>
        </p:nvGrpSpPr>
        <p:grpSpPr>
          <a:xfrm>
            <a:off x="2755568" y="3443125"/>
            <a:ext cx="6112437" cy="254085"/>
            <a:chOff x="3083798" y="3450940"/>
            <a:chExt cx="6112437" cy="254085"/>
          </a:xfrm>
        </p:grpSpPr>
        <p:sp>
          <p:nvSpPr>
            <p:cNvPr id="160" name="Rectangle 27"/>
            <p:cNvSpPr>
              <a:spLocks noChangeArrowheads="1"/>
            </p:cNvSpPr>
            <p:nvPr/>
          </p:nvSpPr>
          <p:spPr bwMode="auto">
            <a:xfrm>
              <a:off x="3083798"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1960</a:t>
              </a:r>
              <a:endParaRPr lang="en-US" sz="1150" b="0" i="1" dirty="0">
                <a:solidFill>
                  <a:srgbClr val="000000"/>
                </a:solidFill>
                <a:latin typeface="+mj-lt"/>
                <a:cs typeface="Times New Roman" pitchFamily="18" charset="0"/>
              </a:endParaRPr>
            </a:p>
          </p:txBody>
        </p:sp>
        <p:sp>
          <p:nvSpPr>
            <p:cNvPr id="166" name="Rectangle 27"/>
            <p:cNvSpPr>
              <a:spLocks noChangeArrowheads="1"/>
            </p:cNvSpPr>
            <p:nvPr/>
          </p:nvSpPr>
          <p:spPr bwMode="auto">
            <a:xfrm>
              <a:off x="3618341"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1965</a:t>
              </a:r>
              <a:endParaRPr lang="en-US" sz="1150" b="0" i="1" dirty="0">
                <a:solidFill>
                  <a:srgbClr val="000000"/>
                </a:solidFill>
                <a:latin typeface="+mj-lt"/>
                <a:cs typeface="Times New Roman" pitchFamily="18" charset="0"/>
              </a:endParaRPr>
            </a:p>
          </p:txBody>
        </p:sp>
        <p:sp>
          <p:nvSpPr>
            <p:cNvPr id="167" name="Rectangle 27"/>
            <p:cNvSpPr>
              <a:spLocks noChangeArrowheads="1"/>
            </p:cNvSpPr>
            <p:nvPr/>
          </p:nvSpPr>
          <p:spPr bwMode="auto">
            <a:xfrm>
              <a:off x="4152884"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1970</a:t>
              </a:r>
              <a:endParaRPr lang="en-US" sz="1150" b="0" i="1" dirty="0">
                <a:solidFill>
                  <a:srgbClr val="000000"/>
                </a:solidFill>
                <a:latin typeface="+mj-lt"/>
                <a:cs typeface="Times New Roman" pitchFamily="18" charset="0"/>
              </a:endParaRPr>
            </a:p>
          </p:txBody>
        </p:sp>
        <p:sp>
          <p:nvSpPr>
            <p:cNvPr id="168" name="Rectangle 27"/>
            <p:cNvSpPr>
              <a:spLocks noChangeArrowheads="1"/>
            </p:cNvSpPr>
            <p:nvPr/>
          </p:nvSpPr>
          <p:spPr bwMode="auto">
            <a:xfrm>
              <a:off x="4687427"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1975</a:t>
              </a:r>
              <a:endParaRPr lang="en-US" sz="1150" b="0" i="1" dirty="0">
                <a:solidFill>
                  <a:srgbClr val="000000"/>
                </a:solidFill>
                <a:latin typeface="+mj-lt"/>
                <a:cs typeface="Times New Roman" pitchFamily="18" charset="0"/>
              </a:endParaRPr>
            </a:p>
          </p:txBody>
        </p:sp>
        <p:sp>
          <p:nvSpPr>
            <p:cNvPr id="169" name="Rectangle 27"/>
            <p:cNvSpPr>
              <a:spLocks noChangeArrowheads="1"/>
            </p:cNvSpPr>
            <p:nvPr/>
          </p:nvSpPr>
          <p:spPr bwMode="auto">
            <a:xfrm>
              <a:off x="5221970"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1980</a:t>
              </a:r>
              <a:endParaRPr lang="en-US" sz="1150" b="0" i="1" dirty="0">
                <a:solidFill>
                  <a:srgbClr val="000000"/>
                </a:solidFill>
                <a:latin typeface="+mj-lt"/>
                <a:cs typeface="Times New Roman" pitchFamily="18" charset="0"/>
              </a:endParaRPr>
            </a:p>
          </p:txBody>
        </p:sp>
        <p:sp>
          <p:nvSpPr>
            <p:cNvPr id="170" name="Rectangle 27"/>
            <p:cNvSpPr>
              <a:spLocks noChangeArrowheads="1"/>
            </p:cNvSpPr>
            <p:nvPr/>
          </p:nvSpPr>
          <p:spPr bwMode="auto">
            <a:xfrm>
              <a:off x="5756513"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1985</a:t>
              </a:r>
              <a:endParaRPr lang="en-US" sz="1150" b="0" i="1" dirty="0">
                <a:solidFill>
                  <a:srgbClr val="000000"/>
                </a:solidFill>
                <a:latin typeface="+mj-lt"/>
                <a:cs typeface="Times New Roman" pitchFamily="18" charset="0"/>
              </a:endParaRPr>
            </a:p>
          </p:txBody>
        </p:sp>
        <p:sp>
          <p:nvSpPr>
            <p:cNvPr id="171" name="Rectangle 27"/>
            <p:cNvSpPr>
              <a:spLocks noChangeArrowheads="1"/>
            </p:cNvSpPr>
            <p:nvPr/>
          </p:nvSpPr>
          <p:spPr bwMode="auto">
            <a:xfrm>
              <a:off x="6291056"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1990</a:t>
              </a:r>
              <a:endParaRPr lang="en-US" sz="1150" b="0" i="1" dirty="0">
                <a:solidFill>
                  <a:srgbClr val="000000"/>
                </a:solidFill>
                <a:latin typeface="+mj-lt"/>
                <a:cs typeface="Times New Roman" pitchFamily="18" charset="0"/>
              </a:endParaRPr>
            </a:p>
          </p:txBody>
        </p:sp>
        <p:sp>
          <p:nvSpPr>
            <p:cNvPr id="172" name="Rectangle 27"/>
            <p:cNvSpPr>
              <a:spLocks noChangeArrowheads="1"/>
            </p:cNvSpPr>
            <p:nvPr/>
          </p:nvSpPr>
          <p:spPr bwMode="auto">
            <a:xfrm>
              <a:off x="6825599"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1995</a:t>
              </a:r>
              <a:endParaRPr lang="en-US" sz="1150" b="0" i="1" dirty="0">
                <a:solidFill>
                  <a:srgbClr val="000000"/>
                </a:solidFill>
                <a:latin typeface="+mj-lt"/>
                <a:cs typeface="Times New Roman" pitchFamily="18" charset="0"/>
              </a:endParaRPr>
            </a:p>
          </p:txBody>
        </p:sp>
        <p:sp>
          <p:nvSpPr>
            <p:cNvPr id="173" name="Rectangle 27"/>
            <p:cNvSpPr>
              <a:spLocks noChangeArrowheads="1"/>
            </p:cNvSpPr>
            <p:nvPr/>
          </p:nvSpPr>
          <p:spPr bwMode="auto">
            <a:xfrm>
              <a:off x="7360142"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2000</a:t>
              </a:r>
              <a:endParaRPr lang="en-US" sz="1150" b="0" i="1" dirty="0">
                <a:solidFill>
                  <a:srgbClr val="000000"/>
                </a:solidFill>
                <a:latin typeface="+mj-lt"/>
                <a:cs typeface="Times New Roman" pitchFamily="18" charset="0"/>
              </a:endParaRPr>
            </a:p>
          </p:txBody>
        </p:sp>
        <p:sp>
          <p:nvSpPr>
            <p:cNvPr id="174" name="Rectangle 27"/>
            <p:cNvSpPr>
              <a:spLocks noChangeArrowheads="1"/>
            </p:cNvSpPr>
            <p:nvPr/>
          </p:nvSpPr>
          <p:spPr bwMode="auto">
            <a:xfrm>
              <a:off x="7894685"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2005</a:t>
              </a:r>
              <a:endParaRPr lang="en-US" sz="1150" b="0" i="1" dirty="0">
                <a:solidFill>
                  <a:srgbClr val="000000"/>
                </a:solidFill>
                <a:latin typeface="+mj-lt"/>
                <a:cs typeface="Times New Roman" pitchFamily="18" charset="0"/>
              </a:endParaRPr>
            </a:p>
          </p:txBody>
        </p:sp>
        <p:sp>
          <p:nvSpPr>
            <p:cNvPr id="175" name="Rectangle 27"/>
            <p:cNvSpPr>
              <a:spLocks noChangeArrowheads="1"/>
            </p:cNvSpPr>
            <p:nvPr/>
          </p:nvSpPr>
          <p:spPr bwMode="auto">
            <a:xfrm>
              <a:off x="8429228"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2010</a:t>
              </a:r>
              <a:endParaRPr lang="en-US" sz="1150" b="0" i="1" dirty="0">
                <a:solidFill>
                  <a:srgbClr val="000000"/>
                </a:solidFill>
                <a:latin typeface="+mj-lt"/>
                <a:cs typeface="Times New Roman" pitchFamily="18" charset="0"/>
              </a:endParaRPr>
            </a:p>
          </p:txBody>
        </p:sp>
        <p:cxnSp>
          <p:nvCxnSpPr>
            <p:cNvPr id="176" name="Straight Connector 175"/>
            <p:cNvCxnSpPr/>
            <p:nvPr/>
          </p:nvCxnSpPr>
          <p:spPr>
            <a:xfrm>
              <a:off x="3212987" y="3457290"/>
              <a:ext cx="5837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3212225"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H="1">
              <a:off x="3753033"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H="1">
              <a:off x="4293841"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H="1">
              <a:off x="4834649"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flipH="1">
              <a:off x="5375457"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flipH="1">
              <a:off x="5916265"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6457073"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6997881"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flipH="1">
              <a:off x="7538689"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H="1">
              <a:off x="8079497"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H="1">
              <a:off x="8620306"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flipH="1">
              <a:off x="9043618"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0" name="Rectangle 27"/>
            <p:cNvSpPr>
              <a:spLocks noChangeArrowheads="1"/>
            </p:cNvSpPr>
            <p:nvPr/>
          </p:nvSpPr>
          <p:spPr bwMode="auto">
            <a:xfrm>
              <a:off x="8894870" y="3528053"/>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2014</a:t>
              </a:r>
              <a:endParaRPr lang="en-US" sz="1150" b="0" i="1" dirty="0">
                <a:solidFill>
                  <a:srgbClr val="000000"/>
                </a:solidFill>
                <a:latin typeface="+mj-lt"/>
                <a:cs typeface="Times New Roman" pitchFamily="18" charset="0"/>
              </a:endParaRPr>
            </a:p>
          </p:txBody>
        </p:sp>
      </p:grpSp>
      <p:grpSp>
        <p:nvGrpSpPr>
          <p:cNvPr id="191" name="Group 190"/>
          <p:cNvGrpSpPr/>
          <p:nvPr/>
        </p:nvGrpSpPr>
        <p:grpSpPr>
          <a:xfrm>
            <a:off x="2755568" y="5815224"/>
            <a:ext cx="6112437" cy="254085"/>
            <a:chOff x="3083798" y="3450940"/>
            <a:chExt cx="6112437" cy="254085"/>
          </a:xfrm>
        </p:grpSpPr>
        <p:sp>
          <p:nvSpPr>
            <p:cNvPr id="193" name="Rectangle 27"/>
            <p:cNvSpPr>
              <a:spLocks noChangeArrowheads="1"/>
            </p:cNvSpPr>
            <p:nvPr/>
          </p:nvSpPr>
          <p:spPr bwMode="auto">
            <a:xfrm>
              <a:off x="3083798"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1960</a:t>
              </a:r>
              <a:endParaRPr lang="en-US" sz="1150" b="0" i="1" dirty="0">
                <a:solidFill>
                  <a:srgbClr val="000000"/>
                </a:solidFill>
                <a:latin typeface="+mj-lt"/>
                <a:cs typeface="Times New Roman" pitchFamily="18" charset="0"/>
              </a:endParaRPr>
            </a:p>
          </p:txBody>
        </p:sp>
        <p:sp>
          <p:nvSpPr>
            <p:cNvPr id="194" name="Rectangle 27"/>
            <p:cNvSpPr>
              <a:spLocks noChangeArrowheads="1"/>
            </p:cNvSpPr>
            <p:nvPr/>
          </p:nvSpPr>
          <p:spPr bwMode="auto">
            <a:xfrm>
              <a:off x="3618341"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1965</a:t>
              </a:r>
              <a:endParaRPr lang="en-US" sz="1150" b="0" i="1" dirty="0">
                <a:solidFill>
                  <a:srgbClr val="000000"/>
                </a:solidFill>
                <a:latin typeface="+mj-lt"/>
                <a:cs typeface="Times New Roman" pitchFamily="18" charset="0"/>
              </a:endParaRPr>
            </a:p>
          </p:txBody>
        </p:sp>
        <p:sp>
          <p:nvSpPr>
            <p:cNvPr id="195" name="Rectangle 27"/>
            <p:cNvSpPr>
              <a:spLocks noChangeArrowheads="1"/>
            </p:cNvSpPr>
            <p:nvPr/>
          </p:nvSpPr>
          <p:spPr bwMode="auto">
            <a:xfrm>
              <a:off x="4152884"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1970</a:t>
              </a:r>
              <a:endParaRPr lang="en-US" sz="1150" b="0" i="1" dirty="0">
                <a:solidFill>
                  <a:srgbClr val="000000"/>
                </a:solidFill>
                <a:latin typeface="+mj-lt"/>
                <a:cs typeface="Times New Roman" pitchFamily="18" charset="0"/>
              </a:endParaRPr>
            </a:p>
          </p:txBody>
        </p:sp>
        <p:sp>
          <p:nvSpPr>
            <p:cNvPr id="196" name="Rectangle 27"/>
            <p:cNvSpPr>
              <a:spLocks noChangeArrowheads="1"/>
            </p:cNvSpPr>
            <p:nvPr/>
          </p:nvSpPr>
          <p:spPr bwMode="auto">
            <a:xfrm>
              <a:off x="4687427"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1975</a:t>
              </a:r>
              <a:endParaRPr lang="en-US" sz="1150" b="0" i="1" dirty="0">
                <a:solidFill>
                  <a:srgbClr val="000000"/>
                </a:solidFill>
                <a:latin typeface="+mj-lt"/>
                <a:cs typeface="Times New Roman" pitchFamily="18" charset="0"/>
              </a:endParaRPr>
            </a:p>
          </p:txBody>
        </p:sp>
        <p:sp>
          <p:nvSpPr>
            <p:cNvPr id="197" name="Rectangle 27"/>
            <p:cNvSpPr>
              <a:spLocks noChangeArrowheads="1"/>
            </p:cNvSpPr>
            <p:nvPr/>
          </p:nvSpPr>
          <p:spPr bwMode="auto">
            <a:xfrm>
              <a:off x="5221970"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1980</a:t>
              </a:r>
              <a:endParaRPr lang="en-US" sz="1150" b="0" i="1" dirty="0">
                <a:solidFill>
                  <a:srgbClr val="000000"/>
                </a:solidFill>
                <a:latin typeface="+mj-lt"/>
                <a:cs typeface="Times New Roman" pitchFamily="18" charset="0"/>
              </a:endParaRPr>
            </a:p>
          </p:txBody>
        </p:sp>
        <p:sp>
          <p:nvSpPr>
            <p:cNvPr id="198" name="Rectangle 27"/>
            <p:cNvSpPr>
              <a:spLocks noChangeArrowheads="1"/>
            </p:cNvSpPr>
            <p:nvPr/>
          </p:nvSpPr>
          <p:spPr bwMode="auto">
            <a:xfrm>
              <a:off x="5756513"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1985</a:t>
              </a:r>
              <a:endParaRPr lang="en-US" sz="1150" b="0" i="1" dirty="0">
                <a:solidFill>
                  <a:srgbClr val="000000"/>
                </a:solidFill>
                <a:latin typeface="+mj-lt"/>
                <a:cs typeface="Times New Roman" pitchFamily="18" charset="0"/>
              </a:endParaRPr>
            </a:p>
          </p:txBody>
        </p:sp>
        <p:sp>
          <p:nvSpPr>
            <p:cNvPr id="199" name="Rectangle 27"/>
            <p:cNvSpPr>
              <a:spLocks noChangeArrowheads="1"/>
            </p:cNvSpPr>
            <p:nvPr/>
          </p:nvSpPr>
          <p:spPr bwMode="auto">
            <a:xfrm>
              <a:off x="6291056"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1990</a:t>
              </a:r>
              <a:endParaRPr lang="en-US" sz="1150" b="0" i="1" dirty="0">
                <a:solidFill>
                  <a:srgbClr val="000000"/>
                </a:solidFill>
                <a:latin typeface="+mj-lt"/>
                <a:cs typeface="Times New Roman" pitchFamily="18" charset="0"/>
              </a:endParaRPr>
            </a:p>
          </p:txBody>
        </p:sp>
        <p:sp>
          <p:nvSpPr>
            <p:cNvPr id="200" name="Rectangle 27"/>
            <p:cNvSpPr>
              <a:spLocks noChangeArrowheads="1"/>
            </p:cNvSpPr>
            <p:nvPr/>
          </p:nvSpPr>
          <p:spPr bwMode="auto">
            <a:xfrm>
              <a:off x="6825599"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1995</a:t>
              </a:r>
              <a:endParaRPr lang="en-US" sz="1150" b="0" i="1" dirty="0">
                <a:solidFill>
                  <a:srgbClr val="000000"/>
                </a:solidFill>
                <a:latin typeface="+mj-lt"/>
                <a:cs typeface="Times New Roman" pitchFamily="18" charset="0"/>
              </a:endParaRPr>
            </a:p>
          </p:txBody>
        </p:sp>
        <p:sp>
          <p:nvSpPr>
            <p:cNvPr id="201" name="Rectangle 27"/>
            <p:cNvSpPr>
              <a:spLocks noChangeArrowheads="1"/>
            </p:cNvSpPr>
            <p:nvPr/>
          </p:nvSpPr>
          <p:spPr bwMode="auto">
            <a:xfrm>
              <a:off x="7360142"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2000</a:t>
              </a:r>
              <a:endParaRPr lang="en-US" sz="1150" b="0" i="1" dirty="0">
                <a:solidFill>
                  <a:srgbClr val="000000"/>
                </a:solidFill>
                <a:latin typeface="+mj-lt"/>
                <a:cs typeface="Times New Roman" pitchFamily="18" charset="0"/>
              </a:endParaRPr>
            </a:p>
          </p:txBody>
        </p:sp>
        <p:sp>
          <p:nvSpPr>
            <p:cNvPr id="243" name="Rectangle 27"/>
            <p:cNvSpPr>
              <a:spLocks noChangeArrowheads="1"/>
            </p:cNvSpPr>
            <p:nvPr/>
          </p:nvSpPr>
          <p:spPr bwMode="auto">
            <a:xfrm>
              <a:off x="7894685"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2005</a:t>
              </a:r>
              <a:endParaRPr lang="en-US" sz="1150" b="0" i="1" dirty="0">
                <a:solidFill>
                  <a:srgbClr val="000000"/>
                </a:solidFill>
                <a:latin typeface="+mj-lt"/>
                <a:cs typeface="Times New Roman" pitchFamily="18" charset="0"/>
              </a:endParaRPr>
            </a:p>
          </p:txBody>
        </p:sp>
        <p:sp>
          <p:nvSpPr>
            <p:cNvPr id="244" name="Rectangle 27"/>
            <p:cNvSpPr>
              <a:spLocks noChangeArrowheads="1"/>
            </p:cNvSpPr>
            <p:nvPr/>
          </p:nvSpPr>
          <p:spPr bwMode="auto">
            <a:xfrm>
              <a:off x="8429228" y="3528041"/>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2010</a:t>
              </a:r>
              <a:endParaRPr lang="en-US" sz="1150" b="0" i="1" dirty="0">
                <a:solidFill>
                  <a:srgbClr val="000000"/>
                </a:solidFill>
                <a:latin typeface="+mj-lt"/>
                <a:cs typeface="Times New Roman" pitchFamily="18" charset="0"/>
              </a:endParaRPr>
            </a:p>
          </p:txBody>
        </p:sp>
        <p:cxnSp>
          <p:nvCxnSpPr>
            <p:cNvPr id="245" name="Straight Connector 244"/>
            <p:cNvCxnSpPr/>
            <p:nvPr/>
          </p:nvCxnSpPr>
          <p:spPr>
            <a:xfrm>
              <a:off x="3212987" y="3457290"/>
              <a:ext cx="5837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flipH="1">
              <a:off x="3212225"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H="1">
              <a:off x="3753033"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flipH="1">
              <a:off x="4293841"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H="1">
              <a:off x="4834649"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H="1">
              <a:off x="5375457"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flipH="1">
              <a:off x="5916265"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H="1">
              <a:off x="6457073"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H="1">
              <a:off x="6997881"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flipH="1">
              <a:off x="7538689"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flipH="1">
              <a:off x="8079497"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flipH="1">
              <a:off x="8620306"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flipH="1">
              <a:off x="9043618" y="3450940"/>
              <a:ext cx="4064" cy="798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2" name="Rectangle 27"/>
            <p:cNvSpPr>
              <a:spLocks noChangeArrowheads="1"/>
            </p:cNvSpPr>
            <p:nvPr/>
          </p:nvSpPr>
          <p:spPr bwMode="auto">
            <a:xfrm>
              <a:off x="8894870" y="3528053"/>
              <a:ext cx="301365" cy="176972"/>
            </a:xfrm>
            <a:prstGeom prst="rect">
              <a:avLst/>
            </a:prstGeom>
            <a:noFill/>
            <a:ln w="9525">
              <a:noFill/>
              <a:miter lim="800000"/>
              <a:headEnd/>
              <a:tailEnd/>
            </a:ln>
          </p:spPr>
          <p:txBody>
            <a:bodyPr wrap="none" lIns="0" tIns="0" rIns="0" bIns="0">
              <a:prstTxWarp prst="textNoShape">
                <a:avLst/>
              </a:prstTxWarp>
              <a:spAutoFit/>
            </a:bodyPr>
            <a:lstStyle/>
            <a:p>
              <a:r>
                <a:rPr lang="en-US" sz="1150" b="0" i="1" dirty="0" smtClean="0">
                  <a:solidFill>
                    <a:srgbClr val="1F1A17"/>
                  </a:solidFill>
                  <a:latin typeface="+mj-lt"/>
                  <a:cs typeface="Times New Roman" pitchFamily="18" charset="0"/>
                </a:rPr>
                <a:t>2014</a:t>
              </a:r>
              <a:endParaRPr lang="en-US" sz="1150" b="0" i="1" dirty="0">
                <a:solidFill>
                  <a:srgbClr val="000000"/>
                </a:solidFill>
                <a:latin typeface="+mj-lt"/>
                <a:cs typeface="Times New Roman" pitchFamily="18" charset="0"/>
              </a:endParaRPr>
            </a:p>
          </p:txBody>
        </p:sp>
      </p:grpSp>
      <p:sp>
        <p:nvSpPr>
          <p:cNvPr id="284" name="Freeform 283"/>
          <p:cNvSpPr/>
          <p:nvPr/>
        </p:nvSpPr>
        <p:spPr>
          <a:xfrm>
            <a:off x="2887338" y="4334502"/>
            <a:ext cx="5837425" cy="1044409"/>
          </a:xfrm>
          <a:custGeom>
            <a:avLst/>
            <a:gdLst>
              <a:gd name="connsiteX0" fmla="*/ 0 w 5837425"/>
              <a:gd name="connsiteY0" fmla="*/ 706384 h 1044409"/>
              <a:gd name="connsiteX1" fmla="*/ 86673 w 5837425"/>
              <a:gd name="connsiteY1" fmla="*/ 719385 h 1044409"/>
              <a:gd name="connsiteX2" fmla="*/ 264352 w 5837425"/>
              <a:gd name="connsiteY2" fmla="*/ 762722 h 1044409"/>
              <a:gd name="connsiteX3" fmla="*/ 342358 w 5837425"/>
              <a:gd name="connsiteY3" fmla="*/ 780056 h 1044409"/>
              <a:gd name="connsiteX4" fmla="*/ 472368 w 5837425"/>
              <a:gd name="connsiteY4" fmla="*/ 823393 h 1044409"/>
              <a:gd name="connsiteX5" fmla="*/ 533039 w 5837425"/>
              <a:gd name="connsiteY5" fmla="*/ 840728 h 1044409"/>
              <a:gd name="connsiteX6" fmla="*/ 619712 w 5837425"/>
              <a:gd name="connsiteY6" fmla="*/ 884064 h 1044409"/>
              <a:gd name="connsiteX7" fmla="*/ 741054 w 5837425"/>
              <a:gd name="connsiteY7" fmla="*/ 910066 h 1044409"/>
              <a:gd name="connsiteX8" fmla="*/ 853729 w 5837425"/>
              <a:gd name="connsiteY8" fmla="*/ 897065 h 1044409"/>
              <a:gd name="connsiteX9" fmla="*/ 970737 w 5837425"/>
              <a:gd name="connsiteY9" fmla="*/ 953402 h 1044409"/>
              <a:gd name="connsiteX10" fmla="*/ 1079078 w 5837425"/>
              <a:gd name="connsiteY10" fmla="*/ 966403 h 1044409"/>
              <a:gd name="connsiteX11" fmla="*/ 1196087 w 5837425"/>
              <a:gd name="connsiteY11" fmla="*/ 962070 h 1044409"/>
              <a:gd name="connsiteX12" fmla="*/ 1321763 w 5837425"/>
              <a:gd name="connsiteY12" fmla="*/ 979404 h 1044409"/>
              <a:gd name="connsiteX13" fmla="*/ 1482108 w 5837425"/>
              <a:gd name="connsiteY13" fmla="*/ 1014074 h 1044409"/>
              <a:gd name="connsiteX14" fmla="*/ 1503776 w 5837425"/>
              <a:gd name="connsiteY14" fmla="*/ 1027074 h 1044409"/>
              <a:gd name="connsiteX15" fmla="*/ 1716125 w 5837425"/>
              <a:gd name="connsiteY15" fmla="*/ 979404 h 1044409"/>
              <a:gd name="connsiteX16" fmla="*/ 1876470 w 5837425"/>
              <a:gd name="connsiteY16" fmla="*/ 988072 h 1044409"/>
              <a:gd name="connsiteX17" fmla="*/ 1967477 w 5837425"/>
              <a:gd name="connsiteY17" fmla="*/ 1005406 h 1044409"/>
              <a:gd name="connsiteX18" fmla="*/ 2041149 w 5837425"/>
              <a:gd name="connsiteY18" fmla="*/ 1031408 h 1044409"/>
              <a:gd name="connsiteX19" fmla="*/ 2166824 w 5837425"/>
              <a:gd name="connsiteY19" fmla="*/ 1027074 h 1044409"/>
              <a:gd name="connsiteX20" fmla="*/ 2249164 w 5837425"/>
              <a:gd name="connsiteY20" fmla="*/ 1044409 h 1044409"/>
              <a:gd name="connsiteX21" fmla="*/ 2374840 w 5837425"/>
              <a:gd name="connsiteY21" fmla="*/ 1005406 h 1044409"/>
              <a:gd name="connsiteX22" fmla="*/ 2483181 w 5837425"/>
              <a:gd name="connsiteY22" fmla="*/ 936068 h 1044409"/>
              <a:gd name="connsiteX23" fmla="*/ 2591522 w 5837425"/>
              <a:gd name="connsiteY23" fmla="*/ 927401 h 1044409"/>
              <a:gd name="connsiteX24" fmla="*/ 2686862 w 5837425"/>
              <a:gd name="connsiteY24" fmla="*/ 892731 h 1044409"/>
              <a:gd name="connsiteX25" fmla="*/ 2821205 w 5837425"/>
              <a:gd name="connsiteY25" fmla="*/ 814726 h 1044409"/>
              <a:gd name="connsiteX26" fmla="*/ 2955549 w 5837425"/>
              <a:gd name="connsiteY26" fmla="*/ 788724 h 1044409"/>
              <a:gd name="connsiteX27" fmla="*/ 3102893 w 5837425"/>
              <a:gd name="connsiteY27" fmla="*/ 749721 h 1044409"/>
              <a:gd name="connsiteX28" fmla="*/ 3258904 w 5837425"/>
              <a:gd name="connsiteY28" fmla="*/ 710718 h 1044409"/>
              <a:gd name="connsiteX29" fmla="*/ 3397581 w 5837425"/>
              <a:gd name="connsiteY29" fmla="*/ 628379 h 1044409"/>
              <a:gd name="connsiteX30" fmla="*/ 3562259 w 5837425"/>
              <a:gd name="connsiteY30" fmla="*/ 576375 h 1044409"/>
              <a:gd name="connsiteX31" fmla="*/ 3739939 w 5837425"/>
              <a:gd name="connsiteY31" fmla="*/ 563374 h 1044409"/>
              <a:gd name="connsiteX32" fmla="*/ 3887283 w 5837425"/>
              <a:gd name="connsiteY32" fmla="*/ 554707 h 1044409"/>
              <a:gd name="connsiteX33" fmla="*/ 4008625 w 5837425"/>
              <a:gd name="connsiteY33" fmla="*/ 580709 h 1044409"/>
              <a:gd name="connsiteX34" fmla="*/ 4121300 w 5837425"/>
              <a:gd name="connsiteY34" fmla="*/ 615378 h 1044409"/>
              <a:gd name="connsiteX35" fmla="*/ 4199306 w 5837425"/>
              <a:gd name="connsiteY35" fmla="*/ 641380 h 1044409"/>
              <a:gd name="connsiteX36" fmla="*/ 4311981 w 5837425"/>
              <a:gd name="connsiteY36" fmla="*/ 697717 h 1044409"/>
              <a:gd name="connsiteX37" fmla="*/ 4415988 w 5837425"/>
              <a:gd name="connsiteY37" fmla="*/ 702051 h 1044409"/>
              <a:gd name="connsiteX38" fmla="*/ 4593668 w 5837425"/>
              <a:gd name="connsiteY38" fmla="*/ 663048 h 1044409"/>
              <a:gd name="connsiteX39" fmla="*/ 4680341 w 5837425"/>
              <a:gd name="connsiteY39" fmla="*/ 632712 h 1044409"/>
              <a:gd name="connsiteX40" fmla="*/ 4762680 w 5837425"/>
              <a:gd name="connsiteY40" fmla="*/ 615378 h 1044409"/>
              <a:gd name="connsiteX41" fmla="*/ 4849353 w 5837425"/>
              <a:gd name="connsiteY41" fmla="*/ 611044 h 1044409"/>
              <a:gd name="connsiteX42" fmla="*/ 4957695 w 5837425"/>
              <a:gd name="connsiteY42" fmla="*/ 611044 h 1044409"/>
              <a:gd name="connsiteX43" fmla="*/ 5057368 w 5837425"/>
              <a:gd name="connsiteY43" fmla="*/ 598043 h 1044409"/>
              <a:gd name="connsiteX44" fmla="*/ 5183044 w 5837425"/>
              <a:gd name="connsiteY44" fmla="*/ 537372 h 1044409"/>
              <a:gd name="connsiteX45" fmla="*/ 5287052 w 5837425"/>
              <a:gd name="connsiteY45" fmla="*/ 320690 h 1044409"/>
              <a:gd name="connsiteX46" fmla="*/ 5412728 w 5837425"/>
              <a:gd name="connsiteY46" fmla="*/ 177679 h 1044409"/>
              <a:gd name="connsiteX47" fmla="*/ 5581740 w 5837425"/>
              <a:gd name="connsiteY47" fmla="*/ 82339 h 1044409"/>
              <a:gd name="connsiteX48" fmla="*/ 5729084 w 5837425"/>
              <a:gd name="connsiteY48" fmla="*/ 13001 h 1044409"/>
              <a:gd name="connsiteX49" fmla="*/ 5837425 w 5837425"/>
              <a:gd name="connsiteY49" fmla="*/ 0 h 104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37425" h="1044409">
                <a:moveTo>
                  <a:pt x="0" y="706384"/>
                </a:moveTo>
                <a:lnTo>
                  <a:pt x="86673" y="719385"/>
                </a:lnTo>
                <a:lnTo>
                  <a:pt x="264352" y="762722"/>
                </a:lnTo>
                <a:lnTo>
                  <a:pt x="342358" y="780056"/>
                </a:lnTo>
                <a:lnTo>
                  <a:pt x="472368" y="823393"/>
                </a:lnTo>
                <a:lnTo>
                  <a:pt x="533039" y="840728"/>
                </a:lnTo>
                <a:lnTo>
                  <a:pt x="619712" y="884064"/>
                </a:lnTo>
                <a:lnTo>
                  <a:pt x="741054" y="910066"/>
                </a:lnTo>
                <a:lnTo>
                  <a:pt x="853729" y="897065"/>
                </a:lnTo>
                <a:lnTo>
                  <a:pt x="970737" y="953402"/>
                </a:lnTo>
                <a:lnTo>
                  <a:pt x="1079078" y="966403"/>
                </a:lnTo>
                <a:lnTo>
                  <a:pt x="1196087" y="962070"/>
                </a:lnTo>
                <a:lnTo>
                  <a:pt x="1321763" y="979404"/>
                </a:lnTo>
                <a:lnTo>
                  <a:pt x="1482108" y="1014074"/>
                </a:lnTo>
                <a:lnTo>
                  <a:pt x="1503776" y="1027074"/>
                </a:lnTo>
                <a:lnTo>
                  <a:pt x="1716125" y="979404"/>
                </a:lnTo>
                <a:lnTo>
                  <a:pt x="1876470" y="988072"/>
                </a:lnTo>
                <a:lnTo>
                  <a:pt x="1967477" y="1005406"/>
                </a:lnTo>
                <a:lnTo>
                  <a:pt x="2041149" y="1031408"/>
                </a:lnTo>
                <a:lnTo>
                  <a:pt x="2166824" y="1027074"/>
                </a:lnTo>
                <a:lnTo>
                  <a:pt x="2249164" y="1044409"/>
                </a:lnTo>
                <a:lnTo>
                  <a:pt x="2374840" y="1005406"/>
                </a:lnTo>
                <a:lnTo>
                  <a:pt x="2483181" y="936068"/>
                </a:lnTo>
                <a:lnTo>
                  <a:pt x="2591522" y="927401"/>
                </a:lnTo>
                <a:lnTo>
                  <a:pt x="2686862" y="892731"/>
                </a:lnTo>
                <a:lnTo>
                  <a:pt x="2821205" y="814726"/>
                </a:lnTo>
                <a:lnTo>
                  <a:pt x="2955549" y="788724"/>
                </a:lnTo>
                <a:lnTo>
                  <a:pt x="3102893" y="749721"/>
                </a:lnTo>
                <a:lnTo>
                  <a:pt x="3258904" y="710718"/>
                </a:lnTo>
                <a:lnTo>
                  <a:pt x="3397581" y="628379"/>
                </a:lnTo>
                <a:lnTo>
                  <a:pt x="3562259" y="576375"/>
                </a:lnTo>
                <a:lnTo>
                  <a:pt x="3739939" y="563374"/>
                </a:lnTo>
                <a:lnTo>
                  <a:pt x="3887283" y="554707"/>
                </a:lnTo>
                <a:lnTo>
                  <a:pt x="4008625" y="580709"/>
                </a:lnTo>
                <a:lnTo>
                  <a:pt x="4121300" y="615378"/>
                </a:lnTo>
                <a:lnTo>
                  <a:pt x="4199306" y="641380"/>
                </a:lnTo>
                <a:lnTo>
                  <a:pt x="4311981" y="697717"/>
                </a:lnTo>
                <a:lnTo>
                  <a:pt x="4415988" y="702051"/>
                </a:lnTo>
                <a:lnTo>
                  <a:pt x="4593668" y="663048"/>
                </a:lnTo>
                <a:lnTo>
                  <a:pt x="4680341" y="632712"/>
                </a:lnTo>
                <a:lnTo>
                  <a:pt x="4762680" y="615378"/>
                </a:lnTo>
                <a:lnTo>
                  <a:pt x="4849353" y="611044"/>
                </a:lnTo>
                <a:lnTo>
                  <a:pt x="4957695" y="611044"/>
                </a:lnTo>
                <a:lnTo>
                  <a:pt x="5057368" y="598043"/>
                </a:lnTo>
                <a:lnTo>
                  <a:pt x="5183044" y="537372"/>
                </a:lnTo>
                <a:lnTo>
                  <a:pt x="5287052" y="320690"/>
                </a:lnTo>
                <a:lnTo>
                  <a:pt x="5412728" y="177679"/>
                </a:lnTo>
                <a:lnTo>
                  <a:pt x="5581740" y="82339"/>
                </a:lnTo>
                <a:lnTo>
                  <a:pt x="5729084" y="13001"/>
                </a:lnTo>
                <a:lnTo>
                  <a:pt x="5837425" y="0"/>
                </a:lnTo>
              </a:path>
            </a:pathLst>
          </a:cu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85" name="Freeform 284"/>
          <p:cNvSpPr/>
          <p:nvPr/>
        </p:nvSpPr>
        <p:spPr>
          <a:xfrm>
            <a:off x="2883004" y="4884875"/>
            <a:ext cx="5833092" cy="689050"/>
          </a:xfrm>
          <a:custGeom>
            <a:avLst/>
            <a:gdLst>
              <a:gd name="connsiteX0" fmla="*/ 0 w 5833092"/>
              <a:gd name="connsiteY0" fmla="*/ 377028 h 689050"/>
              <a:gd name="connsiteX1" fmla="*/ 130010 w 5833092"/>
              <a:gd name="connsiteY1" fmla="*/ 390028 h 689050"/>
              <a:gd name="connsiteX2" fmla="*/ 247018 w 5833092"/>
              <a:gd name="connsiteY2" fmla="*/ 411697 h 689050"/>
              <a:gd name="connsiteX3" fmla="*/ 442032 w 5833092"/>
              <a:gd name="connsiteY3" fmla="*/ 463701 h 689050"/>
              <a:gd name="connsiteX4" fmla="*/ 593710 w 5833092"/>
              <a:gd name="connsiteY4" fmla="*/ 515704 h 689050"/>
              <a:gd name="connsiteX5" fmla="*/ 762722 w 5833092"/>
              <a:gd name="connsiteY5" fmla="*/ 567708 h 689050"/>
              <a:gd name="connsiteX6" fmla="*/ 849395 w 5833092"/>
              <a:gd name="connsiteY6" fmla="*/ 554707 h 689050"/>
              <a:gd name="connsiteX7" fmla="*/ 988072 w 5833092"/>
              <a:gd name="connsiteY7" fmla="*/ 619712 h 689050"/>
              <a:gd name="connsiteX8" fmla="*/ 1131083 w 5833092"/>
              <a:gd name="connsiteY8" fmla="*/ 637046 h 689050"/>
              <a:gd name="connsiteX9" fmla="*/ 1304429 w 5833092"/>
              <a:gd name="connsiteY9" fmla="*/ 654381 h 689050"/>
              <a:gd name="connsiteX10" fmla="*/ 1434438 w 5833092"/>
              <a:gd name="connsiteY10" fmla="*/ 667382 h 689050"/>
              <a:gd name="connsiteX11" fmla="*/ 1521111 w 5833092"/>
              <a:gd name="connsiteY11" fmla="*/ 689050 h 689050"/>
              <a:gd name="connsiteX12" fmla="*/ 1707458 w 5833092"/>
              <a:gd name="connsiteY12" fmla="*/ 641380 h 689050"/>
              <a:gd name="connsiteX13" fmla="*/ 1802798 w 5833092"/>
              <a:gd name="connsiteY13" fmla="*/ 628379 h 689050"/>
              <a:gd name="connsiteX14" fmla="*/ 1950142 w 5833092"/>
              <a:gd name="connsiteY14" fmla="*/ 632713 h 689050"/>
              <a:gd name="connsiteX15" fmla="*/ 2062817 w 5833092"/>
              <a:gd name="connsiteY15" fmla="*/ 650047 h 689050"/>
              <a:gd name="connsiteX16" fmla="*/ 2153824 w 5833092"/>
              <a:gd name="connsiteY16" fmla="*/ 637046 h 689050"/>
              <a:gd name="connsiteX17" fmla="*/ 2275166 w 5833092"/>
              <a:gd name="connsiteY17" fmla="*/ 641380 h 689050"/>
              <a:gd name="connsiteX18" fmla="*/ 2379174 w 5833092"/>
              <a:gd name="connsiteY18" fmla="*/ 602377 h 689050"/>
              <a:gd name="connsiteX19" fmla="*/ 2491848 w 5833092"/>
              <a:gd name="connsiteY19" fmla="*/ 550374 h 689050"/>
              <a:gd name="connsiteX20" fmla="*/ 2639193 w 5833092"/>
              <a:gd name="connsiteY20" fmla="*/ 511371 h 689050"/>
              <a:gd name="connsiteX21" fmla="*/ 2816872 w 5833092"/>
              <a:gd name="connsiteY21" fmla="*/ 450700 h 689050"/>
              <a:gd name="connsiteX22" fmla="*/ 2998885 w 5833092"/>
              <a:gd name="connsiteY22" fmla="*/ 437699 h 689050"/>
              <a:gd name="connsiteX23" fmla="*/ 3137562 w 5833092"/>
              <a:gd name="connsiteY23" fmla="*/ 442032 h 689050"/>
              <a:gd name="connsiteX24" fmla="*/ 3250237 w 5833092"/>
              <a:gd name="connsiteY24" fmla="*/ 416030 h 689050"/>
              <a:gd name="connsiteX25" fmla="*/ 3449585 w 5833092"/>
              <a:gd name="connsiteY25" fmla="*/ 346692 h 689050"/>
              <a:gd name="connsiteX26" fmla="*/ 3605596 w 5833092"/>
              <a:gd name="connsiteY26" fmla="*/ 325024 h 689050"/>
              <a:gd name="connsiteX27" fmla="*/ 3830946 w 5833092"/>
              <a:gd name="connsiteY27" fmla="*/ 329357 h 689050"/>
              <a:gd name="connsiteX28" fmla="*/ 3904618 w 5833092"/>
              <a:gd name="connsiteY28" fmla="*/ 342358 h 689050"/>
              <a:gd name="connsiteX29" fmla="*/ 4095299 w 5833092"/>
              <a:gd name="connsiteY29" fmla="*/ 411697 h 689050"/>
              <a:gd name="connsiteX30" fmla="*/ 4225308 w 5833092"/>
              <a:gd name="connsiteY30" fmla="*/ 472368 h 689050"/>
              <a:gd name="connsiteX31" fmla="*/ 4337983 w 5833092"/>
              <a:gd name="connsiteY31" fmla="*/ 537373 h 689050"/>
              <a:gd name="connsiteX32" fmla="*/ 4446324 w 5833092"/>
              <a:gd name="connsiteY32" fmla="*/ 572042 h 689050"/>
              <a:gd name="connsiteX33" fmla="*/ 4585001 w 5833092"/>
              <a:gd name="connsiteY33" fmla="*/ 550374 h 689050"/>
              <a:gd name="connsiteX34" fmla="*/ 4736679 w 5833092"/>
              <a:gd name="connsiteY34" fmla="*/ 507037 h 689050"/>
              <a:gd name="connsiteX35" fmla="*/ 4871022 w 5833092"/>
              <a:gd name="connsiteY35" fmla="*/ 507037 h 689050"/>
              <a:gd name="connsiteX36" fmla="*/ 5061702 w 5833092"/>
              <a:gd name="connsiteY36" fmla="*/ 511371 h 689050"/>
              <a:gd name="connsiteX37" fmla="*/ 5196046 w 5833092"/>
              <a:gd name="connsiteY37" fmla="*/ 424698 h 689050"/>
              <a:gd name="connsiteX38" fmla="*/ 5287052 w 5833092"/>
              <a:gd name="connsiteY38" fmla="*/ 281687 h 689050"/>
              <a:gd name="connsiteX39" fmla="*/ 5404061 w 5833092"/>
              <a:gd name="connsiteY39" fmla="*/ 138677 h 689050"/>
              <a:gd name="connsiteX40" fmla="*/ 5529737 w 5833092"/>
              <a:gd name="connsiteY40" fmla="*/ 147344 h 689050"/>
              <a:gd name="connsiteX41" fmla="*/ 5638078 w 5833092"/>
              <a:gd name="connsiteY41" fmla="*/ 65005 h 689050"/>
              <a:gd name="connsiteX42" fmla="*/ 5737752 w 5833092"/>
              <a:gd name="connsiteY42" fmla="*/ 30336 h 689050"/>
              <a:gd name="connsiteX43" fmla="*/ 5833092 w 5833092"/>
              <a:gd name="connsiteY43" fmla="*/ 0 h 68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833092" h="689050">
                <a:moveTo>
                  <a:pt x="0" y="377028"/>
                </a:moveTo>
                <a:lnTo>
                  <a:pt x="130010" y="390028"/>
                </a:lnTo>
                <a:lnTo>
                  <a:pt x="247018" y="411697"/>
                </a:lnTo>
                <a:lnTo>
                  <a:pt x="442032" y="463701"/>
                </a:lnTo>
                <a:lnTo>
                  <a:pt x="593710" y="515704"/>
                </a:lnTo>
                <a:lnTo>
                  <a:pt x="762722" y="567708"/>
                </a:lnTo>
                <a:lnTo>
                  <a:pt x="849395" y="554707"/>
                </a:lnTo>
                <a:lnTo>
                  <a:pt x="988072" y="619712"/>
                </a:lnTo>
                <a:lnTo>
                  <a:pt x="1131083" y="637046"/>
                </a:lnTo>
                <a:lnTo>
                  <a:pt x="1304429" y="654381"/>
                </a:lnTo>
                <a:lnTo>
                  <a:pt x="1434438" y="667382"/>
                </a:lnTo>
                <a:lnTo>
                  <a:pt x="1521111" y="689050"/>
                </a:lnTo>
                <a:lnTo>
                  <a:pt x="1707458" y="641380"/>
                </a:lnTo>
                <a:lnTo>
                  <a:pt x="1802798" y="628379"/>
                </a:lnTo>
                <a:lnTo>
                  <a:pt x="1950142" y="632713"/>
                </a:lnTo>
                <a:lnTo>
                  <a:pt x="2062817" y="650047"/>
                </a:lnTo>
                <a:lnTo>
                  <a:pt x="2153824" y="637046"/>
                </a:lnTo>
                <a:lnTo>
                  <a:pt x="2275166" y="641380"/>
                </a:lnTo>
                <a:lnTo>
                  <a:pt x="2379174" y="602377"/>
                </a:lnTo>
                <a:lnTo>
                  <a:pt x="2491848" y="550374"/>
                </a:lnTo>
                <a:lnTo>
                  <a:pt x="2639193" y="511371"/>
                </a:lnTo>
                <a:lnTo>
                  <a:pt x="2816872" y="450700"/>
                </a:lnTo>
                <a:lnTo>
                  <a:pt x="2998885" y="437699"/>
                </a:lnTo>
                <a:lnTo>
                  <a:pt x="3137562" y="442032"/>
                </a:lnTo>
                <a:lnTo>
                  <a:pt x="3250237" y="416030"/>
                </a:lnTo>
                <a:lnTo>
                  <a:pt x="3449585" y="346692"/>
                </a:lnTo>
                <a:lnTo>
                  <a:pt x="3605596" y="325024"/>
                </a:lnTo>
                <a:lnTo>
                  <a:pt x="3830946" y="329357"/>
                </a:lnTo>
                <a:lnTo>
                  <a:pt x="3904618" y="342358"/>
                </a:lnTo>
                <a:lnTo>
                  <a:pt x="4095299" y="411697"/>
                </a:lnTo>
                <a:lnTo>
                  <a:pt x="4225308" y="472368"/>
                </a:lnTo>
                <a:lnTo>
                  <a:pt x="4337983" y="537373"/>
                </a:lnTo>
                <a:lnTo>
                  <a:pt x="4446324" y="572042"/>
                </a:lnTo>
                <a:lnTo>
                  <a:pt x="4585001" y="550374"/>
                </a:lnTo>
                <a:lnTo>
                  <a:pt x="4736679" y="507037"/>
                </a:lnTo>
                <a:lnTo>
                  <a:pt x="4871022" y="507037"/>
                </a:lnTo>
                <a:lnTo>
                  <a:pt x="5061702" y="511371"/>
                </a:lnTo>
                <a:lnTo>
                  <a:pt x="5196046" y="424698"/>
                </a:lnTo>
                <a:lnTo>
                  <a:pt x="5287052" y="281687"/>
                </a:lnTo>
                <a:lnTo>
                  <a:pt x="5404061" y="138677"/>
                </a:lnTo>
                <a:lnTo>
                  <a:pt x="5529737" y="147344"/>
                </a:lnTo>
                <a:lnTo>
                  <a:pt x="5638078" y="65005"/>
                </a:lnTo>
                <a:lnTo>
                  <a:pt x="5737752" y="30336"/>
                </a:lnTo>
                <a:lnTo>
                  <a:pt x="5833092" y="0"/>
                </a:lnTo>
              </a:path>
            </a:pathLst>
          </a:cu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86" name="Rectangle 27"/>
          <p:cNvSpPr>
            <a:spLocks noChangeArrowheads="1"/>
          </p:cNvSpPr>
          <p:nvPr/>
        </p:nvSpPr>
        <p:spPr bwMode="auto">
          <a:xfrm>
            <a:off x="8196377" y="2278268"/>
            <a:ext cx="397545" cy="176972"/>
          </a:xfrm>
          <a:prstGeom prst="rect">
            <a:avLst/>
          </a:prstGeom>
          <a:noFill/>
          <a:ln w="9525">
            <a:noFill/>
            <a:miter lim="800000"/>
            <a:headEnd/>
            <a:tailEnd/>
          </a:ln>
        </p:spPr>
        <p:txBody>
          <a:bodyPr wrap="none" lIns="0" tIns="0" rIns="0" bIns="0">
            <a:prstTxWarp prst="textNoShape">
              <a:avLst/>
            </a:prstTxWarp>
            <a:spAutoFit/>
          </a:bodyPr>
          <a:lstStyle/>
          <a:p>
            <a:r>
              <a:rPr lang="en-US" sz="1150" b="1" i="1" dirty="0" smtClean="0">
                <a:solidFill>
                  <a:srgbClr val="1F1A17"/>
                </a:solidFill>
                <a:latin typeface="+mj-lt"/>
                <a:cs typeface="Times New Roman" pitchFamily="18" charset="0"/>
              </a:rPr>
              <a:t>Deficit</a:t>
            </a:r>
            <a:endParaRPr lang="en-US" sz="1150" b="1" i="1" dirty="0">
              <a:solidFill>
                <a:srgbClr val="000000"/>
              </a:solidFill>
              <a:latin typeface="+mj-lt"/>
              <a:cs typeface="Times New Roman" pitchFamily="18" charset="0"/>
            </a:endParaRPr>
          </a:p>
        </p:txBody>
      </p:sp>
      <p:cxnSp>
        <p:nvCxnSpPr>
          <p:cNvPr id="287" name="Straight Connector 286"/>
          <p:cNvCxnSpPr/>
          <p:nvPr/>
        </p:nvCxnSpPr>
        <p:spPr>
          <a:xfrm>
            <a:off x="2897570" y="2112433"/>
            <a:ext cx="5825067" cy="21167"/>
          </a:xfrm>
          <a:prstGeom prst="line">
            <a:avLst/>
          </a:prstGeom>
          <a:ln w="12700">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11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anim calcmode="lin" valueType="num">
                                      <p:cBhvr>
                                        <p:cTn id="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fade">
                                      <p:cBhvr>
                                        <p:cTn id="13" dur="500"/>
                                        <p:tgtEl>
                                          <p:spTgt spid="41">
                                            <p:txEl>
                                              <p:pRg st="1" end="1"/>
                                            </p:txEl>
                                          </p:spTgt>
                                        </p:tgtEl>
                                      </p:cBhvr>
                                    </p:animEffect>
                                    <p:anim calcmode="lin" valueType="num">
                                      <p:cBhvr>
                                        <p:cTn id="14" dur="5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animEffect transition="in" filter="fade">
                                      <p:cBhvr>
                                        <p:cTn id="19" dur="500"/>
                                        <p:tgtEl>
                                          <p:spTgt spid="41">
                                            <p:txEl>
                                              <p:pRg st="2" end="2"/>
                                            </p:txEl>
                                          </p:spTgt>
                                        </p:tgtEl>
                                      </p:cBhvr>
                                    </p:animEffect>
                                    <p:anim calcmode="lin" valueType="num">
                                      <p:cBhvr>
                                        <p:cTn id="2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7347"/>
            <a:ext cx="7772400" cy="869759"/>
          </a:xfrm>
        </p:spPr>
        <p:txBody>
          <a:bodyPr anchor="ctr"/>
          <a:lstStyle/>
          <a:p>
            <a:r>
              <a:rPr lang="en-US" dirty="0"/>
              <a:t>Who Owns </a:t>
            </a:r>
            <a:r>
              <a:rPr lang="en-US" dirty="0" smtClean="0"/>
              <a:t>the National </a:t>
            </a:r>
            <a:r>
              <a:rPr lang="en-US" dirty="0"/>
              <a:t>Debt?</a:t>
            </a:r>
          </a:p>
        </p:txBody>
      </p:sp>
    </p:spTree>
    <p:extLst>
      <p:ext uri="{BB962C8B-B14F-4D97-AF65-F5344CB8AC3E}">
        <p14:creationId xmlns:p14="http://schemas.microsoft.com/office/powerpoint/2010/main" val="2290039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606722" y="1156371"/>
            <a:ext cx="4276749" cy="358427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5" name="Rounded Rectangle 4"/>
          <p:cNvSpPr/>
          <p:nvPr/>
        </p:nvSpPr>
        <p:spPr>
          <a:xfrm>
            <a:off x="217091" y="1156371"/>
            <a:ext cx="4276749" cy="358427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graphicFrame>
        <p:nvGraphicFramePr>
          <p:cNvPr id="31" name="Chart 30"/>
          <p:cNvGraphicFramePr>
            <a:graphicFrameLocks/>
          </p:cNvGraphicFramePr>
          <p:nvPr>
            <p:extLst>
              <p:ext uri="{D42A27DB-BD31-4B8C-83A1-F6EECF244321}">
                <p14:modId xmlns:p14="http://schemas.microsoft.com/office/powerpoint/2010/main" val="2533621011"/>
              </p:ext>
            </p:extLst>
          </p:nvPr>
        </p:nvGraphicFramePr>
        <p:xfrm>
          <a:off x="575259" y="1488102"/>
          <a:ext cx="3656989" cy="3282565"/>
        </p:xfrm>
        <a:graphic>
          <a:graphicData uri="http://schemas.openxmlformats.org/drawingml/2006/chart">
            <c:chart xmlns:c="http://schemas.openxmlformats.org/drawingml/2006/chart" xmlns:r="http://schemas.openxmlformats.org/officeDocument/2006/relationships" r:id="rId3"/>
          </a:graphicData>
        </a:graphic>
      </p:graphicFrame>
      <p:sp>
        <p:nvSpPr>
          <p:cNvPr id="267" name="Title 1"/>
          <p:cNvSpPr>
            <a:spLocks noGrp="1"/>
          </p:cNvSpPr>
          <p:nvPr>
            <p:ph type="title"/>
          </p:nvPr>
        </p:nvSpPr>
        <p:spPr>
          <a:xfrm>
            <a:off x="119569" y="99771"/>
            <a:ext cx="8904855" cy="947489"/>
          </a:xfrm>
        </p:spPr>
        <p:txBody>
          <a:bodyPr/>
          <a:lstStyle/>
          <a:p>
            <a:pPr>
              <a:lnSpc>
                <a:spcPts val="3500"/>
              </a:lnSpc>
            </a:pPr>
            <a:r>
              <a:rPr lang="en-US" dirty="0"/>
              <a:t>Who Owns the National Debt</a:t>
            </a:r>
            <a:r>
              <a:rPr lang="en-US" dirty="0" smtClean="0"/>
              <a:t>?</a:t>
            </a:r>
            <a:br>
              <a:rPr lang="en-US" dirty="0" smtClean="0"/>
            </a:br>
            <a:r>
              <a:rPr lang="en-US" sz="3200" i="1" dirty="0" smtClean="0"/>
              <a:t>(December 31, 2012)</a:t>
            </a:r>
            <a:endParaRPr lang="en-US" i="1" dirty="0"/>
          </a:p>
        </p:txBody>
      </p:sp>
      <p:graphicFrame>
        <p:nvGraphicFramePr>
          <p:cNvPr id="125" name="Chart 124"/>
          <p:cNvGraphicFramePr>
            <a:graphicFrameLocks/>
          </p:cNvGraphicFramePr>
          <p:nvPr>
            <p:extLst>
              <p:ext uri="{D42A27DB-BD31-4B8C-83A1-F6EECF244321}">
                <p14:modId xmlns:p14="http://schemas.microsoft.com/office/powerpoint/2010/main" val="3323991600"/>
              </p:ext>
            </p:extLst>
          </p:nvPr>
        </p:nvGraphicFramePr>
        <p:xfrm>
          <a:off x="4516432" y="2134527"/>
          <a:ext cx="4472120" cy="3549873"/>
        </p:xfrm>
        <a:graphic>
          <a:graphicData uri="http://schemas.openxmlformats.org/drawingml/2006/chart">
            <c:chart xmlns:c="http://schemas.openxmlformats.org/drawingml/2006/chart" xmlns:r="http://schemas.openxmlformats.org/officeDocument/2006/relationships" r:id="rId4"/>
          </a:graphicData>
        </a:graphic>
      </p:graphicFrame>
      <p:sp>
        <p:nvSpPr>
          <p:cNvPr id="137" name="Rectangle 134"/>
          <p:cNvSpPr>
            <a:spLocks noChangeArrowheads="1"/>
          </p:cNvSpPr>
          <p:nvPr/>
        </p:nvSpPr>
        <p:spPr bwMode="auto">
          <a:xfrm>
            <a:off x="354337" y="3957241"/>
            <a:ext cx="1180901" cy="5816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1800" b="0" i="1" dirty="0" smtClean="0">
                <a:solidFill>
                  <a:srgbClr val="000000"/>
                </a:solidFill>
                <a:latin typeface="+mj-lt"/>
                <a:cs typeface="Times New Roman" pitchFamily="18" charset="0"/>
              </a:rPr>
              <a:t>Federal</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Reserve</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Banks 10.9%</a:t>
            </a:r>
            <a:endParaRPr lang="en-US" sz="1800" i="1" dirty="0">
              <a:latin typeface="+mj-lt"/>
              <a:cs typeface="Times New Roman" pitchFamily="18" charset="0"/>
            </a:endParaRPr>
          </a:p>
        </p:txBody>
      </p:sp>
      <p:sp>
        <p:nvSpPr>
          <p:cNvPr id="138" name="Line 137"/>
          <p:cNvSpPr>
            <a:spLocks noChangeShapeType="1"/>
          </p:cNvSpPr>
          <p:nvPr/>
        </p:nvSpPr>
        <p:spPr bwMode="auto">
          <a:xfrm flipV="1">
            <a:off x="815470" y="3297236"/>
            <a:ext cx="0" cy="589871"/>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endParaRPr lang="en-US">
              <a:latin typeface="+mj-lt"/>
              <a:cs typeface="Times New Roman" pitchFamily="18" charset="0"/>
            </a:endParaRPr>
          </a:p>
        </p:txBody>
      </p:sp>
      <p:sp>
        <p:nvSpPr>
          <p:cNvPr id="162" name="Rectangle 360"/>
          <p:cNvSpPr>
            <a:spLocks noChangeArrowheads="1"/>
          </p:cNvSpPr>
          <p:nvPr/>
        </p:nvSpPr>
        <p:spPr bwMode="auto">
          <a:xfrm>
            <a:off x="1732055" y="1271435"/>
            <a:ext cx="1320887" cy="40113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i="1" dirty="0" smtClean="0">
                <a:solidFill>
                  <a:srgbClr val="000000"/>
                </a:solidFill>
                <a:latin typeface="+mj-lt"/>
                <a:cs typeface="Times New Roman" pitchFamily="18" charset="0"/>
              </a:rPr>
              <a:t>National Debt</a:t>
            </a:r>
            <a:r>
              <a:rPr kumimoji="0" lang="en-US" sz="1600" dirty="0">
                <a:solidFill>
                  <a:srgbClr val="000000"/>
                </a:solidFill>
                <a:latin typeface="+mj-lt"/>
                <a:cs typeface="Times New Roman" pitchFamily="18" charset="0"/>
              </a:rPr>
              <a:t/>
            </a:r>
            <a:br>
              <a:rPr kumimoji="0" lang="en-US" sz="1600" dirty="0">
                <a:solidFill>
                  <a:srgbClr val="000000"/>
                </a:solidFill>
                <a:latin typeface="+mj-lt"/>
                <a:cs typeface="Times New Roman" pitchFamily="18" charset="0"/>
              </a:rPr>
            </a:br>
            <a:r>
              <a:rPr kumimoji="0" lang="en-US" sz="1400" i="1" dirty="0" smtClean="0">
                <a:solidFill>
                  <a:srgbClr val="000000"/>
                </a:solidFill>
                <a:latin typeface="+mj-lt"/>
                <a:cs typeface="Times New Roman" pitchFamily="18" charset="0"/>
              </a:rPr>
              <a:t>$ 16.46 trillion</a:t>
            </a:r>
            <a:endParaRPr kumimoji="0" lang="en-US" sz="1600" i="1" dirty="0">
              <a:solidFill>
                <a:schemeClr val="tx1"/>
              </a:solidFill>
              <a:latin typeface="+mj-lt"/>
              <a:cs typeface="Times New Roman" pitchFamily="18" charset="0"/>
            </a:endParaRPr>
          </a:p>
        </p:txBody>
      </p:sp>
      <p:sp>
        <p:nvSpPr>
          <p:cNvPr id="165" name="Rectangle 363"/>
          <p:cNvSpPr>
            <a:spLocks noChangeArrowheads="1"/>
          </p:cNvSpPr>
          <p:nvPr/>
        </p:nvSpPr>
        <p:spPr bwMode="auto">
          <a:xfrm>
            <a:off x="5330563" y="1271435"/>
            <a:ext cx="2556051" cy="40113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i="1" dirty="0" smtClean="0">
                <a:solidFill>
                  <a:srgbClr val="000000"/>
                </a:solidFill>
                <a:latin typeface="+mj-lt"/>
                <a:cs typeface="Times New Roman" pitchFamily="18" charset="0"/>
              </a:rPr>
              <a:t>Privately Held Federal Debt</a:t>
            </a:r>
            <a:r>
              <a:rPr kumimoji="0" lang="en-US" sz="1600" dirty="0">
                <a:solidFill>
                  <a:srgbClr val="000000"/>
                </a:solidFill>
                <a:latin typeface="+mj-lt"/>
                <a:cs typeface="Times New Roman" pitchFamily="18" charset="0"/>
              </a:rPr>
              <a:t/>
            </a:r>
            <a:br>
              <a:rPr kumimoji="0" lang="en-US" sz="1600" dirty="0">
                <a:solidFill>
                  <a:srgbClr val="000000"/>
                </a:solidFill>
                <a:latin typeface="+mj-lt"/>
                <a:cs typeface="Times New Roman" pitchFamily="18" charset="0"/>
              </a:rPr>
            </a:br>
            <a:r>
              <a:rPr kumimoji="0" lang="en-US" sz="1400" i="1" dirty="0" smtClean="0">
                <a:solidFill>
                  <a:srgbClr val="000000"/>
                </a:solidFill>
                <a:latin typeface="+mj-lt"/>
                <a:cs typeface="Times New Roman" pitchFamily="18" charset="0"/>
              </a:rPr>
              <a:t>$ 9.91 trillion</a:t>
            </a:r>
            <a:endParaRPr kumimoji="0" lang="en-US" sz="1600" i="1" dirty="0">
              <a:solidFill>
                <a:schemeClr val="tx1"/>
              </a:solidFill>
              <a:latin typeface="+mj-lt"/>
              <a:cs typeface="Times New Roman" pitchFamily="18" charset="0"/>
            </a:endParaRPr>
          </a:p>
        </p:txBody>
      </p:sp>
      <p:sp>
        <p:nvSpPr>
          <p:cNvPr id="32" name="Rectangle 134"/>
          <p:cNvSpPr>
            <a:spLocks noChangeArrowheads="1"/>
          </p:cNvSpPr>
          <p:nvPr/>
        </p:nvSpPr>
        <p:spPr bwMode="auto">
          <a:xfrm>
            <a:off x="1869153" y="1918501"/>
            <a:ext cx="1020087" cy="724814"/>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2000" i="1" dirty="0" smtClean="0">
                <a:latin typeface="+mj-lt"/>
                <a:cs typeface="Times New Roman" pitchFamily="18" charset="0"/>
              </a:rPr>
              <a:t>U.S. Govt.</a:t>
            </a:r>
            <a:br>
              <a:rPr lang="en-US" sz="2000" i="1" dirty="0" smtClean="0">
                <a:latin typeface="+mj-lt"/>
                <a:cs typeface="Times New Roman" pitchFamily="18" charset="0"/>
              </a:rPr>
            </a:br>
            <a:r>
              <a:rPr lang="en-US" sz="2000" i="1" dirty="0" smtClean="0">
                <a:latin typeface="+mj-lt"/>
                <a:cs typeface="Times New Roman" pitchFamily="18" charset="0"/>
              </a:rPr>
              <a:t>Agencies</a:t>
            </a:r>
            <a:endParaRPr lang="en-US" sz="2000" i="1" dirty="0">
              <a:latin typeface="+mj-lt"/>
              <a:cs typeface="Times New Roman" pitchFamily="18" charset="0"/>
            </a:endParaRPr>
          </a:p>
          <a:p>
            <a:pPr>
              <a:lnSpc>
                <a:spcPct val="70000"/>
              </a:lnSpc>
            </a:pPr>
            <a:endParaRPr lang="en-US" sz="600" i="1" dirty="0" smtClean="0">
              <a:latin typeface="+mj-lt"/>
              <a:cs typeface="Times New Roman" pitchFamily="18" charset="0"/>
            </a:endParaRPr>
          </a:p>
          <a:p>
            <a:pPr>
              <a:lnSpc>
                <a:spcPct val="70000"/>
              </a:lnSpc>
            </a:pPr>
            <a:r>
              <a:rPr lang="en-US" sz="2000" i="1" dirty="0" smtClean="0">
                <a:latin typeface="+mj-lt"/>
                <a:cs typeface="Times New Roman" pitchFamily="18" charset="0"/>
              </a:rPr>
              <a:t>  28.9%</a:t>
            </a:r>
            <a:endParaRPr lang="en-US" sz="2000" i="1" dirty="0">
              <a:latin typeface="+mj-lt"/>
              <a:cs typeface="Times New Roman" pitchFamily="18" charset="0"/>
            </a:endParaRPr>
          </a:p>
        </p:txBody>
      </p:sp>
      <p:sp>
        <p:nvSpPr>
          <p:cNvPr id="33" name="Rectangle 134"/>
          <p:cNvSpPr>
            <a:spLocks noChangeArrowheads="1"/>
          </p:cNvSpPr>
          <p:nvPr/>
        </p:nvSpPr>
        <p:spPr bwMode="auto">
          <a:xfrm>
            <a:off x="2105948" y="3451568"/>
            <a:ext cx="925638" cy="724814"/>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2000" i="1" dirty="0" smtClean="0">
                <a:latin typeface="+mj-lt"/>
                <a:cs typeface="Times New Roman" pitchFamily="18" charset="0"/>
              </a:rPr>
              <a:t>Private</a:t>
            </a:r>
            <a:br>
              <a:rPr lang="en-US" sz="2000" i="1" dirty="0" smtClean="0">
                <a:latin typeface="+mj-lt"/>
                <a:cs typeface="Times New Roman" pitchFamily="18" charset="0"/>
              </a:rPr>
            </a:br>
            <a:r>
              <a:rPr lang="en-US" sz="2000" i="1" dirty="0" smtClean="0">
                <a:latin typeface="+mj-lt"/>
                <a:cs typeface="Times New Roman" pitchFamily="18" charset="0"/>
              </a:rPr>
              <a:t>Investors</a:t>
            </a:r>
          </a:p>
          <a:p>
            <a:pPr algn="ctr">
              <a:lnSpc>
                <a:spcPct val="70000"/>
              </a:lnSpc>
            </a:pPr>
            <a:endParaRPr lang="en-US" sz="600" i="1" dirty="0">
              <a:solidFill>
                <a:schemeClr val="bg1"/>
              </a:solidFill>
              <a:latin typeface="+mj-lt"/>
              <a:cs typeface="Times New Roman" pitchFamily="18" charset="0"/>
            </a:endParaRPr>
          </a:p>
          <a:p>
            <a:pPr algn="ctr">
              <a:lnSpc>
                <a:spcPct val="70000"/>
              </a:lnSpc>
            </a:pPr>
            <a:r>
              <a:rPr lang="en-US" sz="2000" i="1" dirty="0" smtClean="0">
                <a:latin typeface="+mj-lt"/>
                <a:cs typeface="Times New Roman" pitchFamily="18" charset="0"/>
              </a:rPr>
              <a:t>60.2%</a:t>
            </a:r>
            <a:endParaRPr lang="en-US" sz="2000" i="1" dirty="0">
              <a:latin typeface="+mj-lt"/>
              <a:cs typeface="Times New Roman" pitchFamily="18" charset="0"/>
            </a:endParaRPr>
          </a:p>
        </p:txBody>
      </p:sp>
      <p:graphicFrame>
        <p:nvGraphicFramePr>
          <p:cNvPr id="34" name="Chart 33"/>
          <p:cNvGraphicFramePr>
            <a:graphicFrameLocks/>
          </p:cNvGraphicFramePr>
          <p:nvPr>
            <p:extLst>
              <p:ext uri="{D42A27DB-BD31-4B8C-83A1-F6EECF244321}">
                <p14:modId xmlns:p14="http://schemas.microsoft.com/office/powerpoint/2010/main" val="2294450709"/>
              </p:ext>
            </p:extLst>
          </p:nvPr>
        </p:nvGraphicFramePr>
        <p:xfrm>
          <a:off x="4745801" y="1493257"/>
          <a:ext cx="4023360" cy="3345275"/>
        </p:xfrm>
        <a:graphic>
          <a:graphicData uri="http://schemas.openxmlformats.org/drawingml/2006/chart">
            <c:chart xmlns:c="http://schemas.openxmlformats.org/drawingml/2006/chart" xmlns:r="http://schemas.openxmlformats.org/officeDocument/2006/relationships" r:id="rId5"/>
          </a:graphicData>
        </a:graphic>
      </p:graphicFrame>
      <p:sp>
        <p:nvSpPr>
          <p:cNvPr id="35" name="Rectangle 134"/>
          <p:cNvSpPr>
            <a:spLocks noChangeArrowheads="1"/>
          </p:cNvSpPr>
          <p:nvPr/>
        </p:nvSpPr>
        <p:spPr bwMode="auto">
          <a:xfrm>
            <a:off x="6455942" y="3230609"/>
            <a:ext cx="925638" cy="724814"/>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2000" i="1" dirty="0" smtClean="0">
                <a:latin typeface="+mj-lt"/>
                <a:cs typeface="Times New Roman" pitchFamily="18" charset="0"/>
              </a:rPr>
              <a:t>Foreign</a:t>
            </a:r>
            <a:br>
              <a:rPr lang="en-US" sz="2000" i="1" dirty="0" smtClean="0">
                <a:latin typeface="+mj-lt"/>
                <a:cs typeface="Times New Roman" pitchFamily="18" charset="0"/>
              </a:rPr>
            </a:br>
            <a:r>
              <a:rPr lang="en-US" sz="2000" i="1" dirty="0" smtClean="0">
                <a:latin typeface="+mj-lt"/>
                <a:cs typeface="Times New Roman" pitchFamily="18" charset="0"/>
              </a:rPr>
              <a:t>Investors</a:t>
            </a:r>
          </a:p>
          <a:p>
            <a:pPr algn="ctr">
              <a:lnSpc>
                <a:spcPct val="70000"/>
              </a:lnSpc>
            </a:pPr>
            <a:endParaRPr lang="en-US" sz="600" i="1" dirty="0">
              <a:solidFill>
                <a:schemeClr val="bg1"/>
              </a:solidFill>
              <a:latin typeface="+mj-lt"/>
              <a:cs typeface="Times New Roman" pitchFamily="18" charset="0"/>
            </a:endParaRPr>
          </a:p>
          <a:p>
            <a:pPr algn="ctr">
              <a:lnSpc>
                <a:spcPct val="70000"/>
              </a:lnSpc>
            </a:pPr>
            <a:r>
              <a:rPr lang="en-US" sz="2000" i="1" dirty="0" smtClean="0">
                <a:latin typeface="+mj-lt"/>
                <a:cs typeface="Times New Roman" pitchFamily="18" charset="0"/>
              </a:rPr>
              <a:t>61.3%</a:t>
            </a:r>
            <a:endParaRPr lang="en-US" sz="2000" i="1" dirty="0">
              <a:latin typeface="+mj-lt"/>
              <a:cs typeface="Times New Roman" pitchFamily="18" charset="0"/>
            </a:endParaRPr>
          </a:p>
        </p:txBody>
      </p:sp>
      <p:sp>
        <p:nvSpPr>
          <p:cNvPr id="36" name="Rectangle 134"/>
          <p:cNvSpPr>
            <a:spLocks noChangeArrowheads="1"/>
          </p:cNvSpPr>
          <p:nvPr/>
        </p:nvSpPr>
        <p:spPr bwMode="auto">
          <a:xfrm>
            <a:off x="6275366" y="1959601"/>
            <a:ext cx="963725" cy="724814"/>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2000" i="1" dirty="0" smtClean="0">
                <a:latin typeface="+mj-lt"/>
                <a:cs typeface="Times New Roman" pitchFamily="18" charset="0"/>
              </a:rPr>
              <a:t>Domestic</a:t>
            </a:r>
            <a:br>
              <a:rPr lang="en-US" sz="2000" i="1" dirty="0" smtClean="0">
                <a:latin typeface="+mj-lt"/>
                <a:cs typeface="Times New Roman" pitchFamily="18" charset="0"/>
              </a:rPr>
            </a:br>
            <a:r>
              <a:rPr lang="en-US" sz="2000" i="1" dirty="0" smtClean="0">
                <a:latin typeface="+mj-lt"/>
                <a:cs typeface="Times New Roman" pitchFamily="18" charset="0"/>
              </a:rPr>
              <a:t>Investors</a:t>
            </a:r>
          </a:p>
          <a:p>
            <a:pPr algn="ctr">
              <a:lnSpc>
                <a:spcPct val="70000"/>
              </a:lnSpc>
            </a:pPr>
            <a:endParaRPr lang="en-US" sz="600" i="1" dirty="0">
              <a:latin typeface="+mj-lt"/>
              <a:cs typeface="Times New Roman" pitchFamily="18" charset="0"/>
            </a:endParaRPr>
          </a:p>
          <a:p>
            <a:pPr algn="ctr">
              <a:lnSpc>
                <a:spcPct val="70000"/>
              </a:lnSpc>
            </a:pPr>
            <a:r>
              <a:rPr lang="en-US" sz="2000" i="1" dirty="0" smtClean="0">
                <a:latin typeface="+mj-lt"/>
                <a:cs typeface="Times New Roman" pitchFamily="18" charset="0"/>
              </a:rPr>
              <a:t>38.7%</a:t>
            </a:r>
            <a:endParaRPr lang="en-US" sz="2000" i="1" dirty="0">
              <a:latin typeface="+mj-lt"/>
              <a:cs typeface="Times New Roman" pitchFamily="18" charset="0"/>
            </a:endParaRPr>
          </a:p>
        </p:txBody>
      </p:sp>
      <p:sp>
        <p:nvSpPr>
          <p:cNvPr id="19" name="Content Placeholder 2"/>
          <p:cNvSpPr>
            <a:spLocks noGrp="1"/>
          </p:cNvSpPr>
          <p:nvPr>
            <p:ph idx="1"/>
          </p:nvPr>
        </p:nvSpPr>
        <p:spPr>
          <a:xfrm>
            <a:off x="132541" y="4740642"/>
            <a:ext cx="8883749" cy="97890"/>
          </a:xfrm>
        </p:spPr>
        <p:txBody>
          <a:bodyPr>
            <a:noAutofit/>
          </a:bodyPr>
          <a:lstStyle/>
          <a:p>
            <a:pPr marL="231775" indent="-231775">
              <a:spcBef>
                <a:spcPts val="0"/>
              </a:spcBef>
            </a:pPr>
            <a:r>
              <a:rPr lang="en-US" sz="2200" dirty="0" smtClean="0">
                <a:solidFill>
                  <a:srgbClr val="32302A"/>
                </a:solidFill>
              </a:rPr>
              <a:t>Of </a:t>
            </a:r>
            <a:r>
              <a:rPr lang="en-US" sz="2200" dirty="0">
                <a:solidFill>
                  <a:srgbClr val="32302A"/>
                </a:solidFill>
              </a:rPr>
              <a:t>the $</a:t>
            </a:r>
            <a:r>
              <a:rPr lang="en-US" sz="2200" dirty="0" smtClean="0">
                <a:solidFill>
                  <a:srgbClr val="32302A"/>
                </a:solidFill>
              </a:rPr>
              <a:t>16.46 </a:t>
            </a:r>
            <a:r>
              <a:rPr lang="en-US" sz="2200" dirty="0">
                <a:solidFill>
                  <a:srgbClr val="32302A"/>
                </a:solidFill>
              </a:rPr>
              <a:t>trillion debt, </a:t>
            </a:r>
            <a:r>
              <a:rPr lang="en-US" sz="2200" dirty="0" smtClean="0">
                <a:solidFill>
                  <a:srgbClr val="32302A"/>
                </a:solidFill>
              </a:rPr>
              <a:t>almost 40% </a:t>
            </a:r>
            <a:r>
              <a:rPr lang="en-US" sz="2200" dirty="0">
                <a:solidFill>
                  <a:srgbClr val="32302A"/>
                </a:solidFill>
              </a:rPr>
              <a:t>is held by </a:t>
            </a:r>
            <a:r>
              <a:rPr lang="en-US" sz="2200" dirty="0" smtClean="0">
                <a:solidFill>
                  <a:srgbClr val="32302A"/>
                </a:solidFill>
              </a:rPr>
              <a:t>govt. agencies </a:t>
            </a:r>
            <a:r>
              <a:rPr lang="en-US" sz="2200" i="1" dirty="0" smtClean="0">
                <a:solidFill>
                  <a:srgbClr val="32302A"/>
                </a:solidFill>
              </a:rPr>
              <a:t>(</a:t>
            </a:r>
            <a:r>
              <a:rPr lang="en-US" sz="2200" i="1" dirty="0">
                <a:solidFill>
                  <a:srgbClr val="32302A"/>
                </a:solidFill>
              </a:rPr>
              <a:t>primarily </a:t>
            </a:r>
            <a:r>
              <a:rPr lang="en-US" sz="2200" i="1" dirty="0" smtClean="0">
                <a:solidFill>
                  <a:srgbClr val="32302A"/>
                </a:solidFill>
              </a:rPr>
              <a:t>social </a:t>
            </a:r>
            <a:r>
              <a:rPr lang="en-US" sz="2200" i="1" dirty="0">
                <a:solidFill>
                  <a:srgbClr val="32302A"/>
                </a:solidFill>
              </a:rPr>
              <a:t>security trust fund)</a:t>
            </a:r>
            <a:r>
              <a:rPr lang="en-US" sz="2200" dirty="0">
                <a:solidFill>
                  <a:srgbClr val="32302A"/>
                </a:solidFill>
              </a:rPr>
              <a:t> </a:t>
            </a:r>
            <a:r>
              <a:rPr lang="en-US" sz="2200" dirty="0" smtClean="0">
                <a:solidFill>
                  <a:srgbClr val="32302A"/>
                </a:solidFill>
              </a:rPr>
              <a:t>and the </a:t>
            </a:r>
            <a:r>
              <a:rPr lang="en-US" sz="2200" dirty="0">
                <a:solidFill>
                  <a:srgbClr val="32302A"/>
                </a:solidFill>
              </a:rPr>
              <a:t>Federal </a:t>
            </a:r>
            <a:r>
              <a:rPr lang="en-US" sz="2200" dirty="0" smtClean="0">
                <a:solidFill>
                  <a:srgbClr val="32302A"/>
                </a:solidFill>
              </a:rPr>
              <a:t>Reserve banks</a:t>
            </a:r>
            <a:r>
              <a:rPr lang="en-US" sz="2200" dirty="0">
                <a:solidFill>
                  <a:srgbClr val="32302A"/>
                </a:solidFill>
              </a:rPr>
              <a:t>.  The other </a:t>
            </a:r>
            <a:r>
              <a:rPr lang="en-US" sz="2200" dirty="0" smtClean="0">
                <a:solidFill>
                  <a:srgbClr val="32302A"/>
                </a:solidFill>
              </a:rPr>
              <a:t>60.2% </a:t>
            </a:r>
            <a:br>
              <a:rPr lang="en-US" sz="2200" dirty="0" smtClean="0">
                <a:solidFill>
                  <a:srgbClr val="32302A"/>
                </a:solidFill>
              </a:rPr>
            </a:br>
            <a:r>
              <a:rPr lang="en-US" sz="2200" dirty="0" smtClean="0">
                <a:solidFill>
                  <a:srgbClr val="32302A"/>
                </a:solidFill>
              </a:rPr>
              <a:t>is </a:t>
            </a:r>
            <a:r>
              <a:rPr lang="en-US" sz="2200" dirty="0">
                <a:solidFill>
                  <a:srgbClr val="32302A"/>
                </a:solidFill>
              </a:rPr>
              <a:t>held privately (domestic &amp; abroad</a:t>
            </a:r>
            <a:r>
              <a:rPr lang="en-US" sz="2200" dirty="0" smtClean="0">
                <a:solidFill>
                  <a:srgbClr val="32302A"/>
                </a:solidFill>
              </a:rPr>
              <a:t>).</a:t>
            </a:r>
          </a:p>
          <a:p>
            <a:pPr marL="231775" indent="-231775">
              <a:spcBef>
                <a:spcPts val="0"/>
              </a:spcBef>
            </a:pPr>
            <a:r>
              <a:rPr lang="en-US" sz="2200" dirty="0" smtClean="0">
                <a:solidFill>
                  <a:srgbClr val="32302A"/>
                </a:solidFill>
              </a:rPr>
              <a:t>Of </a:t>
            </a:r>
            <a:r>
              <a:rPr lang="en-US" sz="2200" dirty="0">
                <a:solidFill>
                  <a:srgbClr val="32302A"/>
                </a:solidFill>
              </a:rPr>
              <a:t>the </a:t>
            </a:r>
            <a:r>
              <a:rPr lang="en-US" sz="2200" dirty="0" smtClean="0">
                <a:solidFill>
                  <a:srgbClr val="32302A"/>
                </a:solidFill>
              </a:rPr>
              <a:t>$9.91 </a:t>
            </a:r>
            <a:r>
              <a:rPr lang="en-US" sz="2200" dirty="0">
                <a:solidFill>
                  <a:srgbClr val="32302A"/>
                </a:solidFill>
              </a:rPr>
              <a:t>trillion of privately held federal debt, </a:t>
            </a:r>
            <a:r>
              <a:rPr lang="en-US" sz="2200" dirty="0" smtClean="0">
                <a:solidFill>
                  <a:srgbClr val="32302A"/>
                </a:solidFill>
              </a:rPr>
              <a:t>61.3% is owned by </a:t>
            </a:r>
            <a:r>
              <a:rPr lang="en-US" sz="2200" dirty="0">
                <a:solidFill>
                  <a:srgbClr val="32302A"/>
                </a:solidFill>
              </a:rPr>
              <a:t>foreigners and </a:t>
            </a:r>
            <a:r>
              <a:rPr lang="en-US" sz="2200" dirty="0" smtClean="0">
                <a:solidFill>
                  <a:srgbClr val="32302A"/>
                </a:solidFill>
              </a:rPr>
              <a:t>38.7% </a:t>
            </a:r>
            <a:r>
              <a:rPr lang="en-US" sz="2200" dirty="0">
                <a:solidFill>
                  <a:srgbClr val="32302A"/>
                </a:solidFill>
              </a:rPr>
              <a:t>is held by domestic investors.</a:t>
            </a:r>
            <a:endParaRPr lang="en-US" sz="2200" dirty="0" smtClean="0">
              <a:solidFill>
                <a:srgbClr val="32302A"/>
              </a:solidFill>
            </a:endParaRPr>
          </a:p>
        </p:txBody>
      </p:sp>
    </p:spTree>
    <p:extLst>
      <p:ext uri="{BB962C8B-B14F-4D97-AF65-F5344CB8AC3E}">
        <p14:creationId xmlns:p14="http://schemas.microsoft.com/office/powerpoint/2010/main" val="3430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anim calcmode="lin" valueType="num">
                                      <p:cBhvr>
                                        <p:cTn id="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500"/>
                                        <p:tgtEl>
                                          <p:spTgt spid="19">
                                            <p:txEl>
                                              <p:pRg st="1" end="1"/>
                                            </p:txEl>
                                          </p:spTgt>
                                        </p:tgtEl>
                                      </p:cBhvr>
                                    </p:animEffect>
                                    <p:anim calcmode="lin" valueType="num">
                                      <p:cBhvr>
                                        <p:cTn id="14"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9717"/>
            <a:ext cx="7772400" cy="1283974"/>
          </a:xfrm>
        </p:spPr>
        <p:txBody>
          <a:bodyPr anchor="ctr"/>
          <a:lstStyle/>
          <a:p>
            <a:pPr>
              <a:lnSpc>
                <a:spcPts val="4000"/>
              </a:lnSpc>
            </a:pPr>
            <a:r>
              <a:rPr lang="en-US" dirty="0"/>
              <a:t>How Does Debt Financing</a:t>
            </a:r>
            <a:br>
              <a:rPr lang="en-US" dirty="0"/>
            </a:br>
            <a:r>
              <a:rPr lang="en-US" dirty="0"/>
              <a:t>Influence Future Generations?</a:t>
            </a:r>
          </a:p>
        </p:txBody>
      </p:sp>
    </p:spTree>
    <p:extLst>
      <p:ext uri="{BB962C8B-B14F-4D97-AF65-F5344CB8AC3E}">
        <p14:creationId xmlns:p14="http://schemas.microsoft.com/office/powerpoint/2010/main" val="3655281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6271"/>
            <a:ext cx="8904855" cy="1019149"/>
          </a:xfrm>
        </p:spPr>
        <p:txBody>
          <a:bodyPr/>
          <a:lstStyle/>
          <a:p>
            <a:pPr>
              <a:lnSpc>
                <a:spcPts val="3500"/>
              </a:lnSpc>
            </a:pPr>
            <a:r>
              <a:rPr lang="en-US" dirty="0"/>
              <a:t>How Does Debt Financing </a:t>
            </a:r>
            <a:br>
              <a:rPr lang="en-US" dirty="0"/>
            </a:br>
            <a:r>
              <a:rPr lang="en-US" dirty="0"/>
              <a:t>Influence Future Generations?</a:t>
            </a:r>
          </a:p>
        </p:txBody>
      </p:sp>
      <p:sp>
        <p:nvSpPr>
          <p:cNvPr id="3" name="Content Placeholder 2"/>
          <p:cNvSpPr>
            <a:spLocks noGrp="1"/>
          </p:cNvSpPr>
          <p:nvPr>
            <p:ph idx="1"/>
          </p:nvPr>
        </p:nvSpPr>
        <p:spPr>
          <a:xfrm>
            <a:off x="140675" y="1114956"/>
            <a:ext cx="8823571" cy="5238952"/>
          </a:xfrm>
        </p:spPr>
        <p:txBody>
          <a:bodyPr/>
          <a:lstStyle/>
          <a:p>
            <a:pPr marL="231775" indent="-231775"/>
            <a:r>
              <a:rPr lang="en-US" dirty="0" smtClean="0">
                <a:solidFill>
                  <a:srgbClr val="32302A"/>
                </a:solidFill>
              </a:rPr>
              <a:t>How does debt financing influence future generations?</a:t>
            </a:r>
          </a:p>
          <a:p>
            <a:pPr marL="231775" indent="-231775"/>
            <a:r>
              <a:rPr lang="en-US" dirty="0" smtClean="0">
                <a:solidFill>
                  <a:srgbClr val="32302A"/>
                </a:solidFill>
              </a:rPr>
              <a:t>When </a:t>
            </a:r>
            <a:r>
              <a:rPr lang="en-US" dirty="0">
                <a:solidFill>
                  <a:srgbClr val="32302A"/>
                </a:solidFill>
              </a:rPr>
              <a:t>considering this </a:t>
            </a:r>
            <a:r>
              <a:rPr lang="en-US" dirty="0" smtClean="0">
                <a:solidFill>
                  <a:srgbClr val="32302A"/>
                </a:solidFill>
              </a:rPr>
              <a:t>issue keep </a:t>
            </a:r>
            <a:r>
              <a:rPr lang="en-US" dirty="0">
                <a:solidFill>
                  <a:srgbClr val="32302A"/>
                </a:solidFill>
              </a:rPr>
              <a:t>3 </a:t>
            </a:r>
            <a:r>
              <a:rPr lang="en-US" dirty="0" smtClean="0">
                <a:solidFill>
                  <a:srgbClr val="32302A"/>
                </a:solidFill>
              </a:rPr>
              <a:t>key points </a:t>
            </a:r>
            <a:r>
              <a:rPr lang="en-US" dirty="0">
                <a:solidFill>
                  <a:srgbClr val="32302A"/>
                </a:solidFill>
              </a:rPr>
              <a:t>in mind:</a:t>
            </a:r>
          </a:p>
          <a:p>
            <a:pPr marL="631825" lvl="1" indent="-231775"/>
            <a:r>
              <a:rPr lang="en-US" sz="2800" dirty="0">
                <a:solidFill>
                  <a:srgbClr val="32302A"/>
                </a:solidFill>
              </a:rPr>
              <a:t>For domestically held debt </a:t>
            </a:r>
            <a:r>
              <a:rPr lang="en-US" sz="2800" dirty="0" smtClean="0">
                <a:solidFill>
                  <a:srgbClr val="32302A"/>
                </a:solidFill>
              </a:rPr>
              <a:t>(38.7% </a:t>
            </a:r>
            <a:r>
              <a:rPr lang="en-US" sz="2800" dirty="0">
                <a:solidFill>
                  <a:srgbClr val="32302A"/>
                </a:solidFill>
              </a:rPr>
              <a:t>of total privately held debt), </a:t>
            </a:r>
            <a:r>
              <a:rPr lang="en-US" sz="2800" dirty="0" smtClean="0">
                <a:solidFill>
                  <a:srgbClr val="32302A"/>
                </a:solidFill>
              </a:rPr>
              <a:t>the future </a:t>
            </a:r>
            <a:r>
              <a:rPr lang="en-US" sz="2800" dirty="0">
                <a:solidFill>
                  <a:srgbClr val="32302A"/>
                </a:solidFill>
              </a:rPr>
              <a:t>generations that pay the tax liability accompanying the debt will also receive the interest income.</a:t>
            </a:r>
          </a:p>
          <a:p>
            <a:pPr marL="631825" lvl="1" indent="-231775"/>
            <a:r>
              <a:rPr lang="en-US" sz="2800" dirty="0">
                <a:solidFill>
                  <a:srgbClr val="32302A"/>
                </a:solidFill>
              </a:rPr>
              <a:t>Debt financing of a government activity cannot push the opportunity cost of the resources used by the government into the future. </a:t>
            </a:r>
          </a:p>
          <a:p>
            <a:pPr marL="631825" lvl="1" indent="-231775"/>
            <a:r>
              <a:rPr lang="en-US" sz="2800" dirty="0">
                <a:solidFill>
                  <a:srgbClr val="32302A"/>
                </a:solidFill>
              </a:rPr>
              <a:t>Debt financing will influence future generations primarily through capital formation.</a:t>
            </a:r>
          </a:p>
        </p:txBody>
      </p:sp>
    </p:spTree>
    <p:extLst>
      <p:ext uri="{BB962C8B-B14F-4D97-AF65-F5344CB8AC3E}">
        <p14:creationId xmlns:p14="http://schemas.microsoft.com/office/powerpoint/2010/main" val="422058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234</TotalTime>
  <Words>1025</Words>
  <Application>Microsoft Office PowerPoint</Application>
  <PresentationFormat>On-screen Show (4:3)</PresentationFormat>
  <Paragraphs>238</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15th edition TEMPLATE</vt:lpstr>
      <vt:lpstr>The Federal Budget  and the National Debt</vt:lpstr>
      <vt:lpstr>Deficits, Surpluses,   and the National Debt </vt:lpstr>
      <vt:lpstr>Deficits, Surpluses,  and the National Debt </vt:lpstr>
      <vt:lpstr>Budget Deficits and the National Debt</vt:lpstr>
      <vt:lpstr>Budget Deficits and the National Debt</vt:lpstr>
      <vt:lpstr>Who Owns the National Debt?</vt:lpstr>
      <vt:lpstr>Who Owns the National Debt? (December 31, 2012)</vt:lpstr>
      <vt:lpstr>How Does Debt Financing Influence Future Generations?</vt:lpstr>
      <vt:lpstr>How Does Debt Financing  Influence Future Generations?</vt:lpstr>
      <vt:lpstr>How Does Debt Financing  Influence Capital Formation?</vt:lpstr>
      <vt:lpstr>Borrowing from Foreigners</vt:lpstr>
      <vt:lpstr>Budget Deficits of 2001-2012</vt:lpstr>
      <vt:lpstr>Government Debt: A Cross-Country Comparison</vt:lpstr>
      <vt:lpstr>Government Debt  of Industrial Countries</vt:lpstr>
      <vt:lpstr>Social Security, Budget Deficits,  and the National Debt</vt:lpstr>
      <vt:lpstr>Social Security, Budget Deficits,  and the National Debt </vt:lpstr>
      <vt:lpstr>Political Economy  of Debt Financing</vt:lpstr>
      <vt:lpstr>Political Attractiveness  of Budget Deficits </vt:lpstr>
      <vt:lpstr>Unfunded Promises  are a Form of Debt</vt:lpstr>
      <vt:lpstr>Politics, Demographics, Federal Debt, and the Dangers Ahead</vt:lpstr>
      <vt:lpstr>Politics, Demographics,  Federal Debt, and the Dangers Ahead</vt:lpstr>
      <vt:lpstr>Politics, Demographics,  Federal Debt, and the Dangers Ahead</vt:lpstr>
      <vt:lpstr>Politics, Demographics,  Federal Debt, and the Dangers Ahead</vt:lpstr>
      <vt:lpstr>Questions for Thought: </vt:lpstr>
      <vt:lpstr>Questions for Thought: </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Federal Budget and the National Debt (15th ed.)</dc:title>
  <dc:subject>The Federal Budget and the National Debt (15th ed.)</dc:subject>
  <dc:creator>Dr. Chuck Skipton</dc:creator>
  <cp:lastModifiedBy>Dr. Chuck Skipton</cp:lastModifiedBy>
  <cp:revision>38</cp:revision>
  <dcterms:created xsi:type="dcterms:W3CDTF">2013-12-17T18:08:03Z</dcterms:created>
  <dcterms:modified xsi:type="dcterms:W3CDTF">2014-01-10T17:33:32Z</dcterms:modified>
</cp:coreProperties>
</file>