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8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3">
          <p15:clr>
            <a:srgbClr val="A4A3A4"/>
          </p15:clr>
        </p15:guide>
        <p15:guide id="2" pos="6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A3"/>
    <a:srgbClr val="F1F1E3"/>
    <a:srgbClr val="F4F6EE"/>
    <a:srgbClr val="E9EDDF"/>
    <a:srgbClr val="EFE5BB"/>
    <a:srgbClr val="E2DEEE"/>
    <a:srgbClr val="32302A"/>
    <a:srgbClr val="515A61"/>
    <a:srgbClr val="444C5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96" autoAdjust="0"/>
    <p:restoredTop sz="50000" autoAdjust="0"/>
  </p:normalViewPr>
  <p:slideViewPr>
    <p:cSldViewPr snapToGrid="0" snapToObjects="1">
      <p:cViewPr varScale="1">
        <p:scale>
          <a:sx n="108" d="100"/>
          <a:sy n="108" d="100"/>
        </p:scale>
        <p:origin x="312" y="200"/>
      </p:cViewPr>
      <p:guideLst>
        <p:guide orient="horz" pos="593"/>
        <p:guide pos="6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6" d="100"/>
        <a:sy n="17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5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9276-451D-43C9-813E-64E3A18F484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4204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Slides from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Private and Public Choice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ed.”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James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&amp; David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Macpherson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12643" y="8685213"/>
            <a:ext cx="1143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8962-1D3C-40FF-9F8C-4139F6810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695" y="847843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4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4C36-653B-48C7-AF84-E47CA5954DE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85213"/>
            <a:ext cx="525073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Notes for:   “Private and Public Choice 15th ed.”</a:t>
            </a:r>
          </a:p>
          <a:p>
            <a:pPr>
              <a:defRPr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                      James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&amp; David Macpherson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4999" y="8685213"/>
            <a:ext cx="11414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D8D62-E453-4738-A912-78A33588E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95" y="857270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4" b="34397"/>
          <a:stretch/>
        </p:blipFill>
        <p:spPr>
          <a:xfrm>
            <a:off x="150346" y="972920"/>
            <a:ext cx="8847434" cy="5638800"/>
          </a:xfrm>
          <a:prstGeom prst="rect">
            <a:avLst/>
          </a:prstGeom>
        </p:spPr>
      </p:pic>
      <p:grpSp>
        <p:nvGrpSpPr>
          <p:cNvPr id="40" name="Group 39"/>
          <p:cNvGrpSpPr/>
          <p:nvPr userDrawn="1"/>
        </p:nvGrpSpPr>
        <p:grpSpPr>
          <a:xfrm>
            <a:off x="681355" y="5638235"/>
            <a:ext cx="8010009" cy="871401"/>
            <a:chOff x="928495" y="5682125"/>
            <a:chExt cx="8010009" cy="871401"/>
          </a:xfrm>
        </p:grpSpPr>
        <p:sp>
          <p:nvSpPr>
            <p:cNvPr id="41" name="Rectangle 40"/>
            <p:cNvSpPr/>
            <p:nvPr userDrawn="1"/>
          </p:nvSpPr>
          <p:spPr>
            <a:xfrm>
              <a:off x="928495" y="5682126"/>
              <a:ext cx="7791223" cy="87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 Box 60"/>
            <p:cNvSpPr txBox="1">
              <a:spLocks noChangeArrowheads="1"/>
            </p:cNvSpPr>
            <p:nvPr userDrawn="1"/>
          </p:nvSpPr>
          <p:spPr bwMode="auto">
            <a:xfrm>
              <a:off x="928495" y="5682125"/>
              <a:ext cx="74769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To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Accompany: 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“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Economics: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Private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and Public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Choice, 16th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ed.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”</a:t>
              </a:r>
            </a:p>
            <a:p>
              <a:pPr>
                <a:defRPr/>
              </a:pP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                            James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Richard Stroup, Russell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&amp; David Macpherson</a:t>
              </a:r>
            </a:p>
          </p:txBody>
        </p:sp>
        <p:sp>
          <p:nvSpPr>
            <p:cNvPr id="43" name="Text Box 61"/>
            <p:cNvSpPr txBox="1">
              <a:spLocks noChangeArrowheads="1"/>
            </p:cNvSpPr>
            <p:nvPr userDrawn="1"/>
          </p:nvSpPr>
          <p:spPr bwMode="auto">
            <a:xfrm>
              <a:off x="939327" y="6214971"/>
              <a:ext cx="79991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Slides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prepared by Joseph Connors with the assistance</a:t>
              </a:r>
              <a:r>
                <a:rPr kumimoji="0" lang="en-US" sz="1600" b="0" baseline="0" dirty="0" smtClean="0">
                  <a:latin typeface="Calibri" panose="020F0502020204030204" pitchFamily="34" charset="0"/>
                  <a:cs typeface="Times New Roman" pitchFamily="18" charset="0"/>
                </a:rPr>
                <a:t> of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Charles Skipton &amp; James </a:t>
              </a:r>
              <a:r>
                <a:rPr kumimoji="0" lang="en-US" sz="1600" b="0" dirty="0" err="1" smtClean="0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endParaRPr kumimoji="0" lang="en-US" sz="1600" b="0" dirty="0"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 userDrawn="1"/>
        </p:nvGrpSpPr>
        <p:grpSpPr>
          <a:xfrm>
            <a:off x="2435956" y="55169"/>
            <a:ext cx="4191614" cy="2154873"/>
            <a:chOff x="2435956" y="55169"/>
            <a:chExt cx="4191614" cy="2154873"/>
          </a:xfrm>
        </p:grpSpPr>
        <p:grpSp>
          <p:nvGrpSpPr>
            <p:cNvPr id="45" name="Group 44"/>
            <p:cNvGrpSpPr/>
            <p:nvPr userDrawn="1"/>
          </p:nvGrpSpPr>
          <p:grpSpPr>
            <a:xfrm>
              <a:off x="2435956" y="55169"/>
              <a:ext cx="4191614" cy="2154873"/>
              <a:chOff x="997268" y="152400"/>
              <a:chExt cx="7392352" cy="36576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997268" y="152400"/>
                <a:ext cx="7392352" cy="3657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513"/>
              <a:stretch/>
            </p:blipFill>
            <p:spPr bwMode="auto">
              <a:xfrm>
                <a:off x="1142998" y="228600"/>
                <a:ext cx="7134225" cy="2027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1799283" y="3242546"/>
                <a:ext cx="5706192" cy="501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/>
                  <a:t>GWARTNEY – STROUP – SOBEL – MACPHERSON</a:t>
                </a: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1945636" y="3230880"/>
                <a:ext cx="56957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 userDrawn="1"/>
          </p:nvSpPr>
          <p:spPr>
            <a:xfrm>
              <a:off x="4168409" y="1581036"/>
              <a:ext cx="8018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16</a:t>
              </a:r>
              <a:r>
                <a:rPr lang="en-US" sz="900" b="0" i="0" baseline="3000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US" sz="900" b="0" i="0" baseline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 EDITION</a:t>
              </a:r>
              <a:endParaRPr lang="en-US" sz="9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3346707" y="1286251"/>
              <a:ext cx="24547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PRIVATE AND PUBLIC CHOICE</a:t>
              </a:r>
              <a:endParaRPr lang="en-US" sz="15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52" name="Title Placeholder 1"/>
          <p:cNvSpPr>
            <a:spLocks noGrp="1"/>
          </p:cNvSpPr>
          <p:nvPr>
            <p:ph type="title"/>
          </p:nvPr>
        </p:nvSpPr>
        <p:spPr>
          <a:xfrm>
            <a:off x="360894" y="2750508"/>
            <a:ext cx="8358824" cy="572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Line 59"/>
          <p:cNvSpPr>
            <a:spLocks noChangeShapeType="1"/>
          </p:cNvSpPr>
          <p:nvPr userDrawn="1"/>
        </p:nvSpPr>
        <p:spPr bwMode="auto">
          <a:xfrm>
            <a:off x="382390" y="3367907"/>
            <a:ext cx="83373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000">
              <a:latin typeface="Calibri" panose="020F0502020204030204" pitchFamily="34" charset="0"/>
            </a:endParaRPr>
          </a:p>
        </p:txBody>
      </p:sp>
      <p:sp>
        <p:nvSpPr>
          <p:cNvPr id="54" name="Text Box 65"/>
          <p:cNvSpPr txBox="1">
            <a:spLocks noChangeArrowheads="1"/>
          </p:cNvSpPr>
          <p:nvPr userDrawn="1"/>
        </p:nvSpPr>
        <p:spPr bwMode="auto">
          <a:xfrm>
            <a:off x="441574" y="3405975"/>
            <a:ext cx="2541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i="1" dirty="0">
                <a:solidFill>
                  <a:schemeClr val="bg1"/>
                </a:solidFill>
                <a:latin typeface="Calibri" panose="020F0502020204030204" pitchFamily="34" charset="0"/>
              </a:rPr>
              <a:t>Full Length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Text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5" name="Text Box 66"/>
          <p:cNvSpPr txBox="1">
            <a:spLocks noChangeArrowheads="1"/>
          </p:cNvSpPr>
          <p:nvPr userDrawn="1"/>
        </p:nvSpPr>
        <p:spPr bwMode="auto">
          <a:xfrm>
            <a:off x="444749" y="3794165"/>
            <a:ext cx="2543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i="1">
                <a:solidFill>
                  <a:schemeClr val="bg1"/>
                </a:solidFill>
                <a:latin typeface="Calibri" panose="020F0502020204030204" pitchFamily="34" charset="0"/>
              </a:rPr>
              <a:t>Micro Only</a:t>
            </a:r>
            <a:r>
              <a:rPr kumimoji="0" lang="en-US" sz="2400" b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kumimoji="0" lang="en-US" sz="2400">
                <a:solidFill>
                  <a:schemeClr val="bg1"/>
                </a:solidFill>
                <a:latin typeface="Calibri" panose="020F0502020204030204" pitchFamily="34" charset="0"/>
              </a:rPr>
              <a:t>Text</a:t>
            </a:r>
            <a:r>
              <a:rPr kumimoji="0" lang="en-US" sz="2400" b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b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</a:p>
        </p:txBody>
      </p:sp>
      <p:sp>
        <p:nvSpPr>
          <p:cNvPr id="56" name="Text Box 67"/>
          <p:cNvSpPr txBox="1">
            <a:spLocks noChangeArrowheads="1"/>
          </p:cNvSpPr>
          <p:nvPr userDrawn="1"/>
        </p:nvSpPr>
        <p:spPr bwMode="auto">
          <a:xfrm>
            <a:off x="2869663" y="3404388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6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Text Box 68"/>
          <p:cNvSpPr txBox="1">
            <a:spLocks noChangeArrowheads="1"/>
          </p:cNvSpPr>
          <p:nvPr userDrawn="1"/>
        </p:nvSpPr>
        <p:spPr bwMode="auto">
          <a:xfrm>
            <a:off x="2869663" y="3794165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5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Text Box 69"/>
          <p:cNvSpPr txBox="1">
            <a:spLocks noChangeArrowheads="1"/>
          </p:cNvSpPr>
          <p:nvPr userDrawn="1"/>
        </p:nvSpPr>
        <p:spPr bwMode="auto">
          <a:xfrm>
            <a:off x="4022372" y="3404388"/>
            <a:ext cx="20828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Special Topic: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Text Box 70"/>
          <p:cNvSpPr txBox="1">
            <a:spLocks noChangeArrowheads="1"/>
          </p:cNvSpPr>
          <p:nvPr userDrawn="1"/>
        </p:nvSpPr>
        <p:spPr bwMode="auto">
          <a:xfrm>
            <a:off x="4022372" y="3794165"/>
            <a:ext cx="20828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Special Topic: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Text Box 143"/>
          <p:cNvSpPr txBox="1">
            <a:spLocks noChangeArrowheads="1"/>
          </p:cNvSpPr>
          <p:nvPr userDrawn="1"/>
        </p:nvSpPr>
        <p:spPr bwMode="auto">
          <a:xfrm>
            <a:off x="436811" y="4190013"/>
            <a:ext cx="25628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i="1">
                <a:solidFill>
                  <a:schemeClr val="bg1"/>
                </a:solidFill>
                <a:latin typeface="Calibri" panose="020F0502020204030204" pitchFamily="34" charset="0"/>
              </a:rPr>
              <a:t>Macro Only</a:t>
            </a:r>
            <a:r>
              <a:rPr kumimoji="0" lang="en-US" sz="2400" b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>
                <a:solidFill>
                  <a:schemeClr val="bg1"/>
                </a:solidFill>
                <a:latin typeface="Calibri" panose="020F0502020204030204" pitchFamily="34" charset="0"/>
              </a:rPr>
              <a:t>Text</a:t>
            </a:r>
            <a:r>
              <a:rPr kumimoji="0" lang="en-US" sz="2400" b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b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</a:p>
        </p:txBody>
      </p:sp>
      <p:sp>
        <p:nvSpPr>
          <p:cNvPr id="61" name="Text Box 144"/>
          <p:cNvSpPr txBox="1">
            <a:spLocks noChangeArrowheads="1"/>
          </p:cNvSpPr>
          <p:nvPr userDrawn="1"/>
        </p:nvSpPr>
        <p:spPr bwMode="auto">
          <a:xfrm>
            <a:off x="2861725" y="4190013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5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Text Box 145"/>
          <p:cNvSpPr txBox="1">
            <a:spLocks noChangeArrowheads="1"/>
          </p:cNvSpPr>
          <p:nvPr userDrawn="1"/>
        </p:nvSpPr>
        <p:spPr bwMode="auto">
          <a:xfrm>
            <a:off x="4014434" y="4190013"/>
            <a:ext cx="20828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Special Topic: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87" y="272770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" b="5080"/>
          <a:stretch/>
        </p:blipFill>
        <p:spPr>
          <a:xfrm>
            <a:off x="77558" y="67995"/>
            <a:ext cx="9001224" cy="651287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82801" y="490118"/>
            <a:ext cx="8178394" cy="1104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76959"/>
            <a:ext cx="7772400" cy="74218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218" y="5654117"/>
            <a:ext cx="1004785" cy="926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94001" y="566115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1429" y="593284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6672" y="6204876"/>
            <a:ext cx="65034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9565" y="619679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 userDrawn="1"/>
        </p:nvSpPr>
        <p:spPr>
          <a:xfrm>
            <a:off x="91440" y="1082081"/>
            <a:ext cx="8932985" cy="5508914"/>
          </a:xfrm>
          <a:prstGeom prst="roundRect">
            <a:avLst>
              <a:gd name="adj" fmla="val 3590"/>
            </a:avLst>
          </a:prstGeom>
          <a:solidFill>
            <a:srgbClr val="F1F1E3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4413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243583"/>
            <a:ext cx="8820445" cy="4692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082677" y="50667"/>
            <a:ext cx="1061323" cy="926755"/>
            <a:chOff x="14013" y="5924772"/>
            <a:chExt cx="1061323" cy="92675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4013" y="5924772"/>
              <a:ext cx="1004785" cy="926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135481" y="5939121"/>
              <a:ext cx="7441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16</a:t>
              </a:r>
              <a:r>
                <a:rPr lang="en-US" sz="2400" b="1" i="1" baseline="30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 </a:t>
              </a:r>
              <a:endPara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22909" y="6210818"/>
              <a:ext cx="7088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edition</a:t>
              </a:r>
              <a:endParaRPr lang="en-US" sz="1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162782" y="6475531"/>
              <a:ext cx="6503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 userDrawn="1"/>
          </p:nvSpPr>
          <p:spPr>
            <a:xfrm>
              <a:off x="28360" y="6460136"/>
              <a:ext cx="10469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-Stroup</a:t>
              </a:r>
            </a:p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-Macpherson</a:t>
              </a:r>
              <a:endParaRPr lang="en-US" sz="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270798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062111"/>
            <a:ext cx="8820445" cy="48744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014" y="5924772"/>
            <a:ext cx="956938" cy="9267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5481" y="593912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909" y="621081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62782" y="6475531"/>
            <a:ext cx="65034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8360" y="646013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7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458" y="294716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59" y="23619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8" y="186748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>
            <a:spLocks/>
          </p:cNvSpPr>
          <p:nvPr/>
        </p:nvSpPr>
        <p:spPr>
          <a:xfrm>
            <a:off x="8147190" y="6637804"/>
            <a:ext cx="978648" cy="206967"/>
          </a:xfrm>
          <a:prstGeom prst="roundRect">
            <a:avLst/>
          </a:prstGeom>
          <a:solidFill>
            <a:schemeClr val="tx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1033980" y="6633880"/>
            <a:ext cx="6858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Copyright ©</a:t>
            </a:r>
            <a:r>
              <a:rPr kumimoji="0" lang="en-US" sz="800" b="0" i="1" dirty="0" smtClean="0">
                <a:solidFill>
                  <a:schemeClr val="tx1"/>
                </a:solidFill>
                <a:latin typeface="+mj-lt"/>
              </a:rPr>
              <a:t>2017 </a:t>
            </a: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Cengage Learning. All rights reserved. May not be scanned, copied or duplicated, or posted to a publicly accessible web site, in whole or in part.</a:t>
            </a:r>
          </a:p>
        </p:txBody>
      </p:sp>
      <p:sp>
        <p:nvSpPr>
          <p:cNvPr id="53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280926" y="6599443"/>
            <a:ext cx="830794" cy="26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1100" b="0" dirty="0" smtClean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First </a:t>
            </a:r>
            <a:r>
              <a:rPr lang="en-US" sz="1100" b="0" dirty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page</a:t>
            </a:r>
          </a:p>
        </p:txBody>
      </p:sp>
      <p:sp>
        <p:nvSpPr>
          <p:cNvPr id="54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182360" y="6663891"/>
            <a:ext cx="145314" cy="156703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  <p:sp>
        <p:nvSpPr>
          <p:cNvPr id="55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959372" y="6663891"/>
            <a:ext cx="145314" cy="15670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0389" y="1505204"/>
            <a:ext cx="7634484" cy="186408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4000"/>
              </a:lnSpc>
            </a:pPr>
            <a:r>
              <a:rPr lang="en-US" dirty="0"/>
              <a:t>Lessons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Great Depression</a:t>
            </a:r>
          </a:p>
        </p:txBody>
      </p:sp>
    </p:spTree>
    <p:extLst>
      <p:ext uri="{BB962C8B-B14F-4D97-AF65-F5344CB8AC3E}">
        <p14:creationId xmlns:p14="http://schemas.microsoft.com/office/powerpoint/2010/main" val="18424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1" y="1113014"/>
            <a:ext cx="8783869" cy="33417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The 1929 decline in stock prices reduced wealth, aggregate demand, and real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output.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Stock prices have fallen by 50% or more during other recessions, but the economy still moved toward a recovery within a year or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two.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While the decline in stock prices may have triggered the initial economic decline, the length and severity of the Great Depression were the result of other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factors.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428598"/>
            <a:ext cx="8904855" cy="649224"/>
          </a:xfrm>
        </p:spPr>
        <p:txBody>
          <a:bodyPr/>
          <a:lstStyle/>
          <a:p>
            <a:r>
              <a:rPr lang="en-US" dirty="0"/>
              <a:t>Stock Prices and Recessions</a:t>
            </a:r>
          </a:p>
        </p:txBody>
      </p:sp>
    </p:spTree>
    <p:extLst>
      <p:ext uri="{BB962C8B-B14F-4D97-AF65-F5344CB8AC3E}">
        <p14:creationId xmlns:p14="http://schemas.microsoft.com/office/powerpoint/2010/main" val="11664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517"/>
            <a:ext cx="7772400" cy="1338682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Why Was the Great Depression So Lengthy </a:t>
            </a:r>
            <a:r>
              <a:rPr lang="en-US" dirty="0" smtClean="0"/>
              <a:t>and </a:t>
            </a:r>
            <a:r>
              <a:rPr lang="en-US" dirty="0"/>
              <a:t>Severe?</a:t>
            </a:r>
          </a:p>
        </p:txBody>
      </p:sp>
    </p:spTree>
    <p:extLst>
      <p:ext uri="{BB962C8B-B14F-4D97-AF65-F5344CB8AC3E}">
        <p14:creationId xmlns:p14="http://schemas.microsoft.com/office/powerpoint/2010/main" val="2549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1" y="1113013"/>
            <a:ext cx="8783869" cy="328704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The length and severity of the Great Depression were the result of four major policy mistakes: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Contraction in the money supply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Large increase in tariffs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Huge tax increases in 1932 and again in 1936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Price controls, perverse regulations, and constant </a:t>
            </a: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</a:b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policy </a:t>
            </a:r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changes during the New Deal era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428598"/>
            <a:ext cx="8904855" cy="649224"/>
          </a:xfrm>
        </p:spPr>
        <p:txBody>
          <a:bodyPr/>
          <a:lstStyle/>
          <a:p>
            <a:r>
              <a:rPr lang="en-US" dirty="0"/>
              <a:t>Causes of the Great Depression</a:t>
            </a:r>
          </a:p>
        </p:txBody>
      </p:sp>
    </p:spTree>
    <p:extLst>
      <p:ext uri="{BB962C8B-B14F-4D97-AF65-F5344CB8AC3E}">
        <p14:creationId xmlns:p14="http://schemas.microsoft.com/office/powerpoint/2010/main" val="40905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1" y="1113013"/>
            <a:ext cx="8783869" cy="43616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The supply of money expanded slowly but steadily throughout the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1920s.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Even though prices were relatively stable in the 1920s, the Fed increased the discount rate, four times between January 1928 and August 1929, pushing it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up from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3.5% to 6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%.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After the October stock market crash, the Fed aggressively sold government bonds, which drained reserves from the banking system and reduced the money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supply.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103401"/>
            <a:ext cx="8904855" cy="96731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b="1" i="1" dirty="0">
                <a:solidFill>
                  <a:srgbClr val="FF0000"/>
                </a:solidFill>
              </a:rPr>
              <a:t>Factor 1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Contraction </a:t>
            </a:r>
            <a:r>
              <a:rPr lang="en-US" dirty="0"/>
              <a:t>of the Money Supply</a:t>
            </a:r>
          </a:p>
        </p:txBody>
      </p:sp>
    </p:spTree>
    <p:extLst>
      <p:ext uri="{BB962C8B-B14F-4D97-AF65-F5344CB8AC3E}">
        <p14:creationId xmlns:p14="http://schemas.microsoft.com/office/powerpoint/2010/main" val="17997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51196" y="1774090"/>
            <a:ext cx="5689605" cy="3915508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29928"/>
            <a:ext cx="8904855" cy="713232"/>
          </a:xfrm>
        </p:spPr>
        <p:txBody>
          <a:bodyPr/>
          <a:lstStyle/>
          <a:p>
            <a:r>
              <a:rPr lang="en-US" dirty="0"/>
              <a:t>Change in Money Supply, 1925-1940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45681" y="1910149"/>
            <a:ext cx="3096104" cy="367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The money supply fell by 3.9% during 1930,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by </a:t>
            </a:r>
            <a:r>
              <a:rPr lang="en-US" sz="2200" dirty="0">
                <a:latin typeface="+mj-lt"/>
                <a:cs typeface="Times New Roman" pitchFamily="18" charset="0"/>
              </a:rPr>
              <a:t>15.3% in 1931, and by 8.9% in 1932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The quantity of money at year-end 1933 was 33% less than in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1929.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The money supply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increased during </a:t>
            </a:r>
            <a:r>
              <a:rPr lang="en-US" sz="2200" dirty="0">
                <a:latin typeface="+mj-lt"/>
                <a:cs typeface="Times New Roman" pitchFamily="18" charset="0"/>
              </a:rPr>
              <a:t>1934-1937, but dipped again in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1938.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 rot="17161779">
            <a:off x="5424757" y="5130864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 rot="17161779">
            <a:off x="5448835" y="5130864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5452047" y="5051171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452047" y="5051171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4414445" y="1939608"/>
            <a:ext cx="3532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Annual Change of M1 Money Supply</a:t>
            </a:r>
            <a: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 (%)</a:t>
            </a:r>
            <a:b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</a:br>
            <a:r>
              <a:rPr lang="en-US" sz="14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1925-1940</a:t>
            </a:r>
            <a:endParaRPr lang="en-US" sz="14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 rot="17161779">
            <a:off x="3430421" y="528909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1925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5" name="Rectangle 28"/>
          <p:cNvSpPr>
            <a:spLocks noChangeArrowheads="1"/>
          </p:cNvSpPr>
          <p:nvPr/>
        </p:nvSpPr>
        <p:spPr bwMode="auto">
          <a:xfrm rot="17161779">
            <a:off x="4094131" y="528909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1927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 rot="17161779">
            <a:off x="4425986" y="528909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1928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 rot="17161779">
            <a:off x="5801562" y="528909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1932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auto">
          <a:xfrm rot="17161779">
            <a:off x="5089696" y="528909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1930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 rot="17161779">
            <a:off x="6133417" y="528909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1933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5037519" y="5048123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5037519" y="5048123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6" name="Rectangle 28"/>
          <p:cNvSpPr>
            <a:spLocks noChangeArrowheads="1"/>
          </p:cNvSpPr>
          <p:nvPr/>
        </p:nvSpPr>
        <p:spPr bwMode="auto">
          <a:xfrm rot="17161779">
            <a:off x="3762276" y="528909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1926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8" name="Rectangle 29"/>
          <p:cNvSpPr>
            <a:spLocks noChangeArrowheads="1"/>
          </p:cNvSpPr>
          <p:nvPr/>
        </p:nvSpPr>
        <p:spPr bwMode="auto">
          <a:xfrm rot="17161779">
            <a:off x="4757841" y="528909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1929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0" name="Rectangle 31"/>
          <p:cNvSpPr>
            <a:spLocks noChangeArrowheads="1"/>
          </p:cNvSpPr>
          <p:nvPr/>
        </p:nvSpPr>
        <p:spPr bwMode="auto">
          <a:xfrm rot="17161779">
            <a:off x="5469707" y="528909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1931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74" name="Group 273"/>
          <p:cNvGrpSpPr/>
          <p:nvPr/>
        </p:nvGrpSpPr>
        <p:grpSpPr>
          <a:xfrm>
            <a:off x="3485189" y="2951476"/>
            <a:ext cx="227626" cy="775049"/>
            <a:chOff x="4367360" y="2885232"/>
            <a:chExt cx="227626" cy="775049"/>
          </a:xfrm>
        </p:grpSpPr>
        <p:sp>
          <p:nvSpPr>
            <p:cNvPr id="7" name="Rectangle 6"/>
            <p:cNvSpPr/>
            <p:nvPr/>
          </p:nvSpPr>
          <p:spPr>
            <a:xfrm>
              <a:off x="4391759" y="3148677"/>
              <a:ext cx="198912" cy="511604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6" name="Rectangle 28"/>
            <p:cNvSpPr>
              <a:spLocks noChangeArrowheads="1"/>
            </p:cNvSpPr>
            <p:nvPr/>
          </p:nvSpPr>
          <p:spPr bwMode="auto">
            <a:xfrm>
              <a:off x="4367360" y="2885232"/>
              <a:ext cx="2276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7.7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4145141" y="3184734"/>
            <a:ext cx="269304" cy="541791"/>
            <a:chOff x="4724591" y="3944230"/>
            <a:chExt cx="269304" cy="541791"/>
          </a:xfrm>
        </p:grpSpPr>
        <p:sp>
          <p:nvSpPr>
            <p:cNvPr id="81" name="Rectangle 80"/>
            <p:cNvSpPr/>
            <p:nvPr/>
          </p:nvSpPr>
          <p:spPr>
            <a:xfrm>
              <a:off x="4765725" y="4188172"/>
              <a:ext cx="198912" cy="297849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7" name="Rectangle 28"/>
            <p:cNvSpPr>
              <a:spLocks noChangeArrowheads="1"/>
            </p:cNvSpPr>
            <p:nvPr/>
          </p:nvSpPr>
          <p:spPr bwMode="auto">
            <a:xfrm>
              <a:off x="4724591" y="3944230"/>
              <a:ext cx="2693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 4.5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509468" y="3287320"/>
            <a:ext cx="227626" cy="439205"/>
            <a:chOff x="5468475" y="2773442"/>
            <a:chExt cx="227626" cy="439205"/>
          </a:xfrm>
        </p:grpSpPr>
        <p:sp>
          <p:nvSpPr>
            <p:cNvPr id="82" name="Rectangle 81"/>
            <p:cNvSpPr/>
            <p:nvPr/>
          </p:nvSpPr>
          <p:spPr>
            <a:xfrm>
              <a:off x="5474413" y="2999482"/>
              <a:ext cx="198912" cy="213165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8" name="Rectangle 28"/>
            <p:cNvSpPr>
              <a:spLocks noChangeArrowheads="1"/>
            </p:cNvSpPr>
            <p:nvPr/>
          </p:nvSpPr>
          <p:spPr bwMode="auto">
            <a:xfrm>
              <a:off x="5468475" y="2773442"/>
              <a:ext cx="2276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3.6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92" name="Rectangle 30"/>
          <p:cNvSpPr>
            <a:spLocks noChangeArrowheads="1"/>
          </p:cNvSpPr>
          <p:nvPr/>
        </p:nvSpPr>
        <p:spPr bwMode="auto">
          <a:xfrm rot="17161779">
            <a:off x="6797127" y="528909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1935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3" name="Rectangle 44"/>
          <p:cNvSpPr>
            <a:spLocks noChangeArrowheads="1"/>
          </p:cNvSpPr>
          <p:nvPr/>
        </p:nvSpPr>
        <p:spPr bwMode="auto">
          <a:xfrm rot="17161779">
            <a:off x="7128982" y="528909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1936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4" name="Rectangle 31"/>
          <p:cNvSpPr>
            <a:spLocks noChangeArrowheads="1"/>
          </p:cNvSpPr>
          <p:nvPr/>
        </p:nvSpPr>
        <p:spPr bwMode="auto">
          <a:xfrm rot="17161779">
            <a:off x="6465272" y="528909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1934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71" name="Group 270"/>
          <p:cNvGrpSpPr/>
          <p:nvPr/>
        </p:nvGrpSpPr>
        <p:grpSpPr>
          <a:xfrm>
            <a:off x="4722375" y="3787028"/>
            <a:ext cx="328616" cy="307649"/>
            <a:chOff x="5388996" y="3726672"/>
            <a:chExt cx="328616" cy="307649"/>
          </a:xfrm>
        </p:grpSpPr>
        <p:sp>
          <p:nvSpPr>
            <p:cNvPr id="83" name="Rectangle 82"/>
            <p:cNvSpPr/>
            <p:nvPr/>
          </p:nvSpPr>
          <p:spPr>
            <a:xfrm>
              <a:off x="5513657" y="3726672"/>
              <a:ext cx="198912" cy="67322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5" name="Rectangle 28"/>
            <p:cNvSpPr>
              <a:spLocks noChangeArrowheads="1"/>
            </p:cNvSpPr>
            <p:nvPr/>
          </p:nvSpPr>
          <p:spPr bwMode="auto">
            <a:xfrm>
              <a:off x="5388996" y="3818877"/>
              <a:ext cx="32861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- 1.5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5088950" y="3787028"/>
            <a:ext cx="328616" cy="522752"/>
            <a:chOff x="5802928" y="3726671"/>
            <a:chExt cx="328616" cy="522752"/>
          </a:xfrm>
        </p:grpSpPr>
        <p:sp>
          <p:nvSpPr>
            <p:cNvPr id="84" name="Rectangle 83"/>
            <p:cNvSpPr/>
            <p:nvPr/>
          </p:nvSpPr>
          <p:spPr>
            <a:xfrm>
              <a:off x="5887623" y="3726671"/>
              <a:ext cx="198912" cy="235582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6" name="Rectangle 28"/>
            <p:cNvSpPr>
              <a:spLocks noChangeArrowheads="1"/>
            </p:cNvSpPr>
            <p:nvPr/>
          </p:nvSpPr>
          <p:spPr bwMode="auto">
            <a:xfrm>
              <a:off x="5802928" y="4033979"/>
              <a:ext cx="32861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- 3.9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6455700" y="2530145"/>
            <a:ext cx="318998" cy="1196380"/>
            <a:chOff x="6202716" y="2463899"/>
            <a:chExt cx="318998" cy="1196380"/>
          </a:xfrm>
        </p:grpSpPr>
        <p:sp>
          <p:nvSpPr>
            <p:cNvPr id="85" name="Rectangle 84"/>
            <p:cNvSpPr/>
            <p:nvPr/>
          </p:nvSpPr>
          <p:spPr>
            <a:xfrm>
              <a:off x="6261589" y="2706892"/>
              <a:ext cx="198912" cy="953387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7" name="Rectangle 28"/>
            <p:cNvSpPr>
              <a:spLocks noChangeArrowheads="1"/>
            </p:cNvSpPr>
            <p:nvPr/>
          </p:nvSpPr>
          <p:spPr bwMode="auto">
            <a:xfrm>
              <a:off x="6202716" y="2463899"/>
              <a:ext cx="3189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13.8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6782906" y="2438502"/>
            <a:ext cx="318998" cy="1288023"/>
            <a:chOff x="6568220" y="2372257"/>
            <a:chExt cx="318998" cy="1288023"/>
          </a:xfrm>
        </p:grpSpPr>
        <p:sp>
          <p:nvSpPr>
            <p:cNvPr id="98" name="Rectangle 97"/>
            <p:cNvSpPr/>
            <p:nvPr/>
          </p:nvSpPr>
          <p:spPr>
            <a:xfrm>
              <a:off x="6635555" y="2635059"/>
              <a:ext cx="198912" cy="1025221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4" name="Rectangle 28"/>
            <p:cNvSpPr>
              <a:spLocks noChangeArrowheads="1"/>
            </p:cNvSpPr>
            <p:nvPr/>
          </p:nvSpPr>
          <p:spPr bwMode="auto">
            <a:xfrm>
              <a:off x="6568220" y="2372257"/>
              <a:ext cx="3189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15.9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7135539" y="2695442"/>
            <a:ext cx="318998" cy="1031083"/>
            <a:chOff x="6964569" y="2629197"/>
            <a:chExt cx="318998" cy="1031083"/>
          </a:xfrm>
        </p:grpSpPr>
        <p:sp>
          <p:nvSpPr>
            <p:cNvPr id="99" name="Rectangle 98"/>
            <p:cNvSpPr/>
            <p:nvPr/>
          </p:nvSpPr>
          <p:spPr>
            <a:xfrm>
              <a:off x="7009521" y="2882184"/>
              <a:ext cx="198912" cy="778096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5" name="Rectangle 28"/>
            <p:cNvSpPr>
              <a:spLocks noChangeArrowheads="1"/>
            </p:cNvSpPr>
            <p:nvPr/>
          </p:nvSpPr>
          <p:spPr bwMode="auto">
            <a:xfrm>
              <a:off x="6964569" y="2629197"/>
              <a:ext cx="3189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11.5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7839589" y="3088324"/>
            <a:ext cx="227626" cy="638201"/>
            <a:chOff x="7375637" y="3022078"/>
            <a:chExt cx="227626" cy="638201"/>
          </a:xfrm>
        </p:grpSpPr>
        <p:sp>
          <p:nvSpPr>
            <p:cNvPr id="100" name="Rectangle 99"/>
            <p:cNvSpPr/>
            <p:nvPr/>
          </p:nvSpPr>
          <p:spPr>
            <a:xfrm>
              <a:off x="7383487" y="3277060"/>
              <a:ext cx="198912" cy="383219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6" name="Rectangle 28"/>
            <p:cNvSpPr>
              <a:spLocks noChangeArrowheads="1"/>
            </p:cNvSpPr>
            <p:nvPr/>
          </p:nvSpPr>
          <p:spPr bwMode="auto">
            <a:xfrm>
              <a:off x="7375637" y="3022078"/>
              <a:ext cx="2276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5.9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8117599" y="2810370"/>
            <a:ext cx="318998" cy="916155"/>
            <a:chOff x="8074637" y="2744126"/>
            <a:chExt cx="318998" cy="916155"/>
          </a:xfrm>
        </p:grpSpPr>
        <p:sp>
          <p:nvSpPr>
            <p:cNvPr id="102" name="Rectangle 101"/>
            <p:cNvSpPr/>
            <p:nvPr/>
          </p:nvSpPr>
          <p:spPr>
            <a:xfrm>
              <a:off x="8131419" y="2990565"/>
              <a:ext cx="198912" cy="669716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7" name="Rectangle 28"/>
            <p:cNvSpPr>
              <a:spLocks noChangeArrowheads="1"/>
            </p:cNvSpPr>
            <p:nvPr/>
          </p:nvSpPr>
          <p:spPr bwMode="auto">
            <a:xfrm>
              <a:off x="8074637" y="2744126"/>
              <a:ext cx="3189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10.0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8453614" y="2608266"/>
            <a:ext cx="318998" cy="1118259"/>
            <a:chOff x="8447748" y="2543780"/>
            <a:chExt cx="318998" cy="1118259"/>
          </a:xfrm>
        </p:grpSpPr>
        <p:sp>
          <p:nvSpPr>
            <p:cNvPr id="103" name="Rectangle 102"/>
            <p:cNvSpPr/>
            <p:nvPr/>
          </p:nvSpPr>
          <p:spPr>
            <a:xfrm>
              <a:off x="8505387" y="2793359"/>
              <a:ext cx="198912" cy="868680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8" name="Rectangle 28"/>
            <p:cNvSpPr>
              <a:spLocks noChangeArrowheads="1"/>
            </p:cNvSpPr>
            <p:nvPr/>
          </p:nvSpPr>
          <p:spPr bwMode="auto">
            <a:xfrm>
              <a:off x="8447748" y="2543780"/>
              <a:ext cx="3189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12.5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5376337" y="3787028"/>
            <a:ext cx="418384" cy="1320777"/>
            <a:chOff x="7624943" y="3726671"/>
            <a:chExt cx="418384" cy="1320777"/>
          </a:xfrm>
        </p:grpSpPr>
        <p:sp>
          <p:nvSpPr>
            <p:cNvPr id="101" name="Rectangle 100"/>
            <p:cNvSpPr/>
            <p:nvPr/>
          </p:nvSpPr>
          <p:spPr>
            <a:xfrm>
              <a:off x="7757453" y="3726671"/>
              <a:ext cx="198912" cy="1036304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9" name="Rectangle 28"/>
            <p:cNvSpPr>
              <a:spLocks noChangeArrowheads="1"/>
            </p:cNvSpPr>
            <p:nvPr/>
          </p:nvSpPr>
          <p:spPr bwMode="auto">
            <a:xfrm>
              <a:off x="7624943" y="4832004"/>
              <a:ext cx="4183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- 15.3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75" name="Rectangle 44"/>
          <p:cNvSpPr>
            <a:spLocks noChangeArrowheads="1"/>
          </p:cNvSpPr>
          <p:nvPr/>
        </p:nvSpPr>
        <p:spPr bwMode="auto">
          <a:xfrm rot="17161779">
            <a:off x="7460837" y="528909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1937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6" name="Rectangle 30"/>
          <p:cNvSpPr>
            <a:spLocks noChangeArrowheads="1"/>
          </p:cNvSpPr>
          <p:nvPr/>
        </p:nvSpPr>
        <p:spPr bwMode="auto">
          <a:xfrm rot="17161779">
            <a:off x="8124547" y="528909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1939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7" name="Rectangle 44"/>
          <p:cNvSpPr>
            <a:spLocks noChangeArrowheads="1"/>
          </p:cNvSpPr>
          <p:nvPr/>
        </p:nvSpPr>
        <p:spPr bwMode="auto">
          <a:xfrm rot="17161779">
            <a:off x="8456409" y="528909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1940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8" name="Rectangle 31"/>
          <p:cNvSpPr>
            <a:spLocks noChangeArrowheads="1"/>
          </p:cNvSpPr>
          <p:nvPr/>
        </p:nvSpPr>
        <p:spPr bwMode="auto">
          <a:xfrm rot="17161779">
            <a:off x="7792692" y="528909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1938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97051" y="3714964"/>
            <a:ext cx="5347690" cy="92075"/>
            <a:chOff x="3488491" y="3650956"/>
            <a:chExt cx="5347690" cy="92075"/>
          </a:xfrm>
        </p:grpSpPr>
        <p:sp>
          <p:nvSpPr>
            <p:cNvPr id="56" name="Line 39"/>
            <p:cNvSpPr>
              <a:spLocks noChangeShapeType="1"/>
            </p:cNvSpPr>
            <p:nvPr/>
          </p:nvSpPr>
          <p:spPr bwMode="auto">
            <a:xfrm>
              <a:off x="4203256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57" name="Line 40"/>
            <p:cNvSpPr>
              <a:spLocks noChangeShapeType="1"/>
            </p:cNvSpPr>
            <p:nvPr/>
          </p:nvSpPr>
          <p:spPr bwMode="auto">
            <a:xfrm>
              <a:off x="4536400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58" name="Line 41"/>
            <p:cNvSpPr>
              <a:spLocks noChangeShapeType="1"/>
            </p:cNvSpPr>
            <p:nvPr/>
          </p:nvSpPr>
          <p:spPr bwMode="auto">
            <a:xfrm>
              <a:off x="5202688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59" name="Line 42"/>
            <p:cNvSpPr>
              <a:spLocks noChangeShapeType="1"/>
            </p:cNvSpPr>
            <p:nvPr/>
          </p:nvSpPr>
          <p:spPr bwMode="auto">
            <a:xfrm>
              <a:off x="5868976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60" name="Line 43"/>
            <p:cNvSpPr>
              <a:spLocks noChangeShapeType="1"/>
            </p:cNvSpPr>
            <p:nvPr/>
          </p:nvSpPr>
          <p:spPr bwMode="auto">
            <a:xfrm>
              <a:off x="6202120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67" name="Line 39"/>
            <p:cNvSpPr>
              <a:spLocks noChangeShapeType="1"/>
            </p:cNvSpPr>
            <p:nvPr/>
          </p:nvSpPr>
          <p:spPr bwMode="auto">
            <a:xfrm>
              <a:off x="3870112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69" name="Line 40"/>
            <p:cNvSpPr>
              <a:spLocks noChangeShapeType="1"/>
            </p:cNvSpPr>
            <p:nvPr/>
          </p:nvSpPr>
          <p:spPr bwMode="auto">
            <a:xfrm>
              <a:off x="4869544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71" name="Line 41"/>
            <p:cNvSpPr>
              <a:spLocks noChangeShapeType="1"/>
            </p:cNvSpPr>
            <p:nvPr/>
          </p:nvSpPr>
          <p:spPr bwMode="auto">
            <a:xfrm>
              <a:off x="5535832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73" name="Line 43"/>
            <p:cNvSpPr>
              <a:spLocks noChangeShapeType="1"/>
            </p:cNvSpPr>
            <p:nvPr/>
          </p:nvSpPr>
          <p:spPr bwMode="auto">
            <a:xfrm>
              <a:off x="6535264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3488491" y="3692207"/>
              <a:ext cx="53476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Line 42"/>
            <p:cNvSpPr>
              <a:spLocks noChangeShapeType="1"/>
            </p:cNvSpPr>
            <p:nvPr/>
          </p:nvSpPr>
          <p:spPr bwMode="auto">
            <a:xfrm>
              <a:off x="6868408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90" name="Line 43"/>
            <p:cNvSpPr>
              <a:spLocks noChangeShapeType="1"/>
            </p:cNvSpPr>
            <p:nvPr/>
          </p:nvSpPr>
          <p:spPr bwMode="auto">
            <a:xfrm>
              <a:off x="7201552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79" name="Line 42"/>
            <p:cNvSpPr>
              <a:spLocks noChangeShapeType="1"/>
            </p:cNvSpPr>
            <p:nvPr/>
          </p:nvSpPr>
          <p:spPr bwMode="auto">
            <a:xfrm>
              <a:off x="7534696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80" name="Line 43"/>
            <p:cNvSpPr>
              <a:spLocks noChangeShapeType="1"/>
            </p:cNvSpPr>
            <p:nvPr/>
          </p:nvSpPr>
          <p:spPr bwMode="auto">
            <a:xfrm>
              <a:off x="7867840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91" name="Line 43"/>
            <p:cNvSpPr>
              <a:spLocks noChangeShapeType="1"/>
            </p:cNvSpPr>
            <p:nvPr/>
          </p:nvSpPr>
          <p:spPr bwMode="auto">
            <a:xfrm>
              <a:off x="8200984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10" name="Line 42"/>
            <p:cNvSpPr>
              <a:spLocks noChangeShapeType="1"/>
            </p:cNvSpPr>
            <p:nvPr/>
          </p:nvSpPr>
          <p:spPr bwMode="auto">
            <a:xfrm>
              <a:off x="8534122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26188" y="3501228"/>
            <a:ext cx="227626" cy="281701"/>
            <a:chOff x="3917628" y="3501228"/>
            <a:chExt cx="227626" cy="281701"/>
          </a:xfrm>
        </p:grpSpPr>
        <p:sp>
          <p:nvSpPr>
            <p:cNvPr id="112" name="Rectangle 28"/>
            <p:cNvSpPr>
              <a:spLocks noChangeArrowheads="1"/>
            </p:cNvSpPr>
            <p:nvPr/>
          </p:nvSpPr>
          <p:spPr bwMode="auto">
            <a:xfrm>
              <a:off x="3917628" y="3501228"/>
              <a:ext cx="2276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0.0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936320" y="3732795"/>
              <a:ext cx="198912" cy="50134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749354" y="3787028"/>
            <a:ext cx="328616" cy="872544"/>
            <a:chOff x="7666301" y="3726671"/>
            <a:chExt cx="328616" cy="872544"/>
          </a:xfrm>
        </p:grpSpPr>
        <p:sp>
          <p:nvSpPr>
            <p:cNvPr id="115" name="Rectangle 114"/>
            <p:cNvSpPr/>
            <p:nvPr/>
          </p:nvSpPr>
          <p:spPr>
            <a:xfrm>
              <a:off x="7757453" y="3726671"/>
              <a:ext cx="198912" cy="585905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7666301" y="4383771"/>
              <a:ext cx="32861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- 8.9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086424" y="3787028"/>
            <a:ext cx="328616" cy="920048"/>
            <a:chOff x="7666301" y="3726671"/>
            <a:chExt cx="328616" cy="920048"/>
          </a:xfrm>
        </p:grpSpPr>
        <p:sp>
          <p:nvSpPr>
            <p:cNvPr id="118" name="Rectangle 117"/>
            <p:cNvSpPr/>
            <p:nvPr/>
          </p:nvSpPr>
          <p:spPr>
            <a:xfrm>
              <a:off x="7757453" y="3726671"/>
              <a:ext cx="198912" cy="660224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9" name="Rectangle 28"/>
            <p:cNvSpPr>
              <a:spLocks noChangeArrowheads="1"/>
            </p:cNvSpPr>
            <p:nvPr/>
          </p:nvSpPr>
          <p:spPr bwMode="auto">
            <a:xfrm>
              <a:off x="7666301" y="4431275"/>
              <a:ext cx="32861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- 9.5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428380" y="3787028"/>
            <a:ext cx="328616" cy="392116"/>
            <a:chOff x="5802928" y="3726671"/>
            <a:chExt cx="328616" cy="392116"/>
          </a:xfrm>
        </p:grpSpPr>
        <p:sp>
          <p:nvSpPr>
            <p:cNvPr id="121" name="Rectangle 120"/>
            <p:cNvSpPr/>
            <p:nvPr/>
          </p:nvSpPr>
          <p:spPr>
            <a:xfrm>
              <a:off x="5881685" y="3726671"/>
              <a:ext cx="198912" cy="137613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2" name="Rectangle 28"/>
            <p:cNvSpPr>
              <a:spLocks noChangeArrowheads="1"/>
            </p:cNvSpPr>
            <p:nvPr/>
          </p:nvSpPr>
          <p:spPr bwMode="auto">
            <a:xfrm>
              <a:off x="5802928" y="3903343"/>
              <a:ext cx="32861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- 2.2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1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ounded Rectangle 110"/>
          <p:cNvSpPr/>
          <p:nvPr/>
        </p:nvSpPr>
        <p:spPr>
          <a:xfrm>
            <a:off x="3251196" y="1781905"/>
            <a:ext cx="5689605" cy="3915508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29928"/>
            <a:ext cx="8904855" cy="713232"/>
          </a:xfrm>
        </p:spPr>
        <p:txBody>
          <a:bodyPr/>
          <a:lstStyle/>
          <a:p>
            <a:r>
              <a:rPr lang="en-US" dirty="0"/>
              <a:t>Change In Consumer Prices, 1925-1940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45680" y="2248477"/>
            <a:ext cx="3205515" cy="295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Monetary </a:t>
            </a:r>
            <a:r>
              <a:rPr lang="en-US" sz="2200" dirty="0">
                <a:latin typeface="+mj-lt"/>
                <a:cs typeface="Times New Roman" pitchFamily="18" charset="0"/>
              </a:rPr>
              <a:t>contraction during 1929-1933 led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2200" dirty="0">
                <a:latin typeface="+mj-lt"/>
                <a:cs typeface="Times New Roman" pitchFamily="18" charset="0"/>
              </a:rPr>
              <a:t>deflation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The deflation changed the terms of loans, investments, and other economic activities that take place across time periods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 rot="17161779">
            <a:off x="5424757" y="5162124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 rot="17161779">
            <a:off x="5448835" y="5162124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5452047" y="5082431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452047" y="5082431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4414444" y="1970868"/>
            <a:ext cx="3665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Annual Change Consumer Price Index</a:t>
            </a:r>
            <a: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 (%)</a:t>
            </a:r>
            <a:b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</a:br>
            <a:r>
              <a:rPr lang="en-US" sz="14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1925-1940</a:t>
            </a:r>
            <a:endParaRPr lang="en-US" sz="14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 rot="17161779">
            <a:off x="3430421" y="532035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1925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5" name="Rectangle 28"/>
          <p:cNvSpPr>
            <a:spLocks noChangeArrowheads="1"/>
          </p:cNvSpPr>
          <p:nvPr/>
        </p:nvSpPr>
        <p:spPr bwMode="auto">
          <a:xfrm rot="17161779">
            <a:off x="4094131" y="532035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1927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 rot="17161779">
            <a:off x="4425986" y="532035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1928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 rot="17161779">
            <a:off x="5801562" y="532035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1932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auto">
          <a:xfrm rot="17161779">
            <a:off x="5089696" y="532035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1930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 rot="17161779">
            <a:off x="6133417" y="532035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1933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5037519" y="5079383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5037519" y="5079383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6" name="Rectangle 28"/>
          <p:cNvSpPr>
            <a:spLocks noChangeArrowheads="1"/>
          </p:cNvSpPr>
          <p:nvPr/>
        </p:nvSpPr>
        <p:spPr bwMode="auto">
          <a:xfrm rot="17161779">
            <a:off x="3762276" y="532035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1926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8" name="Rectangle 29"/>
          <p:cNvSpPr>
            <a:spLocks noChangeArrowheads="1"/>
          </p:cNvSpPr>
          <p:nvPr/>
        </p:nvSpPr>
        <p:spPr bwMode="auto">
          <a:xfrm rot="17161779">
            <a:off x="4757841" y="532035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1929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0" name="Rectangle 31"/>
          <p:cNvSpPr>
            <a:spLocks noChangeArrowheads="1"/>
          </p:cNvSpPr>
          <p:nvPr/>
        </p:nvSpPr>
        <p:spPr bwMode="auto">
          <a:xfrm rot="17161779">
            <a:off x="5469707" y="532035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1931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74" name="Group 273"/>
          <p:cNvGrpSpPr/>
          <p:nvPr/>
        </p:nvGrpSpPr>
        <p:grpSpPr>
          <a:xfrm>
            <a:off x="3485189" y="2801146"/>
            <a:ext cx="227626" cy="585033"/>
            <a:chOff x="4367360" y="3075248"/>
            <a:chExt cx="227626" cy="585033"/>
          </a:xfrm>
        </p:grpSpPr>
        <p:sp>
          <p:nvSpPr>
            <p:cNvPr id="7" name="Rectangle 6"/>
            <p:cNvSpPr/>
            <p:nvPr/>
          </p:nvSpPr>
          <p:spPr>
            <a:xfrm>
              <a:off x="4391759" y="3333935"/>
              <a:ext cx="198912" cy="326346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6" name="Rectangle 28"/>
            <p:cNvSpPr>
              <a:spLocks noChangeArrowheads="1"/>
            </p:cNvSpPr>
            <p:nvPr/>
          </p:nvSpPr>
          <p:spPr bwMode="auto">
            <a:xfrm>
              <a:off x="4367360" y="3075248"/>
              <a:ext cx="2276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2.3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4067981" y="3460392"/>
            <a:ext cx="328616" cy="482792"/>
            <a:chOff x="4647431" y="4550390"/>
            <a:chExt cx="328616" cy="482792"/>
          </a:xfrm>
        </p:grpSpPr>
        <p:sp>
          <p:nvSpPr>
            <p:cNvPr id="81" name="Rectangle 80"/>
            <p:cNvSpPr/>
            <p:nvPr/>
          </p:nvSpPr>
          <p:spPr>
            <a:xfrm>
              <a:off x="4759787" y="4550390"/>
              <a:ext cx="198912" cy="243423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7" name="Rectangle 28"/>
            <p:cNvSpPr>
              <a:spLocks noChangeArrowheads="1"/>
            </p:cNvSpPr>
            <p:nvPr/>
          </p:nvSpPr>
          <p:spPr bwMode="auto">
            <a:xfrm>
              <a:off x="4647431" y="4817738"/>
              <a:ext cx="32861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 -1.7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92" name="Rectangle 30"/>
          <p:cNvSpPr>
            <a:spLocks noChangeArrowheads="1"/>
          </p:cNvSpPr>
          <p:nvPr/>
        </p:nvSpPr>
        <p:spPr bwMode="auto">
          <a:xfrm rot="17161779">
            <a:off x="6797127" y="532035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1935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3" name="Rectangle 44"/>
          <p:cNvSpPr>
            <a:spLocks noChangeArrowheads="1"/>
          </p:cNvSpPr>
          <p:nvPr/>
        </p:nvSpPr>
        <p:spPr bwMode="auto">
          <a:xfrm rot="17161779">
            <a:off x="7128982" y="532035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1936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4" name="Rectangle 31"/>
          <p:cNvSpPr>
            <a:spLocks noChangeArrowheads="1"/>
          </p:cNvSpPr>
          <p:nvPr/>
        </p:nvSpPr>
        <p:spPr bwMode="auto">
          <a:xfrm rot="17161779">
            <a:off x="6465272" y="532035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1934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71" name="Group 270"/>
          <p:cNvGrpSpPr/>
          <p:nvPr/>
        </p:nvGrpSpPr>
        <p:grpSpPr>
          <a:xfrm>
            <a:off x="4837891" y="3154132"/>
            <a:ext cx="227626" cy="307066"/>
            <a:chOff x="5504512" y="3486928"/>
            <a:chExt cx="227626" cy="307066"/>
          </a:xfrm>
        </p:grpSpPr>
        <p:sp>
          <p:nvSpPr>
            <p:cNvPr id="83" name="Rectangle 82"/>
            <p:cNvSpPr/>
            <p:nvPr/>
          </p:nvSpPr>
          <p:spPr>
            <a:xfrm>
              <a:off x="5513657" y="3726672"/>
              <a:ext cx="198912" cy="67322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5" name="Rectangle 28"/>
            <p:cNvSpPr>
              <a:spLocks noChangeArrowheads="1"/>
            </p:cNvSpPr>
            <p:nvPr/>
          </p:nvSpPr>
          <p:spPr bwMode="auto">
            <a:xfrm>
              <a:off x="5504512" y="3486928"/>
              <a:ext cx="2276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0.0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5071136" y="3460392"/>
            <a:ext cx="328616" cy="546504"/>
            <a:chOff x="5785114" y="3726671"/>
            <a:chExt cx="328616" cy="546504"/>
          </a:xfrm>
        </p:grpSpPr>
        <p:sp>
          <p:nvSpPr>
            <p:cNvPr id="84" name="Rectangle 83"/>
            <p:cNvSpPr/>
            <p:nvPr/>
          </p:nvSpPr>
          <p:spPr>
            <a:xfrm>
              <a:off x="5887623" y="3726671"/>
              <a:ext cx="198912" cy="309174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6" name="Rectangle 28"/>
            <p:cNvSpPr>
              <a:spLocks noChangeArrowheads="1"/>
            </p:cNvSpPr>
            <p:nvPr/>
          </p:nvSpPr>
          <p:spPr bwMode="auto">
            <a:xfrm>
              <a:off x="5785114" y="4057731"/>
              <a:ext cx="32861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- 2.3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6497266" y="2700468"/>
            <a:ext cx="227626" cy="685711"/>
            <a:chOff x="6244282" y="2956753"/>
            <a:chExt cx="227626" cy="685711"/>
          </a:xfrm>
        </p:grpSpPr>
        <p:sp>
          <p:nvSpPr>
            <p:cNvPr id="85" name="Rectangle 84"/>
            <p:cNvSpPr/>
            <p:nvPr/>
          </p:nvSpPr>
          <p:spPr>
            <a:xfrm>
              <a:off x="6261589" y="3208375"/>
              <a:ext cx="198912" cy="434089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7" name="Rectangle 28"/>
            <p:cNvSpPr>
              <a:spLocks noChangeArrowheads="1"/>
            </p:cNvSpPr>
            <p:nvPr/>
          </p:nvSpPr>
          <p:spPr bwMode="auto">
            <a:xfrm>
              <a:off x="6244282" y="2956753"/>
              <a:ext cx="2276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3.1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6836348" y="2816655"/>
            <a:ext cx="227626" cy="569524"/>
            <a:chOff x="6621662" y="3090755"/>
            <a:chExt cx="227626" cy="569524"/>
          </a:xfrm>
        </p:grpSpPr>
        <p:sp>
          <p:nvSpPr>
            <p:cNvPr id="98" name="Rectangle 97"/>
            <p:cNvSpPr/>
            <p:nvPr/>
          </p:nvSpPr>
          <p:spPr>
            <a:xfrm>
              <a:off x="6635555" y="3330957"/>
              <a:ext cx="198912" cy="329322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4" name="Rectangle 28"/>
            <p:cNvSpPr>
              <a:spLocks noChangeArrowheads="1"/>
            </p:cNvSpPr>
            <p:nvPr/>
          </p:nvSpPr>
          <p:spPr bwMode="auto">
            <a:xfrm>
              <a:off x="6621662" y="3090755"/>
              <a:ext cx="2276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2.2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7167928" y="2933624"/>
            <a:ext cx="227626" cy="452555"/>
            <a:chOff x="6996958" y="3207724"/>
            <a:chExt cx="227626" cy="452555"/>
          </a:xfrm>
        </p:grpSpPr>
        <p:sp>
          <p:nvSpPr>
            <p:cNvPr id="99" name="Rectangle 98"/>
            <p:cNvSpPr/>
            <p:nvPr/>
          </p:nvSpPr>
          <p:spPr>
            <a:xfrm>
              <a:off x="7009521" y="3465946"/>
              <a:ext cx="198912" cy="194333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5" name="Rectangle 28"/>
            <p:cNvSpPr>
              <a:spLocks noChangeArrowheads="1"/>
            </p:cNvSpPr>
            <p:nvPr/>
          </p:nvSpPr>
          <p:spPr bwMode="auto">
            <a:xfrm>
              <a:off x="6996958" y="3207724"/>
              <a:ext cx="2276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1.5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7796044" y="3460392"/>
            <a:ext cx="283732" cy="570420"/>
            <a:chOff x="7332092" y="3717294"/>
            <a:chExt cx="283732" cy="570420"/>
          </a:xfrm>
        </p:grpSpPr>
        <p:sp>
          <p:nvSpPr>
            <p:cNvPr id="100" name="Rectangle 99"/>
            <p:cNvSpPr/>
            <p:nvPr/>
          </p:nvSpPr>
          <p:spPr>
            <a:xfrm>
              <a:off x="7383487" y="3717294"/>
              <a:ext cx="198912" cy="327151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6" name="Rectangle 28"/>
            <p:cNvSpPr>
              <a:spLocks noChangeArrowheads="1"/>
            </p:cNvSpPr>
            <p:nvPr/>
          </p:nvSpPr>
          <p:spPr bwMode="auto">
            <a:xfrm>
              <a:off x="7332092" y="4072270"/>
              <a:ext cx="28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-2.1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8121902" y="3460392"/>
            <a:ext cx="283732" cy="451825"/>
            <a:chOff x="8078940" y="3701135"/>
            <a:chExt cx="283732" cy="451825"/>
          </a:xfrm>
        </p:grpSpPr>
        <p:sp>
          <p:nvSpPr>
            <p:cNvPr id="102" name="Rectangle 101"/>
            <p:cNvSpPr/>
            <p:nvPr/>
          </p:nvSpPr>
          <p:spPr>
            <a:xfrm>
              <a:off x="8137357" y="3701135"/>
              <a:ext cx="198912" cy="195429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7" name="Rectangle 28"/>
            <p:cNvSpPr>
              <a:spLocks noChangeArrowheads="1"/>
            </p:cNvSpPr>
            <p:nvPr/>
          </p:nvSpPr>
          <p:spPr bwMode="auto">
            <a:xfrm>
              <a:off x="8078940" y="3937516"/>
              <a:ext cx="28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-1.4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8494142" y="3046239"/>
            <a:ext cx="227626" cy="339940"/>
            <a:chOff x="8488276" y="3316160"/>
            <a:chExt cx="227626" cy="339940"/>
          </a:xfrm>
        </p:grpSpPr>
        <p:sp>
          <p:nvSpPr>
            <p:cNvPr id="103" name="Rectangle 102"/>
            <p:cNvSpPr/>
            <p:nvPr/>
          </p:nvSpPr>
          <p:spPr>
            <a:xfrm>
              <a:off x="8505387" y="3553397"/>
              <a:ext cx="198912" cy="102703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8" name="Rectangle 28"/>
            <p:cNvSpPr>
              <a:spLocks noChangeArrowheads="1"/>
            </p:cNvSpPr>
            <p:nvPr/>
          </p:nvSpPr>
          <p:spPr bwMode="auto">
            <a:xfrm>
              <a:off x="8488276" y="3316160"/>
              <a:ext cx="2276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0.7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5428143" y="3460392"/>
            <a:ext cx="328616" cy="1593254"/>
            <a:chOff x="7676749" y="3726671"/>
            <a:chExt cx="328616" cy="1593254"/>
          </a:xfrm>
        </p:grpSpPr>
        <p:sp>
          <p:nvSpPr>
            <p:cNvPr id="101" name="Rectangle 100"/>
            <p:cNvSpPr/>
            <p:nvPr/>
          </p:nvSpPr>
          <p:spPr>
            <a:xfrm>
              <a:off x="7757453" y="3726671"/>
              <a:ext cx="198912" cy="1356938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9" name="Rectangle 28"/>
            <p:cNvSpPr>
              <a:spLocks noChangeArrowheads="1"/>
            </p:cNvSpPr>
            <p:nvPr/>
          </p:nvSpPr>
          <p:spPr bwMode="auto">
            <a:xfrm>
              <a:off x="7676749" y="5104481"/>
              <a:ext cx="32861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- 9.0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75" name="Rectangle 44"/>
          <p:cNvSpPr>
            <a:spLocks noChangeArrowheads="1"/>
          </p:cNvSpPr>
          <p:nvPr/>
        </p:nvSpPr>
        <p:spPr bwMode="auto">
          <a:xfrm rot="17161779">
            <a:off x="7460837" y="532035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1937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6" name="Rectangle 30"/>
          <p:cNvSpPr>
            <a:spLocks noChangeArrowheads="1"/>
          </p:cNvSpPr>
          <p:nvPr/>
        </p:nvSpPr>
        <p:spPr bwMode="auto">
          <a:xfrm rot="17161779">
            <a:off x="8124547" y="532035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1939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7" name="Rectangle 44"/>
          <p:cNvSpPr>
            <a:spLocks noChangeArrowheads="1"/>
          </p:cNvSpPr>
          <p:nvPr/>
        </p:nvSpPr>
        <p:spPr bwMode="auto">
          <a:xfrm rot="17161779">
            <a:off x="8456409" y="532035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1940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8" name="Rectangle 31"/>
          <p:cNvSpPr>
            <a:spLocks noChangeArrowheads="1"/>
          </p:cNvSpPr>
          <p:nvPr/>
        </p:nvSpPr>
        <p:spPr bwMode="auto">
          <a:xfrm rot="17161779">
            <a:off x="7792692" y="532035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1938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97051" y="3384006"/>
            <a:ext cx="5347690" cy="92075"/>
            <a:chOff x="3488491" y="3650956"/>
            <a:chExt cx="5347690" cy="92075"/>
          </a:xfrm>
        </p:grpSpPr>
        <p:sp>
          <p:nvSpPr>
            <p:cNvPr id="56" name="Line 39"/>
            <p:cNvSpPr>
              <a:spLocks noChangeShapeType="1"/>
            </p:cNvSpPr>
            <p:nvPr/>
          </p:nvSpPr>
          <p:spPr bwMode="auto">
            <a:xfrm>
              <a:off x="4203256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57" name="Line 40"/>
            <p:cNvSpPr>
              <a:spLocks noChangeShapeType="1"/>
            </p:cNvSpPr>
            <p:nvPr/>
          </p:nvSpPr>
          <p:spPr bwMode="auto">
            <a:xfrm>
              <a:off x="4536400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58" name="Line 41"/>
            <p:cNvSpPr>
              <a:spLocks noChangeShapeType="1"/>
            </p:cNvSpPr>
            <p:nvPr/>
          </p:nvSpPr>
          <p:spPr bwMode="auto">
            <a:xfrm>
              <a:off x="5202688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59" name="Line 42"/>
            <p:cNvSpPr>
              <a:spLocks noChangeShapeType="1"/>
            </p:cNvSpPr>
            <p:nvPr/>
          </p:nvSpPr>
          <p:spPr bwMode="auto">
            <a:xfrm>
              <a:off x="5868976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60" name="Line 43"/>
            <p:cNvSpPr>
              <a:spLocks noChangeShapeType="1"/>
            </p:cNvSpPr>
            <p:nvPr/>
          </p:nvSpPr>
          <p:spPr bwMode="auto">
            <a:xfrm>
              <a:off x="6202120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67" name="Line 39"/>
            <p:cNvSpPr>
              <a:spLocks noChangeShapeType="1"/>
            </p:cNvSpPr>
            <p:nvPr/>
          </p:nvSpPr>
          <p:spPr bwMode="auto">
            <a:xfrm>
              <a:off x="3870112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69" name="Line 40"/>
            <p:cNvSpPr>
              <a:spLocks noChangeShapeType="1"/>
            </p:cNvSpPr>
            <p:nvPr/>
          </p:nvSpPr>
          <p:spPr bwMode="auto">
            <a:xfrm>
              <a:off x="4869544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71" name="Line 41"/>
            <p:cNvSpPr>
              <a:spLocks noChangeShapeType="1"/>
            </p:cNvSpPr>
            <p:nvPr/>
          </p:nvSpPr>
          <p:spPr bwMode="auto">
            <a:xfrm>
              <a:off x="5535832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73" name="Line 43"/>
            <p:cNvSpPr>
              <a:spLocks noChangeShapeType="1"/>
            </p:cNvSpPr>
            <p:nvPr/>
          </p:nvSpPr>
          <p:spPr bwMode="auto">
            <a:xfrm>
              <a:off x="6535264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3488491" y="3692207"/>
              <a:ext cx="53476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Line 42"/>
            <p:cNvSpPr>
              <a:spLocks noChangeShapeType="1"/>
            </p:cNvSpPr>
            <p:nvPr/>
          </p:nvSpPr>
          <p:spPr bwMode="auto">
            <a:xfrm>
              <a:off x="6868408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90" name="Line 43"/>
            <p:cNvSpPr>
              <a:spLocks noChangeShapeType="1"/>
            </p:cNvSpPr>
            <p:nvPr/>
          </p:nvSpPr>
          <p:spPr bwMode="auto">
            <a:xfrm>
              <a:off x="7201552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79" name="Line 42"/>
            <p:cNvSpPr>
              <a:spLocks noChangeShapeType="1"/>
            </p:cNvSpPr>
            <p:nvPr/>
          </p:nvSpPr>
          <p:spPr bwMode="auto">
            <a:xfrm>
              <a:off x="7534696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80" name="Line 43"/>
            <p:cNvSpPr>
              <a:spLocks noChangeShapeType="1"/>
            </p:cNvSpPr>
            <p:nvPr/>
          </p:nvSpPr>
          <p:spPr bwMode="auto">
            <a:xfrm>
              <a:off x="7867840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91" name="Line 43"/>
            <p:cNvSpPr>
              <a:spLocks noChangeShapeType="1"/>
            </p:cNvSpPr>
            <p:nvPr/>
          </p:nvSpPr>
          <p:spPr bwMode="auto">
            <a:xfrm>
              <a:off x="8200984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10" name="Line 42"/>
            <p:cNvSpPr>
              <a:spLocks noChangeShapeType="1"/>
            </p:cNvSpPr>
            <p:nvPr/>
          </p:nvSpPr>
          <p:spPr bwMode="auto">
            <a:xfrm>
              <a:off x="8534122" y="3650956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26188" y="2973842"/>
            <a:ext cx="227626" cy="412337"/>
            <a:chOff x="3917628" y="3323088"/>
            <a:chExt cx="227626" cy="412337"/>
          </a:xfrm>
        </p:grpSpPr>
        <p:sp>
          <p:nvSpPr>
            <p:cNvPr id="112" name="Rectangle 28"/>
            <p:cNvSpPr>
              <a:spLocks noChangeArrowheads="1"/>
            </p:cNvSpPr>
            <p:nvPr/>
          </p:nvSpPr>
          <p:spPr bwMode="auto">
            <a:xfrm>
              <a:off x="3917628" y="3323088"/>
              <a:ext cx="2276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1.1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936320" y="3580893"/>
              <a:ext cx="198912" cy="154532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749354" y="3460392"/>
            <a:ext cx="328616" cy="1745430"/>
            <a:chOff x="7666301" y="3726671"/>
            <a:chExt cx="328616" cy="1745430"/>
          </a:xfrm>
        </p:grpSpPr>
        <p:sp>
          <p:nvSpPr>
            <p:cNvPr id="115" name="Rectangle 114"/>
            <p:cNvSpPr/>
            <p:nvPr/>
          </p:nvSpPr>
          <p:spPr>
            <a:xfrm>
              <a:off x="7757453" y="3726671"/>
              <a:ext cx="198912" cy="1492333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7666301" y="5256657"/>
              <a:ext cx="32861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- 9.9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086424" y="3460392"/>
            <a:ext cx="328616" cy="1032870"/>
            <a:chOff x="7666301" y="3726671"/>
            <a:chExt cx="328616" cy="1032870"/>
          </a:xfrm>
        </p:grpSpPr>
        <p:sp>
          <p:nvSpPr>
            <p:cNvPr id="118" name="Rectangle 117"/>
            <p:cNvSpPr/>
            <p:nvPr/>
          </p:nvSpPr>
          <p:spPr>
            <a:xfrm>
              <a:off x="7757453" y="3726671"/>
              <a:ext cx="198912" cy="790910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9" name="Rectangle 28"/>
            <p:cNvSpPr>
              <a:spLocks noChangeArrowheads="1"/>
            </p:cNvSpPr>
            <p:nvPr/>
          </p:nvSpPr>
          <p:spPr bwMode="auto">
            <a:xfrm>
              <a:off x="7666301" y="4544097"/>
              <a:ext cx="32861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- 5.1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492632" y="2609602"/>
            <a:ext cx="227626" cy="776577"/>
            <a:chOff x="5867180" y="3081770"/>
            <a:chExt cx="227626" cy="776577"/>
          </a:xfrm>
        </p:grpSpPr>
        <p:sp>
          <p:nvSpPr>
            <p:cNvPr id="121" name="Rectangle 120"/>
            <p:cNvSpPr/>
            <p:nvPr/>
          </p:nvSpPr>
          <p:spPr>
            <a:xfrm>
              <a:off x="5881685" y="3325099"/>
              <a:ext cx="198912" cy="533248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2" name="Rectangle 28"/>
            <p:cNvSpPr>
              <a:spLocks noChangeArrowheads="1"/>
            </p:cNvSpPr>
            <p:nvPr/>
          </p:nvSpPr>
          <p:spPr bwMode="auto">
            <a:xfrm>
              <a:off x="5867180" y="3081770"/>
              <a:ext cx="2276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3.6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404459" y="3460392"/>
            <a:ext cx="328616" cy="482792"/>
            <a:chOff x="4647431" y="4550390"/>
            <a:chExt cx="328616" cy="482792"/>
          </a:xfrm>
        </p:grpSpPr>
        <p:sp>
          <p:nvSpPr>
            <p:cNvPr id="124" name="Rectangle 123"/>
            <p:cNvSpPr/>
            <p:nvPr/>
          </p:nvSpPr>
          <p:spPr>
            <a:xfrm>
              <a:off x="4759787" y="4550390"/>
              <a:ext cx="198912" cy="243423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5" name="Rectangle 28"/>
            <p:cNvSpPr>
              <a:spLocks noChangeArrowheads="1"/>
            </p:cNvSpPr>
            <p:nvPr/>
          </p:nvSpPr>
          <p:spPr bwMode="auto">
            <a:xfrm>
              <a:off x="4647431" y="4817738"/>
              <a:ext cx="32861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 -1.7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9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1" y="1105198"/>
            <a:ext cx="8888673" cy="38653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Sound monetary policy is about monetary </a:t>
            </a:r>
            <a:r>
              <a:rPr lang="en-US" dirty="0" smtClean="0">
                <a:ea typeface="Times New Roman" pitchFamily="28" charset="0"/>
              </a:rPr>
              <a:t>and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price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stability.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The Fed failed during the 1930s: </a:t>
            </a:r>
            <a:endParaRPr lang="en-US" dirty="0">
              <a:ea typeface="Times New Roman" pitchFamily="28" charset="0"/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initial monetary </a:t>
            </a: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contraction, </a:t>
            </a:r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during </a:t>
            </a: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1929-1933, </a:t>
            </a:r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plunged the economy into </a:t>
            </a: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recession, and,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the 2</a:t>
            </a:r>
            <a:r>
              <a:rPr lang="en-US" sz="2800" baseline="30000" dirty="0" smtClean="0">
                <a:solidFill>
                  <a:schemeClr val="tx1"/>
                </a:solidFill>
                <a:ea typeface="Times New Roman" pitchFamily="28" charset="0"/>
              </a:rPr>
              <a:t>nd</a:t>
            </a: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 monetary contraction, </a:t>
            </a:r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during </a:t>
            </a: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1937-1938, </a:t>
            </a:r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stifled the prospects for </a:t>
            </a: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recovery.</a:t>
            </a:r>
            <a:endParaRPr lang="en-US" sz="2800" dirty="0">
              <a:solidFill>
                <a:schemeClr val="tx1"/>
              </a:solidFill>
              <a:ea typeface="Times New Roman" pitchFamily="28" charset="0"/>
            </a:endParaRP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The monetary instability of the 1930s generated uncertainty and undermined the exchange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process.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103401"/>
            <a:ext cx="8904855" cy="1037649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Monetary Policy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 Great Depression</a:t>
            </a:r>
          </a:p>
        </p:txBody>
      </p:sp>
    </p:spTree>
    <p:extLst>
      <p:ext uri="{BB962C8B-B14F-4D97-AF65-F5344CB8AC3E}">
        <p14:creationId xmlns:p14="http://schemas.microsoft.com/office/powerpoint/2010/main" val="405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1" y="1113014"/>
            <a:ext cx="8783869" cy="344335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The legislation for the Smoot-Hawley tariff, which passed June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1930, increased tariffs by more than 50% on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almost 3,200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imported products</a:t>
            </a: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Like proponents of trade restrictions today, the Smoot-Hawley supporters argued the bill would “save jobs”</a:t>
            </a: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“</a:t>
            </a:r>
            <a:r>
              <a:rPr lang="en-US" i="1" dirty="0">
                <a:solidFill>
                  <a:schemeClr val="tx1"/>
                </a:solidFill>
                <a:ea typeface="Times New Roman" pitchFamily="28" charset="0"/>
              </a:rPr>
              <a:t>I want to see American workers employed producing </a:t>
            </a:r>
            <a:r>
              <a:rPr lang="en-US" i="1" dirty="0" smtClean="0">
                <a:solidFill>
                  <a:schemeClr val="tx1"/>
                </a:solidFill>
                <a:ea typeface="Times New Roman" pitchFamily="28" charset="0"/>
              </a:rPr>
              <a:t/>
            </a:r>
            <a:br>
              <a:rPr lang="en-US" i="1" dirty="0" smtClean="0">
                <a:solidFill>
                  <a:schemeClr val="tx1"/>
                </a:solidFill>
                <a:ea typeface="Times New Roman" pitchFamily="28" charset="0"/>
              </a:rPr>
            </a:br>
            <a:r>
              <a:rPr lang="en-US" i="1" dirty="0" smtClean="0">
                <a:solidFill>
                  <a:schemeClr val="tx1"/>
                </a:solidFill>
                <a:ea typeface="Times New Roman" pitchFamily="28" charset="0"/>
              </a:rPr>
              <a:t>  American </a:t>
            </a:r>
            <a:r>
              <a:rPr lang="en-US" i="1" dirty="0">
                <a:solidFill>
                  <a:schemeClr val="tx1"/>
                </a:solidFill>
                <a:ea typeface="Times New Roman" pitchFamily="28" charset="0"/>
              </a:rPr>
              <a:t>goods for American consumption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”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</a:b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           –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Rep. Willis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Hawley.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103401"/>
            <a:ext cx="8904855" cy="1029833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b="1" i="1" dirty="0">
                <a:solidFill>
                  <a:srgbClr val="FF0000"/>
                </a:solidFill>
              </a:rPr>
              <a:t>Factor 2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Smoot-Hawley </a:t>
            </a:r>
            <a:r>
              <a:rPr lang="en-US" dirty="0"/>
              <a:t>Tariff Increases of 1930</a:t>
            </a:r>
          </a:p>
        </p:txBody>
      </p:sp>
    </p:spTree>
    <p:extLst>
      <p:ext uri="{BB962C8B-B14F-4D97-AF65-F5344CB8AC3E}">
        <p14:creationId xmlns:p14="http://schemas.microsoft.com/office/powerpoint/2010/main" val="31650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1" y="1113013"/>
            <a:ext cx="8783869" cy="43616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Recognizing the restrictions would reduce both trade and output, more than 1,000 economists pleaded with President Hoover to veto the bill; he rejected their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advice.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The stock market, which had rebounded to levels prior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</a:b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to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the October 1929 crash, moved steadily downward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</a:b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as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Congress debated and passed the Smoot-Hawley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bill.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Sixty countries responded with higher tariffs on American exports and the volume of trade fell by more than 50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%.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103401"/>
            <a:ext cx="8904855" cy="1029833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Factor 2: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Smoot-Hawley </a:t>
            </a:r>
            <a:r>
              <a:rPr lang="en-US" dirty="0"/>
              <a:t>Tariff Increases of 1930</a:t>
            </a:r>
          </a:p>
        </p:txBody>
      </p:sp>
    </p:spTree>
    <p:extLst>
      <p:ext uri="{BB962C8B-B14F-4D97-AF65-F5344CB8AC3E}">
        <p14:creationId xmlns:p14="http://schemas.microsoft.com/office/powerpoint/2010/main" val="19512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1" y="1113013"/>
            <a:ext cx="8783869" cy="43616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Smoot-Hawley reduced the gains from specialization and trade, generated less tariff revenue even though the rates were higher, and plunged the economy further into recession</a:t>
            </a: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The unemployment rate was 7.8% when Smoot-Hawley was passed, but it ballooned to 23.6% just two years later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103401"/>
            <a:ext cx="8904855" cy="1022018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Factor 2: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Smoot-Hawley </a:t>
            </a:r>
            <a:r>
              <a:rPr lang="en-US" dirty="0"/>
              <a:t>Tariff Increases of 1930</a:t>
            </a:r>
          </a:p>
        </p:txBody>
      </p:sp>
    </p:spTree>
    <p:extLst>
      <p:ext uri="{BB962C8B-B14F-4D97-AF65-F5344CB8AC3E}">
        <p14:creationId xmlns:p14="http://schemas.microsoft.com/office/powerpoint/2010/main" val="29046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0977"/>
            <a:ext cx="7772400" cy="1229267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The Economic Record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Great Depression</a:t>
            </a:r>
          </a:p>
        </p:txBody>
      </p:sp>
    </p:spTree>
    <p:extLst>
      <p:ext uri="{BB962C8B-B14F-4D97-AF65-F5344CB8AC3E}">
        <p14:creationId xmlns:p14="http://schemas.microsoft.com/office/powerpoint/2010/main" val="39722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2639"/>
            <a:ext cx="8904855" cy="704026"/>
          </a:xfrm>
        </p:spPr>
        <p:txBody>
          <a:bodyPr/>
          <a:lstStyle/>
          <a:p>
            <a:r>
              <a:rPr lang="en-US" dirty="0" smtClean="0"/>
              <a:t>Smoot- Hawley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69" y="1977180"/>
            <a:ext cx="4319383" cy="3559967"/>
          </a:xfrm>
        </p:spPr>
        <p:txBody>
          <a:bodyPr/>
          <a:lstStyle/>
          <a:p>
            <a:pPr marL="231775" indent="-231775"/>
            <a:r>
              <a:rPr lang="en-US" sz="2500" dirty="0">
                <a:solidFill>
                  <a:srgbClr val="32302A"/>
                </a:solidFill>
              </a:rPr>
              <a:t>Sen. Reid Smoot (R) and </a:t>
            </a:r>
            <a:r>
              <a:rPr lang="en-US" sz="2500" dirty="0" smtClean="0">
                <a:solidFill>
                  <a:srgbClr val="32302A"/>
                </a:solidFill>
              </a:rPr>
              <a:t/>
            </a:r>
            <a:br>
              <a:rPr lang="en-US" sz="2500" dirty="0" smtClean="0">
                <a:solidFill>
                  <a:srgbClr val="32302A"/>
                </a:solidFill>
              </a:rPr>
            </a:br>
            <a:r>
              <a:rPr lang="en-US" sz="2500" dirty="0" smtClean="0">
                <a:solidFill>
                  <a:srgbClr val="32302A"/>
                </a:solidFill>
              </a:rPr>
              <a:t>Rep</a:t>
            </a:r>
            <a:r>
              <a:rPr lang="en-US" sz="2500" dirty="0">
                <a:solidFill>
                  <a:srgbClr val="32302A"/>
                </a:solidFill>
              </a:rPr>
              <a:t>. Willis (L) Hawley thought their tariff increases would “save jobs.” </a:t>
            </a:r>
            <a:endParaRPr lang="en-US" sz="2500" dirty="0" smtClean="0">
              <a:solidFill>
                <a:srgbClr val="32302A"/>
              </a:solidFill>
            </a:endParaRPr>
          </a:p>
          <a:p>
            <a:pPr marL="231775" indent="-231775"/>
            <a:r>
              <a:rPr lang="en-US" sz="2500" dirty="0" smtClean="0">
                <a:solidFill>
                  <a:srgbClr val="32302A"/>
                </a:solidFill>
              </a:rPr>
              <a:t>Instead</a:t>
            </a:r>
            <a:r>
              <a:rPr lang="en-US" sz="2500" dirty="0">
                <a:solidFill>
                  <a:srgbClr val="32302A"/>
                </a:solidFill>
              </a:rPr>
              <a:t>, </a:t>
            </a:r>
            <a:r>
              <a:rPr lang="en-US" sz="2500" dirty="0" smtClean="0">
                <a:solidFill>
                  <a:srgbClr val="32302A"/>
                </a:solidFill>
              </a:rPr>
              <a:t>the Smoot-Hawley tariff of 1930 reduced </a:t>
            </a:r>
            <a:r>
              <a:rPr lang="en-US" sz="2500" dirty="0">
                <a:solidFill>
                  <a:srgbClr val="32302A"/>
                </a:solidFill>
              </a:rPr>
              <a:t>output and plunged the economy deeper into </a:t>
            </a:r>
            <a:r>
              <a:rPr lang="en-US" sz="2500" dirty="0" smtClean="0">
                <a:solidFill>
                  <a:srgbClr val="32302A"/>
                </a:solidFill>
              </a:rPr>
              <a:t>recession.</a:t>
            </a:r>
            <a:endParaRPr lang="en-US" sz="2500" dirty="0">
              <a:solidFill>
                <a:srgbClr val="32302A"/>
              </a:solidFill>
            </a:endParaRPr>
          </a:p>
        </p:txBody>
      </p:sp>
      <p:pic>
        <p:nvPicPr>
          <p:cNvPr id="9" name="Content Placeholder 8" descr="Smoot and Hawley.jpg"/>
          <p:cNvPicPr>
            <a:picLocks noChangeAspect="1"/>
          </p:cNvPicPr>
          <p:nvPr/>
        </p:nvPicPr>
        <p:blipFill>
          <a:blip r:embed="rId2"/>
          <a:srcRect l="-9607" r="-9607"/>
          <a:stretch>
            <a:fillRect/>
          </a:stretch>
        </p:blipFill>
        <p:spPr>
          <a:xfrm>
            <a:off x="4164896" y="1680582"/>
            <a:ext cx="4749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1" y="1113013"/>
            <a:ext cx="8783869" cy="259929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As the Federal budget fell into deficit in 1931, Congress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</a:b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and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the Hoover Administration instituted a huge tax increase in order to balance the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federal budget.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This tax increase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both reduced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aggregate demand and the incentive to earn and invest, plunging the economy still deeper into recession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103401"/>
            <a:ext cx="8904855" cy="990756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b="1" i="1" dirty="0">
                <a:solidFill>
                  <a:srgbClr val="FF0000"/>
                </a:solidFill>
              </a:rPr>
              <a:t>Factor 3</a:t>
            </a:r>
            <a:r>
              <a:rPr lang="en-US" dirty="0"/>
              <a:t>: Tax Increases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Midst </a:t>
            </a:r>
            <a:r>
              <a:rPr lang="en-US" dirty="0"/>
              <a:t>of a Severe Downturn</a:t>
            </a:r>
          </a:p>
        </p:txBody>
      </p:sp>
    </p:spTree>
    <p:extLst>
      <p:ext uri="{BB962C8B-B14F-4D97-AF65-F5344CB8AC3E}">
        <p14:creationId xmlns:p14="http://schemas.microsoft.com/office/powerpoint/2010/main" val="1637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14696" y="1936520"/>
            <a:ext cx="5928196" cy="3696676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29928"/>
            <a:ext cx="8904855" cy="713232"/>
          </a:xfrm>
        </p:spPr>
        <p:txBody>
          <a:bodyPr/>
          <a:lstStyle/>
          <a:p>
            <a:r>
              <a:rPr lang="en-US" dirty="0"/>
              <a:t>Marginal Income Tax Rates, 1925-1940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45680" y="1790902"/>
            <a:ext cx="2971058" cy="417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The top marginal income tax rate was increased from 25%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in </a:t>
            </a:r>
            <a:r>
              <a:rPr lang="en-US" sz="2200" dirty="0">
                <a:latin typeface="+mj-lt"/>
                <a:cs typeface="Times New Roman" pitchFamily="18" charset="0"/>
              </a:rPr>
              <a:t>1931 to 63% in 1932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– </a:t>
            </a:r>
            <a:r>
              <a:rPr lang="en-US" sz="2200" dirty="0">
                <a:latin typeface="+mj-lt"/>
                <a:cs typeface="Times New Roman" pitchFamily="18" charset="0"/>
              </a:rPr>
              <a:t>other rates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were increased by </a:t>
            </a:r>
            <a:r>
              <a:rPr lang="en-US" sz="2200" dirty="0">
                <a:latin typeface="+mj-lt"/>
                <a:cs typeface="Times New Roman" pitchFamily="18" charset="0"/>
              </a:rPr>
              <a:t>a similar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amount.</a:t>
            </a:r>
            <a:endParaRPr lang="en-US" sz="2200" dirty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In 1932, real GDP fell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by </a:t>
            </a:r>
            <a:r>
              <a:rPr lang="en-US" sz="2200" dirty="0">
                <a:latin typeface="+mj-lt"/>
                <a:cs typeface="Times New Roman" pitchFamily="18" charset="0"/>
              </a:rPr>
              <a:t>13.3%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and the unemployment </a:t>
            </a:r>
            <a:r>
              <a:rPr lang="en-US" sz="2200" dirty="0">
                <a:latin typeface="+mj-lt"/>
                <a:cs typeface="Times New Roman" pitchFamily="18" charset="0"/>
              </a:rPr>
              <a:t>rate soared to nearly a quarter of the labor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force.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315956" y="4907055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5340034" y="4907055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 rot="4438221">
            <a:off x="5343246" y="4827362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 rot="4438221">
            <a:off x="5343246" y="4827362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976045" y="2090117"/>
            <a:ext cx="41867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Top and Bottom Marginal Income Tax Rates</a:t>
            </a:r>
            <a: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 (%)</a:t>
            </a:r>
            <a:b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</a:br>
            <a:r>
              <a:rPr lang="en-US" sz="14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1925-1940</a:t>
            </a:r>
            <a:endParaRPr lang="en-US" sz="14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3315682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1925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5" name="Rectangle 28"/>
          <p:cNvSpPr>
            <a:spLocks noChangeArrowheads="1"/>
          </p:cNvSpPr>
          <p:nvPr/>
        </p:nvSpPr>
        <p:spPr bwMode="auto">
          <a:xfrm>
            <a:off x="4008978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1927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4355626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1928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5742218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1932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auto">
          <a:xfrm>
            <a:off x="5048922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1930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6088866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1933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 rot="4438221">
            <a:off x="4928718" y="4824314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 rot="4438221">
            <a:off x="4928718" y="4824314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6" name="Rectangle 28"/>
          <p:cNvSpPr>
            <a:spLocks noChangeArrowheads="1"/>
          </p:cNvSpPr>
          <p:nvPr/>
        </p:nvSpPr>
        <p:spPr bwMode="auto">
          <a:xfrm>
            <a:off x="3662330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1926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8" name="Rectangle 29"/>
          <p:cNvSpPr>
            <a:spLocks noChangeArrowheads="1"/>
          </p:cNvSpPr>
          <p:nvPr/>
        </p:nvSpPr>
        <p:spPr bwMode="auto">
          <a:xfrm>
            <a:off x="4702274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1929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0" name="Rectangle 31"/>
          <p:cNvSpPr>
            <a:spLocks noChangeArrowheads="1"/>
          </p:cNvSpPr>
          <p:nvPr/>
        </p:nvSpPr>
        <p:spPr bwMode="auto">
          <a:xfrm>
            <a:off x="5395570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1931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2" name="Rectangle 30"/>
          <p:cNvSpPr>
            <a:spLocks noChangeArrowheads="1"/>
          </p:cNvSpPr>
          <p:nvPr/>
        </p:nvSpPr>
        <p:spPr bwMode="auto">
          <a:xfrm>
            <a:off x="6782162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1935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3" name="Rectangle 44"/>
          <p:cNvSpPr>
            <a:spLocks noChangeArrowheads="1"/>
          </p:cNvSpPr>
          <p:nvPr/>
        </p:nvSpPr>
        <p:spPr bwMode="auto">
          <a:xfrm>
            <a:off x="7128810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1936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4" name="Rectangle 31"/>
          <p:cNvSpPr>
            <a:spLocks noChangeArrowheads="1"/>
          </p:cNvSpPr>
          <p:nvPr/>
        </p:nvSpPr>
        <p:spPr bwMode="auto">
          <a:xfrm>
            <a:off x="6435514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1934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5" name="Rectangle 44"/>
          <p:cNvSpPr>
            <a:spLocks noChangeArrowheads="1"/>
          </p:cNvSpPr>
          <p:nvPr/>
        </p:nvSpPr>
        <p:spPr bwMode="auto">
          <a:xfrm>
            <a:off x="7475458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1937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6" name="Rectangle 30"/>
          <p:cNvSpPr>
            <a:spLocks noChangeArrowheads="1"/>
          </p:cNvSpPr>
          <p:nvPr/>
        </p:nvSpPr>
        <p:spPr bwMode="auto">
          <a:xfrm>
            <a:off x="8168754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1939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7" name="Rectangle 44"/>
          <p:cNvSpPr>
            <a:spLocks noChangeArrowheads="1"/>
          </p:cNvSpPr>
          <p:nvPr/>
        </p:nvSpPr>
        <p:spPr bwMode="auto">
          <a:xfrm>
            <a:off x="8515406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1940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8" name="Rectangle 31"/>
          <p:cNvSpPr>
            <a:spLocks noChangeArrowheads="1"/>
          </p:cNvSpPr>
          <p:nvPr/>
        </p:nvSpPr>
        <p:spPr bwMode="auto">
          <a:xfrm>
            <a:off x="7822106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1938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16266" y="4862755"/>
            <a:ext cx="5347690" cy="92075"/>
            <a:chOff x="3543355" y="4592788"/>
            <a:chExt cx="5347690" cy="92075"/>
          </a:xfrm>
        </p:grpSpPr>
        <p:sp>
          <p:nvSpPr>
            <p:cNvPr id="56" name="Line 39"/>
            <p:cNvSpPr>
              <a:spLocks noChangeShapeType="1"/>
            </p:cNvSpPr>
            <p:nvPr/>
          </p:nvSpPr>
          <p:spPr bwMode="auto">
            <a:xfrm>
              <a:off x="4272489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57" name="Line 40"/>
            <p:cNvSpPr>
              <a:spLocks noChangeShapeType="1"/>
            </p:cNvSpPr>
            <p:nvPr/>
          </p:nvSpPr>
          <p:spPr bwMode="auto">
            <a:xfrm>
              <a:off x="4620002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58" name="Line 41"/>
            <p:cNvSpPr>
              <a:spLocks noChangeShapeType="1"/>
            </p:cNvSpPr>
            <p:nvPr/>
          </p:nvSpPr>
          <p:spPr bwMode="auto">
            <a:xfrm>
              <a:off x="5315028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59" name="Line 42"/>
            <p:cNvSpPr>
              <a:spLocks noChangeShapeType="1"/>
            </p:cNvSpPr>
            <p:nvPr/>
          </p:nvSpPr>
          <p:spPr bwMode="auto">
            <a:xfrm>
              <a:off x="6010054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60" name="Line 43"/>
            <p:cNvSpPr>
              <a:spLocks noChangeShapeType="1"/>
            </p:cNvSpPr>
            <p:nvPr/>
          </p:nvSpPr>
          <p:spPr bwMode="auto">
            <a:xfrm>
              <a:off x="6357567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67" name="Line 39"/>
            <p:cNvSpPr>
              <a:spLocks noChangeShapeType="1"/>
            </p:cNvSpPr>
            <p:nvPr/>
          </p:nvSpPr>
          <p:spPr bwMode="auto">
            <a:xfrm>
              <a:off x="3924976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69" name="Line 40"/>
            <p:cNvSpPr>
              <a:spLocks noChangeShapeType="1"/>
            </p:cNvSpPr>
            <p:nvPr/>
          </p:nvSpPr>
          <p:spPr bwMode="auto">
            <a:xfrm>
              <a:off x="4967515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71" name="Line 41"/>
            <p:cNvSpPr>
              <a:spLocks noChangeShapeType="1"/>
            </p:cNvSpPr>
            <p:nvPr/>
          </p:nvSpPr>
          <p:spPr bwMode="auto">
            <a:xfrm>
              <a:off x="5662541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73" name="Line 43"/>
            <p:cNvSpPr>
              <a:spLocks noChangeShapeType="1"/>
            </p:cNvSpPr>
            <p:nvPr/>
          </p:nvSpPr>
          <p:spPr bwMode="auto">
            <a:xfrm>
              <a:off x="6705080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3543355" y="4597463"/>
              <a:ext cx="53476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Line 42"/>
            <p:cNvSpPr>
              <a:spLocks noChangeShapeType="1"/>
            </p:cNvSpPr>
            <p:nvPr/>
          </p:nvSpPr>
          <p:spPr bwMode="auto">
            <a:xfrm>
              <a:off x="7052593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90" name="Line 43"/>
            <p:cNvSpPr>
              <a:spLocks noChangeShapeType="1"/>
            </p:cNvSpPr>
            <p:nvPr/>
          </p:nvSpPr>
          <p:spPr bwMode="auto">
            <a:xfrm>
              <a:off x="7400106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79" name="Line 42"/>
            <p:cNvSpPr>
              <a:spLocks noChangeShapeType="1"/>
            </p:cNvSpPr>
            <p:nvPr/>
          </p:nvSpPr>
          <p:spPr bwMode="auto">
            <a:xfrm>
              <a:off x="7747619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80" name="Line 43"/>
            <p:cNvSpPr>
              <a:spLocks noChangeShapeType="1"/>
            </p:cNvSpPr>
            <p:nvPr/>
          </p:nvSpPr>
          <p:spPr bwMode="auto">
            <a:xfrm>
              <a:off x="8095132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91" name="Line 43"/>
            <p:cNvSpPr>
              <a:spLocks noChangeShapeType="1"/>
            </p:cNvSpPr>
            <p:nvPr/>
          </p:nvSpPr>
          <p:spPr bwMode="auto">
            <a:xfrm>
              <a:off x="8442645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10" name="Line 42"/>
            <p:cNvSpPr>
              <a:spLocks noChangeShapeType="1"/>
            </p:cNvSpPr>
            <p:nvPr/>
          </p:nvSpPr>
          <p:spPr bwMode="auto">
            <a:xfrm>
              <a:off x="8790154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3440018" y="2334751"/>
            <a:ext cx="0" cy="2631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66569" y="3759399"/>
            <a:ext cx="77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366569" y="4322321"/>
            <a:ext cx="77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366569" y="3477938"/>
            <a:ext cx="77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366569" y="4040860"/>
            <a:ext cx="77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3366569" y="4603782"/>
            <a:ext cx="77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3366569" y="4885244"/>
            <a:ext cx="77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3366569" y="2641067"/>
            <a:ext cx="77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366569" y="3203989"/>
            <a:ext cx="77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366569" y="2359606"/>
            <a:ext cx="77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366569" y="2922528"/>
            <a:ext cx="77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3459259" y="4752190"/>
            <a:ext cx="5207330" cy="106877"/>
          </a:xfrm>
          <a:custGeom>
            <a:avLst/>
            <a:gdLst>
              <a:gd name="connsiteX0" fmla="*/ 0 w 5207330"/>
              <a:gd name="connsiteY0" fmla="*/ 65314 h 106877"/>
              <a:gd name="connsiteX1" fmla="*/ 480951 w 5207330"/>
              <a:gd name="connsiteY1" fmla="*/ 65314 h 106877"/>
              <a:gd name="connsiteX2" fmla="*/ 997527 w 5207330"/>
              <a:gd name="connsiteY2" fmla="*/ 53439 h 106877"/>
              <a:gd name="connsiteX3" fmla="*/ 1395351 w 5207330"/>
              <a:gd name="connsiteY3" fmla="*/ 106877 h 106877"/>
              <a:gd name="connsiteX4" fmla="*/ 1561605 w 5207330"/>
              <a:gd name="connsiteY4" fmla="*/ 77189 h 106877"/>
              <a:gd name="connsiteX5" fmla="*/ 1769423 w 5207330"/>
              <a:gd name="connsiteY5" fmla="*/ 71251 h 106877"/>
              <a:gd name="connsiteX6" fmla="*/ 2078182 w 5207330"/>
              <a:gd name="connsiteY6" fmla="*/ 83127 h 106877"/>
              <a:gd name="connsiteX7" fmla="*/ 2440379 w 5207330"/>
              <a:gd name="connsiteY7" fmla="*/ 11875 h 106877"/>
              <a:gd name="connsiteX8" fmla="*/ 3301340 w 5207330"/>
              <a:gd name="connsiteY8" fmla="*/ 5937 h 106877"/>
              <a:gd name="connsiteX9" fmla="*/ 5207330 w 5207330"/>
              <a:gd name="connsiteY9" fmla="*/ 0 h 10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330" h="106877">
                <a:moveTo>
                  <a:pt x="0" y="65314"/>
                </a:moveTo>
                <a:lnTo>
                  <a:pt x="480951" y="65314"/>
                </a:lnTo>
                <a:lnTo>
                  <a:pt x="997527" y="53439"/>
                </a:lnTo>
                <a:lnTo>
                  <a:pt x="1395351" y="106877"/>
                </a:lnTo>
                <a:lnTo>
                  <a:pt x="1561605" y="77189"/>
                </a:lnTo>
                <a:lnTo>
                  <a:pt x="1769423" y="71251"/>
                </a:lnTo>
                <a:lnTo>
                  <a:pt x="2078182" y="83127"/>
                </a:lnTo>
                <a:lnTo>
                  <a:pt x="2440379" y="11875"/>
                </a:lnTo>
                <a:lnTo>
                  <a:pt x="3301340" y="5937"/>
                </a:lnTo>
                <a:lnTo>
                  <a:pt x="5207330" y="0"/>
                </a:ln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441446" y="2650257"/>
            <a:ext cx="5225143" cy="1555668"/>
          </a:xfrm>
          <a:custGeom>
            <a:avLst/>
            <a:gdLst>
              <a:gd name="connsiteX0" fmla="*/ 0 w 5225143"/>
              <a:gd name="connsiteY0" fmla="*/ 1520042 h 1555668"/>
              <a:gd name="connsiteX1" fmla="*/ 1062842 w 5225143"/>
              <a:gd name="connsiteY1" fmla="*/ 1525979 h 1555668"/>
              <a:gd name="connsiteX2" fmla="*/ 1430977 w 5225143"/>
              <a:gd name="connsiteY2" fmla="*/ 1555668 h 1555668"/>
              <a:gd name="connsiteX3" fmla="*/ 1757548 w 5225143"/>
              <a:gd name="connsiteY3" fmla="*/ 1525979 h 1555668"/>
              <a:gd name="connsiteX4" fmla="*/ 2101933 w 5225143"/>
              <a:gd name="connsiteY4" fmla="*/ 1520042 h 1555668"/>
              <a:gd name="connsiteX5" fmla="*/ 2452255 w 5225143"/>
              <a:gd name="connsiteY5" fmla="*/ 457200 h 1555668"/>
              <a:gd name="connsiteX6" fmla="*/ 3479470 w 5225143"/>
              <a:gd name="connsiteY6" fmla="*/ 469075 h 1555668"/>
              <a:gd name="connsiteX7" fmla="*/ 3847605 w 5225143"/>
              <a:gd name="connsiteY7" fmla="*/ 0 h 1555668"/>
              <a:gd name="connsiteX8" fmla="*/ 5225143 w 5225143"/>
              <a:gd name="connsiteY8" fmla="*/ 5938 h 155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1555668">
                <a:moveTo>
                  <a:pt x="0" y="1520042"/>
                </a:moveTo>
                <a:lnTo>
                  <a:pt x="1062842" y="1525979"/>
                </a:lnTo>
                <a:lnTo>
                  <a:pt x="1430977" y="1555668"/>
                </a:lnTo>
                <a:lnTo>
                  <a:pt x="1757548" y="1525979"/>
                </a:lnTo>
                <a:lnTo>
                  <a:pt x="2101933" y="1520042"/>
                </a:lnTo>
                <a:lnTo>
                  <a:pt x="2452255" y="457200"/>
                </a:lnTo>
                <a:lnTo>
                  <a:pt x="3479470" y="469075"/>
                </a:lnTo>
                <a:lnTo>
                  <a:pt x="3847605" y="0"/>
                </a:lnTo>
                <a:lnTo>
                  <a:pt x="5225143" y="5938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355126" y="5399395"/>
            <a:ext cx="1927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27"/>
          <p:cNvSpPr>
            <a:spLocks noChangeArrowheads="1"/>
          </p:cNvSpPr>
          <p:nvPr/>
        </p:nvSpPr>
        <p:spPr bwMode="auto">
          <a:xfrm>
            <a:off x="4609546" y="5315960"/>
            <a:ext cx="1161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Top Marginal Rate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>
            <a:off x="6003902" y="5397407"/>
            <a:ext cx="19276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Rectangle 27"/>
          <p:cNvSpPr>
            <a:spLocks noChangeArrowheads="1"/>
          </p:cNvSpPr>
          <p:nvPr/>
        </p:nvSpPr>
        <p:spPr bwMode="auto">
          <a:xfrm>
            <a:off x="6258322" y="5313972"/>
            <a:ext cx="13728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Lowest</a:t>
            </a:r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 Marginal Rate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5" name="Rectangle 27"/>
          <p:cNvSpPr>
            <a:spLocks noChangeArrowheads="1"/>
          </p:cNvSpPr>
          <p:nvPr/>
        </p:nvSpPr>
        <p:spPr bwMode="auto">
          <a:xfrm>
            <a:off x="3157661" y="4499657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6" name="Rectangle 27"/>
          <p:cNvSpPr>
            <a:spLocks noChangeArrowheads="1"/>
          </p:cNvSpPr>
          <p:nvPr/>
        </p:nvSpPr>
        <p:spPr bwMode="auto">
          <a:xfrm>
            <a:off x="3157661" y="4219908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20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7" name="Rectangle 27"/>
          <p:cNvSpPr>
            <a:spLocks noChangeArrowheads="1"/>
          </p:cNvSpPr>
          <p:nvPr/>
        </p:nvSpPr>
        <p:spPr bwMode="auto">
          <a:xfrm>
            <a:off x="3157661" y="3940159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30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8" name="Rectangle 27"/>
          <p:cNvSpPr>
            <a:spLocks noChangeArrowheads="1"/>
          </p:cNvSpPr>
          <p:nvPr/>
        </p:nvSpPr>
        <p:spPr bwMode="auto">
          <a:xfrm>
            <a:off x="3157661" y="3660410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40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9" name="Rectangle 27"/>
          <p:cNvSpPr>
            <a:spLocks noChangeArrowheads="1"/>
          </p:cNvSpPr>
          <p:nvPr/>
        </p:nvSpPr>
        <p:spPr bwMode="auto">
          <a:xfrm>
            <a:off x="3157661" y="3380661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50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0" name="Rectangle 27"/>
          <p:cNvSpPr>
            <a:spLocks noChangeArrowheads="1"/>
          </p:cNvSpPr>
          <p:nvPr/>
        </p:nvSpPr>
        <p:spPr bwMode="auto">
          <a:xfrm>
            <a:off x="3157661" y="3100912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60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1" name="Rectangle 27"/>
          <p:cNvSpPr>
            <a:spLocks noChangeArrowheads="1"/>
          </p:cNvSpPr>
          <p:nvPr/>
        </p:nvSpPr>
        <p:spPr bwMode="auto">
          <a:xfrm>
            <a:off x="3157661" y="2821163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70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2" name="Rectangle 27"/>
          <p:cNvSpPr>
            <a:spLocks noChangeArrowheads="1"/>
          </p:cNvSpPr>
          <p:nvPr/>
        </p:nvSpPr>
        <p:spPr bwMode="auto">
          <a:xfrm>
            <a:off x="3157661" y="2541414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80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3" name="Rectangle 27"/>
          <p:cNvSpPr>
            <a:spLocks noChangeArrowheads="1"/>
          </p:cNvSpPr>
          <p:nvPr/>
        </p:nvSpPr>
        <p:spPr bwMode="auto">
          <a:xfrm>
            <a:off x="3157661" y="2261665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90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4" name="Rectangle 27"/>
          <p:cNvSpPr>
            <a:spLocks noChangeArrowheads="1"/>
          </p:cNvSpPr>
          <p:nvPr/>
        </p:nvSpPr>
        <p:spPr bwMode="auto">
          <a:xfrm>
            <a:off x="3157661" y="4779403"/>
            <a:ext cx="17152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29928"/>
            <a:ext cx="8904855" cy="713232"/>
          </a:xfrm>
        </p:spPr>
        <p:txBody>
          <a:bodyPr/>
          <a:lstStyle/>
          <a:p>
            <a:r>
              <a:rPr lang="en-US" dirty="0"/>
              <a:t>Marginal Income Tax Rates, 1925-1940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45677" y="2087709"/>
            <a:ext cx="2892907" cy="356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The top marginal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tax rate was </a:t>
            </a:r>
            <a:r>
              <a:rPr lang="en-US" sz="2200" dirty="0">
                <a:latin typeface="+mj-lt"/>
                <a:cs typeface="Times New Roman" pitchFamily="18" charset="0"/>
              </a:rPr>
              <a:t>pushed still higher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2200" dirty="0">
                <a:latin typeface="+mj-lt"/>
                <a:cs typeface="Times New Roman" pitchFamily="18" charset="0"/>
              </a:rPr>
              <a:t>79% in 1936,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and the tax </a:t>
            </a:r>
            <a:r>
              <a:rPr lang="en-US" sz="2200" dirty="0">
                <a:latin typeface="+mj-lt"/>
                <a:cs typeface="Times New Roman" pitchFamily="18" charset="0"/>
              </a:rPr>
              <a:t>on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the retained earnings </a:t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of </a:t>
            </a:r>
            <a:r>
              <a:rPr lang="en-US" sz="2200" dirty="0">
                <a:latin typeface="+mj-lt"/>
                <a:cs typeface="Times New Roman" pitchFamily="18" charset="0"/>
              </a:rPr>
              <a:t>business was also sharply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increased.</a:t>
            </a:r>
            <a:endParaRPr lang="en-US" sz="2200" dirty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These tax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increases contributed </a:t>
            </a:r>
            <a:r>
              <a:rPr lang="en-US" sz="2200" dirty="0">
                <a:latin typeface="+mj-lt"/>
                <a:cs typeface="Times New Roman" pitchFamily="18" charset="0"/>
              </a:rPr>
              <a:t>to the recession of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1937-1938.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014696" y="1936520"/>
            <a:ext cx="5928196" cy="3696676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5315956" y="4907055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82" name="Rectangle 12"/>
          <p:cNvSpPr>
            <a:spLocks noChangeArrowheads="1"/>
          </p:cNvSpPr>
          <p:nvPr/>
        </p:nvSpPr>
        <p:spPr bwMode="auto">
          <a:xfrm>
            <a:off x="5340034" y="4907055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83" name="Rectangle 13"/>
          <p:cNvSpPr>
            <a:spLocks noChangeArrowheads="1"/>
          </p:cNvSpPr>
          <p:nvPr/>
        </p:nvSpPr>
        <p:spPr bwMode="auto">
          <a:xfrm rot="4438221">
            <a:off x="5343246" y="4827362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84" name="Rectangle 14"/>
          <p:cNvSpPr>
            <a:spLocks noChangeArrowheads="1"/>
          </p:cNvSpPr>
          <p:nvPr/>
        </p:nvSpPr>
        <p:spPr bwMode="auto">
          <a:xfrm rot="4438221">
            <a:off x="5343246" y="4827362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85" name="Rectangle 17"/>
          <p:cNvSpPr>
            <a:spLocks noChangeArrowheads="1"/>
          </p:cNvSpPr>
          <p:nvPr/>
        </p:nvSpPr>
        <p:spPr bwMode="auto">
          <a:xfrm>
            <a:off x="3976045" y="2090117"/>
            <a:ext cx="41867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Top and Bottom Marginal Income Tax Rates</a:t>
            </a:r>
            <a: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 (%)</a:t>
            </a:r>
            <a:b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</a:br>
            <a:r>
              <a:rPr lang="en-US" sz="14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1925-1940</a:t>
            </a:r>
            <a:endParaRPr lang="en-US" sz="14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6" name="Rectangle 27"/>
          <p:cNvSpPr>
            <a:spLocks noChangeArrowheads="1"/>
          </p:cNvSpPr>
          <p:nvPr/>
        </p:nvSpPr>
        <p:spPr bwMode="auto">
          <a:xfrm>
            <a:off x="3315682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1925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7" name="Rectangle 28"/>
          <p:cNvSpPr>
            <a:spLocks noChangeArrowheads="1"/>
          </p:cNvSpPr>
          <p:nvPr/>
        </p:nvSpPr>
        <p:spPr bwMode="auto">
          <a:xfrm>
            <a:off x="4008978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1927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8" name="Rectangle 29"/>
          <p:cNvSpPr>
            <a:spLocks noChangeArrowheads="1"/>
          </p:cNvSpPr>
          <p:nvPr/>
        </p:nvSpPr>
        <p:spPr bwMode="auto">
          <a:xfrm>
            <a:off x="4355626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1928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5" name="Rectangle 30"/>
          <p:cNvSpPr>
            <a:spLocks noChangeArrowheads="1"/>
          </p:cNvSpPr>
          <p:nvPr/>
        </p:nvSpPr>
        <p:spPr bwMode="auto">
          <a:xfrm>
            <a:off x="5742218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1932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6" name="Rectangle 31"/>
          <p:cNvSpPr>
            <a:spLocks noChangeArrowheads="1"/>
          </p:cNvSpPr>
          <p:nvPr/>
        </p:nvSpPr>
        <p:spPr bwMode="auto">
          <a:xfrm>
            <a:off x="5048922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1930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7" name="Rectangle 44"/>
          <p:cNvSpPr>
            <a:spLocks noChangeArrowheads="1"/>
          </p:cNvSpPr>
          <p:nvPr/>
        </p:nvSpPr>
        <p:spPr bwMode="auto">
          <a:xfrm>
            <a:off x="6088866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1933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8" name="Rectangle 13"/>
          <p:cNvSpPr>
            <a:spLocks noChangeArrowheads="1"/>
          </p:cNvSpPr>
          <p:nvPr/>
        </p:nvSpPr>
        <p:spPr bwMode="auto">
          <a:xfrm rot="4438221">
            <a:off x="4928718" y="4824314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99" name="Rectangle 14"/>
          <p:cNvSpPr>
            <a:spLocks noChangeArrowheads="1"/>
          </p:cNvSpPr>
          <p:nvPr/>
        </p:nvSpPr>
        <p:spPr bwMode="auto">
          <a:xfrm rot="4438221">
            <a:off x="4928718" y="4824314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00" name="Rectangle 28"/>
          <p:cNvSpPr>
            <a:spLocks noChangeArrowheads="1"/>
          </p:cNvSpPr>
          <p:nvPr/>
        </p:nvSpPr>
        <p:spPr bwMode="auto">
          <a:xfrm>
            <a:off x="3662330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1926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1" name="Rectangle 29"/>
          <p:cNvSpPr>
            <a:spLocks noChangeArrowheads="1"/>
          </p:cNvSpPr>
          <p:nvPr/>
        </p:nvSpPr>
        <p:spPr bwMode="auto">
          <a:xfrm>
            <a:off x="4702274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1929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2" name="Rectangle 31"/>
          <p:cNvSpPr>
            <a:spLocks noChangeArrowheads="1"/>
          </p:cNvSpPr>
          <p:nvPr/>
        </p:nvSpPr>
        <p:spPr bwMode="auto">
          <a:xfrm>
            <a:off x="5395570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1931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3" name="Rectangle 30"/>
          <p:cNvSpPr>
            <a:spLocks noChangeArrowheads="1"/>
          </p:cNvSpPr>
          <p:nvPr/>
        </p:nvSpPr>
        <p:spPr bwMode="auto">
          <a:xfrm>
            <a:off x="6782162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1935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4" name="Rectangle 44"/>
          <p:cNvSpPr>
            <a:spLocks noChangeArrowheads="1"/>
          </p:cNvSpPr>
          <p:nvPr/>
        </p:nvSpPr>
        <p:spPr bwMode="auto">
          <a:xfrm>
            <a:off x="7128810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1936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5" name="Rectangle 31"/>
          <p:cNvSpPr>
            <a:spLocks noChangeArrowheads="1"/>
          </p:cNvSpPr>
          <p:nvPr/>
        </p:nvSpPr>
        <p:spPr bwMode="auto">
          <a:xfrm>
            <a:off x="6435514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1934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6" name="Rectangle 44"/>
          <p:cNvSpPr>
            <a:spLocks noChangeArrowheads="1"/>
          </p:cNvSpPr>
          <p:nvPr/>
        </p:nvSpPr>
        <p:spPr bwMode="auto">
          <a:xfrm>
            <a:off x="7475458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1937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7" name="Rectangle 30"/>
          <p:cNvSpPr>
            <a:spLocks noChangeArrowheads="1"/>
          </p:cNvSpPr>
          <p:nvPr/>
        </p:nvSpPr>
        <p:spPr bwMode="auto">
          <a:xfrm>
            <a:off x="8168754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1939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8" name="Rectangle 44"/>
          <p:cNvSpPr>
            <a:spLocks noChangeArrowheads="1"/>
          </p:cNvSpPr>
          <p:nvPr/>
        </p:nvSpPr>
        <p:spPr bwMode="auto">
          <a:xfrm>
            <a:off x="8515406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1940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9" name="Rectangle 31"/>
          <p:cNvSpPr>
            <a:spLocks noChangeArrowheads="1"/>
          </p:cNvSpPr>
          <p:nvPr/>
        </p:nvSpPr>
        <p:spPr bwMode="auto">
          <a:xfrm>
            <a:off x="7822106" y="506528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1938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3416266" y="4862755"/>
            <a:ext cx="5347690" cy="92075"/>
            <a:chOff x="3543355" y="4592788"/>
            <a:chExt cx="5347690" cy="92075"/>
          </a:xfrm>
        </p:grpSpPr>
        <p:sp>
          <p:nvSpPr>
            <p:cNvPr id="112" name="Line 39"/>
            <p:cNvSpPr>
              <a:spLocks noChangeShapeType="1"/>
            </p:cNvSpPr>
            <p:nvPr/>
          </p:nvSpPr>
          <p:spPr bwMode="auto">
            <a:xfrm>
              <a:off x="4272489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13" name="Line 40"/>
            <p:cNvSpPr>
              <a:spLocks noChangeShapeType="1"/>
            </p:cNvSpPr>
            <p:nvPr/>
          </p:nvSpPr>
          <p:spPr bwMode="auto">
            <a:xfrm>
              <a:off x="4620002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14" name="Line 41"/>
            <p:cNvSpPr>
              <a:spLocks noChangeShapeType="1"/>
            </p:cNvSpPr>
            <p:nvPr/>
          </p:nvSpPr>
          <p:spPr bwMode="auto">
            <a:xfrm>
              <a:off x="5315028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15" name="Line 42"/>
            <p:cNvSpPr>
              <a:spLocks noChangeShapeType="1"/>
            </p:cNvSpPr>
            <p:nvPr/>
          </p:nvSpPr>
          <p:spPr bwMode="auto">
            <a:xfrm>
              <a:off x="6010054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16" name="Line 43"/>
            <p:cNvSpPr>
              <a:spLocks noChangeShapeType="1"/>
            </p:cNvSpPr>
            <p:nvPr/>
          </p:nvSpPr>
          <p:spPr bwMode="auto">
            <a:xfrm>
              <a:off x="6357567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17" name="Line 39"/>
            <p:cNvSpPr>
              <a:spLocks noChangeShapeType="1"/>
            </p:cNvSpPr>
            <p:nvPr/>
          </p:nvSpPr>
          <p:spPr bwMode="auto">
            <a:xfrm>
              <a:off x="3924976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18" name="Line 40"/>
            <p:cNvSpPr>
              <a:spLocks noChangeShapeType="1"/>
            </p:cNvSpPr>
            <p:nvPr/>
          </p:nvSpPr>
          <p:spPr bwMode="auto">
            <a:xfrm>
              <a:off x="4967515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19" name="Line 41"/>
            <p:cNvSpPr>
              <a:spLocks noChangeShapeType="1"/>
            </p:cNvSpPr>
            <p:nvPr/>
          </p:nvSpPr>
          <p:spPr bwMode="auto">
            <a:xfrm>
              <a:off x="5662541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20" name="Line 43"/>
            <p:cNvSpPr>
              <a:spLocks noChangeShapeType="1"/>
            </p:cNvSpPr>
            <p:nvPr/>
          </p:nvSpPr>
          <p:spPr bwMode="auto">
            <a:xfrm>
              <a:off x="6705080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3543355" y="4597463"/>
              <a:ext cx="53476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Line 42"/>
            <p:cNvSpPr>
              <a:spLocks noChangeShapeType="1"/>
            </p:cNvSpPr>
            <p:nvPr/>
          </p:nvSpPr>
          <p:spPr bwMode="auto">
            <a:xfrm>
              <a:off x="7052593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45" name="Line 43"/>
            <p:cNvSpPr>
              <a:spLocks noChangeShapeType="1"/>
            </p:cNvSpPr>
            <p:nvPr/>
          </p:nvSpPr>
          <p:spPr bwMode="auto">
            <a:xfrm>
              <a:off x="7400106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46" name="Line 42"/>
            <p:cNvSpPr>
              <a:spLocks noChangeShapeType="1"/>
            </p:cNvSpPr>
            <p:nvPr/>
          </p:nvSpPr>
          <p:spPr bwMode="auto">
            <a:xfrm>
              <a:off x="7747619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47" name="Line 43"/>
            <p:cNvSpPr>
              <a:spLocks noChangeShapeType="1"/>
            </p:cNvSpPr>
            <p:nvPr/>
          </p:nvSpPr>
          <p:spPr bwMode="auto">
            <a:xfrm>
              <a:off x="8095132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48" name="Line 43"/>
            <p:cNvSpPr>
              <a:spLocks noChangeShapeType="1"/>
            </p:cNvSpPr>
            <p:nvPr/>
          </p:nvSpPr>
          <p:spPr bwMode="auto">
            <a:xfrm>
              <a:off x="8442645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49" name="Line 42"/>
            <p:cNvSpPr>
              <a:spLocks noChangeShapeType="1"/>
            </p:cNvSpPr>
            <p:nvPr/>
          </p:nvSpPr>
          <p:spPr bwMode="auto">
            <a:xfrm>
              <a:off x="8790154" y="4592788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</p:grpSp>
      <p:cxnSp>
        <p:nvCxnSpPr>
          <p:cNvPr id="150" name="Straight Connector 149"/>
          <p:cNvCxnSpPr/>
          <p:nvPr/>
        </p:nvCxnSpPr>
        <p:spPr>
          <a:xfrm>
            <a:off x="3440018" y="2334751"/>
            <a:ext cx="0" cy="2631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3366569" y="3759399"/>
            <a:ext cx="77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366569" y="4322321"/>
            <a:ext cx="77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366569" y="3477938"/>
            <a:ext cx="77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3366569" y="4040860"/>
            <a:ext cx="77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3366569" y="4603782"/>
            <a:ext cx="77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3366569" y="4885244"/>
            <a:ext cx="77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3366569" y="2641067"/>
            <a:ext cx="77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3366569" y="3203989"/>
            <a:ext cx="77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3366569" y="2359606"/>
            <a:ext cx="77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3366569" y="2922528"/>
            <a:ext cx="77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Freeform 160"/>
          <p:cNvSpPr/>
          <p:nvPr/>
        </p:nvSpPr>
        <p:spPr>
          <a:xfrm>
            <a:off x="3459259" y="4752190"/>
            <a:ext cx="5207330" cy="106877"/>
          </a:xfrm>
          <a:custGeom>
            <a:avLst/>
            <a:gdLst>
              <a:gd name="connsiteX0" fmla="*/ 0 w 5207330"/>
              <a:gd name="connsiteY0" fmla="*/ 65314 h 106877"/>
              <a:gd name="connsiteX1" fmla="*/ 480951 w 5207330"/>
              <a:gd name="connsiteY1" fmla="*/ 65314 h 106877"/>
              <a:gd name="connsiteX2" fmla="*/ 997527 w 5207330"/>
              <a:gd name="connsiteY2" fmla="*/ 53439 h 106877"/>
              <a:gd name="connsiteX3" fmla="*/ 1395351 w 5207330"/>
              <a:gd name="connsiteY3" fmla="*/ 106877 h 106877"/>
              <a:gd name="connsiteX4" fmla="*/ 1561605 w 5207330"/>
              <a:gd name="connsiteY4" fmla="*/ 77189 h 106877"/>
              <a:gd name="connsiteX5" fmla="*/ 1769423 w 5207330"/>
              <a:gd name="connsiteY5" fmla="*/ 71251 h 106877"/>
              <a:gd name="connsiteX6" fmla="*/ 2078182 w 5207330"/>
              <a:gd name="connsiteY6" fmla="*/ 83127 h 106877"/>
              <a:gd name="connsiteX7" fmla="*/ 2440379 w 5207330"/>
              <a:gd name="connsiteY7" fmla="*/ 11875 h 106877"/>
              <a:gd name="connsiteX8" fmla="*/ 3301340 w 5207330"/>
              <a:gd name="connsiteY8" fmla="*/ 5937 h 106877"/>
              <a:gd name="connsiteX9" fmla="*/ 5207330 w 5207330"/>
              <a:gd name="connsiteY9" fmla="*/ 0 h 10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330" h="106877">
                <a:moveTo>
                  <a:pt x="0" y="65314"/>
                </a:moveTo>
                <a:lnTo>
                  <a:pt x="480951" y="65314"/>
                </a:lnTo>
                <a:lnTo>
                  <a:pt x="997527" y="53439"/>
                </a:lnTo>
                <a:lnTo>
                  <a:pt x="1395351" y="106877"/>
                </a:lnTo>
                <a:lnTo>
                  <a:pt x="1561605" y="77189"/>
                </a:lnTo>
                <a:lnTo>
                  <a:pt x="1769423" y="71251"/>
                </a:lnTo>
                <a:lnTo>
                  <a:pt x="2078182" y="83127"/>
                </a:lnTo>
                <a:lnTo>
                  <a:pt x="2440379" y="11875"/>
                </a:lnTo>
                <a:lnTo>
                  <a:pt x="3301340" y="5937"/>
                </a:lnTo>
                <a:lnTo>
                  <a:pt x="5207330" y="0"/>
                </a:ln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3441446" y="2650257"/>
            <a:ext cx="5225143" cy="1555668"/>
          </a:xfrm>
          <a:custGeom>
            <a:avLst/>
            <a:gdLst>
              <a:gd name="connsiteX0" fmla="*/ 0 w 5225143"/>
              <a:gd name="connsiteY0" fmla="*/ 1520042 h 1555668"/>
              <a:gd name="connsiteX1" fmla="*/ 1062842 w 5225143"/>
              <a:gd name="connsiteY1" fmla="*/ 1525979 h 1555668"/>
              <a:gd name="connsiteX2" fmla="*/ 1430977 w 5225143"/>
              <a:gd name="connsiteY2" fmla="*/ 1555668 h 1555668"/>
              <a:gd name="connsiteX3" fmla="*/ 1757548 w 5225143"/>
              <a:gd name="connsiteY3" fmla="*/ 1525979 h 1555668"/>
              <a:gd name="connsiteX4" fmla="*/ 2101933 w 5225143"/>
              <a:gd name="connsiteY4" fmla="*/ 1520042 h 1555668"/>
              <a:gd name="connsiteX5" fmla="*/ 2452255 w 5225143"/>
              <a:gd name="connsiteY5" fmla="*/ 457200 h 1555668"/>
              <a:gd name="connsiteX6" fmla="*/ 3479470 w 5225143"/>
              <a:gd name="connsiteY6" fmla="*/ 469075 h 1555668"/>
              <a:gd name="connsiteX7" fmla="*/ 3847605 w 5225143"/>
              <a:gd name="connsiteY7" fmla="*/ 0 h 1555668"/>
              <a:gd name="connsiteX8" fmla="*/ 5225143 w 5225143"/>
              <a:gd name="connsiteY8" fmla="*/ 5938 h 155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1555668">
                <a:moveTo>
                  <a:pt x="0" y="1520042"/>
                </a:moveTo>
                <a:lnTo>
                  <a:pt x="1062842" y="1525979"/>
                </a:lnTo>
                <a:lnTo>
                  <a:pt x="1430977" y="1555668"/>
                </a:lnTo>
                <a:lnTo>
                  <a:pt x="1757548" y="1525979"/>
                </a:lnTo>
                <a:lnTo>
                  <a:pt x="2101933" y="1520042"/>
                </a:lnTo>
                <a:lnTo>
                  <a:pt x="2452255" y="457200"/>
                </a:lnTo>
                <a:lnTo>
                  <a:pt x="3479470" y="469075"/>
                </a:lnTo>
                <a:lnTo>
                  <a:pt x="3847605" y="0"/>
                </a:lnTo>
                <a:lnTo>
                  <a:pt x="5225143" y="5938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>
            <a:off x="4355126" y="5399395"/>
            <a:ext cx="1927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27"/>
          <p:cNvSpPr>
            <a:spLocks noChangeArrowheads="1"/>
          </p:cNvSpPr>
          <p:nvPr/>
        </p:nvSpPr>
        <p:spPr bwMode="auto">
          <a:xfrm>
            <a:off x="4609546" y="5315960"/>
            <a:ext cx="1161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Top Marginal Rate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65" name="Straight Connector 164"/>
          <p:cNvCxnSpPr/>
          <p:nvPr/>
        </p:nvCxnSpPr>
        <p:spPr>
          <a:xfrm>
            <a:off x="6003902" y="5397407"/>
            <a:ext cx="19276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Rectangle 27"/>
          <p:cNvSpPr>
            <a:spLocks noChangeArrowheads="1"/>
          </p:cNvSpPr>
          <p:nvPr/>
        </p:nvSpPr>
        <p:spPr bwMode="auto">
          <a:xfrm>
            <a:off x="6258322" y="5313972"/>
            <a:ext cx="13728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Lowest</a:t>
            </a:r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 Marginal Rate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7" name="Rectangle 27"/>
          <p:cNvSpPr>
            <a:spLocks noChangeArrowheads="1"/>
          </p:cNvSpPr>
          <p:nvPr/>
        </p:nvSpPr>
        <p:spPr bwMode="auto">
          <a:xfrm>
            <a:off x="3157661" y="4499657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8" name="Rectangle 27"/>
          <p:cNvSpPr>
            <a:spLocks noChangeArrowheads="1"/>
          </p:cNvSpPr>
          <p:nvPr/>
        </p:nvSpPr>
        <p:spPr bwMode="auto">
          <a:xfrm>
            <a:off x="3157661" y="4219908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20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9" name="Rectangle 27"/>
          <p:cNvSpPr>
            <a:spLocks noChangeArrowheads="1"/>
          </p:cNvSpPr>
          <p:nvPr/>
        </p:nvSpPr>
        <p:spPr bwMode="auto">
          <a:xfrm>
            <a:off x="3157661" y="3940159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30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0" name="Rectangle 27"/>
          <p:cNvSpPr>
            <a:spLocks noChangeArrowheads="1"/>
          </p:cNvSpPr>
          <p:nvPr/>
        </p:nvSpPr>
        <p:spPr bwMode="auto">
          <a:xfrm>
            <a:off x="3157661" y="3660410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40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3157661" y="3380661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50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2" name="Rectangle 27"/>
          <p:cNvSpPr>
            <a:spLocks noChangeArrowheads="1"/>
          </p:cNvSpPr>
          <p:nvPr/>
        </p:nvSpPr>
        <p:spPr bwMode="auto">
          <a:xfrm>
            <a:off x="3157661" y="3100912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60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3" name="Rectangle 27"/>
          <p:cNvSpPr>
            <a:spLocks noChangeArrowheads="1"/>
          </p:cNvSpPr>
          <p:nvPr/>
        </p:nvSpPr>
        <p:spPr bwMode="auto">
          <a:xfrm>
            <a:off x="3157661" y="2821163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70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4" name="Rectangle 27"/>
          <p:cNvSpPr>
            <a:spLocks noChangeArrowheads="1"/>
          </p:cNvSpPr>
          <p:nvPr/>
        </p:nvSpPr>
        <p:spPr bwMode="auto">
          <a:xfrm>
            <a:off x="3157661" y="2541414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80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5" name="Rectangle 27"/>
          <p:cNvSpPr>
            <a:spLocks noChangeArrowheads="1"/>
          </p:cNvSpPr>
          <p:nvPr/>
        </p:nvSpPr>
        <p:spPr bwMode="auto">
          <a:xfrm>
            <a:off x="3157661" y="2261665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90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6" name="Rectangle 27"/>
          <p:cNvSpPr>
            <a:spLocks noChangeArrowheads="1"/>
          </p:cNvSpPr>
          <p:nvPr/>
        </p:nvSpPr>
        <p:spPr bwMode="auto">
          <a:xfrm>
            <a:off x="3157661" y="4779403"/>
            <a:ext cx="17152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1" y="1113014"/>
            <a:ext cx="8783869" cy="357621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Many history books credit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the New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Deal policies with the eventual end of the Great Depression</a:t>
            </a: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Some New Deal policies were helpful: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The Federal Deposit Insurance program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Re-evaluation of gold and the expansion in the money supply during 1934-1936</a:t>
            </a: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But other policies were harmful, and increased the length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and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severity of the Great Depression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103401"/>
            <a:ext cx="8904855" cy="101420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b="1" dirty="0">
                <a:solidFill>
                  <a:srgbClr val="FF0000"/>
                </a:solidFill>
              </a:rPr>
              <a:t>Factor 4</a:t>
            </a:r>
            <a:r>
              <a:rPr lang="en-US" dirty="0"/>
              <a:t>: Price Controls, </a:t>
            </a:r>
            <a:r>
              <a:rPr lang="en-US" dirty="0" smtClean="0"/>
              <a:t>Regulations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Constant Policy Changes</a:t>
            </a:r>
          </a:p>
        </p:txBody>
      </p:sp>
    </p:spTree>
    <p:extLst>
      <p:ext uri="{BB962C8B-B14F-4D97-AF65-F5344CB8AC3E}">
        <p14:creationId xmlns:p14="http://schemas.microsoft.com/office/powerpoint/2010/main" val="41019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1" y="1105199"/>
            <a:ext cx="8783869" cy="39982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Under the </a:t>
            </a:r>
            <a:r>
              <a:rPr lang="en-US" i="1" dirty="0">
                <a:solidFill>
                  <a:schemeClr val="tx1"/>
                </a:solidFill>
                <a:ea typeface="Times New Roman" pitchFamily="28" charset="0"/>
              </a:rPr>
              <a:t>AAA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, adopted in 1933, the Roosevelt Administration tried to push prices up by restricting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supply.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Farmers were paid to plow under portions of cotton, </a:t>
            </a: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</a:b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corn</a:t>
            </a:r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, wheat, and other crops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Potato Farmers were paid to spray their potatoes with </a:t>
            </a: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</a:b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dye </a:t>
            </a:r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so they would be unfit for human consumption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Cattle, sheep, and pigs were slaughtered</a:t>
            </a: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AAA was declared unconstitutional in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1936.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428439"/>
            <a:ext cx="8904855" cy="640080"/>
          </a:xfrm>
        </p:spPr>
        <p:txBody>
          <a:bodyPr/>
          <a:lstStyle/>
          <a:p>
            <a:r>
              <a:rPr lang="en-US" dirty="0" smtClean="0"/>
              <a:t>The Agricultural </a:t>
            </a:r>
            <a:r>
              <a:rPr lang="en-US" dirty="0"/>
              <a:t>Adjustment Act (AAA)</a:t>
            </a:r>
          </a:p>
        </p:txBody>
      </p:sp>
    </p:spTree>
    <p:extLst>
      <p:ext uri="{BB962C8B-B14F-4D97-AF65-F5344CB8AC3E}">
        <p14:creationId xmlns:p14="http://schemas.microsoft.com/office/powerpoint/2010/main" val="10071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2639"/>
            <a:ext cx="8904855" cy="704026"/>
          </a:xfrm>
        </p:spPr>
        <p:txBody>
          <a:bodyPr/>
          <a:lstStyle/>
          <a:p>
            <a:r>
              <a:rPr lang="en-US" dirty="0" smtClean="0"/>
              <a:t>The Agricultural Adjustment Act (AAA)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69" y="2621377"/>
            <a:ext cx="3885503" cy="1575719"/>
          </a:xfrm>
        </p:spPr>
        <p:txBody>
          <a:bodyPr/>
          <a:lstStyle/>
          <a:p>
            <a:pPr marL="231775" indent="-231775"/>
            <a:r>
              <a:rPr lang="en-US" sz="2500" dirty="0">
                <a:solidFill>
                  <a:srgbClr val="32302A"/>
                </a:solidFill>
              </a:rPr>
              <a:t>In an effort to push farm prices up, 6 million pigs were slaughtered under </a:t>
            </a:r>
            <a:r>
              <a:rPr lang="en-US" sz="2500" dirty="0" smtClean="0">
                <a:solidFill>
                  <a:srgbClr val="32302A"/>
                </a:solidFill>
              </a:rPr>
              <a:t/>
            </a:r>
            <a:br>
              <a:rPr lang="en-US" sz="2500" dirty="0" smtClean="0">
                <a:solidFill>
                  <a:srgbClr val="32302A"/>
                </a:solidFill>
              </a:rPr>
            </a:br>
            <a:r>
              <a:rPr lang="en-US" sz="2500" dirty="0" smtClean="0">
                <a:solidFill>
                  <a:srgbClr val="32302A"/>
                </a:solidFill>
              </a:rPr>
              <a:t>the </a:t>
            </a:r>
            <a:r>
              <a:rPr lang="en-US" sz="2500" dirty="0">
                <a:solidFill>
                  <a:srgbClr val="32302A"/>
                </a:solidFill>
              </a:rPr>
              <a:t>AAA in 1933 alone</a:t>
            </a:r>
            <a:r>
              <a:rPr lang="en-US" sz="2500" dirty="0" smtClean="0">
                <a:solidFill>
                  <a:srgbClr val="32302A"/>
                </a:solidFill>
              </a:rPr>
              <a:t>.</a:t>
            </a:r>
            <a:endParaRPr lang="en-US" sz="2500" dirty="0">
              <a:solidFill>
                <a:srgbClr val="32302A"/>
              </a:solidFill>
            </a:endParaRPr>
          </a:p>
        </p:txBody>
      </p:sp>
      <p:pic>
        <p:nvPicPr>
          <p:cNvPr id="7" name="Content Placeholder 6" descr="slaughtered pig.gif"/>
          <p:cNvPicPr>
            <a:picLocks noChangeAspect="1"/>
          </p:cNvPicPr>
          <p:nvPr/>
        </p:nvPicPr>
        <p:blipFill>
          <a:blip r:embed="rId2"/>
          <a:srcRect t="-14973" b="-14973"/>
          <a:stretch>
            <a:fillRect/>
          </a:stretch>
        </p:blipFill>
        <p:spPr>
          <a:xfrm>
            <a:off x="4216400" y="1676400"/>
            <a:ext cx="4470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1" y="1113013"/>
            <a:ext cx="8783869" cy="43616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Under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the National Industrial Recovery Act (NIRA)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legislation passed in June 1933: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More than 500 industries ranging from automobiles </a:t>
            </a: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</a:b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and </a:t>
            </a:r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steel to dog food and dry cleaners were organized </a:t>
            </a: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</a:b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into cartels.</a:t>
            </a:r>
            <a:endParaRPr lang="en-US" sz="2800" dirty="0">
              <a:solidFill>
                <a:schemeClr val="tx1"/>
              </a:solidFill>
              <a:ea typeface="Times New Roman" pitchFamily="28" charset="0"/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Government and business leaders set production quotas, prices, wages, working hours, and distribution methods </a:t>
            </a: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for </a:t>
            </a:r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each </a:t>
            </a: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industry.</a:t>
            </a:r>
            <a:endParaRPr lang="en-US" sz="2800" dirty="0">
              <a:solidFill>
                <a:schemeClr val="tx1"/>
              </a:solidFill>
              <a:ea typeface="Times New Roman" pitchFamily="2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428598"/>
            <a:ext cx="8904855" cy="640080"/>
          </a:xfrm>
        </p:spPr>
        <p:txBody>
          <a:bodyPr/>
          <a:lstStyle/>
          <a:p>
            <a:r>
              <a:rPr lang="en-US" dirty="0" smtClean="0"/>
              <a:t>National </a:t>
            </a:r>
            <a:r>
              <a:rPr lang="en-US" dirty="0"/>
              <a:t>Industrial Recovery Act (NIRA)</a:t>
            </a:r>
          </a:p>
        </p:txBody>
      </p:sp>
    </p:spTree>
    <p:extLst>
      <p:ext uri="{BB962C8B-B14F-4D97-AF65-F5344CB8AC3E}">
        <p14:creationId xmlns:p14="http://schemas.microsoft.com/office/powerpoint/2010/main" val="28193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1" y="1113013"/>
            <a:ext cx="8783869" cy="469381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Under the National Industrial Recovery Act (NIRA) legislation passed in June 1933:</a:t>
            </a:r>
            <a:endParaRPr lang="en-US" dirty="0" smtClean="0">
              <a:solidFill>
                <a:schemeClr val="tx1"/>
              </a:solidFill>
              <a:ea typeface="Times New Roman" pitchFamily="28" charset="0"/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Once </a:t>
            </a:r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approved by a majority of the firms, the regulations were legally binding on all of the firms in the industry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Businesses that did not comply were fined and subject to jail sentences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Prior to this legislation, price fixing of this type would have been a violation of anti-trust legislation</a:t>
            </a: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All of this reduced competition, promoted monopoly pricing, and undermined the market process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569" y="428598"/>
            <a:ext cx="8904855" cy="640080"/>
          </a:xfrm>
        </p:spPr>
        <p:txBody>
          <a:bodyPr/>
          <a:lstStyle/>
          <a:p>
            <a:r>
              <a:rPr lang="en-US" dirty="0" smtClean="0"/>
              <a:t>National </a:t>
            </a:r>
            <a:r>
              <a:rPr lang="en-US" dirty="0"/>
              <a:t>Industrial Recovery Act (NIRA)</a:t>
            </a:r>
          </a:p>
        </p:txBody>
      </p:sp>
    </p:spTree>
    <p:extLst>
      <p:ext uri="{BB962C8B-B14F-4D97-AF65-F5344CB8AC3E}">
        <p14:creationId xmlns:p14="http://schemas.microsoft.com/office/powerpoint/2010/main" val="10564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40369" y="1797538"/>
            <a:ext cx="5396947" cy="3782646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29928"/>
            <a:ext cx="8904855" cy="713232"/>
          </a:xfrm>
        </p:spPr>
        <p:txBody>
          <a:bodyPr/>
          <a:lstStyle/>
          <a:p>
            <a:r>
              <a:rPr lang="en-US" dirty="0"/>
              <a:t>NIRA-Industrial Production, 1932-1936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3112" y="1744122"/>
            <a:ext cx="3546934" cy="398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During April-July 1933, industrial </a:t>
            </a:r>
            <a:r>
              <a:rPr lang="en-US" sz="2200" dirty="0">
                <a:latin typeface="+mj-lt"/>
                <a:cs typeface="Times New Roman" pitchFamily="18" charset="0"/>
              </a:rPr>
              <a:t>output increased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sharply.</a:t>
            </a:r>
            <a:endParaRPr lang="en-US" sz="2200" dirty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In July 1933, NIRA </a:t>
            </a:r>
            <a:r>
              <a:rPr lang="en-US" sz="2200" dirty="0">
                <a:latin typeface="+mj-lt"/>
                <a:cs typeface="Times New Roman" pitchFamily="18" charset="0"/>
              </a:rPr>
              <a:t>was implemented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and </a:t>
            </a:r>
            <a:r>
              <a:rPr lang="en-US" sz="2200" dirty="0">
                <a:latin typeface="+mj-lt"/>
                <a:cs typeface="Times New Roman" pitchFamily="18" charset="0"/>
              </a:rPr>
              <a:t>industrial output fell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more </a:t>
            </a:r>
            <a:r>
              <a:rPr lang="en-US" sz="2200" dirty="0">
                <a:latin typeface="+mj-lt"/>
                <a:cs typeface="Times New Roman" pitchFamily="18" charset="0"/>
              </a:rPr>
              <a:t>than 25% over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200" dirty="0">
                <a:latin typeface="+mj-lt"/>
                <a:cs typeface="Times New Roman" pitchFamily="18" charset="0"/>
              </a:rPr>
              <a:t>next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6 months.</a:t>
            </a:r>
            <a:endParaRPr lang="en-US" sz="2200" dirty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Output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did not reach </a:t>
            </a:r>
            <a:r>
              <a:rPr lang="en-US" sz="2200" dirty="0">
                <a:latin typeface="+mj-lt"/>
                <a:cs typeface="Times New Roman" pitchFamily="18" charset="0"/>
              </a:rPr>
              <a:t>the June 1933 level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again until </a:t>
            </a:r>
            <a:r>
              <a:rPr lang="en-US" sz="2200" dirty="0">
                <a:latin typeface="+mj-lt"/>
                <a:cs typeface="Times New Roman" pitchFamily="18" charset="0"/>
              </a:rPr>
              <a:t>after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200" dirty="0">
                <a:latin typeface="+mj-lt"/>
                <a:cs typeface="Times New Roman" pitchFamily="18" charset="0"/>
              </a:rPr>
              <a:t>NIRA was declared unconstitutional in May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1935.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762943" y="4455156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5762943" y="4455156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5762943" y="5015543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762943" y="5015543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5051404" y="1888674"/>
            <a:ext cx="3140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U.S. Industrial Production </a:t>
            </a:r>
            <a: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(index)</a:t>
            </a:r>
            <a:b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</a:br>
            <a:r>
              <a:rPr lang="en-US" sz="14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1932-1936</a:t>
            </a:r>
            <a:endParaRPr lang="en-US" sz="14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3875153" y="5198342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1932</a:t>
            </a:r>
            <a:endParaRPr lang="en-US" sz="16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4864593" y="5198342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1933</a:t>
            </a:r>
            <a:endParaRPr lang="en-US" sz="16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5826601" y="5198342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1934</a:t>
            </a:r>
            <a:endParaRPr lang="en-US" sz="16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5348415" y="5012495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5348415" y="5012495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8" name="Line 40"/>
          <p:cNvSpPr>
            <a:spLocks noChangeShapeType="1"/>
          </p:cNvSpPr>
          <p:nvPr/>
        </p:nvSpPr>
        <p:spPr bwMode="auto">
          <a:xfrm>
            <a:off x="4568823" y="505821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9" name="Line 41"/>
          <p:cNvSpPr>
            <a:spLocks noChangeShapeType="1"/>
          </p:cNvSpPr>
          <p:nvPr/>
        </p:nvSpPr>
        <p:spPr bwMode="auto">
          <a:xfrm>
            <a:off x="5051845" y="5058215"/>
            <a:ext cx="0" cy="10058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10" name="Line 39"/>
          <p:cNvSpPr>
            <a:spLocks noChangeShapeType="1"/>
          </p:cNvSpPr>
          <p:nvPr/>
        </p:nvSpPr>
        <p:spPr bwMode="auto">
          <a:xfrm>
            <a:off x="4327312" y="505821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11" name="Line 40"/>
          <p:cNvSpPr>
            <a:spLocks noChangeShapeType="1"/>
          </p:cNvSpPr>
          <p:nvPr/>
        </p:nvSpPr>
        <p:spPr bwMode="auto">
          <a:xfrm>
            <a:off x="4810334" y="505821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12" name="Line 41"/>
          <p:cNvSpPr>
            <a:spLocks noChangeShapeType="1"/>
          </p:cNvSpPr>
          <p:nvPr/>
        </p:nvSpPr>
        <p:spPr bwMode="auto">
          <a:xfrm>
            <a:off x="5293356" y="505821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16" name="Rectangle 27"/>
          <p:cNvSpPr>
            <a:spLocks noChangeArrowheads="1"/>
          </p:cNvSpPr>
          <p:nvPr/>
        </p:nvSpPr>
        <p:spPr bwMode="auto">
          <a:xfrm>
            <a:off x="3734291" y="4012938"/>
            <a:ext cx="208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75</a:t>
            </a:r>
            <a:endParaRPr lang="en-US" sz="16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8" name="Rectangle 27"/>
          <p:cNvSpPr>
            <a:spLocks noChangeArrowheads="1"/>
          </p:cNvSpPr>
          <p:nvPr/>
        </p:nvSpPr>
        <p:spPr bwMode="auto">
          <a:xfrm>
            <a:off x="3631698" y="3081779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100</a:t>
            </a:r>
            <a:endParaRPr lang="en-US" sz="16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9" name="Rectangle 27"/>
          <p:cNvSpPr>
            <a:spLocks noChangeArrowheads="1"/>
          </p:cNvSpPr>
          <p:nvPr/>
        </p:nvSpPr>
        <p:spPr bwMode="auto">
          <a:xfrm>
            <a:off x="3631698" y="2150620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125</a:t>
            </a:r>
            <a:endParaRPr lang="en-US" sz="16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01046" y="4112165"/>
            <a:ext cx="64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001046" y="2262029"/>
            <a:ext cx="64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001046" y="3199797"/>
            <a:ext cx="64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74762" y="2150620"/>
            <a:ext cx="0" cy="3016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23906" y="5051171"/>
            <a:ext cx="4790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6806897" y="5198342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1935</a:t>
            </a:r>
            <a:endParaRPr lang="en-US" sz="16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7741473" y="5198342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1936</a:t>
            </a:r>
            <a:endParaRPr lang="en-US" sz="16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5776378" y="505821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6259400" y="505821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5534867" y="505821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47" name="Line 40"/>
          <p:cNvSpPr>
            <a:spLocks noChangeShapeType="1"/>
          </p:cNvSpPr>
          <p:nvPr/>
        </p:nvSpPr>
        <p:spPr bwMode="auto">
          <a:xfrm>
            <a:off x="6017889" y="5058214"/>
            <a:ext cx="0" cy="10058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32142" y="2663913"/>
            <a:ext cx="111434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+mj-lt"/>
                <a:cs typeface="Times New Roman" pitchFamily="18" charset="0"/>
              </a:rPr>
              <a:t>NIRA passed</a:t>
            </a:r>
            <a:endParaRPr lang="en-US" sz="1400" i="1" dirty="0">
              <a:latin typeface="+mj-lt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45089" y="2492853"/>
            <a:ext cx="1457130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latin typeface="+mj-lt"/>
                <a:cs typeface="Times New Roman" pitchFamily="18" charset="0"/>
              </a:rPr>
              <a:t>NIRA is declared </a:t>
            </a:r>
          </a:p>
        </p:txBody>
      </p:sp>
      <p:cxnSp>
        <p:nvCxnSpPr>
          <p:cNvPr id="52" name="Straight Arrow Connector 51"/>
          <p:cNvCxnSpPr>
            <a:stCxn id="50" idx="2"/>
          </p:cNvCxnSpPr>
          <p:nvPr/>
        </p:nvCxnSpPr>
        <p:spPr bwMode="auto">
          <a:xfrm flipH="1">
            <a:off x="5725843" y="2971690"/>
            <a:ext cx="163471" cy="3399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>
            <a:outerShdw blurRad="63500" dist="35921" dir="2700000" algn="ctr" rotWithShape="0">
              <a:srgbClr val="808080"/>
            </a:outerShdw>
          </a:effectLst>
        </p:spPr>
      </p:cxnSp>
      <p:cxnSp>
        <p:nvCxnSpPr>
          <p:cNvPr id="53" name="Straight Arrow Connector 52"/>
          <p:cNvCxnSpPr/>
          <p:nvPr/>
        </p:nvCxnSpPr>
        <p:spPr bwMode="auto">
          <a:xfrm flipH="1">
            <a:off x="7406787" y="2931839"/>
            <a:ext cx="82131" cy="7534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>
            <a:outerShdw blurRad="63500" dist="35921" dir="2700000" algn="ctr" rotWithShape="0">
              <a:srgbClr val="808080"/>
            </a:outerShdw>
          </a:effectLst>
        </p:spPr>
      </p:cxnSp>
      <p:sp>
        <p:nvSpPr>
          <p:cNvPr id="54" name="Line 40"/>
          <p:cNvSpPr>
            <a:spLocks noChangeShapeType="1"/>
          </p:cNvSpPr>
          <p:nvPr/>
        </p:nvSpPr>
        <p:spPr bwMode="auto">
          <a:xfrm>
            <a:off x="6742422" y="505821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5" name="Line 41"/>
          <p:cNvSpPr>
            <a:spLocks noChangeShapeType="1"/>
          </p:cNvSpPr>
          <p:nvPr/>
        </p:nvSpPr>
        <p:spPr bwMode="auto">
          <a:xfrm>
            <a:off x="7225444" y="505821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6" name="Line 39"/>
          <p:cNvSpPr>
            <a:spLocks noChangeShapeType="1"/>
          </p:cNvSpPr>
          <p:nvPr/>
        </p:nvSpPr>
        <p:spPr bwMode="auto">
          <a:xfrm>
            <a:off x="6500911" y="505821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7" name="Line 40"/>
          <p:cNvSpPr>
            <a:spLocks noChangeShapeType="1"/>
          </p:cNvSpPr>
          <p:nvPr/>
        </p:nvSpPr>
        <p:spPr bwMode="auto">
          <a:xfrm>
            <a:off x="6983933" y="5058214"/>
            <a:ext cx="0" cy="10058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8" name="Line 41"/>
          <p:cNvSpPr>
            <a:spLocks noChangeShapeType="1"/>
          </p:cNvSpPr>
          <p:nvPr/>
        </p:nvSpPr>
        <p:spPr bwMode="auto">
          <a:xfrm>
            <a:off x="7466955" y="505821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9" name="Line 40"/>
          <p:cNvSpPr>
            <a:spLocks noChangeShapeType="1"/>
          </p:cNvSpPr>
          <p:nvPr/>
        </p:nvSpPr>
        <p:spPr bwMode="auto">
          <a:xfrm>
            <a:off x="7949977" y="5058214"/>
            <a:ext cx="0" cy="10058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0" name="Line 41"/>
          <p:cNvSpPr>
            <a:spLocks noChangeShapeType="1"/>
          </p:cNvSpPr>
          <p:nvPr/>
        </p:nvSpPr>
        <p:spPr bwMode="auto">
          <a:xfrm>
            <a:off x="8432999" y="505821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2" name="Line 39"/>
          <p:cNvSpPr>
            <a:spLocks noChangeShapeType="1"/>
          </p:cNvSpPr>
          <p:nvPr/>
        </p:nvSpPr>
        <p:spPr bwMode="auto">
          <a:xfrm>
            <a:off x="7708466" y="505821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3" name="Line 40"/>
          <p:cNvSpPr>
            <a:spLocks noChangeShapeType="1"/>
          </p:cNvSpPr>
          <p:nvPr/>
        </p:nvSpPr>
        <p:spPr bwMode="auto">
          <a:xfrm>
            <a:off x="8191488" y="505821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7" name="Line 41"/>
          <p:cNvSpPr>
            <a:spLocks noChangeShapeType="1"/>
          </p:cNvSpPr>
          <p:nvPr/>
        </p:nvSpPr>
        <p:spPr bwMode="auto">
          <a:xfrm>
            <a:off x="8674507" y="505821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3734291" y="4944098"/>
            <a:ext cx="208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50</a:t>
            </a:r>
            <a:endParaRPr lang="en-US" sz="16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087368" y="2423160"/>
            <a:ext cx="4736592" cy="2404872"/>
          </a:xfrm>
          <a:custGeom>
            <a:avLst/>
            <a:gdLst>
              <a:gd name="connsiteX0" fmla="*/ 0 w 4736592"/>
              <a:gd name="connsiteY0" fmla="*/ 1856232 h 2404872"/>
              <a:gd name="connsiteX1" fmla="*/ 91440 w 4736592"/>
              <a:gd name="connsiteY1" fmla="*/ 1956816 h 2404872"/>
              <a:gd name="connsiteX2" fmla="*/ 146304 w 4736592"/>
              <a:gd name="connsiteY2" fmla="*/ 2139696 h 2404872"/>
              <a:gd name="connsiteX3" fmla="*/ 292608 w 4736592"/>
              <a:gd name="connsiteY3" fmla="*/ 2276856 h 2404872"/>
              <a:gd name="connsiteX4" fmla="*/ 484632 w 4736592"/>
              <a:gd name="connsiteY4" fmla="*/ 2359152 h 2404872"/>
              <a:gd name="connsiteX5" fmla="*/ 576072 w 4736592"/>
              <a:gd name="connsiteY5" fmla="*/ 2304288 h 2404872"/>
              <a:gd name="connsiteX6" fmla="*/ 640080 w 4736592"/>
              <a:gd name="connsiteY6" fmla="*/ 2075688 h 2404872"/>
              <a:gd name="connsiteX7" fmla="*/ 722376 w 4736592"/>
              <a:gd name="connsiteY7" fmla="*/ 2039112 h 2404872"/>
              <a:gd name="connsiteX8" fmla="*/ 804672 w 4736592"/>
              <a:gd name="connsiteY8" fmla="*/ 2157984 h 2404872"/>
              <a:gd name="connsiteX9" fmla="*/ 886968 w 4736592"/>
              <a:gd name="connsiteY9" fmla="*/ 2112264 h 2404872"/>
              <a:gd name="connsiteX10" fmla="*/ 987552 w 4736592"/>
              <a:gd name="connsiteY10" fmla="*/ 2167128 h 2404872"/>
              <a:gd name="connsiteX11" fmla="*/ 1051560 w 4736592"/>
              <a:gd name="connsiteY11" fmla="*/ 2212848 h 2404872"/>
              <a:gd name="connsiteX12" fmla="*/ 1124712 w 4736592"/>
              <a:gd name="connsiteY12" fmla="*/ 2404872 h 2404872"/>
              <a:gd name="connsiteX13" fmla="*/ 1197864 w 4736592"/>
              <a:gd name="connsiteY13" fmla="*/ 2148840 h 2404872"/>
              <a:gd name="connsiteX14" fmla="*/ 1298448 w 4736592"/>
              <a:gd name="connsiteY14" fmla="*/ 1545336 h 2404872"/>
              <a:gd name="connsiteX15" fmla="*/ 1371600 w 4736592"/>
              <a:gd name="connsiteY15" fmla="*/ 1060704 h 2404872"/>
              <a:gd name="connsiteX16" fmla="*/ 1453896 w 4736592"/>
              <a:gd name="connsiteY16" fmla="*/ 694944 h 2404872"/>
              <a:gd name="connsiteX17" fmla="*/ 1536192 w 4736592"/>
              <a:gd name="connsiteY17" fmla="*/ 1188720 h 2404872"/>
              <a:gd name="connsiteX18" fmla="*/ 1645920 w 4736592"/>
              <a:gd name="connsiteY18" fmla="*/ 1527048 h 2404872"/>
              <a:gd name="connsiteX19" fmla="*/ 1773936 w 4736592"/>
              <a:gd name="connsiteY19" fmla="*/ 1901952 h 2404872"/>
              <a:gd name="connsiteX20" fmla="*/ 1911096 w 4736592"/>
              <a:gd name="connsiteY20" fmla="*/ 1691640 h 2404872"/>
              <a:gd name="connsiteX21" fmla="*/ 2011680 w 4736592"/>
              <a:gd name="connsiteY21" fmla="*/ 1517904 h 2404872"/>
              <a:gd name="connsiteX22" fmla="*/ 2084832 w 4736592"/>
              <a:gd name="connsiteY22" fmla="*/ 1444752 h 2404872"/>
              <a:gd name="connsiteX23" fmla="*/ 2130552 w 4736592"/>
              <a:gd name="connsiteY23" fmla="*/ 1344168 h 2404872"/>
              <a:gd name="connsiteX24" fmla="*/ 2231136 w 4736592"/>
              <a:gd name="connsiteY24" fmla="*/ 1298448 h 2404872"/>
              <a:gd name="connsiteX25" fmla="*/ 2322576 w 4736592"/>
              <a:gd name="connsiteY25" fmla="*/ 1399032 h 2404872"/>
              <a:gd name="connsiteX26" fmla="*/ 2414016 w 4736592"/>
              <a:gd name="connsiteY26" fmla="*/ 1746504 h 2404872"/>
              <a:gd name="connsiteX27" fmla="*/ 2487168 w 4736592"/>
              <a:gd name="connsiteY27" fmla="*/ 1792224 h 2404872"/>
              <a:gd name="connsiteX28" fmla="*/ 2587752 w 4736592"/>
              <a:gd name="connsiteY28" fmla="*/ 1947672 h 2404872"/>
              <a:gd name="connsiteX29" fmla="*/ 2624328 w 4736592"/>
              <a:gd name="connsiteY29" fmla="*/ 1837944 h 2404872"/>
              <a:gd name="connsiteX30" fmla="*/ 2743200 w 4736592"/>
              <a:gd name="connsiteY30" fmla="*/ 1792224 h 2404872"/>
              <a:gd name="connsiteX31" fmla="*/ 2779776 w 4736592"/>
              <a:gd name="connsiteY31" fmla="*/ 1508760 h 2404872"/>
              <a:gd name="connsiteX32" fmla="*/ 2788920 w 4736592"/>
              <a:gd name="connsiteY32" fmla="*/ 1362456 h 2404872"/>
              <a:gd name="connsiteX33" fmla="*/ 2898648 w 4736592"/>
              <a:gd name="connsiteY33" fmla="*/ 1152144 h 2404872"/>
              <a:gd name="connsiteX34" fmla="*/ 3054096 w 4736592"/>
              <a:gd name="connsiteY34" fmla="*/ 1307592 h 2404872"/>
              <a:gd name="connsiteX35" fmla="*/ 3145536 w 4736592"/>
              <a:gd name="connsiteY35" fmla="*/ 1307592 h 2404872"/>
              <a:gd name="connsiteX36" fmla="*/ 3218688 w 4736592"/>
              <a:gd name="connsiteY36" fmla="*/ 1371600 h 2404872"/>
              <a:gd name="connsiteX37" fmla="*/ 3291840 w 4736592"/>
              <a:gd name="connsiteY37" fmla="*/ 1371600 h 2404872"/>
              <a:gd name="connsiteX38" fmla="*/ 3456432 w 4736592"/>
              <a:gd name="connsiteY38" fmla="*/ 1252728 h 2404872"/>
              <a:gd name="connsiteX39" fmla="*/ 3602736 w 4736592"/>
              <a:gd name="connsiteY39" fmla="*/ 1014984 h 2404872"/>
              <a:gd name="connsiteX40" fmla="*/ 3694176 w 4736592"/>
              <a:gd name="connsiteY40" fmla="*/ 877824 h 2404872"/>
              <a:gd name="connsiteX41" fmla="*/ 3776472 w 4736592"/>
              <a:gd name="connsiteY41" fmla="*/ 621792 h 2404872"/>
              <a:gd name="connsiteX42" fmla="*/ 3858768 w 4736592"/>
              <a:gd name="connsiteY42" fmla="*/ 941832 h 2404872"/>
              <a:gd name="connsiteX43" fmla="*/ 3931920 w 4736592"/>
              <a:gd name="connsiteY43" fmla="*/ 1078992 h 2404872"/>
              <a:gd name="connsiteX44" fmla="*/ 4014216 w 4736592"/>
              <a:gd name="connsiteY44" fmla="*/ 1042416 h 2404872"/>
              <a:gd name="connsiteX45" fmla="*/ 4096512 w 4736592"/>
              <a:gd name="connsiteY45" fmla="*/ 768096 h 2404872"/>
              <a:gd name="connsiteX46" fmla="*/ 4215384 w 4736592"/>
              <a:gd name="connsiteY46" fmla="*/ 740664 h 2404872"/>
              <a:gd name="connsiteX47" fmla="*/ 4343400 w 4736592"/>
              <a:gd name="connsiteY47" fmla="*/ 438912 h 2404872"/>
              <a:gd name="connsiteX48" fmla="*/ 4398264 w 4736592"/>
              <a:gd name="connsiteY48" fmla="*/ 411480 h 2404872"/>
              <a:gd name="connsiteX49" fmla="*/ 4544568 w 4736592"/>
              <a:gd name="connsiteY49" fmla="*/ 402336 h 2404872"/>
              <a:gd name="connsiteX50" fmla="*/ 4608576 w 4736592"/>
              <a:gd name="connsiteY50" fmla="*/ 329184 h 2404872"/>
              <a:gd name="connsiteX51" fmla="*/ 4736592 w 4736592"/>
              <a:gd name="connsiteY51" fmla="*/ 0 h 240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736592" h="2404872">
                <a:moveTo>
                  <a:pt x="0" y="1856232"/>
                </a:moveTo>
                <a:lnTo>
                  <a:pt x="91440" y="1956816"/>
                </a:lnTo>
                <a:lnTo>
                  <a:pt x="146304" y="2139696"/>
                </a:lnTo>
                <a:lnTo>
                  <a:pt x="292608" y="2276856"/>
                </a:lnTo>
                <a:lnTo>
                  <a:pt x="484632" y="2359152"/>
                </a:lnTo>
                <a:lnTo>
                  <a:pt x="576072" y="2304288"/>
                </a:lnTo>
                <a:lnTo>
                  <a:pt x="640080" y="2075688"/>
                </a:lnTo>
                <a:lnTo>
                  <a:pt x="722376" y="2039112"/>
                </a:lnTo>
                <a:lnTo>
                  <a:pt x="804672" y="2157984"/>
                </a:lnTo>
                <a:lnTo>
                  <a:pt x="886968" y="2112264"/>
                </a:lnTo>
                <a:lnTo>
                  <a:pt x="987552" y="2167128"/>
                </a:lnTo>
                <a:lnTo>
                  <a:pt x="1051560" y="2212848"/>
                </a:lnTo>
                <a:lnTo>
                  <a:pt x="1124712" y="2404872"/>
                </a:lnTo>
                <a:lnTo>
                  <a:pt x="1197864" y="2148840"/>
                </a:lnTo>
                <a:lnTo>
                  <a:pt x="1298448" y="1545336"/>
                </a:lnTo>
                <a:lnTo>
                  <a:pt x="1371600" y="1060704"/>
                </a:lnTo>
                <a:lnTo>
                  <a:pt x="1453896" y="694944"/>
                </a:lnTo>
                <a:lnTo>
                  <a:pt x="1536192" y="1188720"/>
                </a:lnTo>
                <a:lnTo>
                  <a:pt x="1645920" y="1527048"/>
                </a:lnTo>
                <a:lnTo>
                  <a:pt x="1773936" y="1901952"/>
                </a:lnTo>
                <a:lnTo>
                  <a:pt x="1911096" y="1691640"/>
                </a:lnTo>
                <a:lnTo>
                  <a:pt x="2011680" y="1517904"/>
                </a:lnTo>
                <a:lnTo>
                  <a:pt x="2084832" y="1444752"/>
                </a:lnTo>
                <a:lnTo>
                  <a:pt x="2130552" y="1344168"/>
                </a:lnTo>
                <a:lnTo>
                  <a:pt x="2231136" y="1298448"/>
                </a:lnTo>
                <a:lnTo>
                  <a:pt x="2322576" y="1399032"/>
                </a:lnTo>
                <a:lnTo>
                  <a:pt x="2414016" y="1746504"/>
                </a:lnTo>
                <a:lnTo>
                  <a:pt x="2487168" y="1792224"/>
                </a:lnTo>
                <a:lnTo>
                  <a:pt x="2587752" y="1947672"/>
                </a:lnTo>
                <a:lnTo>
                  <a:pt x="2624328" y="1837944"/>
                </a:lnTo>
                <a:lnTo>
                  <a:pt x="2743200" y="1792224"/>
                </a:lnTo>
                <a:lnTo>
                  <a:pt x="2779776" y="1508760"/>
                </a:lnTo>
                <a:lnTo>
                  <a:pt x="2788920" y="1362456"/>
                </a:lnTo>
                <a:lnTo>
                  <a:pt x="2898648" y="1152144"/>
                </a:lnTo>
                <a:lnTo>
                  <a:pt x="3054096" y="1307592"/>
                </a:lnTo>
                <a:lnTo>
                  <a:pt x="3145536" y="1307592"/>
                </a:lnTo>
                <a:lnTo>
                  <a:pt x="3218688" y="1371600"/>
                </a:lnTo>
                <a:lnTo>
                  <a:pt x="3291840" y="1371600"/>
                </a:lnTo>
                <a:lnTo>
                  <a:pt x="3456432" y="1252728"/>
                </a:lnTo>
                <a:lnTo>
                  <a:pt x="3602736" y="1014984"/>
                </a:lnTo>
                <a:lnTo>
                  <a:pt x="3694176" y="877824"/>
                </a:lnTo>
                <a:lnTo>
                  <a:pt x="3776472" y="621792"/>
                </a:lnTo>
                <a:lnTo>
                  <a:pt x="3858768" y="941832"/>
                </a:lnTo>
                <a:lnTo>
                  <a:pt x="3931920" y="1078992"/>
                </a:lnTo>
                <a:lnTo>
                  <a:pt x="4014216" y="1042416"/>
                </a:lnTo>
                <a:lnTo>
                  <a:pt x="4096512" y="768096"/>
                </a:lnTo>
                <a:lnTo>
                  <a:pt x="4215384" y="740664"/>
                </a:lnTo>
                <a:lnTo>
                  <a:pt x="4343400" y="438912"/>
                </a:lnTo>
                <a:lnTo>
                  <a:pt x="4398264" y="411480"/>
                </a:lnTo>
                <a:lnTo>
                  <a:pt x="4544568" y="402336"/>
                </a:lnTo>
                <a:lnTo>
                  <a:pt x="4608576" y="329184"/>
                </a:lnTo>
                <a:lnTo>
                  <a:pt x="4736592" y="0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18878" y="2672685"/>
            <a:ext cx="1375441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latin typeface="+mj-lt"/>
                <a:cs typeface="Times New Roman" pitchFamily="18" charset="0"/>
              </a:rPr>
              <a:t>unconstitutional</a:t>
            </a:r>
            <a:endParaRPr lang="en-US" sz="1400" i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2639"/>
            <a:ext cx="8904855" cy="704026"/>
          </a:xfrm>
        </p:spPr>
        <p:txBody>
          <a:bodyPr/>
          <a:lstStyle/>
          <a:p>
            <a:r>
              <a:rPr lang="en-US" dirty="0"/>
              <a:t>Conditions During the Great </a:t>
            </a:r>
            <a:r>
              <a:rPr lang="en-US" dirty="0" smtClean="0"/>
              <a:t>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7141"/>
            <a:ext cx="8783869" cy="2683321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Large reductions in output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Soaring unemployment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Farm and home foreclosures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Bank failures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Human suffering</a:t>
            </a:r>
          </a:p>
        </p:txBody>
      </p:sp>
    </p:spTree>
    <p:extLst>
      <p:ext uri="{BB962C8B-B14F-4D97-AF65-F5344CB8AC3E}">
        <p14:creationId xmlns:p14="http://schemas.microsoft.com/office/powerpoint/2010/main" val="18396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1" y="1113013"/>
            <a:ext cx="8783869" cy="266963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Many history books argue this was the case, but the evidence is inconsistent with this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view.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Prior to the Great Depression, recessions lasted only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</a:b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1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or 2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years (3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years at the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most)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and recovery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that followed pushed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income to new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highs.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The Great Depression was different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569" y="100902"/>
            <a:ext cx="8904855" cy="1001073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Did the New Deal Policies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End </a:t>
            </a:r>
            <a:r>
              <a:rPr lang="en-US" dirty="0"/>
              <a:t>the Great Depression?</a:t>
            </a:r>
          </a:p>
        </p:txBody>
      </p:sp>
    </p:spTree>
    <p:extLst>
      <p:ext uri="{BB962C8B-B14F-4D97-AF65-F5344CB8AC3E}">
        <p14:creationId xmlns:p14="http://schemas.microsoft.com/office/powerpoint/2010/main" val="42278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1" y="1113013"/>
            <a:ext cx="8783869" cy="262274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In 1933, the monetary contraction was reversed and there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was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evidence of a private sector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recovery.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But the NIRA, AAA and the 1936 tax increases dampened productive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activity.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Also the second monetary contraction pushed the economy into another recession within the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depression.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100902"/>
            <a:ext cx="8904855" cy="105578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Did the New Deal Policies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End </a:t>
            </a:r>
            <a:r>
              <a:rPr lang="en-US" dirty="0"/>
              <a:t>the Great Depression?</a:t>
            </a:r>
          </a:p>
        </p:txBody>
      </p:sp>
    </p:spTree>
    <p:extLst>
      <p:ext uri="{BB962C8B-B14F-4D97-AF65-F5344CB8AC3E}">
        <p14:creationId xmlns:p14="http://schemas.microsoft.com/office/powerpoint/2010/main" val="9372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1" y="1113014"/>
            <a:ext cx="8783869" cy="260711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Constant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policy changes of the New Deal Era generated uncertainty and undermined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recovery.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The unemployment rate was 19% in 1938 and 17% in 1939,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7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years after the start of the New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Deal.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The Great Depression was eventually diminished by the military build-up prior to World War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II.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100902"/>
            <a:ext cx="8904855" cy="1016703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Did the New Deal Policies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End </a:t>
            </a:r>
            <a:r>
              <a:rPr lang="en-US" dirty="0"/>
              <a:t>the Great Depression?</a:t>
            </a:r>
          </a:p>
        </p:txBody>
      </p:sp>
    </p:spTree>
    <p:extLst>
      <p:ext uri="{BB962C8B-B14F-4D97-AF65-F5344CB8AC3E}">
        <p14:creationId xmlns:p14="http://schemas.microsoft.com/office/powerpoint/2010/main" val="34851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9197"/>
            <a:ext cx="7772400" cy="1072959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Fiscal Policy During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Great Depression</a:t>
            </a:r>
          </a:p>
        </p:txBody>
      </p:sp>
    </p:spTree>
    <p:extLst>
      <p:ext uri="{BB962C8B-B14F-4D97-AF65-F5344CB8AC3E}">
        <p14:creationId xmlns:p14="http://schemas.microsoft.com/office/powerpoint/2010/main" val="2106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104571"/>
            <a:ext cx="8904855" cy="1075553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Fiscal Policy During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1" y="1110355"/>
            <a:ext cx="8888674" cy="295364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Prior to the Keynesian Revolution, the view that the Federal Budget should be balanced was widely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accepted.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Both the Hoover and Roosevelt Administrations raised taxes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in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an effort to reduce the size of the budget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deficit.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Many Keynesian economists argued that prior to World War II the budget deficits were too small to provide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sufficient demand stimulus.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91684" y="1822255"/>
            <a:ext cx="5545856" cy="3965217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29928"/>
            <a:ext cx="8904855" cy="713232"/>
          </a:xfrm>
        </p:spPr>
        <p:txBody>
          <a:bodyPr/>
          <a:lstStyle/>
          <a:p>
            <a:r>
              <a:rPr lang="en-US" dirty="0"/>
              <a:t>Government Expenditures, 1929-1940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3112" y="2142713"/>
            <a:ext cx="3228888" cy="323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>
                <a:latin typeface="+mj-lt"/>
                <a:cs typeface="Times New Roman" pitchFamily="18" charset="0"/>
              </a:rPr>
              <a:t>Government spending as a share of the economy was small during the 1930s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>
                <a:latin typeface="+mj-lt"/>
                <a:cs typeface="Times New Roman" pitchFamily="18" charset="0"/>
              </a:rPr>
              <a:t>Total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govt. </a:t>
            </a:r>
            <a:r>
              <a:rPr lang="en-US" sz="2100" dirty="0">
                <a:latin typeface="+mj-lt"/>
                <a:cs typeface="Times New Roman" pitchFamily="18" charset="0"/>
              </a:rPr>
              <a:t>spending (federal, state, and local) increased from 8% of GDP in 1929 to 16% in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1933.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>
                <a:latin typeface="+mj-lt"/>
                <a:cs typeface="Times New Roman" pitchFamily="18" charset="0"/>
              </a:rPr>
              <a:t>After 1933,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govt. </a:t>
            </a:r>
            <a:r>
              <a:rPr lang="en-US" sz="2100" dirty="0">
                <a:latin typeface="+mj-lt"/>
                <a:cs typeface="Times New Roman" pitchFamily="18" charset="0"/>
              </a:rPr>
              <a:t>spending fluctuated around 15%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100" dirty="0">
                <a:latin typeface="+mj-lt"/>
                <a:cs typeface="Times New Roman" pitchFamily="18" charset="0"/>
              </a:rPr>
              <a:t>remainder of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the decade.</a:t>
            </a:r>
            <a:endParaRPr lang="en-US" sz="2100" dirty="0">
              <a:latin typeface="+mj-lt"/>
              <a:cs typeface="Times New Roman" pitchFamily="18" charset="0"/>
            </a:endParaRP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4195712" y="2024959"/>
            <a:ext cx="4102042" cy="37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Government Expenditures as a Share of GDP</a:t>
            </a:r>
            <a: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 (%)</a:t>
            </a:r>
            <a:b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</a:br>
            <a:r>
              <a:rPr lang="en-US" sz="14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1929-1940</a:t>
            </a:r>
            <a:endParaRPr lang="en-US" sz="14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8" name="Rectangle 27"/>
          <p:cNvSpPr>
            <a:spLocks noChangeArrowheads="1"/>
          </p:cNvSpPr>
          <p:nvPr/>
        </p:nvSpPr>
        <p:spPr bwMode="auto">
          <a:xfrm>
            <a:off x="3593577" y="521123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1929</a:t>
            </a:r>
            <a:endParaRPr lang="en-US" sz="12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9" name="Rectangle 29"/>
          <p:cNvSpPr>
            <a:spLocks noChangeArrowheads="1"/>
          </p:cNvSpPr>
          <p:nvPr/>
        </p:nvSpPr>
        <p:spPr bwMode="auto">
          <a:xfrm>
            <a:off x="4500721" y="521123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1931</a:t>
            </a:r>
            <a:endParaRPr lang="en-US" sz="12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0" name="Rectangle 31"/>
          <p:cNvSpPr>
            <a:spLocks noChangeArrowheads="1"/>
          </p:cNvSpPr>
          <p:nvPr/>
        </p:nvSpPr>
        <p:spPr bwMode="auto">
          <a:xfrm>
            <a:off x="4945149" y="521123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1932</a:t>
            </a:r>
            <a:endParaRPr lang="en-US" sz="12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2" name="Rectangle 44"/>
          <p:cNvSpPr>
            <a:spLocks noChangeArrowheads="1"/>
          </p:cNvSpPr>
          <p:nvPr/>
        </p:nvSpPr>
        <p:spPr bwMode="auto">
          <a:xfrm>
            <a:off x="5417009" y="521123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1933</a:t>
            </a:r>
            <a:endParaRPr lang="en-US" sz="12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3" name="Rectangle 28"/>
          <p:cNvSpPr>
            <a:spLocks noChangeArrowheads="1"/>
          </p:cNvSpPr>
          <p:nvPr/>
        </p:nvSpPr>
        <p:spPr bwMode="auto">
          <a:xfrm>
            <a:off x="4102013" y="521123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1930</a:t>
            </a:r>
            <a:endParaRPr lang="en-US" sz="12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5861437" y="521123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1934</a:t>
            </a:r>
            <a:endParaRPr lang="en-US" sz="12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5" name="Line 40"/>
          <p:cNvSpPr>
            <a:spLocks noChangeShapeType="1"/>
          </p:cNvSpPr>
          <p:nvPr/>
        </p:nvSpPr>
        <p:spPr bwMode="auto">
          <a:xfrm>
            <a:off x="4691596" y="5109472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7" name="Line 41"/>
          <p:cNvSpPr>
            <a:spLocks noChangeShapeType="1"/>
          </p:cNvSpPr>
          <p:nvPr/>
        </p:nvSpPr>
        <p:spPr bwMode="auto">
          <a:xfrm>
            <a:off x="5603896" y="5109472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8" name="Line 39"/>
          <p:cNvSpPr>
            <a:spLocks noChangeShapeType="1"/>
          </p:cNvSpPr>
          <p:nvPr/>
        </p:nvSpPr>
        <p:spPr bwMode="auto">
          <a:xfrm>
            <a:off x="4249162" y="5109472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9" name="Line 40"/>
          <p:cNvSpPr>
            <a:spLocks noChangeShapeType="1"/>
          </p:cNvSpPr>
          <p:nvPr/>
        </p:nvSpPr>
        <p:spPr bwMode="auto">
          <a:xfrm>
            <a:off x="5134030" y="5109472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0" name="Line 41"/>
          <p:cNvSpPr>
            <a:spLocks noChangeShapeType="1"/>
          </p:cNvSpPr>
          <p:nvPr/>
        </p:nvSpPr>
        <p:spPr bwMode="auto">
          <a:xfrm>
            <a:off x="6046330" y="5109472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3561134" y="4017703"/>
            <a:ext cx="91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6</a:t>
            </a:r>
          </a:p>
        </p:txBody>
      </p:sp>
      <p:sp>
        <p:nvSpPr>
          <p:cNvPr id="72" name="Rectangle 27"/>
          <p:cNvSpPr>
            <a:spLocks noChangeArrowheads="1"/>
          </p:cNvSpPr>
          <p:nvPr/>
        </p:nvSpPr>
        <p:spPr bwMode="auto">
          <a:xfrm>
            <a:off x="3469764" y="2792278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14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3" name="Rectangle 27"/>
          <p:cNvSpPr>
            <a:spLocks noChangeArrowheads="1"/>
          </p:cNvSpPr>
          <p:nvPr/>
        </p:nvSpPr>
        <p:spPr bwMode="auto">
          <a:xfrm>
            <a:off x="3469764" y="3398235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3469764" y="2186321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18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3703440" y="4158684"/>
            <a:ext cx="64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703440" y="2306874"/>
            <a:ext cx="64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703440" y="2924144"/>
            <a:ext cx="64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703440" y="3541414"/>
            <a:ext cx="64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777156" y="2294043"/>
            <a:ext cx="0" cy="2872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726300" y="5096016"/>
            <a:ext cx="50367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29"/>
          <p:cNvSpPr>
            <a:spLocks noChangeArrowheads="1"/>
          </p:cNvSpPr>
          <p:nvPr/>
        </p:nvSpPr>
        <p:spPr bwMode="auto">
          <a:xfrm>
            <a:off x="6315009" y="521123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1935</a:t>
            </a:r>
            <a:endParaRPr lang="en-US" sz="12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4" name="Rectangle 31"/>
          <p:cNvSpPr>
            <a:spLocks noChangeArrowheads="1"/>
          </p:cNvSpPr>
          <p:nvPr/>
        </p:nvSpPr>
        <p:spPr bwMode="auto">
          <a:xfrm>
            <a:off x="6768581" y="521123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1936</a:t>
            </a:r>
            <a:endParaRPr lang="en-US" sz="12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5" name="Rectangle 44"/>
          <p:cNvSpPr>
            <a:spLocks noChangeArrowheads="1"/>
          </p:cNvSpPr>
          <p:nvPr/>
        </p:nvSpPr>
        <p:spPr bwMode="auto">
          <a:xfrm>
            <a:off x="7222153" y="521123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1937</a:t>
            </a:r>
            <a:endParaRPr lang="en-US" sz="12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6" name="Rectangle 30"/>
          <p:cNvSpPr>
            <a:spLocks noChangeArrowheads="1"/>
          </p:cNvSpPr>
          <p:nvPr/>
        </p:nvSpPr>
        <p:spPr bwMode="auto">
          <a:xfrm>
            <a:off x="7675726" y="521123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1938</a:t>
            </a:r>
            <a:endParaRPr lang="en-US" sz="12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7" name="Line 40"/>
          <p:cNvSpPr>
            <a:spLocks noChangeShapeType="1"/>
          </p:cNvSpPr>
          <p:nvPr/>
        </p:nvSpPr>
        <p:spPr bwMode="auto">
          <a:xfrm>
            <a:off x="6949486" y="5109472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88" name="Line 41"/>
          <p:cNvSpPr>
            <a:spLocks noChangeShapeType="1"/>
          </p:cNvSpPr>
          <p:nvPr/>
        </p:nvSpPr>
        <p:spPr bwMode="auto">
          <a:xfrm>
            <a:off x="7852645" y="5109472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89" name="Line 39"/>
          <p:cNvSpPr>
            <a:spLocks noChangeShapeType="1"/>
          </p:cNvSpPr>
          <p:nvPr/>
        </p:nvSpPr>
        <p:spPr bwMode="auto">
          <a:xfrm>
            <a:off x="6497908" y="5109472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90" name="Line 40"/>
          <p:cNvSpPr>
            <a:spLocks noChangeShapeType="1"/>
          </p:cNvSpPr>
          <p:nvPr/>
        </p:nvSpPr>
        <p:spPr bwMode="auto">
          <a:xfrm>
            <a:off x="7401064" y="5109472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91" name="Rectangle 30"/>
          <p:cNvSpPr>
            <a:spLocks noChangeArrowheads="1"/>
          </p:cNvSpPr>
          <p:nvPr/>
        </p:nvSpPr>
        <p:spPr bwMode="auto">
          <a:xfrm>
            <a:off x="8139022" y="5217335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1939</a:t>
            </a:r>
            <a:endParaRPr lang="en-US" sz="12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3" name="Line 41"/>
          <p:cNvSpPr>
            <a:spLocks noChangeShapeType="1"/>
          </p:cNvSpPr>
          <p:nvPr/>
        </p:nvSpPr>
        <p:spPr bwMode="auto">
          <a:xfrm>
            <a:off x="8315941" y="5109630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94" name="Rectangle 30"/>
          <p:cNvSpPr>
            <a:spLocks noChangeArrowheads="1"/>
          </p:cNvSpPr>
          <p:nvPr/>
        </p:nvSpPr>
        <p:spPr bwMode="auto">
          <a:xfrm>
            <a:off x="8574886" y="5214287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1940</a:t>
            </a:r>
            <a:endParaRPr lang="en-US" sz="12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5" name="Line 41"/>
          <p:cNvSpPr>
            <a:spLocks noChangeShapeType="1"/>
          </p:cNvSpPr>
          <p:nvPr/>
        </p:nvSpPr>
        <p:spPr bwMode="auto">
          <a:xfrm>
            <a:off x="8751805" y="5112520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6687303" y="5618994"/>
            <a:ext cx="1927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27"/>
          <p:cNvSpPr>
            <a:spLocks noChangeArrowheads="1"/>
          </p:cNvSpPr>
          <p:nvPr/>
        </p:nvSpPr>
        <p:spPr bwMode="auto">
          <a:xfrm>
            <a:off x="6941723" y="5535559"/>
            <a:ext cx="3113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Total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5309415" y="5617006"/>
            <a:ext cx="19276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27"/>
          <p:cNvSpPr>
            <a:spLocks noChangeArrowheads="1"/>
          </p:cNvSpPr>
          <p:nvPr/>
        </p:nvSpPr>
        <p:spPr bwMode="auto">
          <a:xfrm>
            <a:off x="5563835" y="5533571"/>
            <a:ext cx="4609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Federal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3805081" y="3664583"/>
            <a:ext cx="4957948" cy="1003465"/>
          </a:xfrm>
          <a:custGeom>
            <a:avLst/>
            <a:gdLst>
              <a:gd name="connsiteX0" fmla="*/ 0 w 4957948"/>
              <a:gd name="connsiteY0" fmla="*/ 1003465 h 1003465"/>
              <a:gd name="connsiteX1" fmla="*/ 439387 w 4957948"/>
              <a:gd name="connsiteY1" fmla="*/ 938151 h 1003465"/>
              <a:gd name="connsiteX2" fmla="*/ 896587 w 4957948"/>
              <a:gd name="connsiteY2" fmla="*/ 587829 h 1003465"/>
              <a:gd name="connsiteX3" fmla="*/ 1359725 w 4957948"/>
              <a:gd name="connsiteY3" fmla="*/ 629393 h 1003465"/>
              <a:gd name="connsiteX4" fmla="*/ 1781299 w 4957948"/>
              <a:gd name="connsiteY4" fmla="*/ 498764 h 1003465"/>
              <a:gd name="connsiteX5" fmla="*/ 2250374 w 4957948"/>
              <a:gd name="connsiteY5" fmla="*/ 148442 h 1003465"/>
              <a:gd name="connsiteX6" fmla="*/ 2683824 w 4957948"/>
              <a:gd name="connsiteY6" fmla="*/ 249382 h 1003465"/>
              <a:gd name="connsiteX7" fmla="*/ 3152899 w 4957948"/>
              <a:gd name="connsiteY7" fmla="*/ 0 h 1003465"/>
              <a:gd name="connsiteX8" fmla="*/ 3604161 w 4957948"/>
              <a:gd name="connsiteY8" fmla="*/ 350322 h 1003465"/>
              <a:gd name="connsiteX9" fmla="*/ 4079174 w 4957948"/>
              <a:gd name="connsiteY9" fmla="*/ 95003 h 1003465"/>
              <a:gd name="connsiteX10" fmla="*/ 4506686 w 4957948"/>
              <a:gd name="connsiteY10" fmla="*/ 11876 h 1003465"/>
              <a:gd name="connsiteX11" fmla="*/ 4957948 w 4957948"/>
              <a:gd name="connsiteY11" fmla="*/ 124691 h 100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57948" h="1003465">
                <a:moveTo>
                  <a:pt x="0" y="1003465"/>
                </a:moveTo>
                <a:lnTo>
                  <a:pt x="439387" y="938151"/>
                </a:lnTo>
                <a:lnTo>
                  <a:pt x="896587" y="587829"/>
                </a:lnTo>
                <a:lnTo>
                  <a:pt x="1359725" y="629393"/>
                </a:lnTo>
                <a:lnTo>
                  <a:pt x="1781299" y="498764"/>
                </a:lnTo>
                <a:lnTo>
                  <a:pt x="2250374" y="148442"/>
                </a:lnTo>
                <a:lnTo>
                  <a:pt x="2683824" y="249382"/>
                </a:lnTo>
                <a:lnTo>
                  <a:pt x="3152899" y="0"/>
                </a:lnTo>
                <a:lnTo>
                  <a:pt x="3604161" y="350322"/>
                </a:lnTo>
                <a:lnTo>
                  <a:pt x="4079174" y="95003"/>
                </a:lnTo>
                <a:lnTo>
                  <a:pt x="4506686" y="11876"/>
                </a:lnTo>
                <a:lnTo>
                  <a:pt x="4957948" y="124691"/>
                </a:ln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3805081" y="2584962"/>
            <a:ext cx="4946073" cy="1270660"/>
          </a:xfrm>
          <a:custGeom>
            <a:avLst/>
            <a:gdLst>
              <a:gd name="connsiteX0" fmla="*/ 0 w 4946073"/>
              <a:gd name="connsiteY0" fmla="*/ 1270660 h 1270660"/>
              <a:gd name="connsiteX1" fmla="*/ 445325 w 4946073"/>
              <a:gd name="connsiteY1" fmla="*/ 1045029 h 1270660"/>
              <a:gd name="connsiteX2" fmla="*/ 890650 w 4946073"/>
              <a:gd name="connsiteY2" fmla="*/ 498764 h 1270660"/>
              <a:gd name="connsiteX3" fmla="*/ 1341912 w 4946073"/>
              <a:gd name="connsiteY3" fmla="*/ 195943 h 1270660"/>
              <a:gd name="connsiteX4" fmla="*/ 1793174 w 4946073"/>
              <a:gd name="connsiteY4" fmla="*/ 0 h 1270660"/>
              <a:gd name="connsiteX5" fmla="*/ 2238499 w 4946073"/>
              <a:gd name="connsiteY5" fmla="*/ 17813 h 1270660"/>
              <a:gd name="connsiteX6" fmla="*/ 2689761 w 4946073"/>
              <a:gd name="connsiteY6" fmla="*/ 160317 h 1270660"/>
              <a:gd name="connsiteX7" fmla="*/ 3141024 w 4946073"/>
              <a:gd name="connsiteY7" fmla="*/ 154380 h 1270660"/>
              <a:gd name="connsiteX8" fmla="*/ 3610099 w 4946073"/>
              <a:gd name="connsiteY8" fmla="*/ 480951 h 1270660"/>
              <a:gd name="connsiteX9" fmla="*/ 4067299 w 4946073"/>
              <a:gd name="connsiteY9" fmla="*/ 142504 h 1270660"/>
              <a:gd name="connsiteX10" fmla="*/ 4518561 w 4946073"/>
              <a:gd name="connsiteY10" fmla="*/ 112816 h 1270660"/>
              <a:gd name="connsiteX11" fmla="*/ 4946073 w 4946073"/>
              <a:gd name="connsiteY11" fmla="*/ 231569 h 127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46073" h="1270660">
                <a:moveTo>
                  <a:pt x="0" y="1270660"/>
                </a:moveTo>
                <a:lnTo>
                  <a:pt x="445325" y="1045029"/>
                </a:lnTo>
                <a:lnTo>
                  <a:pt x="890650" y="498764"/>
                </a:lnTo>
                <a:lnTo>
                  <a:pt x="1341912" y="195943"/>
                </a:lnTo>
                <a:lnTo>
                  <a:pt x="1793174" y="0"/>
                </a:lnTo>
                <a:lnTo>
                  <a:pt x="2238499" y="17813"/>
                </a:lnTo>
                <a:lnTo>
                  <a:pt x="2689761" y="160317"/>
                </a:lnTo>
                <a:lnTo>
                  <a:pt x="3141024" y="154380"/>
                </a:lnTo>
                <a:lnTo>
                  <a:pt x="3610099" y="480951"/>
                </a:lnTo>
                <a:lnTo>
                  <a:pt x="4067299" y="142504"/>
                </a:lnTo>
                <a:lnTo>
                  <a:pt x="4518561" y="112816"/>
                </a:lnTo>
                <a:lnTo>
                  <a:pt x="4946073" y="231569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2" name="Rectangle 27"/>
          <p:cNvSpPr>
            <a:spLocks noChangeArrowheads="1"/>
          </p:cNvSpPr>
          <p:nvPr/>
        </p:nvSpPr>
        <p:spPr bwMode="auto">
          <a:xfrm>
            <a:off x="3564902" y="4345733"/>
            <a:ext cx="91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103" name="Rectangle 27"/>
          <p:cNvSpPr>
            <a:spLocks noChangeArrowheads="1"/>
          </p:cNvSpPr>
          <p:nvPr/>
        </p:nvSpPr>
        <p:spPr bwMode="auto">
          <a:xfrm>
            <a:off x="3565279" y="3726265"/>
            <a:ext cx="909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8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3707208" y="4467319"/>
            <a:ext cx="64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707208" y="3850049"/>
            <a:ext cx="64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27"/>
          <p:cNvSpPr>
            <a:spLocks noChangeArrowheads="1"/>
          </p:cNvSpPr>
          <p:nvPr/>
        </p:nvSpPr>
        <p:spPr bwMode="auto">
          <a:xfrm>
            <a:off x="3569209" y="4637716"/>
            <a:ext cx="91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2</a:t>
            </a:r>
          </a:p>
        </p:txBody>
      </p:sp>
      <p:cxnSp>
        <p:nvCxnSpPr>
          <p:cNvPr id="107" name="Straight Connector 106"/>
          <p:cNvCxnSpPr/>
          <p:nvPr/>
        </p:nvCxnSpPr>
        <p:spPr>
          <a:xfrm>
            <a:off x="3711515" y="4775953"/>
            <a:ext cx="64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27"/>
          <p:cNvSpPr>
            <a:spLocks noChangeArrowheads="1"/>
          </p:cNvSpPr>
          <p:nvPr/>
        </p:nvSpPr>
        <p:spPr bwMode="auto">
          <a:xfrm>
            <a:off x="3572977" y="4965746"/>
            <a:ext cx="91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09" name="Rectangle 27"/>
          <p:cNvSpPr>
            <a:spLocks noChangeArrowheads="1"/>
          </p:cNvSpPr>
          <p:nvPr/>
        </p:nvSpPr>
        <p:spPr bwMode="auto">
          <a:xfrm>
            <a:off x="3472066" y="2494384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16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3" name="Rectangle 27"/>
          <p:cNvSpPr>
            <a:spLocks noChangeArrowheads="1"/>
          </p:cNvSpPr>
          <p:nvPr/>
        </p:nvSpPr>
        <p:spPr bwMode="auto">
          <a:xfrm>
            <a:off x="3472066" y="3100341"/>
            <a:ext cx="1819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12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3705742" y="2615509"/>
            <a:ext cx="64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3705742" y="3232779"/>
            <a:ext cx="64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6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52838" y="1977284"/>
            <a:ext cx="5084287" cy="3688861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29928"/>
            <a:ext cx="8904855" cy="713232"/>
          </a:xfrm>
        </p:spPr>
        <p:txBody>
          <a:bodyPr/>
          <a:lstStyle/>
          <a:p>
            <a:r>
              <a:rPr lang="en-US" dirty="0"/>
              <a:t>Federal Budget Deficits, 1929-1940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3113" y="2797117"/>
            <a:ext cx="3912581" cy="173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The Federal budget was in surplus in 1929 and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1930.</a:t>
            </a:r>
            <a:endParaRPr lang="en-US" sz="2200" dirty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Except for 1934 and 1936, Federal deficits in the 1930s fluctuated around 2% of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GDP.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410632" y="4348000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5410632" y="4348000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5410632" y="4908387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410632" y="4908387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4898703" y="2143374"/>
            <a:ext cx="3015419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Federal Budget Deficit (-) and Surplus (+) as a Share of GDP</a:t>
            </a:r>
            <a: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 (%)</a:t>
            </a:r>
            <a:b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</a:br>
            <a:r>
              <a:rPr lang="en-US" sz="14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1929-1940</a:t>
            </a:r>
            <a:endParaRPr lang="en-US" sz="14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4221682" y="5302783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1929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5" name="Rectangle 28"/>
          <p:cNvSpPr>
            <a:spLocks noChangeArrowheads="1"/>
          </p:cNvSpPr>
          <p:nvPr/>
        </p:nvSpPr>
        <p:spPr bwMode="auto">
          <a:xfrm>
            <a:off x="4960170" y="5302783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1931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5329414" y="5302783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1932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6806390" y="5302783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1936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auto">
          <a:xfrm>
            <a:off x="6067902" y="5302783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1934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7175634" y="5302783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1937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6" name="Line 39"/>
          <p:cNvSpPr>
            <a:spLocks noChangeShapeType="1"/>
          </p:cNvSpPr>
          <p:nvPr/>
        </p:nvSpPr>
        <p:spPr bwMode="auto">
          <a:xfrm>
            <a:off x="4959907" y="3506855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7" name="Line 40"/>
          <p:cNvSpPr>
            <a:spLocks noChangeShapeType="1"/>
          </p:cNvSpPr>
          <p:nvPr/>
        </p:nvSpPr>
        <p:spPr bwMode="auto">
          <a:xfrm>
            <a:off x="5332165" y="3506855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8" name="Line 41"/>
          <p:cNvSpPr>
            <a:spLocks noChangeShapeType="1"/>
          </p:cNvSpPr>
          <p:nvPr/>
        </p:nvSpPr>
        <p:spPr bwMode="auto">
          <a:xfrm>
            <a:off x="6076681" y="3506855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9" name="Line 42"/>
          <p:cNvSpPr>
            <a:spLocks noChangeShapeType="1"/>
          </p:cNvSpPr>
          <p:nvPr/>
        </p:nvSpPr>
        <p:spPr bwMode="auto">
          <a:xfrm>
            <a:off x="6821197" y="3506855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0" name="Line 43"/>
          <p:cNvSpPr>
            <a:spLocks noChangeShapeType="1"/>
          </p:cNvSpPr>
          <p:nvPr/>
        </p:nvSpPr>
        <p:spPr bwMode="auto">
          <a:xfrm>
            <a:off x="7193455" y="3506855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4996104" y="4905339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996104" y="4905339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6" name="Rectangle 28"/>
          <p:cNvSpPr>
            <a:spLocks noChangeArrowheads="1"/>
          </p:cNvSpPr>
          <p:nvPr/>
        </p:nvSpPr>
        <p:spPr bwMode="auto">
          <a:xfrm>
            <a:off x="4590926" y="5302783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1930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7" name="Line 39"/>
          <p:cNvSpPr>
            <a:spLocks noChangeShapeType="1"/>
          </p:cNvSpPr>
          <p:nvPr/>
        </p:nvSpPr>
        <p:spPr bwMode="auto">
          <a:xfrm>
            <a:off x="4587649" y="3503807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8" name="Rectangle 29"/>
          <p:cNvSpPr>
            <a:spLocks noChangeArrowheads="1"/>
          </p:cNvSpPr>
          <p:nvPr/>
        </p:nvSpPr>
        <p:spPr bwMode="auto">
          <a:xfrm>
            <a:off x="5698658" y="5302783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1933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9" name="Line 40"/>
          <p:cNvSpPr>
            <a:spLocks noChangeShapeType="1"/>
          </p:cNvSpPr>
          <p:nvPr/>
        </p:nvSpPr>
        <p:spPr bwMode="auto">
          <a:xfrm>
            <a:off x="5704423" y="3512951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0" name="Rectangle 31"/>
          <p:cNvSpPr>
            <a:spLocks noChangeArrowheads="1"/>
          </p:cNvSpPr>
          <p:nvPr/>
        </p:nvSpPr>
        <p:spPr bwMode="auto">
          <a:xfrm>
            <a:off x="6437146" y="5302783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1935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1" name="Line 41"/>
          <p:cNvSpPr>
            <a:spLocks noChangeShapeType="1"/>
          </p:cNvSpPr>
          <p:nvPr/>
        </p:nvSpPr>
        <p:spPr bwMode="auto">
          <a:xfrm>
            <a:off x="6448939" y="3512951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3" name="Line 43"/>
          <p:cNvSpPr>
            <a:spLocks noChangeShapeType="1"/>
          </p:cNvSpPr>
          <p:nvPr/>
        </p:nvSpPr>
        <p:spPr bwMode="auto">
          <a:xfrm>
            <a:off x="7565713" y="3503807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142020" y="3549423"/>
            <a:ext cx="4546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4" name="Group 273"/>
          <p:cNvGrpSpPr/>
          <p:nvPr/>
        </p:nvGrpSpPr>
        <p:grpSpPr>
          <a:xfrm>
            <a:off x="4234505" y="2932464"/>
            <a:ext cx="227626" cy="585033"/>
            <a:chOff x="4367360" y="3075248"/>
            <a:chExt cx="227626" cy="585033"/>
          </a:xfrm>
        </p:grpSpPr>
        <p:sp>
          <p:nvSpPr>
            <p:cNvPr id="7" name="Rectangle 6"/>
            <p:cNvSpPr/>
            <p:nvPr/>
          </p:nvSpPr>
          <p:spPr>
            <a:xfrm>
              <a:off x="4391759" y="3292723"/>
              <a:ext cx="198912" cy="367558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6" name="Rectangle 28"/>
            <p:cNvSpPr>
              <a:spLocks noChangeArrowheads="1"/>
            </p:cNvSpPr>
            <p:nvPr/>
          </p:nvSpPr>
          <p:spPr bwMode="auto">
            <a:xfrm>
              <a:off x="4367360" y="3075248"/>
              <a:ext cx="2276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1.1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4627398" y="3220058"/>
            <a:ext cx="227626" cy="285920"/>
            <a:chOff x="4760253" y="3362842"/>
            <a:chExt cx="227626" cy="285920"/>
          </a:xfrm>
        </p:grpSpPr>
        <p:sp>
          <p:nvSpPr>
            <p:cNvPr id="81" name="Rectangle 80"/>
            <p:cNvSpPr/>
            <p:nvPr/>
          </p:nvSpPr>
          <p:spPr>
            <a:xfrm>
              <a:off x="4777601" y="3602710"/>
              <a:ext cx="198912" cy="46052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7" name="Rectangle 28"/>
            <p:cNvSpPr>
              <a:spLocks noChangeArrowheads="1"/>
            </p:cNvSpPr>
            <p:nvPr/>
          </p:nvSpPr>
          <p:spPr bwMode="auto">
            <a:xfrm>
              <a:off x="4760253" y="3362842"/>
              <a:ext cx="2276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0.2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920681" y="3583886"/>
            <a:ext cx="328616" cy="1252562"/>
            <a:chOff x="5053536" y="3726670"/>
            <a:chExt cx="328616" cy="1252562"/>
          </a:xfrm>
        </p:grpSpPr>
        <p:sp>
          <p:nvSpPr>
            <p:cNvPr id="82" name="Rectangle 81"/>
            <p:cNvSpPr/>
            <p:nvPr/>
          </p:nvSpPr>
          <p:spPr>
            <a:xfrm>
              <a:off x="5139691" y="3726670"/>
              <a:ext cx="198912" cy="986617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8" name="Rectangle 28"/>
            <p:cNvSpPr>
              <a:spLocks noChangeArrowheads="1"/>
            </p:cNvSpPr>
            <p:nvPr/>
          </p:nvSpPr>
          <p:spPr bwMode="auto">
            <a:xfrm>
              <a:off x="5053536" y="4763788"/>
              <a:ext cx="32861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- 2.7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89" name="Line 42"/>
          <p:cNvSpPr>
            <a:spLocks noChangeShapeType="1"/>
          </p:cNvSpPr>
          <p:nvPr/>
        </p:nvSpPr>
        <p:spPr bwMode="auto">
          <a:xfrm>
            <a:off x="7937971" y="3502076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90" name="Line 43"/>
          <p:cNvSpPr>
            <a:spLocks noChangeShapeType="1"/>
          </p:cNvSpPr>
          <p:nvPr/>
        </p:nvSpPr>
        <p:spPr bwMode="auto">
          <a:xfrm>
            <a:off x="8310229" y="3502076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92" name="Rectangle 30"/>
          <p:cNvSpPr>
            <a:spLocks noChangeArrowheads="1"/>
          </p:cNvSpPr>
          <p:nvPr/>
        </p:nvSpPr>
        <p:spPr bwMode="auto">
          <a:xfrm>
            <a:off x="7914122" y="5307530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1939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3" name="Rectangle 44"/>
          <p:cNvSpPr>
            <a:spLocks noChangeArrowheads="1"/>
          </p:cNvSpPr>
          <p:nvPr/>
        </p:nvSpPr>
        <p:spPr bwMode="auto">
          <a:xfrm>
            <a:off x="8283370" y="5307530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1940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4" name="Rectangle 31"/>
          <p:cNvSpPr>
            <a:spLocks noChangeArrowheads="1"/>
          </p:cNvSpPr>
          <p:nvPr/>
        </p:nvSpPr>
        <p:spPr bwMode="auto">
          <a:xfrm>
            <a:off x="7544878" y="5307530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1938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71" name="Group 270"/>
          <p:cNvGrpSpPr/>
          <p:nvPr/>
        </p:nvGrpSpPr>
        <p:grpSpPr>
          <a:xfrm>
            <a:off x="5275137" y="3583887"/>
            <a:ext cx="328616" cy="1132972"/>
            <a:chOff x="5407992" y="3726671"/>
            <a:chExt cx="328616" cy="1132972"/>
          </a:xfrm>
        </p:grpSpPr>
        <p:sp>
          <p:nvSpPr>
            <p:cNvPr id="83" name="Rectangle 82"/>
            <p:cNvSpPr/>
            <p:nvPr/>
          </p:nvSpPr>
          <p:spPr>
            <a:xfrm>
              <a:off x="5513657" y="3726671"/>
              <a:ext cx="198912" cy="845329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5" name="Rectangle 28"/>
            <p:cNvSpPr>
              <a:spLocks noChangeArrowheads="1"/>
            </p:cNvSpPr>
            <p:nvPr/>
          </p:nvSpPr>
          <p:spPr bwMode="auto">
            <a:xfrm>
              <a:off x="5407992" y="4644199"/>
              <a:ext cx="32861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- 2.4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5664135" y="3583886"/>
            <a:ext cx="328616" cy="754335"/>
            <a:chOff x="5796990" y="3726670"/>
            <a:chExt cx="328616" cy="754335"/>
          </a:xfrm>
        </p:grpSpPr>
        <p:sp>
          <p:nvSpPr>
            <p:cNvPr id="84" name="Rectangle 83"/>
            <p:cNvSpPr/>
            <p:nvPr/>
          </p:nvSpPr>
          <p:spPr>
            <a:xfrm>
              <a:off x="5887623" y="3726670"/>
              <a:ext cx="198912" cy="493307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6" name="Rectangle 28"/>
            <p:cNvSpPr>
              <a:spLocks noChangeArrowheads="1"/>
            </p:cNvSpPr>
            <p:nvPr/>
          </p:nvSpPr>
          <p:spPr bwMode="auto">
            <a:xfrm>
              <a:off x="5796990" y="4265561"/>
              <a:ext cx="32861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- 1.4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6089484" y="3579094"/>
            <a:ext cx="283732" cy="1430394"/>
            <a:chOff x="6222339" y="3721878"/>
            <a:chExt cx="283732" cy="1430394"/>
          </a:xfrm>
        </p:grpSpPr>
        <p:sp>
          <p:nvSpPr>
            <p:cNvPr id="85" name="Rectangle 84"/>
            <p:cNvSpPr/>
            <p:nvPr/>
          </p:nvSpPr>
          <p:spPr>
            <a:xfrm>
              <a:off x="6264749" y="3721878"/>
              <a:ext cx="198912" cy="1149631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7" name="Rectangle 28"/>
            <p:cNvSpPr>
              <a:spLocks noChangeArrowheads="1"/>
            </p:cNvSpPr>
            <p:nvPr/>
          </p:nvSpPr>
          <p:spPr bwMode="auto">
            <a:xfrm>
              <a:off x="6222339" y="4936828"/>
              <a:ext cx="28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-3.2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6452904" y="3583885"/>
            <a:ext cx="283732" cy="1210159"/>
            <a:chOff x="6585759" y="3726669"/>
            <a:chExt cx="283732" cy="1210159"/>
          </a:xfrm>
        </p:grpSpPr>
        <p:sp>
          <p:nvSpPr>
            <p:cNvPr id="98" name="Rectangle 97"/>
            <p:cNvSpPr/>
            <p:nvPr/>
          </p:nvSpPr>
          <p:spPr>
            <a:xfrm>
              <a:off x="6635555" y="3726669"/>
              <a:ext cx="198912" cy="917529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4" name="Rectangle 28"/>
            <p:cNvSpPr>
              <a:spLocks noChangeArrowheads="1"/>
            </p:cNvSpPr>
            <p:nvPr/>
          </p:nvSpPr>
          <p:spPr bwMode="auto">
            <a:xfrm>
              <a:off x="6585759" y="4721384"/>
              <a:ext cx="28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-2.6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831290" y="3579094"/>
            <a:ext cx="283732" cy="1645393"/>
            <a:chOff x="6964145" y="3721878"/>
            <a:chExt cx="283732" cy="1645393"/>
          </a:xfrm>
        </p:grpSpPr>
        <p:sp>
          <p:nvSpPr>
            <p:cNvPr id="99" name="Rectangle 98"/>
            <p:cNvSpPr/>
            <p:nvPr/>
          </p:nvSpPr>
          <p:spPr>
            <a:xfrm>
              <a:off x="7009521" y="3721878"/>
              <a:ext cx="198912" cy="1378574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5" name="Rectangle 28"/>
            <p:cNvSpPr>
              <a:spLocks noChangeArrowheads="1"/>
            </p:cNvSpPr>
            <p:nvPr/>
          </p:nvSpPr>
          <p:spPr bwMode="auto">
            <a:xfrm>
              <a:off x="6964145" y="5151827"/>
              <a:ext cx="28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-3.8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7242782" y="3205884"/>
            <a:ext cx="227626" cy="311611"/>
            <a:chOff x="7375637" y="3348668"/>
            <a:chExt cx="227626" cy="311611"/>
          </a:xfrm>
        </p:grpSpPr>
        <p:sp>
          <p:nvSpPr>
            <p:cNvPr id="100" name="Rectangle 99"/>
            <p:cNvSpPr/>
            <p:nvPr/>
          </p:nvSpPr>
          <p:spPr>
            <a:xfrm>
              <a:off x="7395363" y="3602710"/>
              <a:ext cx="198912" cy="57569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6" name="Rectangle 28"/>
            <p:cNvSpPr>
              <a:spLocks noChangeArrowheads="1"/>
            </p:cNvSpPr>
            <p:nvPr/>
          </p:nvSpPr>
          <p:spPr bwMode="auto">
            <a:xfrm>
              <a:off x="7375637" y="3348668"/>
              <a:ext cx="2276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0.2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7950182" y="3583887"/>
            <a:ext cx="283732" cy="1069322"/>
            <a:chOff x="8083037" y="3726671"/>
            <a:chExt cx="283732" cy="1069322"/>
          </a:xfrm>
        </p:grpSpPr>
        <p:sp>
          <p:nvSpPr>
            <p:cNvPr id="102" name="Rectangle 101"/>
            <p:cNvSpPr/>
            <p:nvPr/>
          </p:nvSpPr>
          <p:spPr>
            <a:xfrm>
              <a:off x="8131419" y="3726671"/>
              <a:ext cx="198912" cy="801689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7" name="Rectangle 28"/>
            <p:cNvSpPr>
              <a:spLocks noChangeArrowheads="1"/>
            </p:cNvSpPr>
            <p:nvPr/>
          </p:nvSpPr>
          <p:spPr bwMode="auto">
            <a:xfrm>
              <a:off x="8083037" y="4580549"/>
              <a:ext cx="28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-2.3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8325161" y="3577464"/>
            <a:ext cx="283732" cy="333117"/>
            <a:chOff x="8458016" y="3720248"/>
            <a:chExt cx="283732" cy="333117"/>
          </a:xfrm>
        </p:grpSpPr>
        <p:sp>
          <p:nvSpPr>
            <p:cNvPr id="103" name="Rectangle 102"/>
            <p:cNvSpPr/>
            <p:nvPr/>
          </p:nvSpPr>
          <p:spPr>
            <a:xfrm>
              <a:off x="8500426" y="3720248"/>
              <a:ext cx="198912" cy="73152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8" name="Rectangle 28"/>
            <p:cNvSpPr>
              <a:spLocks noChangeArrowheads="1"/>
            </p:cNvSpPr>
            <p:nvPr/>
          </p:nvSpPr>
          <p:spPr bwMode="auto">
            <a:xfrm>
              <a:off x="8458016" y="3837921"/>
              <a:ext cx="28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-0.3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7527360" y="3577949"/>
            <a:ext cx="328616" cy="810153"/>
            <a:chOff x="7660215" y="3720733"/>
            <a:chExt cx="328616" cy="810153"/>
          </a:xfrm>
        </p:grpSpPr>
        <p:sp>
          <p:nvSpPr>
            <p:cNvPr id="101" name="Rectangle 100"/>
            <p:cNvSpPr/>
            <p:nvPr/>
          </p:nvSpPr>
          <p:spPr>
            <a:xfrm>
              <a:off x="7757453" y="3720733"/>
              <a:ext cx="198912" cy="544828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9" name="Rectangle 28"/>
            <p:cNvSpPr>
              <a:spLocks noChangeArrowheads="1"/>
            </p:cNvSpPr>
            <p:nvPr/>
          </p:nvSpPr>
          <p:spPr bwMode="auto">
            <a:xfrm>
              <a:off x="7660215" y="4315442"/>
              <a:ext cx="32861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- 1.5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1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9532"/>
            <a:ext cx="7772400" cy="901021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Lessons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Great Depression</a:t>
            </a:r>
          </a:p>
        </p:txBody>
      </p:sp>
    </p:spTree>
    <p:extLst>
      <p:ext uri="{BB962C8B-B14F-4D97-AF65-F5344CB8AC3E}">
        <p14:creationId xmlns:p14="http://schemas.microsoft.com/office/powerpoint/2010/main" val="11545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1" y="1113014"/>
            <a:ext cx="8783869" cy="3396464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  <a:ea typeface="Times New Roman" pitchFamily="28" charset="0"/>
              </a:rPr>
              <a:t>Monetary contraction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 will undermine economic activity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such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as investment and thereby retard output and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employment.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r>
              <a:rPr lang="en-US" i="1" dirty="0">
                <a:solidFill>
                  <a:schemeClr val="tx1"/>
                </a:solidFill>
                <a:ea typeface="Times New Roman" pitchFamily="28" charset="0"/>
              </a:rPr>
              <a:t>Trade restrictions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 will reduce the gains from specialization and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exchange.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They will not save domestic </a:t>
            </a: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jobs</a:t>
            </a:r>
            <a:endParaRPr lang="en-US" sz="2800" dirty="0">
              <a:solidFill>
                <a:schemeClr val="tx1"/>
              </a:solidFill>
              <a:ea typeface="Times New Roman" pitchFamily="28" charset="0"/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Instead they will lead to inefficient use </a:t>
            </a: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</a:b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of </a:t>
            </a:r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resources and reductions in </a:t>
            </a: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output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569" y="106059"/>
            <a:ext cx="8904855" cy="972468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What Are the Lessons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the Great Depression?</a:t>
            </a:r>
          </a:p>
        </p:txBody>
      </p:sp>
    </p:spTree>
    <p:extLst>
      <p:ext uri="{BB962C8B-B14F-4D97-AF65-F5344CB8AC3E}">
        <p14:creationId xmlns:p14="http://schemas.microsoft.com/office/powerpoint/2010/main" val="19357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1" y="1113014"/>
            <a:ext cx="8783869" cy="2286702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  <a:ea typeface="Times New Roman" pitchFamily="28" charset="0"/>
              </a:rPr>
              <a:t>Raising taxes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 during a recession will reduce output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</a:b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and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make matters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worse.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r>
              <a:rPr lang="en-US" i="1" dirty="0">
                <a:solidFill>
                  <a:schemeClr val="tx1"/>
                </a:solidFill>
                <a:ea typeface="Times New Roman" pitchFamily="28" charset="0"/>
              </a:rPr>
              <a:t>Constant policy changes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will generate uncertainty, retard private investment, reduce business activity, and thereby prolong the depressed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conditions.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106059"/>
            <a:ext cx="8904855" cy="1011545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What Are the Lessons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the Great Depression?</a:t>
            </a:r>
          </a:p>
        </p:txBody>
      </p:sp>
    </p:spTree>
    <p:extLst>
      <p:ext uri="{BB962C8B-B14F-4D97-AF65-F5344CB8AC3E}">
        <p14:creationId xmlns:p14="http://schemas.microsoft.com/office/powerpoint/2010/main" val="22466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93668" y="1796904"/>
            <a:ext cx="4943458" cy="4002102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29928"/>
            <a:ext cx="8904855" cy="713232"/>
          </a:xfrm>
        </p:spPr>
        <p:txBody>
          <a:bodyPr/>
          <a:lstStyle/>
          <a:p>
            <a:r>
              <a:rPr lang="en-US" dirty="0"/>
              <a:t>Real GDP, 1929-1940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3113" y="2801638"/>
            <a:ext cx="3764241" cy="187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400" dirty="0">
                <a:latin typeface="+mj-lt"/>
                <a:cs typeface="Times New Roman" pitchFamily="18" charset="0"/>
              </a:rPr>
              <a:t>Real GDP plunged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during 1929-1933</a:t>
            </a:r>
            <a:endParaRPr lang="en-US" sz="2400" dirty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400" dirty="0">
                <a:latin typeface="+mj-lt"/>
                <a:cs typeface="Times New Roman" pitchFamily="18" charset="0"/>
              </a:rPr>
              <a:t>After a modest recovery during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1934-1936</a:t>
            </a:r>
            <a:r>
              <a:rPr lang="en-US" sz="2400" dirty="0">
                <a:latin typeface="+mj-lt"/>
                <a:cs typeface="Times New Roman" pitchFamily="18" charset="0"/>
              </a:rPr>
              <a:t>, real GDP fell again in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1938.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457522" y="4678344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5457522" y="4678344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5457522" y="5238731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457522" y="5238731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5111744" y="1980864"/>
            <a:ext cx="25098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Real GDP Growth</a:t>
            </a:r>
            <a: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 (%)</a:t>
            </a:r>
            <a:b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</a:br>
            <a:r>
              <a:rPr lang="en-US" sz="14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1929-1940</a:t>
            </a:r>
            <a:endParaRPr lang="en-US" sz="14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4268572" y="544904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1929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5" name="Rectangle 28"/>
          <p:cNvSpPr>
            <a:spLocks noChangeArrowheads="1"/>
          </p:cNvSpPr>
          <p:nvPr/>
        </p:nvSpPr>
        <p:spPr bwMode="auto">
          <a:xfrm>
            <a:off x="5007060" y="544904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1931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5376304" y="544904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1932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6853280" y="544904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1936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auto">
          <a:xfrm>
            <a:off x="6114792" y="544904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1934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7222524" y="544904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1937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6" name="Line 39"/>
          <p:cNvSpPr>
            <a:spLocks noChangeShapeType="1"/>
          </p:cNvSpPr>
          <p:nvPr/>
        </p:nvSpPr>
        <p:spPr bwMode="auto">
          <a:xfrm>
            <a:off x="5006797" y="3837199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7" name="Line 40"/>
          <p:cNvSpPr>
            <a:spLocks noChangeShapeType="1"/>
          </p:cNvSpPr>
          <p:nvPr/>
        </p:nvSpPr>
        <p:spPr bwMode="auto">
          <a:xfrm>
            <a:off x="5379055" y="3837199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8" name="Line 41"/>
          <p:cNvSpPr>
            <a:spLocks noChangeShapeType="1"/>
          </p:cNvSpPr>
          <p:nvPr/>
        </p:nvSpPr>
        <p:spPr bwMode="auto">
          <a:xfrm>
            <a:off x="6123571" y="3837199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9" name="Line 42"/>
          <p:cNvSpPr>
            <a:spLocks noChangeShapeType="1"/>
          </p:cNvSpPr>
          <p:nvPr/>
        </p:nvSpPr>
        <p:spPr bwMode="auto">
          <a:xfrm>
            <a:off x="6868087" y="3837199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0" name="Line 43"/>
          <p:cNvSpPr>
            <a:spLocks noChangeShapeType="1"/>
          </p:cNvSpPr>
          <p:nvPr/>
        </p:nvSpPr>
        <p:spPr bwMode="auto">
          <a:xfrm>
            <a:off x="7240345" y="3837199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5042994" y="5235683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5042994" y="5235683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6" name="Rectangle 28"/>
          <p:cNvSpPr>
            <a:spLocks noChangeArrowheads="1"/>
          </p:cNvSpPr>
          <p:nvPr/>
        </p:nvSpPr>
        <p:spPr bwMode="auto">
          <a:xfrm>
            <a:off x="4637816" y="544904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1930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7" name="Line 39"/>
          <p:cNvSpPr>
            <a:spLocks noChangeShapeType="1"/>
          </p:cNvSpPr>
          <p:nvPr/>
        </p:nvSpPr>
        <p:spPr bwMode="auto">
          <a:xfrm>
            <a:off x="4634539" y="3834151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8" name="Rectangle 29"/>
          <p:cNvSpPr>
            <a:spLocks noChangeArrowheads="1"/>
          </p:cNvSpPr>
          <p:nvPr/>
        </p:nvSpPr>
        <p:spPr bwMode="auto">
          <a:xfrm>
            <a:off x="5745548" y="544904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1933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9" name="Line 40"/>
          <p:cNvSpPr>
            <a:spLocks noChangeShapeType="1"/>
          </p:cNvSpPr>
          <p:nvPr/>
        </p:nvSpPr>
        <p:spPr bwMode="auto">
          <a:xfrm>
            <a:off x="5751313" y="3843295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0" name="Rectangle 31"/>
          <p:cNvSpPr>
            <a:spLocks noChangeArrowheads="1"/>
          </p:cNvSpPr>
          <p:nvPr/>
        </p:nvSpPr>
        <p:spPr bwMode="auto">
          <a:xfrm>
            <a:off x="6484036" y="544904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1935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1" name="Line 41"/>
          <p:cNvSpPr>
            <a:spLocks noChangeShapeType="1"/>
          </p:cNvSpPr>
          <p:nvPr/>
        </p:nvSpPr>
        <p:spPr bwMode="auto">
          <a:xfrm>
            <a:off x="6495829" y="3843295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3" name="Line 43"/>
          <p:cNvSpPr>
            <a:spLocks noChangeShapeType="1"/>
          </p:cNvSpPr>
          <p:nvPr/>
        </p:nvSpPr>
        <p:spPr bwMode="auto">
          <a:xfrm>
            <a:off x="7612603" y="3834151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188910" y="3879767"/>
            <a:ext cx="4546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4" name="Group 273"/>
          <p:cNvGrpSpPr/>
          <p:nvPr/>
        </p:nvGrpSpPr>
        <p:grpSpPr>
          <a:xfrm>
            <a:off x="4281395" y="3262808"/>
            <a:ext cx="227626" cy="585032"/>
            <a:chOff x="4367360" y="3075248"/>
            <a:chExt cx="227626" cy="585032"/>
          </a:xfrm>
        </p:grpSpPr>
        <p:sp>
          <p:nvSpPr>
            <p:cNvPr id="7" name="Rectangle 6"/>
            <p:cNvSpPr/>
            <p:nvPr/>
          </p:nvSpPr>
          <p:spPr>
            <a:xfrm>
              <a:off x="4391759" y="3287475"/>
              <a:ext cx="198912" cy="372805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6" name="Rectangle 28"/>
            <p:cNvSpPr>
              <a:spLocks noChangeArrowheads="1"/>
            </p:cNvSpPr>
            <p:nvPr/>
          </p:nvSpPr>
          <p:spPr bwMode="auto">
            <a:xfrm>
              <a:off x="4367360" y="3075248"/>
              <a:ext cx="2276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4.0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4572385" y="3914231"/>
            <a:ext cx="328616" cy="1014707"/>
            <a:chOff x="4658350" y="3726671"/>
            <a:chExt cx="328616" cy="1014707"/>
          </a:xfrm>
        </p:grpSpPr>
        <p:sp>
          <p:nvSpPr>
            <p:cNvPr id="81" name="Rectangle 80"/>
            <p:cNvSpPr/>
            <p:nvPr/>
          </p:nvSpPr>
          <p:spPr>
            <a:xfrm>
              <a:off x="4765725" y="3726671"/>
              <a:ext cx="198912" cy="759350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7" name="Rectangle 28"/>
            <p:cNvSpPr>
              <a:spLocks noChangeArrowheads="1"/>
            </p:cNvSpPr>
            <p:nvPr/>
          </p:nvSpPr>
          <p:spPr bwMode="auto">
            <a:xfrm>
              <a:off x="4658350" y="4525934"/>
              <a:ext cx="32861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- 8.6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967571" y="3914231"/>
            <a:ext cx="328616" cy="819087"/>
            <a:chOff x="5053536" y="3726671"/>
            <a:chExt cx="328616" cy="819087"/>
          </a:xfrm>
        </p:grpSpPr>
        <p:sp>
          <p:nvSpPr>
            <p:cNvPr id="82" name="Rectangle 81"/>
            <p:cNvSpPr/>
            <p:nvPr/>
          </p:nvSpPr>
          <p:spPr>
            <a:xfrm>
              <a:off x="5139691" y="3726671"/>
              <a:ext cx="198912" cy="574342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8" name="Rectangle 28"/>
            <p:cNvSpPr>
              <a:spLocks noChangeArrowheads="1"/>
            </p:cNvSpPr>
            <p:nvPr/>
          </p:nvSpPr>
          <p:spPr bwMode="auto">
            <a:xfrm>
              <a:off x="5053536" y="4330314"/>
              <a:ext cx="32861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- 6.5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89" name="Line 42"/>
          <p:cNvSpPr>
            <a:spLocks noChangeShapeType="1"/>
          </p:cNvSpPr>
          <p:nvPr/>
        </p:nvSpPr>
        <p:spPr bwMode="auto">
          <a:xfrm>
            <a:off x="7984861" y="3832420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90" name="Line 43"/>
          <p:cNvSpPr>
            <a:spLocks noChangeShapeType="1"/>
          </p:cNvSpPr>
          <p:nvPr/>
        </p:nvSpPr>
        <p:spPr bwMode="auto">
          <a:xfrm>
            <a:off x="8357119" y="3832420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92" name="Rectangle 30"/>
          <p:cNvSpPr>
            <a:spLocks noChangeArrowheads="1"/>
          </p:cNvSpPr>
          <p:nvPr/>
        </p:nvSpPr>
        <p:spPr bwMode="auto">
          <a:xfrm>
            <a:off x="7961012" y="5453796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1939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3" name="Rectangle 44"/>
          <p:cNvSpPr>
            <a:spLocks noChangeArrowheads="1"/>
          </p:cNvSpPr>
          <p:nvPr/>
        </p:nvSpPr>
        <p:spPr bwMode="auto">
          <a:xfrm>
            <a:off x="8330260" y="5453796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1940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4" name="Rectangle 31"/>
          <p:cNvSpPr>
            <a:spLocks noChangeArrowheads="1"/>
          </p:cNvSpPr>
          <p:nvPr/>
        </p:nvSpPr>
        <p:spPr bwMode="auto">
          <a:xfrm>
            <a:off x="7591768" y="5453796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1938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71" name="Group 270"/>
          <p:cNvGrpSpPr/>
          <p:nvPr/>
        </p:nvGrpSpPr>
        <p:grpSpPr>
          <a:xfrm>
            <a:off x="5280461" y="3914231"/>
            <a:ext cx="418384" cy="1441748"/>
            <a:chOff x="5366426" y="3726671"/>
            <a:chExt cx="418384" cy="1441748"/>
          </a:xfrm>
        </p:grpSpPr>
        <p:sp>
          <p:nvSpPr>
            <p:cNvPr id="83" name="Rectangle 82"/>
            <p:cNvSpPr/>
            <p:nvPr/>
          </p:nvSpPr>
          <p:spPr>
            <a:xfrm>
              <a:off x="5513657" y="3726671"/>
              <a:ext cx="198912" cy="1181355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5" name="Rectangle 28"/>
            <p:cNvSpPr>
              <a:spLocks noChangeArrowheads="1"/>
            </p:cNvSpPr>
            <p:nvPr/>
          </p:nvSpPr>
          <p:spPr bwMode="auto">
            <a:xfrm>
              <a:off x="5366426" y="4952975"/>
              <a:ext cx="4183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- 13.1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5728839" y="3914231"/>
            <a:ext cx="328616" cy="344612"/>
            <a:chOff x="5814804" y="3726671"/>
            <a:chExt cx="328616" cy="344612"/>
          </a:xfrm>
        </p:grpSpPr>
        <p:sp>
          <p:nvSpPr>
            <p:cNvPr id="84" name="Rectangle 83"/>
            <p:cNvSpPr/>
            <p:nvPr/>
          </p:nvSpPr>
          <p:spPr>
            <a:xfrm>
              <a:off x="5887623" y="3726671"/>
              <a:ext cx="198912" cy="100268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6" name="Rectangle 28"/>
            <p:cNvSpPr>
              <a:spLocks noChangeArrowheads="1"/>
            </p:cNvSpPr>
            <p:nvPr/>
          </p:nvSpPr>
          <p:spPr bwMode="auto">
            <a:xfrm>
              <a:off x="5814804" y="3855839"/>
              <a:ext cx="32861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- 1.3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6142313" y="2626638"/>
            <a:ext cx="318998" cy="1221202"/>
            <a:chOff x="6228278" y="2439078"/>
            <a:chExt cx="318998" cy="1221202"/>
          </a:xfrm>
        </p:grpSpPr>
        <p:sp>
          <p:nvSpPr>
            <p:cNvPr id="85" name="Rectangle 84"/>
            <p:cNvSpPr/>
            <p:nvPr/>
          </p:nvSpPr>
          <p:spPr>
            <a:xfrm>
              <a:off x="6261589" y="2690060"/>
              <a:ext cx="198912" cy="970220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7" name="Rectangle 28"/>
            <p:cNvSpPr>
              <a:spLocks noChangeArrowheads="1"/>
            </p:cNvSpPr>
            <p:nvPr/>
          </p:nvSpPr>
          <p:spPr bwMode="auto">
            <a:xfrm>
              <a:off x="6228278" y="2439078"/>
              <a:ext cx="3189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10.9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6541360" y="2815753"/>
            <a:ext cx="227626" cy="1032087"/>
            <a:chOff x="6627325" y="2628193"/>
            <a:chExt cx="227626" cy="1032087"/>
          </a:xfrm>
        </p:grpSpPr>
        <p:sp>
          <p:nvSpPr>
            <p:cNvPr id="98" name="Rectangle 97"/>
            <p:cNvSpPr/>
            <p:nvPr/>
          </p:nvSpPr>
          <p:spPr>
            <a:xfrm>
              <a:off x="6635555" y="2865476"/>
              <a:ext cx="198912" cy="794804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4" name="Rectangle 28"/>
            <p:cNvSpPr>
              <a:spLocks noChangeArrowheads="1"/>
            </p:cNvSpPr>
            <p:nvPr/>
          </p:nvSpPr>
          <p:spPr bwMode="auto">
            <a:xfrm>
              <a:off x="6627325" y="2628193"/>
              <a:ext cx="2276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8.9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878070" y="2424062"/>
            <a:ext cx="318998" cy="1423778"/>
            <a:chOff x="6964035" y="2236502"/>
            <a:chExt cx="318998" cy="1423778"/>
          </a:xfrm>
        </p:grpSpPr>
        <p:sp>
          <p:nvSpPr>
            <p:cNvPr id="99" name="Rectangle 98"/>
            <p:cNvSpPr/>
            <p:nvPr/>
          </p:nvSpPr>
          <p:spPr>
            <a:xfrm>
              <a:off x="7009521" y="2467737"/>
              <a:ext cx="198912" cy="1192543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5" name="Rectangle 28"/>
            <p:cNvSpPr>
              <a:spLocks noChangeArrowheads="1"/>
            </p:cNvSpPr>
            <p:nvPr/>
          </p:nvSpPr>
          <p:spPr bwMode="auto">
            <a:xfrm>
              <a:off x="6964035" y="2236502"/>
              <a:ext cx="3189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13.0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7297522" y="3162134"/>
            <a:ext cx="231652" cy="685706"/>
            <a:chOff x="7383487" y="2974574"/>
            <a:chExt cx="231652" cy="685706"/>
          </a:xfrm>
        </p:grpSpPr>
        <p:sp>
          <p:nvSpPr>
            <p:cNvPr id="100" name="Rectangle 99"/>
            <p:cNvSpPr/>
            <p:nvPr/>
          </p:nvSpPr>
          <p:spPr>
            <a:xfrm>
              <a:off x="7383487" y="3208246"/>
              <a:ext cx="198912" cy="452034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6" name="Rectangle 28"/>
            <p:cNvSpPr>
              <a:spLocks noChangeArrowheads="1"/>
            </p:cNvSpPr>
            <p:nvPr/>
          </p:nvSpPr>
          <p:spPr bwMode="auto">
            <a:xfrm>
              <a:off x="7387513" y="2974574"/>
              <a:ext cx="2276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5.1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8024300" y="2890120"/>
            <a:ext cx="227626" cy="957720"/>
            <a:chOff x="8110265" y="2702560"/>
            <a:chExt cx="227626" cy="957720"/>
          </a:xfrm>
        </p:grpSpPr>
        <p:sp>
          <p:nvSpPr>
            <p:cNvPr id="102" name="Rectangle 101"/>
            <p:cNvSpPr/>
            <p:nvPr/>
          </p:nvSpPr>
          <p:spPr>
            <a:xfrm>
              <a:off x="8131419" y="2925165"/>
              <a:ext cx="198912" cy="735115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7" name="Rectangle 28"/>
            <p:cNvSpPr>
              <a:spLocks noChangeArrowheads="1"/>
            </p:cNvSpPr>
            <p:nvPr/>
          </p:nvSpPr>
          <p:spPr bwMode="auto">
            <a:xfrm>
              <a:off x="8110265" y="2702560"/>
              <a:ext cx="2276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8.1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8397586" y="2829298"/>
            <a:ext cx="227626" cy="1018542"/>
            <a:chOff x="8483551" y="2641738"/>
            <a:chExt cx="227626" cy="1018542"/>
          </a:xfrm>
        </p:grpSpPr>
        <p:sp>
          <p:nvSpPr>
            <p:cNvPr id="103" name="Rectangle 102"/>
            <p:cNvSpPr/>
            <p:nvPr/>
          </p:nvSpPr>
          <p:spPr>
            <a:xfrm>
              <a:off x="8505387" y="2863252"/>
              <a:ext cx="198912" cy="797028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8" name="Rectangle 28"/>
            <p:cNvSpPr>
              <a:spLocks noChangeArrowheads="1"/>
            </p:cNvSpPr>
            <p:nvPr/>
          </p:nvSpPr>
          <p:spPr bwMode="auto">
            <a:xfrm>
              <a:off x="8483551" y="2641738"/>
              <a:ext cx="2276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8.8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7574250" y="3914231"/>
            <a:ext cx="328616" cy="537005"/>
            <a:chOff x="7660215" y="3726671"/>
            <a:chExt cx="328616" cy="537005"/>
          </a:xfrm>
        </p:grpSpPr>
        <p:sp>
          <p:nvSpPr>
            <p:cNvPr id="101" name="Rectangle 100"/>
            <p:cNvSpPr/>
            <p:nvPr/>
          </p:nvSpPr>
          <p:spPr>
            <a:xfrm>
              <a:off x="7757453" y="3726671"/>
              <a:ext cx="198912" cy="289283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9" name="Rectangle 28"/>
            <p:cNvSpPr>
              <a:spLocks noChangeArrowheads="1"/>
            </p:cNvSpPr>
            <p:nvPr/>
          </p:nvSpPr>
          <p:spPr bwMode="auto">
            <a:xfrm>
              <a:off x="7660215" y="4048232"/>
              <a:ext cx="32861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- 3.4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1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1" y="1113013"/>
            <a:ext cx="8783869" cy="2990087"/>
          </a:xfrm>
        </p:spPr>
        <p:txBody>
          <a:bodyPr/>
          <a:lstStyle/>
          <a:p>
            <a:r>
              <a:rPr lang="en-US" b="1" i="1" dirty="0">
                <a:solidFill>
                  <a:schemeClr val="tx1"/>
                </a:solidFill>
                <a:ea typeface="Times New Roman" pitchFamily="28" charset="0"/>
              </a:rPr>
              <a:t>Good intentions are no substitute for sound </a:t>
            </a:r>
            <a:r>
              <a:rPr lang="en-US" b="1" i="1" dirty="0" smtClean="0">
                <a:solidFill>
                  <a:schemeClr val="tx1"/>
                </a:solidFill>
                <a:ea typeface="Times New Roman" pitchFamily="28" charset="0"/>
              </a:rPr>
              <a:t>policies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Key decision-makers such as Presidents Hoover and Roosevelt, Sen. Smoot, Rep. Hawley, other members of congress, and the monetary policy-makers of the 1930s </a:t>
            </a: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had </a:t>
            </a:r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good intentions, but their actions tragically turned what would have been a recession into the Great </a:t>
            </a: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Depression.</a:t>
            </a:r>
            <a:endParaRPr lang="en-US" sz="2800" dirty="0">
              <a:solidFill>
                <a:schemeClr val="tx1"/>
              </a:solidFill>
              <a:ea typeface="Times New Roman" pitchFamily="2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106059"/>
            <a:ext cx="8904855" cy="909945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What Are the Lessons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the Great Depression?</a:t>
            </a:r>
          </a:p>
        </p:txBody>
      </p:sp>
    </p:spTree>
    <p:extLst>
      <p:ext uri="{BB962C8B-B14F-4D97-AF65-F5344CB8AC3E}">
        <p14:creationId xmlns:p14="http://schemas.microsoft.com/office/powerpoint/2010/main" val="14594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3625395"/>
          </a:xfrm>
        </p:spPr>
        <p:txBody>
          <a:bodyPr/>
          <a:lstStyle/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Was </a:t>
            </a:r>
            <a:r>
              <a:rPr lang="en-US" dirty="0">
                <a:solidFill>
                  <a:srgbClr val="32302A"/>
                </a:solidFill>
              </a:rPr>
              <a:t>the </a:t>
            </a:r>
            <a:r>
              <a:rPr lang="en-US" i="1" dirty="0">
                <a:solidFill>
                  <a:srgbClr val="32302A"/>
                </a:solidFill>
              </a:rPr>
              <a:t>Great Depression</a:t>
            </a:r>
            <a:r>
              <a:rPr lang="en-US" dirty="0">
                <a:solidFill>
                  <a:srgbClr val="32302A"/>
                </a:solidFill>
              </a:rPr>
              <a:t> caused by the 1929 stock market crash</a:t>
            </a:r>
            <a:r>
              <a:rPr lang="en-US" dirty="0" smtClean="0">
                <a:solidFill>
                  <a:srgbClr val="32302A"/>
                </a:solidFill>
              </a:rPr>
              <a:t>?</a:t>
            </a:r>
            <a:endParaRPr lang="en-US" sz="1600" dirty="0" smtClean="0">
              <a:solidFill>
                <a:srgbClr val="32302A"/>
              </a:solidFill>
            </a:endParaRPr>
          </a:p>
          <a:p>
            <a:pPr marL="341313" indent="-341313">
              <a:buAutoNum type="arabicPeriod"/>
            </a:pPr>
            <a:endParaRPr lang="en-US" sz="1000" dirty="0">
              <a:solidFill>
                <a:srgbClr val="32302A"/>
              </a:solidFill>
            </a:endParaRPr>
          </a:p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Did </a:t>
            </a:r>
            <a:r>
              <a:rPr lang="en-US" dirty="0">
                <a:solidFill>
                  <a:srgbClr val="32302A"/>
                </a:solidFill>
              </a:rPr>
              <a:t>the New Deal policies bring the Great Depression to an end?  Why or Why not</a:t>
            </a:r>
            <a:r>
              <a:rPr lang="en-US" dirty="0" smtClean="0">
                <a:solidFill>
                  <a:srgbClr val="32302A"/>
                </a:solidFill>
              </a:rPr>
              <a:t>?</a:t>
            </a:r>
            <a:br>
              <a:rPr lang="en-US" dirty="0" smtClean="0">
                <a:solidFill>
                  <a:srgbClr val="32302A"/>
                </a:solidFill>
              </a:rPr>
            </a:br>
            <a:endParaRPr lang="en-US" sz="1000" dirty="0">
              <a:solidFill>
                <a:srgbClr val="32302A"/>
              </a:solidFill>
            </a:endParaRPr>
          </a:p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What </a:t>
            </a:r>
            <a:r>
              <a:rPr lang="en-US" dirty="0">
                <a:solidFill>
                  <a:srgbClr val="32302A"/>
                </a:solidFill>
              </a:rPr>
              <a:t>are the most important lessons Americans should learn from the Great Depression?  Do you think we have learned them?</a:t>
            </a:r>
          </a:p>
        </p:txBody>
      </p:sp>
    </p:spTree>
    <p:extLst>
      <p:ext uri="{BB962C8B-B14F-4D97-AF65-F5344CB8AC3E}">
        <p14:creationId xmlns:p14="http://schemas.microsoft.com/office/powerpoint/2010/main" val="4644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1408176" y="2106253"/>
            <a:ext cx="6227064" cy="2151897"/>
          </a:xfrm>
        </p:spPr>
        <p:txBody>
          <a:bodyPr/>
          <a:lstStyle/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End of</a:t>
            </a:r>
          </a:p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Special Topic 6</a:t>
            </a:r>
            <a:endParaRPr lang="en-US" sz="6600" b="1" i="1" dirty="0">
              <a:solidFill>
                <a:srgbClr val="32302A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70221" y="1914766"/>
            <a:ext cx="4974719" cy="3673231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29928"/>
            <a:ext cx="8904855" cy="713232"/>
          </a:xfrm>
        </p:spPr>
        <p:txBody>
          <a:bodyPr/>
          <a:lstStyle/>
          <a:p>
            <a:r>
              <a:rPr lang="en-US" dirty="0"/>
              <a:t>Rate of Unemployment, 1929-1940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3113" y="1886704"/>
            <a:ext cx="3912581" cy="367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The rate of unemployment rose from 3.2% in 1929 to 8.7% in 1930 and 15.9% in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1931.</a:t>
            </a:r>
            <a:endParaRPr lang="en-US" sz="2200" dirty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In 1932-1933,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unemployment soared </a:t>
            </a:r>
            <a:r>
              <a:rPr lang="en-US" sz="2200" dirty="0">
                <a:latin typeface="+mj-lt"/>
                <a:cs typeface="Times New Roman" pitchFamily="18" charset="0"/>
              </a:rPr>
              <a:t>to nearly one-quarter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of </a:t>
            </a:r>
            <a:r>
              <a:rPr lang="en-US" sz="2200" dirty="0">
                <a:latin typeface="+mj-lt"/>
                <a:cs typeface="Times New Roman" pitchFamily="18" charset="0"/>
              </a:rPr>
              <a:t>the labor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force.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After declining to 14.3% in 1937,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unemployment </a:t>
            </a:r>
            <a:r>
              <a:rPr lang="en-US" sz="2200" dirty="0">
                <a:latin typeface="+mj-lt"/>
                <a:cs typeface="Times New Roman" pitchFamily="18" charset="0"/>
              </a:rPr>
              <a:t>rose to 19% in 1938 and it stood at 17% in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1939 – </a:t>
            </a:r>
            <a:r>
              <a:rPr lang="en-US" sz="2200" dirty="0">
                <a:latin typeface="+mj-lt"/>
                <a:cs typeface="Times New Roman" pitchFamily="18" charset="0"/>
              </a:rPr>
              <a:t>a decade after the catastrophic decline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began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449707" y="4517676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5449707" y="4517676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5449707" y="5078063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449707" y="5078063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5250233" y="2051778"/>
            <a:ext cx="25098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Unemployment Rate</a:t>
            </a:r>
            <a: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 (%)</a:t>
            </a:r>
            <a:b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</a:br>
            <a:r>
              <a:rPr lang="en-US" sz="14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1929-1940</a:t>
            </a:r>
            <a:endParaRPr lang="en-US" sz="14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4233325" y="5288381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1929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5" name="Rectangle 28"/>
          <p:cNvSpPr>
            <a:spLocks noChangeArrowheads="1"/>
          </p:cNvSpPr>
          <p:nvPr/>
        </p:nvSpPr>
        <p:spPr bwMode="auto">
          <a:xfrm>
            <a:off x="4982786" y="5288381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1931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5353859" y="5288381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1932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6838151" y="5288381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1936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auto">
          <a:xfrm>
            <a:off x="6096005" y="5288381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1934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7209224" y="5288381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1937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5035179" y="5075015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5035179" y="5075015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6" name="Rectangle 28"/>
          <p:cNvSpPr>
            <a:spLocks noChangeArrowheads="1"/>
          </p:cNvSpPr>
          <p:nvPr/>
        </p:nvSpPr>
        <p:spPr bwMode="auto">
          <a:xfrm>
            <a:off x="4611713" y="5288381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1930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8" name="Rectangle 29"/>
          <p:cNvSpPr>
            <a:spLocks noChangeArrowheads="1"/>
          </p:cNvSpPr>
          <p:nvPr/>
        </p:nvSpPr>
        <p:spPr bwMode="auto">
          <a:xfrm>
            <a:off x="5724932" y="5288381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1933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0" name="Rectangle 31"/>
          <p:cNvSpPr>
            <a:spLocks noChangeArrowheads="1"/>
          </p:cNvSpPr>
          <p:nvPr/>
        </p:nvSpPr>
        <p:spPr bwMode="auto">
          <a:xfrm>
            <a:off x="6467078" y="5288381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1935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181095" y="5200427"/>
            <a:ext cx="4546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4" name="Group 273"/>
          <p:cNvGrpSpPr/>
          <p:nvPr/>
        </p:nvGrpSpPr>
        <p:grpSpPr>
          <a:xfrm>
            <a:off x="4285456" y="4675270"/>
            <a:ext cx="227626" cy="484086"/>
            <a:chOff x="4379236" y="3176194"/>
            <a:chExt cx="227626" cy="484086"/>
          </a:xfrm>
        </p:grpSpPr>
        <p:sp>
          <p:nvSpPr>
            <p:cNvPr id="7" name="Rectangle 6"/>
            <p:cNvSpPr/>
            <p:nvPr/>
          </p:nvSpPr>
          <p:spPr>
            <a:xfrm>
              <a:off x="4391759" y="3434263"/>
              <a:ext cx="198912" cy="226017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6" name="Rectangle 28"/>
            <p:cNvSpPr>
              <a:spLocks noChangeArrowheads="1"/>
            </p:cNvSpPr>
            <p:nvPr/>
          </p:nvSpPr>
          <p:spPr bwMode="auto">
            <a:xfrm>
              <a:off x="4379236" y="3176194"/>
              <a:ext cx="2276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3.2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4582843" y="4166730"/>
            <a:ext cx="314189" cy="992626"/>
            <a:chOff x="4676623" y="3493395"/>
            <a:chExt cx="314189" cy="992626"/>
          </a:xfrm>
        </p:grpSpPr>
        <p:sp>
          <p:nvSpPr>
            <p:cNvPr id="81" name="Rectangle 80"/>
            <p:cNvSpPr/>
            <p:nvPr/>
          </p:nvSpPr>
          <p:spPr>
            <a:xfrm>
              <a:off x="4765725" y="3743745"/>
              <a:ext cx="198912" cy="742276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7" name="Rectangle 28"/>
            <p:cNvSpPr>
              <a:spLocks noChangeArrowheads="1"/>
            </p:cNvSpPr>
            <p:nvPr/>
          </p:nvSpPr>
          <p:spPr bwMode="auto">
            <a:xfrm>
              <a:off x="4676623" y="3493395"/>
              <a:ext cx="31418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 8.7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976913" y="3480854"/>
            <a:ext cx="318998" cy="1678502"/>
            <a:chOff x="5070693" y="2622511"/>
            <a:chExt cx="318998" cy="1678502"/>
          </a:xfrm>
        </p:grpSpPr>
        <p:sp>
          <p:nvSpPr>
            <p:cNvPr id="82" name="Rectangle 81"/>
            <p:cNvSpPr/>
            <p:nvPr/>
          </p:nvSpPr>
          <p:spPr>
            <a:xfrm>
              <a:off x="5139691" y="2877235"/>
              <a:ext cx="198912" cy="1423778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8" name="Rectangle 28"/>
            <p:cNvSpPr>
              <a:spLocks noChangeArrowheads="1"/>
            </p:cNvSpPr>
            <p:nvPr/>
          </p:nvSpPr>
          <p:spPr bwMode="auto">
            <a:xfrm>
              <a:off x="5070693" y="2622511"/>
              <a:ext cx="3189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15.9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90148" y="5199116"/>
            <a:ext cx="3722580" cy="56913"/>
            <a:chOff x="4720504" y="3644860"/>
            <a:chExt cx="3722580" cy="102950"/>
          </a:xfrm>
        </p:grpSpPr>
        <p:sp>
          <p:nvSpPr>
            <p:cNvPr id="56" name="Line 39"/>
            <p:cNvSpPr>
              <a:spLocks noChangeShapeType="1"/>
            </p:cNvSpPr>
            <p:nvPr/>
          </p:nvSpPr>
          <p:spPr bwMode="auto">
            <a:xfrm>
              <a:off x="5092762" y="3649639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57" name="Line 40"/>
            <p:cNvSpPr>
              <a:spLocks noChangeShapeType="1"/>
            </p:cNvSpPr>
            <p:nvPr/>
          </p:nvSpPr>
          <p:spPr bwMode="auto">
            <a:xfrm>
              <a:off x="5465020" y="3649639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58" name="Line 41"/>
            <p:cNvSpPr>
              <a:spLocks noChangeShapeType="1"/>
            </p:cNvSpPr>
            <p:nvPr/>
          </p:nvSpPr>
          <p:spPr bwMode="auto">
            <a:xfrm>
              <a:off x="6209536" y="3649639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59" name="Line 42"/>
            <p:cNvSpPr>
              <a:spLocks noChangeShapeType="1"/>
            </p:cNvSpPr>
            <p:nvPr/>
          </p:nvSpPr>
          <p:spPr bwMode="auto">
            <a:xfrm>
              <a:off x="6954052" y="3649639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60" name="Line 43"/>
            <p:cNvSpPr>
              <a:spLocks noChangeShapeType="1"/>
            </p:cNvSpPr>
            <p:nvPr/>
          </p:nvSpPr>
          <p:spPr bwMode="auto">
            <a:xfrm>
              <a:off x="7326310" y="3649639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67" name="Line 39"/>
            <p:cNvSpPr>
              <a:spLocks noChangeShapeType="1"/>
            </p:cNvSpPr>
            <p:nvPr/>
          </p:nvSpPr>
          <p:spPr bwMode="auto">
            <a:xfrm>
              <a:off x="4720504" y="3646591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69" name="Line 40"/>
            <p:cNvSpPr>
              <a:spLocks noChangeShapeType="1"/>
            </p:cNvSpPr>
            <p:nvPr/>
          </p:nvSpPr>
          <p:spPr bwMode="auto">
            <a:xfrm>
              <a:off x="5837278" y="3655735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71" name="Line 41"/>
            <p:cNvSpPr>
              <a:spLocks noChangeShapeType="1"/>
            </p:cNvSpPr>
            <p:nvPr/>
          </p:nvSpPr>
          <p:spPr bwMode="auto">
            <a:xfrm>
              <a:off x="6581794" y="3655735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73" name="Line 43"/>
            <p:cNvSpPr>
              <a:spLocks noChangeShapeType="1"/>
            </p:cNvSpPr>
            <p:nvPr/>
          </p:nvSpPr>
          <p:spPr bwMode="auto">
            <a:xfrm>
              <a:off x="7698568" y="3646591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89" name="Line 42"/>
            <p:cNvSpPr>
              <a:spLocks noChangeShapeType="1"/>
            </p:cNvSpPr>
            <p:nvPr/>
          </p:nvSpPr>
          <p:spPr bwMode="auto">
            <a:xfrm>
              <a:off x="8070826" y="3644860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90" name="Line 43"/>
            <p:cNvSpPr>
              <a:spLocks noChangeShapeType="1"/>
            </p:cNvSpPr>
            <p:nvPr/>
          </p:nvSpPr>
          <p:spPr bwMode="auto">
            <a:xfrm>
              <a:off x="8443084" y="3644860"/>
              <a:ext cx="0" cy="92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92" name="Rectangle 30"/>
          <p:cNvSpPr>
            <a:spLocks noChangeArrowheads="1"/>
          </p:cNvSpPr>
          <p:nvPr/>
        </p:nvSpPr>
        <p:spPr bwMode="auto">
          <a:xfrm>
            <a:off x="7951370" y="529312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1939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3" name="Rectangle 44"/>
          <p:cNvSpPr>
            <a:spLocks noChangeArrowheads="1"/>
          </p:cNvSpPr>
          <p:nvPr/>
        </p:nvSpPr>
        <p:spPr bwMode="auto">
          <a:xfrm>
            <a:off x="8322445" y="529312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1940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4" name="Rectangle 31"/>
          <p:cNvSpPr>
            <a:spLocks noChangeArrowheads="1"/>
          </p:cNvSpPr>
          <p:nvPr/>
        </p:nvSpPr>
        <p:spPr bwMode="auto">
          <a:xfrm>
            <a:off x="7580297" y="5293128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1938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71" name="Group 270"/>
          <p:cNvGrpSpPr/>
          <p:nvPr/>
        </p:nvGrpSpPr>
        <p:grpSpPr>
          <a:xfrm>
            <a:off x="5291917" y="2799296"/>
            <a:ext cx="403957" cy="2360061"/>
            <a:chOff x="5385697" y="2547966"/>
            <a:chExt cx="403957" cy="2360061"/>
          </a:xfrm>
        </p:grpSpPr>
        <p:sp>
          <p:nvSpPr>
            <p:cNvPr id="83" name="Rectangle 82"/>
            <p:cNvSpPr/>
            <p:nvPr/>
          </p:nvSpPr>
          <p:spPr>
            <a:xfrm>
              <a:off x="5513657" y="2791895"/>
              <a:ext cx="198912" cy="2116132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5" name="Rectangle 28"/>
            <p:cNvSpPr>
              <a:spLocks noChangeArrowheads="1"/>
            </p:cNvSpPr>
            <p:nvPr/>
          </p:nvSpPr>
          <p:spPr bwMode="auto">
            <a:xfrm>
              <a:off x="5385697" y="2547966"/>
              <a:ext cx="40395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 23.6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5751057" y="2680536"/>
            <a:ext cx="318998" cy="2478820"/>
            <a:chOff x="5844837" y="1348119"/>
            <a:chExt cx="318998" cy="2478820"/>
          </a:xfrm>
        </p:grpSpPr>
        <p:sp>
          <p:nvSpPr>
            <p:cNvPr id="84" name="Rectangle 83"/>
            <p:cNvSpPr/>
            <p:nvPr/>
          </p:nvSpPr>
          <p:spPr>
            <a:xfrm>
              <a:off x="5887623" y="1592054"/>
              <a:ext cx="198912" cy="2234885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6" name="Rectangle 28"/>
            <p:cNvSpPr>
              <a:spLocks noChangeArrowheads="1"/>
            </p:cNvSpPr>
            <p:nvPr/>
          </p:nvSpPr>
          <p:spPr bwMode="auto">
            <a:xfrm>
              <a:off x="5844837" y="1348119"/>
              <a:ext cx="3189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24.9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6128560" y="2934632"/>
            <a:ext cx="318998" cy="2224724"/>
            <a:chOff x="6222340" y="1435556"/>
            <a:chExt cx="318998" cy="2224724"/>
          </a:xfrm>
        </p:grpSpPr>
        <p:sp>
          <p:nvSpPr>
            <p:cNvPr id="85" name="Rectangle 84"/>
            <p:cNvSpPr/>
            <p:nvPr/>
          </p:nvSpPr>
          <p:spPr>
            <a:xfrm>
              <a:off x="6261589" y="1698528"/>
              <a:ext cx="198912" cy="1961752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7" name="Rectangle 28"/>
            <p:cNvSpPr>
              <a:spLocks noChangeArrowheads="1"/>
            </p:cNvSpPr>
            <p:nvPr/>
          </p:nvSpPr>
          <p:spPr bwMode="auto">
            <a:xfrm>
              <a:off x="6222340" y="1435556"/>
              <a:ext cx="3189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21.7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6497917" y="3105933"/>
            <a:ext cx="318998" cy="2053423"/>
            <a:chOff x="6591697" y="1606857"/>
            <a:chExt cx="318998" cy="2053423"/>
          </a:xfrm>
        </p:grpSpPr>
        <p:sp>
          <p:nvSpPr>
            <p:cNvPr id="98" name="Rectangle 97"/>
            <p:cNvSpPr/>
            <p:nvPr/>
          </p:nvSpPr>
          <p:spPr>
            <a:xfrm>
              <a:off x="6635555" y="1822301"/>
              <a:ext cx="198912" cy="1837979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4" name="Rectangle 28"/>
            <p:cNvSpPr>
              <a:spLocks noChangeArrowheads="1"/>
            </p:cNvSpPr>
            <p:nvPr/>
          </p:nvSpPr>
          <p:spPr bwMode="auto">
            <a:xfrm>
              <a:off x="6591697" y="1606857"/>
              <a:ext cx="3189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20.1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870255" y="3385236"/>
            <a:ext cx="318998" cy="1774121"/>
            <a:chOff x="6964035" y="1886160"/>
            <a:chExt cx="318998" cy="1774121"/>
          </a:xfrm>
        </p:grpSpPr>
        <p:sp>
          <p:nvSpPr>
            <p:cNvPr id="99" name="Rectangle 98"/>
            <p:cNvSpPr/>
            <p:nvPr/>
          </p:nvSpPr>
          <p:spPr>
            <a:xfrm>
              <a:off x="7009521" y="2149791"/>
              <a:ext cx="198912" cy="1510490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5" name="Rectangle 28"/>
            <p:cNvSpPr>
              <a:spLocks noChangeArrowheads="1"/>
            </p:cNvSpPr>
            <p:nvPr/>
          </p:nvSpPr>
          <p:spPr bwMode="auto">
            <a:xfrm>
              <a:off x="6964035" y="1886160"/>
              <a:ext cx="3189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16.9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7240291" y="3636392"/>
            <a:ext cx="318998" cy="1522964"/>
            <a:chOff x="7334071" y="2137316"/>
            <a:chExt cx="318998" cy="1522964"/>
          </a:xfrm>
        </p:grpSpPr>
        <p:sp>
          <p:nvSpPr>
            <p:cNvPr id="100" name="Rectangle 99"/>
            <p:cNvSpPr/>
            <p:nvPr/>
          </p:nvSpPr>
          <p:spPr>
            <a:xfrm>
              <a:off x="7383487" y="2369064"/>
              <a:ext cx="198912" cy="1291216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6" name="Rectangle 28"/>
            <p:cNvSpPr>
              <a:spLocks noChangeArrowheads="1"/>
            </p:cNvSpPr>
            <p:nvPr/>
          </p:nvSpPr>
          <p:spPr bwMode="auto">
            <a:xfrm>
              <a:off x="7334071" y="2137316"/>
              <a:ext cx="3189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14.3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7986795" y="3364378"/>
            <a:ext cx="318998" cy="1794979"/>
            <a:chOff x="8080575" y="1865302"/>
            <a:chExt cx="318998" cy="1794979"/>
          </a:xfrm>
        </p:grpSpPr>
        <p:sp>
          <p:nvSpPr>
            <p:cNvPr id="102" name="Rectangle 101"/>
            <p:cNvSpPr/>
            <p:nvPr/>
          </p:nvSpPr>
          <p:spPr>
            <a:xfrm>
              <a:off x="8131419" y="2101604"/>
              <a:ext cx="198912" cy="1558677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7" name="Rectangle 28"/>
            <p:cNvSpPr>
              <a:spLocks noChangeArrowheads="1"/>
            </p:cNvSpPr>
            <p:nvPr/>
          </p:nvSpPr>
          <p:spPr bwMode="auto">
            <a:xfrm>
              <a:off x="8080575" y="1865302"/>
              <a:ext cx="3189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17.2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8348205" y="3612332"/>
            <a:ext cx="318998" cy="1547024"/>
            <a:chOff x="8441985" y="2113256"/>
            <a:chExt cx="318998" cy="1547024"/>
          </a:xfrm>
        </p:grpSpPr>
        <p:sp>
          <p:nvSpPr>
            <p:cNvPr id="103" name="Rectangle 102"/>
            <p:cNvSpPr/>
            <p:nvPr/>
          </p:nvSpPr>
          <p:spPr>
            <a:xfrm>
              <a:off x="8505387" y="2352760"/>
              <a:ext cx="198912" cy="1307520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8" name="Rectangle 28"/>
            <p:cNvSpPr>
              <a:spLocks noChangeArrowheads="1"/>
            </p:cNvSpPr>
            <p:nvPr/>
          </p:nvSpPr>
          <p:spPr bwMode="auto">
            <a:xfrm>
              <a:off x="8441985" y="2113256"/>
              <a:ext cx="3189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14.6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7575069" y="3198097"/>
            <a:ext cx="359073" cy="1967412"/>
            <a:chOff x="7668849" y="2054695"/>
            <a:chExt cx="359073" cy="1967412"/>
          </a:xfrm>
        </p:grpSpPr>
        <p:sp>
          <p:nvSpPr>
            <p:cNvPr id="101" name="Rectangle 100"/>
            <p:cNvSpPr/>
            <p:nvPr/>
          </p:nvSpPr>
          <p:spPr>
            <a:xfrm>
              <a:off x="7757453" y="2293891"/>
              <a:ext cx="198912" cy="1728216"/>
            </a:xfrm>
            <a:prstGeom prst="rect">
              <a:avLst/>
            </a:prstGeom>
            <a:solidFill>
              <a:srgbClr val="F4906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9" name="Rectangle 28"/>
            <p:cNvSpPr>
              <a:spLocks noChangeArrowheads="1"/>
            </p:cNvSpPr>
            <p:nvPr/>
          </p:nvSpPr>
          <p:spPr bwMode="auto">
            <a:xfrm>
              <a:off x="7668849" y="2054695"/>
              <a:ext cx="3590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1400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19.0</a:t>
              </a:r>
              <a:endPara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1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2639"/>
            <a:ext cx="8904855" cy="70402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Great </a:t>
            </a:r>
            <a:r>
              <a:rPr lang="en-US" dirty="0" smtClean="0"/>
              <a:t>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299" y="4935717"/>
            <a:ext cx="7988341" cy="889011"/>
          </a:xfrm>
        </p:spPr>
        <p:txBody>
          <a:bodyPr/>
          <a:lstStyle/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The Great Depression was a time of high unemployment, </a:t>
            </a:r>
            <a:r>
              <a:rPr lang="en-US" sz="2600" dirty="0" smtClean="0">
                <a:solidFill>
                  <a:srgbClr val="32302A"/>
                </a:solidFill>
              </a:rPr>
              <a:t>soup </a:t>
            </a:r>
            <a:r>
              <a:rPr lang="en-US" sz="2600" dirty="0">
                <a:solidFill>
                  <a:srgbClr val="32302A"/>
                </a:solidFill>
              </a:rPr>
              <a:t>lines, and banking panics</a:t>
            </a:r>
          </a:p>
        </p:txBody>
      </p:sp>
      <p:pic>
        <p:nvPicPr>
          <p:cNvPr id="5" name="Content Placeholder 8" descr="bank runs.gif"/>
          <p:cNvPicPr>
            <a:picLocks noChangeAspect="1"/>
          </p:cNvPicPr>
          <p:nvPr/>
        </p:nvPicPr>
        <p:blipFill rotWithShape="1">
          <a:blip r:embed="rId2"/>
          <a:srcRect t="2247" b="2134"/>
          <a:stretch/>
        </p:blipFill>
        <p:spPr>
          <a:xfrm>
            <a:off x="4810760" y="1935678"/>
            <a:ext cx="3657600" cy="2861953"/>
          </a:xfrm>
          <a:prstGeom prst="rect">
            <a:avLst/>
          </a:prstGeom>
        </p:spPr>
      </p:pic>
      <p:pic>
        <p:nvPicPr>
          <p:cNvPr id="6" name="Content Placeholder 7" descr="unemployed men at Volunteers of America Soup Kitchen.gif"/>
          <p:cNvPicPr>
            <a:picLocks noChangeAspect="1"/>
          </p:cNvPicPr>
          <p:nvPr/>
        </p:nvPicPr>
        <p:blipFill>
          <a:blip r:embed="rId3"/>
          <a:srcRect t="-38005" b="-38005"/>
          <a:stretch>
            <a:fillRect/>
          </a:stretch>
        </p:blipFill>
        <p:spPr>
          <a:xfrm>
            <a:off x="570992" y="842899"/>
            <a:ext cx="3657600" cy="506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969" y="177517"/>
            <a:ext cx="7979507" cy="1784159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Was the Great </a:t>
            </a:r>
            <a:r>
              <a:rPr lang="en-US" dirty="0" smtClean="0"/>
              <a:t>Depression Caused </a:t>
            </a:r>
            <a:r>
              <a:rPr lang="en-US" dirty="0"/>
              <a:t>by the </a:t>
            </a:r>
            <a:r>
              <a:rPr lang="en-US" dirty="0" smtClean="0"/>
              <a:t>1929 </a:t>
            </a:r>
            <a:r>
              <a:rPr lang="en-US" dirty="0"/>
              <a:t>Stock Market Crash?</a:t>
            </a:r>
          </a:p>
        </p:txBody>
      </p:sp>
    </p:spTree>
    <p:extLst>
      <p:ext uri="{BB962C8B-B14F-4D97-AF65-F5344CB8AC3E}">
        <p14:creationId xmlns:p14="http://schemas.microsoft.com/office/powerpoint/2010/main" val="35197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50265" y="1867868"/>
            <a:ext cx="5696009" cy="3899877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29928"/>
            <a:ext cx="8904855" cy="713232"/>
          </a:xfrm>
        </p:spPr>
        <p:txBody>
          <a:bodyPr/>
          <a:lstStyle/>
          <a:p>
            <a:r>
              <a:rPr lang="en-US" dirty="0"/>
              <a:t>Stock Market, 1928-1930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3113" y="2056453"/>
            <a:ext cx="3255303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Stock prices plunged in September-October 1929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They </a:t>
            </a:r>
            <a:r>
              <a:rPr lang="en-US" sz="2200" dirty="0">
                <a:latin typeface="+mj-lt"/>
                <a:cs typeface="Times New Roman" pitchFamily="18" charset="0"/>
              </a:rPr>
              <a:t>recovered during the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five </a:t>
            </a:r>
            <a:r>
              <a:rPr lang="en-US" sz="2200" dirty="0">
                <a:latin typeface="+mj-lt"/>
                <a:cs typeface="Times New Roman" pitchFamily="18" charset="0"/>
              </a:rPr>
              <a:t>months from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mid-November </a:t>
            </a:r>
            <a:r>
              <a:rPr lang="en-US" sz="2200" dirty="0">
                <a:latin typeface="+mj-lt"/>
                <a:cs typeface="Times New Roman" pitchFamily="18" charset="0"/>
              </a:rPr>
              <a:t>1929 through mid-April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1930.</a:t>
            </a:r>
            <a:endParaRPr lang="en-US" sz="2200" dirty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However, they continued on a downward path during May and for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200" dirty="0">
                <a:latin typeface="+mj-lt"/>
                <a:cs typeface="Times New Roman" pitchFamily="18" charset="0"/>
              </a:rPr>
              <a:t>rest of 1930.  Why?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473152" y="4642716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5473152" y="4642716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5473152" y="5203103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473152" y="5203103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4761613" y="2005899"/>
            <a:ext cx="2828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Dow Jones Industrial Average</a:t>
            </a:r>
            <a: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/>
            </a:r>
            <a:b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</a:br>
            <a:r>
              <a:rPr lang="en-US" sz="14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1928-1930</a:t>
            </a:r>
            <a:endParaRPr lang="en-US" sz="14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3570970" y="5413421"/>
            <a:ext cx="4103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Jan-28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5295008" y="5413421"/>
            <a:ext cx="3318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Jn</a:t>
            </a:r>
            <a:r>
              <a:rPr lang="en-US" sz="12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-29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auto">
          <a:xfrm>
            <a:off x="6128594" y="5413421"/>
            <a:ext cx="3206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Jul29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6921773" y="5413421"/>
            <a:ext cx="4103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Jan-30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5058624" y="5200055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5058624" y="5200055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6" name="Rectangle 28"/>
          <p:cNvSpPr>
            <a:spLocks noChangeArrowheads="1"/>
          </p:cNvSpPr>
          <p:nvPr/>
        </p:nvSpPr>
        <p:spPr bwMode="auto">
          <a:xfrm>
            <a:off x="4433990" y="5413421"/>
            <a:ext cx="3558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Jul 28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2" name="Rectangle 30"/>
          <p:cNvSpPr>
            <a:spLocks noChangeArrowheads="1"/>
          </p:cNvSpPr>
          <p:nvPr/>
        </p:nvSpPr>
        <p:spPr bwMode="auto">
          <a:xfrm>
            <a:off x="7810223" y="5418168"/>
            <a:ext cx="3670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Jul-30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8" name="Line 40"/>
          <p:cNvSpPr>
            <a:spLocks noChangeShapeType="1"/>
          </p:cNvSpPr>
          <p:nvPr/>
        </p:nvSpPr>
        <p:spPr bwMode="auto">
          <a:xfrm>
            <a:off x="5456106" y="5257967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9" name="Line 41"/>
          <p:cNvSpPr>
            <a:spLocks noChangeShapeType="1"/>
          </p:cNvSpPr>
          <p:nvPr/>
        </p:nvSpPr>
        <p:spPr bwMode="auto">
          <a:xfrm>
            <a:off x="7122844" y="5257967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10" name="Line 39"/>
          <p:cNvSpPr>
            <a:spLocks noChangeShapeType="1"/>
          </p:cNvSpPr>
          <p:nvPr/>
        </p:nvSpPr>
        <p:spPr bwMode="auto">
          <a:xfrm>
            <a:off x="4622737" y="5257967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11" name="Line 40"/>
          <p:cNvSpPr>
            <a:spLocks noChangeShapeType="1"/>
          </p:cNvSpPr>
          <p:nvPr/>
        </p:nvSpPr>
        <p:spPr bwMode="auto">
          <a:xfrm>
            <a:off x="6289475" y="5257967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12" name="Line 41"/>
          <p:cNvSpPr>
            <a:spLocks noChangeShapeType="1"/>
          </p:cNvSpPr>
          <p:nvPr/>
        </p:nvSpPr>
        <p:spPr bwMode="auto">
          <a:xfrm>
            <a:off x="7956211" y="5257967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16" name="Rectangle 27"/>
          <p:cNvSpPr>
            <a:spLocks noChangeArrowheads="1"/>
          </p:cNvSpPr>
          <p:nvPr/>
        </p:nvSpPr>
        <p:spPr bwMode="auto">
          <a:xfrm>
            <a:off x="3415059" y="4430618"/>
            <a:ext cx="2741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100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7" name="Rectangle 27"/>
          <p:cNvSpPr>
            <a:spLocks noChangeArrowheads="1"/>
          </p:cNvSpPr>
          <p:nvPr/>
        </p:nvSpPr>
        <p:spPr bwMode="auto">
          <a:xfrm>
            <a:off x="3415059" y="3029563"/>
            <a:ext cx="2741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300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8" name="Rectangle 27"/>
          <p:cNvSpPr>
            <a:spLocks noChangeArrowheads="1"/>
          </p:cNvSpPr>
          <p:nvPr/>
        </p:nvSpPr>
        <p:spPr bwMode="auto">
          <a:xfrm>
            <a:off x="3415059" y="3730090"/>
            <a:ext cx="2741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200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9" name="Rectangle 27"/>
          <p:cNvSpPr>
            <a:spLocks noChangeArrowheads="1"/>
          </p:cNvSpPr>
          <p:nvPr/>
        </p:nvSpPr>
        <p:spPr bwMode="auto">
          <a:xfrm>
            <a:off x="3415059" y="2329036"/>
            <a:ext cx="2741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400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11255" y="4528325"/>
            <a:ext cx="64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3711255" y="2449589"/>
            <a:ext cx="64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711255" y="3142501"/>
            <a:ext cx="64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711255" y="3835413"/>
            <a:ext cx="64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84971" y="2436758"/>
            <a:ext cx="0" cy="2872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4115" y="5238731"/>
            <a:ext cx="50367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777270" y="2562625"/>
            <a:ext cx="4993574" cy="1555667"/>
          </a:xfrm>
          <a:custGeom>
            <a:avLst/>
            <a:gdLst>
              <a:gd name="connsiteX0" fmla="*/ 0 w 4993574"/>
              <a:gd name="connsiteY0" fmla="*/ 1264722 h 1555667"/>
              <a:gd name="connsiteX1" fmla="*/ 59377 w 4993574"/>
              <a:gd name="connsiteY1" fmla="*/ 1300348 h 1555667"/>
              <a:gd name="connsiteX2" fmla="*/ 100940 w 4993574"/>
              <a:gd name="connsiteY2" fmla="*/ 1258784 h 1555667"/>
              <a:gd name="connsiteX3" fmla="*/ 130629 w 4993574"/>
              <a:gd name="connsiteY3" fmla="*/ 1318161 h 1555667"/>
              <a:gd name="connsiteX4" fmla="*/ 172192 w 4993574"/>
              <a:gd name="connsiteY4" fmla="*/ 1282535 h 1555667"/>
              <a:gd name="connsiteX5" fmla="*/ 201881 w 4993574"/>
              <a:gd name="connsiteY5" fmla="*/ 1341912 h 1555667"/>
              <a:gd name="connsiteX6" fmla="*/ 255320 w 4993574"/>
              <a:gd name="connsiteY6" fmla="*/ 1324099 h 1555667"/>
              <a:gd name="connsiteX7" fmla="*/ 296883 w 4993574"/>
              <a:gd name="connsiteY7" fmla="*/ 1264722 h 1555667"/>
              <a:gd name="connsiteX8" fmla="*/ 368135 w 4993574"/>
              <a:gd name="connsiteY8" fmla="*/ 1211283 h 1555667"/>
              <a:gd name="connsiteX9" fmla="*/ 397824 w 4993574"/>
              <a:gd name="connsiteY9" fmla="*/ 1163782 h 1555667"/>
              <a:gd name="connsiteX10" fmla="*/ 433450 w 4993574"/>
              <a:gd name="connsiteY10" fmla="*/ 1199408 h 1555667"/>
              <a:gd name="connsiteX11" fmla="*/ 457200 w 4993574"/>
              <a:gd name="connsiteY11" fmla="*/ 1157844 h 1555667"/>
              <a:gd name="connsiteX12" fmla="*/ 510639 w 4993574"/>
              <a:gd name="connsiteY12" fmla="*/ 1205345 h 1555667"/>
              <a:gd name="connsiteX13" fmla="*/ 599704 w 4993574"/>
              <a:gd name="connsiteY13" fmla="*/ 1104405 h 1555667"/>
              <a:gd name="connsiteX14" fmla="*/ 647205 w 4993574"/>
              <a:gd name="connsiteY14" fmla="*/ 1163782 h 1555667"/>
              <a:gd name="connsiteX15" fmla="*/ 682831 w 4993574"/>
              <a:gd name="connsiteY15" fmla="*/ 1122218 h 1555667"/>
              <a:gd name="connsiteX16" fmla="*/ 760021 w 4993574"/>
              <a:gd name="connsiteY16" fmla="*/ 1264722 h 1555667"/>
              <a:gd name="connsiteX17" fmla="*/ 843148 w 4993574"/>
              <a:gd name="connsiteY17" fmla="*/ 1163782 h 1555667"/>
              <a:gd name="connsiteX18" fmla="*/ 866899 w 4993574"/>
              <a:gd name="connsiteY18" fmla="*/ 1229096 h 1555667"/>
              <a:gd name="connsiteX19" fmla="*/ 932213 w 4993574"/>
              <a:gd name="connsiteY19" fmla="*/ 1145969 h 1555667"/>
              <a:gd name="connsiteX20" fmla="*/ 991590 w 4993574"/>
              <a:gd name="connsiteY20" fmla="*/ 1175657 h 1555667"/>
              <a:gd name="connsiteX21" fmla="*/ 1074717 w 4993574"/>
              <a:gd name="connsiteY21" fmla="*/ 991590 h 1555667"/>
              <a:gd name="connsiteX22" fmla="*/ 1116281 w 4993574"/>
              <a:gd name="connsiteY22" fmla="*/ 961901 h 1555667"/>
              <a:gd name="connsiteX23" fmla="*/ 1217221 w 4993574"/>
              <a:gd name="connsiteY23" fmla="*/ 1015340 h 1555667"/>
              <a:gd name="connsiteX24" fmla="*/ 1318161 w 4993574"/>
              <a:gd name="connsiteY24" fmla="*/ 872836 h 1555667"/>
              <a:gd name="connsiteX25" fmla="*/ 1365663 w 4993574"/>
              <a:gd name="connsiteY25" fmla="*/ 926275 h 1555667"/>
              <a:gd name="connsiteX26" fmla="*/ 1401289 w 4993574"/>
              <a:gd name="connsiteY26" fmla="*/ 843148 h 1555667"/>
              <a:gd name="connsiteX27" fmla="*/ 1436914 w 4993574"/>
              <a:gd name="connsiteY27" fmla="*/ 712519 h 1555667"/>
              <a:gd name="connsiteX28" fmla="*/ 1502229 w 4993574"/>
              <a:gd name="connsiteY28" fmla="*/ 605641 h 1555667"/>
              <a:gd name="connsiteX29" fmla="*/ 1549730 w 4993574"/>
              <a:gd name="connsiteY29" fmla="*/ 807522 h 1555667"/>
              <a:gd name="connsiteX30" fmla="*/ 1597231 w 4993574"/>
              <a:gd name="connsiteY30" fmla="*/ 670956 h 1555667"/>
              <a:gd name="connsiteX31" fmla="*/ 1662546 w 4993574"/>
              <a:gd name="connsiteY31" fmla="*/ 522514 h 1555667"/>
              <a:gd name="connsiteX32" fmla="*/ 1710047 w 4993574"/>
              <a:gd name="connsiteY32" fmla="*/ 552203 h 1555667"/>
              <a:gd name="connsiteX33" fmla="*/ 1757548 w 4993574"/>
              <a:gd name="connsiteY33" fmla="*/ 486888 h 1555667"/>
              <a:gd name="connsiteX34" fmla="*/ 1793174 w 4993574"/>
              <a:gd name="connsiteY34" fmla="*/ 415636 h 1555667"/>
              <a:gd name="connsiteX35" fmla="*/ 1822863 w 4993574"/>
              <a:gd name="connsiteY35" fmla="*/ 570016 h 1555667"/>
              <a:gd name="connsiteX36" fmla="*/ 1923803 w 4993574"/>
              <a:gd name="connsiteY36" fmla="*/ 403761 h 1555667"/>
              <a:gd name="connsiteX37" fmla="*/ 1947553 w 4993574"/>
              <a:gd name="connsiteY37" fmla="*/ 522514 h 1555667"/>
              <a:gd name="connsiteX38" fmla="*/ 1995055 w 4993574"/>
              <a:gd name="connsiteY38" fmla="*/ 433449 h 1555667"/>
              <a:gd name="connsiteX39" fmla="*/ 2018805 w 4993574"/>
              <a:gd name="connsiteY39" fmla="*/ 534390 h 1555667"/>
              <a:gd name="connsiteX40" fmla="*/ 2048494 w 4993574"/>
              <a:gd name="connsiteY40" fmla="*/ 510639 h 1555667"/>
              <a:gd name="connsiteX41" fmla="*/ 2090057 w 4993574"/>
              <a:gd name="connsiteY41" fmla="*/ 564078 h 1555667"/>
              <a:gd name="connsiteX42" fmla="*/ 2149434 w 4993574"/>
              <a:gd name="connsiteY42" fmla="*/ 492826 h 1555667"/>
              <a:gd name="connsiteX43" fmla="*/ 2208811 w 4993574"/>
              <a:gd name="connsiteY43" fmla="*/ 391886 h 1555667"/>
              <a:gd name="connsiteX44" fmla="*/ 2286000 w 4993574"/>
              <a:gd name="connsiteY44" fmla="*/ 409699 h 1555667"/>
              <a:gd name="connsiteX45" fmla="*/ 2333501 w 4993574"/>
              <a:gd name="connsiteY45" fmla="*/ 611579 h 1555667"/>
              <a:gd name="connsiteX46" fmla="*/ 2363190 w 4993574"/>
              <a:gd name="connsiteY46" fmla="*/ 534390 h 1555667"/>
              <a:gd name="connsiteX47" fmla="*/ 2452255 w 4993574"/>
              <a:gd name="connsiteY47" fmla="*/ 433449 h 1555667"/>
              <a:gd name="connsiteX48" fmla="*/ 2511631 w 4993574"/>
              <a:gd name="connsiteY48" fmla="*/ 249382 h 1555667"/>
              <a:gd name="connsiteX49" fmla="*/ 2576946 w 4993574"/>
              <a:gd name="connsiteY49" fmla="*/ 261257 h 1555667"/>
              <a:gd name="connsiteX50" fmla="*/ 2612572 w 4993574"/>
              <a:gd name="connsiteY50" fmla="*/ 195943 h 1555667"/>
              <a:gd name="connsiteX51" fmla="*/ 2660073 w 4993574"/>
              <a:gd name="connsiteY51" fmla="*/ 320634 h 1555667"/>
              <a:gd name="connsiteX52" fmla="*/ 2689761 w 4993574"/>
              <a:gd name="connsiteY52" fmla="*/ 118753 h 1555667"/>
              <a:gd name="connsiteX53" fmla="*/ 2713512 w 4993574"/>
              <a:gd name="connsiteY53" fmla="*/ 53439 h 1555667"/>
              <a:gd name="connsiteX54" fmla="*/ 2778826 w 4993574"/>
              <a:gd name="connsiteY54" fmla="*/ 0 h 1555667"/>
              <a:gd name="connsiteX55" fmla="*/ 2808514 w 4993574"/>
              <a:gd name="connsiteY55" fmla="*/ 65314 h 1555667"/>
              <a:gd name="connsiteX56" fmla="*/ 2814452 w 4993574"/>
              <a:gd name="connsiteY56" fmla="*/ 118753 h 1555667"/>
              <a:gd name="connsiteX57" fmla="*/ 2844140 w 4993574"/>
              <a:gd name="connsiteY57" fmla="*/ 130629 h 1555667"/>
              <a:gd name="connsiteX58" fmla="*/ 2921330 w 4993574"/>
              <a:gd name="connsiteY58" fmla="*/ 397823 h 1555667"/>
              <a:gd name="connsiteX59" fmla="*/ 2939143 w 4993574"/>
              <a:gd name="connsiteY59" fmla="*/ 195943 h 1555667"/>
              <a:gd name="connsiteX60" fmla="*/ 3022270 w 4993574"/>
              <a:gd name="connsiteY60" fmla="*/ 528452 h 1555667"/>
              <a:gd name="connsiteX61" fmla="*/ 3063834 w 4993574"/>
              <a:gd name="connsiteY61" fmla="*/ 1015340 h 1555667"/>
              <a:gd name="connsiteX62" fmla="*/ 3117273 w 4993574"/>
              <a:gd name="connsiteY62" fmla="*/ 1074717 h 1555667"/>
              <a:gd name="connsiteX63" fmla="*/ 3135086 w 4993574"/>
              <a:gd name="connsiteY63" fmla="*/ 938151 h 1555667"/>
              <a:gd name="connsiteX64" fmla="*/ 3188525 w 4993574"/>
              <a:gd name="connsiteY64" fmla="*/ 1003465 h 1555667"/>
              <a:gd name="connsiteX65" fmla="*/ 3200400 w 4993574"/>
              <a:gd name="connsiteY65" fmla="*/ 843148 h 1555667"/>
              <a:gd name="connsiteX66" fmla="*/ 3283527 w 4993574"/>
              <a:gd name="connsiteY66" fmla="*/ 1074717 h 1555667"/>
              <a:gd name="connsiteX67" fmla="*/ 3319153 w 4993574"/>
              <a:gd name="connsiteY67" fmla="*/ 961901 h 1555667"/>
              <a:gd name="connsiteX68" fmla="*/ 3366655 w 4993574"/>
              <a:gd name="connsiteY68" fmla="*/ 920338 h 1555667"/>
              <a:gd name="connsiteX69" fmla="*/ 3414156 w 4993574"/>
              <a:gd name="connsiteY69" fmla="*/ 955964 h 1555667"/>
              <a:gd name="connsiteX70" fmla="*/ 3455720 w 4993574"/>
              <a:gd name="connsiteY70" fmla="*/ 777834 h 1555667"/>
              <a:gd name="connsiteX71" fmla="*/ 3479470 w 4993574"/>
              <a:gd name="connsiteY71" fmla="*/ 813460 h 1555667"/>
              <a:gd name="connsiteX72" fmla="*/ 3526972 w 4993574"/>
              <a:gd name="connsiteY72" fmla="*/ 765958 h 1555667"/>
              <a:gd name="connsiteX73" fmla="*/ 3574473 w 4993574"/>
              <a:gd name="connsiteY73" fmla="*/ 819397 h 1555667"/>
              <a:gd name="connsiteX74" fmla="*/ 3616037 w 4993574"/>
              <a:gd name="connsiteY74" fmla="*/ 730332 h 1555667"/>
              <a:gd name="connsiteX75" fmla="*/ 3651663 w 4993574"/>
              <a:gd name="connsiteY75" fmla="*/ 777834 h 1555667"/>
              <a:gd name="connsiteX76" fmla="*/ 3687289 w 4993574"/>
              <a:gd name="connsiteY76" fmla="*/ 712519 h 1555667"/>
              <a:gd name="connsiteX77" fmla="*/ 3794166 w 4993574"/>
              <a:gd name="connsiteY77" fmla="*/ 623454 h 1555667"/>
              <a:gd name="connsiteX78" fmla="*/ 3829792 w 4993574"/>
              <a:gd name="connsiteY78" fmla="*/ 676893 h 1555667"/>
              <a:gd name="connsiteX79" fmla="*/ 3877294 w 4993574"/>
              <a:gd name="connsiteY79" fmla="*/ 819397 h 1555667"/>
              <a:gd name="connsiteX80" fmla="*/ 3936670 w 4993574"/>
              <a:gd name="connsiteY80" fmla="*/ 765958 h 1555667"/>
              <a:gd name="connsiteX81" fmla="*/ 3966359 w 4993574"/>
              <a:gd name="connsiteY81" fmla="*/ 789709 h 1555667"/>
              <a:gd name="connsiteX82" fmla="*/ 3990109 w 4993574"/>
              <a:gd name="connsiteY82" fmla="*/ 754083 h 1555667"/>
              <a:gd name="connsiteX83" fmla="*/ 4061361 w 4993574"/>
              <a:gd name="connsiteY83" fmla="*/ 938151 h 1555667"/>
              <a:gd name="connsiteX84" fmla="*/ 4102925 w 4993574"/>
              <a:gd name="connsiteY84" fmla="*/ 1128156 h 1555667"/>
              <a:gd name="connsiteX85" fmla="*/ 4191990 w 4993574"/>
              <a:gd name="connsiteY85" fmla="*/ 1098467 h 1555667"/>
              <a:gd name="connsiteX86" fmla="*/ 4239491 w 4993574"/>
              <a:gd name="connsiteY86" fmla="*/ 985652 h 1555667"/>
              <a:gd name="connsiteX87" fmla="*/ 4286992 w 4993574"/>
              <a:gd name="connsiteY87" fmla="*/ 1033153 h 1555667"/>
              <a:gd name="connsiteX88" fmla="*/ 4310743 w 4993574"/>
              <a:gd name="connsiteY88" fmla="*/ 1110343 h 1555667"/>
              <a:gd name="connsiteX89" fmla="*/ 4364182 w 4993574"/>
              <a:gd name="connsiteY89" fmla="*/ 1074717 h 1555667"/>
              <a:gd name="connsiteX90" fmla="*/ 4411683 w 4993574"/>
              <a:gd name="connsiteY90" fmla="*/ 997527 h 1555667"/>
              <a:gd name="connsiteX91" fmla="*/ 4471060 w 4993574"/>
              <a:gd name="connsiteY91" fmla="*/ 997527 h 1555667"/>
              <a:gd name="connsiteX92" fmla="*/ 4530437 w 4993574"/>
              <a:gd name="connsiteY92" fmla="*/ 1187532 h 1555667"/>
              <a:gd name="connsiteX93" fmla="*/ 4560125 w 4993574"/>
              <a:gd name="connsiteY93" fmla="*/ 1187532 h 1555667"/>
              <a:gd name="connsiteX94" fmla="*/ 4637314 w 4993574"/>
              <a:gd name="connsiteY94" fmla="*/ 1365662 h 1555667"/>
              <a:gd name="connsiteX95" fmla="*/ 4672940 w 4993574"/>
              <a:gd name="connsiteY95" fmla="*/ 1312223 h 1555667"/>
              <a:gd name="connsiteX96" fmla="*/ 4732317 w 4993574"/>
              <a:gd name="connsiteY96" fmla="*/ 1460665 h 1555667"/>
              <a:gd name="connsiteX97" fmla="*/ 4791694 w 4993574"/>
              <a:gd name="connsiteY97" fmla="*/ 1341912 h 1555667"/>
              <a:gd name="connsiteX98" fmla="*/ 4821382 w 4993574"/>
              <a:gd name="connsiteY98" fmla="*/ 1413164 h 1555667"/>
              <a:gd name="connsiteX99" fmla="*/ 4868883 w 4993574"/>
              <a:gd name="connsiteY99" fmla="*/ 1413164 h 1555667"/>
              <a:gd name="connsiteX100" fmla="*/ 4886696 w 4993574"/>
              <a:gd name="connsiteY100" fmla="*/ 1502229 h 1555667"/>
              <a:gd name="connsiteX101" fmla="*/ 4928260 w 4993574"/>
              <a:gd name="connsiteY101" fmla="*/ 1496291 h 1555667"/>
              <a:gd name="connsiteX102" fmla="*/ 4969824 w 4993574"/>
              <a:gd name="connsiteY102" fmla="*/ 1555667 h 1555667"/>
              <a:gd name="connsiteX103" fmla="*/ 4993574 w 4993574"/>
              <a:gd name="connsiteY103" fmla="*/ 1555667 h 155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993574" h="1555667">
                <a:moveTo>
                  <a:pt x="0" y="1264722"/>
                </a:moveTo>
                <a:lnTo>
                  <a:pt x="59377" y="1300348"/>
                </a:lnTo>
                <a:lnTo>
                  <a:pt x="100940" y="1258784"/>
                </a:lnTo>
                <a:lnTo>
                  <a:pt x="130629" y="1318161"/>
                </a:lnTo>
                <a:lnTo>
                  <a:pt x="172192" y="1282535"/>
                </a:lnTo>
                <a:lnTo>
                  <a:pt x="201881" y="1341912"/>
                </a:lnTo>
                <a:lnTo>
                  <a:pt x="255320" y="1324099"/>
                </a:lnTo>
                <a:lnTo>
                  <a:pt x="296883" y="1264722"/>
                </a:lnTo>
                <a:lnTo>
                  <a:pt x="368135" y="1211283"/>
                </a:lnTo>
                <a:lnTo>
                  <a:pt x="397824" y="1163782"/>
                </a:lnTo>
                <a:lnTo>
                  <a:pt x="433450" y="1199408"/>
                </a:lnTo>
                <a:lnTo>
                  <a:pt x="457200" y="1157844"/>
                </a:lnTo>
                <a:lnTo>
                  <a:pt x="510639" y="1205345"/>
                </a:lnTo>
                <a:lnTo>
                  <a:pt x="599704" y="1104405"/>
                </a:lnTo>
                <a:lnTo>
                  <a:pt x="647205" y="1163782"/>
                </a:lnTo>
                <a:lnTo>
                  <a:pt x="682831" y="1122218"/>
                </a:lnTo>
                <a:lnTo>
                  <a:pt x="760021" y="1264722"/>
                </a:lnTo>
                <a:lnTo>
                  <a:pt x="843148" y="1163782"/>
                </a:lnTo>
                <a:lnTo>
                  <a:pt x="866899" y="1229096"/>
                </a:lnTo>
                <a:lnTo>
                  <a:pt x="932213" y="1145969"/>
                </a:lnTo>
                <a:lnTo>
                  <a:pt x="991590" y="1175657"/>
                </a:lnTo>
                <a:lnTo>
                  <a:pt x="1074717" y="991590"/>
                </a:lnTo>
                <a:lnTo>
                  <a:pt x="1116281" y="961901"/>
                </a:lnTo>
                <a:lnTo>
                  <a:pt x="1217221" y="1015340"/>
                </a:lnTo>
                <a:lnTo>
                  <a:pt x="1318161" y="872836"/>
                </a:lnTo>
                <a:lnTo>
                  <a:pt x="1365663" y="926275"/>
                </a:lnTo>
                <a:lnTo>
                  <a:pt x="1401289" y="843148"/>
                </a:lnTo>
                <a:lnTo>
                  <a:pt x="1436914" y="712519"/>
                </a:lnTo>
                <a:lnTo>
                  <a:pt x="1502229" y="605641"/>
                </a:lnTo>
                <a:lnTo>
                  <a:pt x="1549730" y="807522"/>
                </a:lnTo>
                <a:lnTo>
                  <a:pt x="1597231" y="670956"/>
                </a:lnTo>
                <a:lnTo>
                  <a:pt x="1662546" y="522514"/>
                </a:lnTo>
                <a:lnTo>
                  <a:pt x="1710047" y="552203"/>
                </a:lnTo>
                <a:lnTo>
                  <a:pt x="1757548" y="486888"/>
                </a:lnTo>
                <a:lnTo>
                  <a:pt x="1793174" y="415636"/>
                </a:lnTo>
                <a:lnTo>
                  <a:pt x="1822863" y="570016"/>
                </a:lnTo>
                <a:lnTo>
                  <a:pt x="1923803" y="403761"/>
                </a:lnTo>
                <a:lnTo>
                  <a:pt x="1947553" y="522514"/>
                </a:lnTo>
                <a:lnTo>
                  <a:pt x="1995055" y="433449"/>
                </a:lnTo>
                <a:lnTo>
                  <a:pt x="2018805" y="534390"/>
                </a:lnTo>
                <a:lnTo>
                  <a:pt x="2048494" y="510639"/>
                </a:lnTo>
                <a:lnTo>
                  <a:pt x="2090057" y="564078"/>
                </a:lnTo>
                <a:lnTo>
                  <a:pt x="2149434" y="492826"/>
                </a:lnTo>
                <a:lnTo>
                  <a:pt x="2208811" y="391886"/>
                </a:lnTo>
                <a:lnTo>
                  <a:pt x="2286000" y="409699"/>
                </a:lnTo>
                <a:lnTo>
                  <a:pt x="2333501" y="611579"/>
                </a:lnTo>
                <a:lnTo>
                  <a:pt x="2363190" y="534390"/>
                </a:lnTo>
                <a:lnTo>
                  <a:pt x="2452255" y="433449"/>
                </a:lnTo>
                <a:lnTo>
                  <a:pt x="2511631" y="249382"/>
                </a:lnTo>
                <a:lnTo>
                  <a:pt x="2576946" y="261257"/>
                </a:lnTo>
                <a:lnTo>
                  <a:pt x="2612572" y="195943"/>
                </a:lnTo>
                <a:lnTo>
                  <a:pt x="2660073" y="320634"/>
                </a:lnTo>
                <a:lnTo>
                  <a:pt x="2689761" y="118753"/>
                </a:lnTo>
                <a:lnTo>
                  <a:pt x="2713512" y="53439"/>
                </a:lnTo>
                <a:lnTo>
                  <a:pt x="2778826" y="0"/>
                </a:lnTo>
                <a:lnTo>
                  <a:pt x="2808514" y="65314"/>
                </a:lnTo>
                <a:lnTo>
                  <a:pt x="2814452" y="118753"/>
                </a:lnTo>
                <a:lnTo>
                  <a:pt x="2844140" y="130629"/>
                </a:lnTo>
                <a:lnTo>
                  <a:pt x="2921330" y="397823"/>
                </a:lnTo>
                <a:lnTo>
                  <a:pt x="2939143" y="195943"/>
                </a:lnTo>
                <a:lnTo>
                  <a:pt x="3022270" y="528452"/>
                </a:lnTo>
                <a:lnTo>
                  <a:pt x="3063834" y="1015340"/>
                </a:lnTo>
                <a:lnTo>
                  <a:pt x="3117273" y="1074717"/>
                </a:lnTo>
                <a:lnTo>
                  <a:pt x="3135086" y="938151"/>
                </a:lnTo>
                <a:lnTo>
                  <a:pt x="3188525" y="1003465"/>
                </a:lnTo>
                <a:lnTo>
                  <a:pt x="3200400" y="843148"/>
                </a:lnTo>
                <a:lnTo>
                  <a:pt x="3283527" y="1074717"/>
                </a:lnTo>
                <a:lnTo>
                  <a:pt x="3319153" y="961901"/>
                </a:lnTo>
                <a:lnTo>
                  <a:pt x="3366655" y="920338"/>
                </a:lnTo>
                <a:lnTo>
                  <a:pt x="3414156" y="955964"/>
                </a:lnTo>
                <a:lnTo>
                  <a:pt x="3455720" y="777834"/>
                </a:lnTo>
                <a:lnTo>
                  <a:pt x="3479470" y="813460"/>
                </a:lnTo>
                <a:lnTo>
                  <a:pt x="3526972" y="765958"/>
                </a:lnTo>
                <a:lnTo>
                  <a:pt x="3574473" y="819397"/>
                </a:lnTo>
                <a:lnTo>
                  <a:pt x="3616037" y="730332"/>
                </a:lnTo>
                <a:lnTo>
                  <a:pt x="3651663" y="777834"/>
                </a:lnTo>
                <a:lnTo>
                  <a:pt x="3687289" y="712519"/>
                </a:lnTo>
                <a:lnTo>
                  <a:pt x="3794166" y="623454"/>
                </a:lnTo>
                <a:lnTo>
                  <a:pt x="3829792" y="676893"/>
                </a:lnTo>
                <a:lnTo>
                  <a:pt x="3877294" y="819397"/>
                </a:lnTo>
                <a:lnTo>
                  <a:pt x="3936670" y="765958"/>
                </a:lnTo>
                <a:lnTo>
                  <a:pt x="3966359" y="789709"/>
                </a:lnTo>
                <a:lnTo>
                  <a:pt x="3990109" y="754083"/>
                </a:lnTo>
                <a:lnTo>
                  <a:pt x="4061361" y="938151"/>
                </a:lnTo>
                <a:lnTo>
                  <a:pt x="4102925" y="1128156"/>
                </a:lnTo>
                <a:lnTo>
                  <a:pt x="4191990" y="1098467"/>
                </a:lnTo>
                <a:lnTo>
                  <a:pt x="4239491" y="985652"/>
                </a:lnTo>
                <a:lnTo>
                  <a:pt x="4286992" y="1033153"/>
                </a:lnTo>
                <a:lnTo>
                  <a:pt x="4310743" y="1110343"/>
                </a:lnTo>
                <a:lnTo>
                  <a:pt x="4364182" y="1074717"/>
                </a:lnTo>
                <a:lnTo>
                  <a:pt x="4411683" y="997527"/>
                </a:lnTo>
                <a:lnTo>
                  <a:pt x="4471060" y="997527"/>
                </a:lnTo>
                <a:lnTo>
                  <a:pt x="4530437" y="1187532"/>
                </a:lnTo>
                <a:lnTo>
                  <a:pt x="4560125" y="1187532"/>
                </a:lnTo>
                <a:lnTo>
                  <a:pt x="4637314" y="1365662"/>
                </a:lnTo>
                <a:lnTo>
                  <a:pt x="4672940" y="1312223"/>
                </a:lnTo>
                <a:lnTo>
                  <a:pt x="4732317" y="1460665"/>
                </a:lnTo>
                <a:lnTo>
                  <a:pt x="4791694" y="1341912"/>
                </a:lnTo>
                <a:lnTo>
                  <a:pt x="4821382" y="1413164"/>
                </a:lnTo>
                <a:lnTo>
                  <a:pt x="4868883" y="1413164"/>
                </a:lnTo>
                <a:lnTo>
                  <a:pt x="4886696" y="1502229"/>
                </a:lnTo>
                <a:lnTo>
                  <a:pt x="4928260" y="1496291"/>
                </a:lnTo>
                <a:lnTo>
                  <a:pt x="4969824" y="1555667"/>
                </a:lnTo>
                <a:lnTo>
                  <a:pt x="4993574" y="1555667"/>
                </a:ln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103488" y="2420191"/>
            <a:ext cx="1585242" cy="704970"/>
            <a:chOff x="7173823" y="2232631"/>
            <a:chExt cx="1585242" cy="704970"/>
          </a:xfrm>
        </p:grpSpPr>
        <p:cxnSp>
          <p:nvCxnSpPr>
            <p:cNvPr id="124" name="Straight Arrow Connector 123"/>
            <p:cNvCxnSpPr/>
            <p:nvPr/>
          </p:nvCxnSpPr>
          <p:spPr bwMode="auto">
            <a:xfrm flipH="1">
              <a:off x="7690761" y="2606040"/>
              <a:ext cx="465687" cy="33156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>
              <a:outerShdw blurRad="63500" dist="35921" dir="2700000" algn="ctr" rotWithShape="0">
                <a:srgbClr val="808080"/>
              </a:outerShdw>
            </a:effectLst>
          </p:spPr>
        </p:cxnSp>
        <p:sp>
          <p:nvSpPr>
            <p:cNvPr id="16" name="Rectangle 15"/>
            <p:cNvSpPr/>
            <p:nvPr/>
          </p:nvSpPr>
          <p:spPr>
            <a:xfrm>
              <a:off x="7196328" y="2249198"/>
              <a:ext cx="1546959" cy="476634"/>
            </a:xfrm>
            <a:prstGeom prst="rect">
              <a:avLst/>
            </a:prstGeom>
            <a:solidFill>
              <a:srgbClr val="FDFFA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173823" y="2232631"/>
              <a:ext cx="1585242" cy="50270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500" i="1" dirty="0" smtClean="0">
                  <a:latin typeface="+mj-lt"/>
                  <a:cs typeface="Times New Roman" pitchFamily="18" charset="0"/>
                </a:rPr>
                <a:t>Smoot-Hawley </a:t>
              </a:r>
              <a:br>
                <a:rPr lang="en-US" sz="1500" i="1" dirty="0" smtClean="0">
                  <a:latin typeface="+mj-lt"/>
                  <a:cs typeface="Times New Roman" pitchFamily="18" charset="0"/>
                </a:rPr>
              </a:br>
              <a:r>
                <a:rPr lang="en-US" sz="1500" i="1" dirty="0" smtClean="0">
                  <a:latin typeface="+mj-lt"/>
                  <a:cs typeface="Times New Roman" pitchFamily="18" charset="0"/>
                </a:rPr>
                <a:t>debated &amp; passed</a:t>
              </a:r>
              <a:endParaRPr lang="en-US" sz="1500" i="1" dirty="0"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9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44985" y="1899132"/>
            <a:ext cx="5601289" cy="3774830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29928"/>
            <a:ext cx="8904855" cy="713232"/>
          </a:xfrm>
        </p:spPr>
        <p:txBody>
          <a:bodyPr/>
          <a:lstStyle/>
          <a:p>
            <a:r>
              <a:rPr lang="en-US" dirty="0"/>
              <a:t>Stock Market, 1931-1940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3112" y="2525455"/>
            <a:ext cx="3412281" cy="264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>
                <a:latin typeface="+mj-lt"/>
                <a:cs typeface="Times New Roman" pitchFamily="18" charset="0"/>
              </a:rPr>
              <a:t>The Dow continued to fall throughout 1931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&amp; 1932.</a:t>
            </a:r>
            <a:endParaRPr lang="en-US" sz="2100" dirty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>
                <a:latin typeface="+mj-lt"/>
                <a:cs typeface="Times New Roman" pitchFamily="18" charset="0"/>
              </a:rPr>
              <a:t>There was a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sharp rebound </a:t>
            </a:r>
            <a:r>
              <a:rPr lang="en-US" sz="2100" dirty="0">
                <a:latin typeface="+mj-lt"/>
                <a:cs typeface="Times New Roman" pitchFamily="18" charset="0"/>
              </a:rPr>
              <a:t>in stock prices during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1933.</a:t>
            </a:r>
            <a:endParaRPr lang="en-US" sz="2100" dirty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Even so, </a:t>
            </a:r>
            <a:r>
              <a:rPr lang="en-US" sz="2100" dirty="0">
                <a:latin typeface="+mj-lt"/>
                <a:cs typeface="Times New Roman" pitchFamily="18" charset="0"/>
              </a:rPr>
              <a:t>the Dow never reached 200 throughout </a:t>
            </a:r>
            <a:r>
              <a:rPr lang="en-US" sz="2100" dirty="0" smtClean="0">
                <a:latin typeface="+mj-lt"/>
                <a:cs typeface="Times New Roman" pitchFamily="18" charset="0"/>
              </a:rPr>
              <a:t/>
            </a:r>
            <a:br>
              <a:rPr lang="en-US" sz="2100" dirty="0" smtClean="0">
                <a:latin typeface="+mj-lt"/>
                <a:cs typeface="Times New Roman" pitchFamily="18" charset="0"/>
              </a:rPr>
            </a:br>
            <a:r>
              <a:rPr lang="en-US" sz="21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100" dirty="0">
                <a:latin typeface="+mj-lt"/>
                <a:cs typeface="Times New Roman" pitchFamily="18" charset="0"/>
              </a:rPr>
              <a:t>remainder of the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decade.</a:t>
            </a:r>
            <a:endParaRPr lang="en-US" sz="2100" dirty="0">
              <a:latin typeface="+mj-lt"/>
              <a:cs typeface="Times New Roman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520042" y="4588011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5520042" y="4588011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5520042" y="5148398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520042" y="5148398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4808503" y="2021529"/>
            <a:ext cx="2828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Dow Jones Industrial Average</a:t>
            </a:r>
            <a: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/>
            </a:r>
            <a:b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</a:br>
            <a:r>
              <a:rPr lang="en-US" sz="14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1931-1940</a:t>
            </a:r>
            <a:endParaRPr lang="en-US" sz="14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3677972" y="535862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1931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4694844" y="535862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1933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auto">
          <a:xfrm>
            <a:off x="5203280" y="535862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1934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5711716" y="535862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1935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5105514" y="5145350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5105514" y="5145350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6" name="Rectangle 28"/>
          <p:cNvSpPr>
            <a:spLocks noChangeArrowheads="1"/>
          </p:cNvSpPr>
          <p:nvPr/>
        </p:nvSpPr>
        <p:spPr bwMode="auto">
          <a:xfrm>
            <a:off x="4186408" y="535862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1932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2" name="Rectangle 30"/>
          <p:cNvSpPr>
            <a:spLocks noChangeArrowheads="1"/>
          </p:cNvSpPr>
          <p:nvPr/>
        </p:nvSpPr>
        <p:spPr bwMode="auto">
          <a:xfrm>
            <a:off x="6220152" y="535862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1936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8" name="Line 40"/>
          <p:cNvSpPr>
            <a:spLocks noChangeShapeType="1"/>
          </p:cNvSpPr>
          <p:nvPr/>
        </p:nvSpPr>
        <p:spPr bwMode="auto">
          <a:xfrm>
            <a:off x="4856029" y="520147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9" name="Line 41"/>
          <p:cNvSpPr>
            <a:spLocks noChangeShapeType="1"/>
          </p:cNvSpPr>
          <p:nvPr/>
        </p:nvSpPr>
        <p:spPr bwMode="auto">
          <a:xfrm>
            <a:off x="5868913" y="520147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10" name="Line 39"/>
          <p:cNvSpPr>
            <a:spLocks noChangeShapeType="1"/>
          </p:cNvSpPr>
          <p:nvPr/>
        </p:nvSpPr>
        <p:spPr bwMode="auto">
          <a:xfrm>
            <a:off x="4349587" y="520147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11" name="Line 40"/>
          <p:cNvSpPr>
            <a:spLocks noChangeShapeType="1"/>
          </p:cNvSpPr>
          <p:nvPr/>
        </p:nvSpPr>
        <p:spPr bwMode="auto">
          <a:xfrm>
            <a:off x="5362471" y="520147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12" name="Line 41"/>
          <p:cNvSpPr>
            <a:spLocks noChangeShapeType="1"/>
          </p:cNvSpPr>
          <p:nvPr/>
        </p:nvSpPr>
        <p:spPr bwMode="auto">
          <a:xfrm>
            <a:off x="6375355" y="520147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16" name="Rectangle 27"/>
          <p:cNvSpPr>
            <a:spLocks noChangeArrowheads="1"/>
          </p:cNvSpPr>
          <p:nvPr/>
        </p:nvSpPr>
        <p:spPr bwMode="auto">
          <a:xfrm>
            <a:off x="3461949" y="4375913"/>
            <a:ext cx="2741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100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7" name="Rectangle 27"/>
          <p:cNvSpPr>
            <a:spLocks noChangeArrowheads="1"/>
          </p:cNvSpPr>
          <p:nvPr/>
        </p:nvSpPr>
        <p:spPr bwMode="auto">
          <a:xfrm>
            <a:off x="3461949" y="2974858"/>
            <a:ext cx="2741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300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8" name="Rectangle 27"/>
          <p:cNvSpPr>
            <a:spLocks noChangeArrowheads="1"/>
          </p:cNvSpPr>
          <p:nvPr/>
        </p:nvSpPr>
        <p:spPr bwMode="auto">
          <a:xfrm>
            <a:off x="3461949" y="3675385"/>
            <a:ext cx="2741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200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9" name="Rectangle 27"/>
          <p:cNvSpPr>
            <a:spLocks noChangeArrowheads="1"/>
          </p:cNvSpPr>
          <p:nvPr/>
        </p:nvSpPr>
        <p:spPr bwMode="auto">
          <a:xfrm>
            <a:off x="3461949" y="2274331"/>
            <a:ext cx="2741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400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58145" y="4473620"/>
            <a:ext cx="64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3758145" y="2394884"/>
            <a:ext cx="64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758145" y="3087796"/>
            <a:ext cx="64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758145" y="3780708"/>
            <a:ext cx="64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31861" y="2382053"/>
            <a:ext cx="0" cy="2872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81005" y="5184026"/>
            <a:ext cx="50367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6728588" y="535862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1937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7237024" y="535862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1938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7745460" y="535862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1939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8253897" y="5358629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1940</a:t>
            </a:r>
            <a:endParaRPr lang="en-US" sz="1200" b="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7388239" y="520147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8401126" y="520147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6881797" y="520147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47" name="Line 40"/>
          <p:cNvSpPr>
            <a:spLocks noChangeShapeType="1"/>
          </p:cNvSpPr>
          <p:nvPr/>
        </p:nvSpPr>
        <p:spPr bwMode="auto">
          <a:xfrm>
            <a:off x="7894681" y="5201475"/>
            <a:ext cx="0" cy="509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824160" y="3867645"/>
            <a:ext cx="5047013" cy="1021278"/>
          </a:xfrm>
          <a:custGeom>
            <a:avLst/>
            <a:gdLst>
              <a:gd name="connsiteX0" fmla="*/ 0 w 5047013"/>
              <a:gd name="connsiteY0" fmla="*/ 136566 h 1021278"/>
              <a:gd name="connsiteX1" fmla="*/ 65314 w 5047013"/>
              <a:gd name="connsiteY1" fmla="*/ 0 h 1021278"/>
              <a:gd name="connsiteX2" fmla="*/ 190005 w 5047013"/>
              <a:gd name="connsiteY2" fmla="*/ 433449 h 1021278"/>
              <a:gd name="connsiteX3" fmla="*/ 225631 w 5047013"/>
              <a:gd name="connsiteY3" fmla="*/ 267194 h 1021278"/>
              <a:gd name="connsiteX4" fmla="*/ 267195 w 5047013"/>
              <a:gd name="connsiteY4" fmla="*/ 403761 h 1021278"/>
              <a:gd name="connsiteX5" fmla="*/ 308759 w 5047013"/>
              <a:gd name="connsiteY5" fmla="*/ 344384 h 1021278"/>
              <a:gd name="connsiteX6" fmla="*/ 344385 w 5047013"/>
              <a:gd name="connsiteY6" fmla="*/ 665018 h 1021278"/>
              <a:gd name="connsiteX7" fmla="*/ 409699 w 5047013"/>
              <a:gd name="connsiteY7" fmla="*/ 599704 h 1021278"/>
              <a:gd name="connsiteX8" fmla="*/ 504701 w 5047013"/>
              <a:gd name="connsiteY8" fmla="*/ 795646 h 1021278"/>
              <a:gd name="connsiteX9" fmla="*/ 558140 w 5047013"/>
              <a:gd name="connsiteY9" fmla="*/ 765958 h 1021278"/>
              <a:gd name="connsiteX10" fmla="*/ 599704 w 5047013"/>
              <a:gd name="connsiteY10" fmla="*/ 807522 h 1021278"/>
              <a:gd name="connsiteX11" fmla="*/ 688769 w 5047013"/>
              <a:gd name="connsiteY11" fmla="*/ 1015340 h 1021278"/>
              <a:gd name="connsiteX12" fmla="*/ 736270 w 5047013"/>
              <a:gd name="connsiteY12" fmla="*/ 1021278 h 1021278"/>
              <a:gd name="connsiteX13" fmla="*/ 819398 w 5047013"/>
              <a:gd name="connsiteY13" fmla="*/ 813459 h 1021278"/>
              <a:gd name="connsiteX14" fmla="*/ 849086 w 5047013"/>
              <a:gd name="connsiteY14" fmla="*/ 819397 h 1021278"/>
              <a:gd name="connsiteX15" fmla="*/ 955964 w 5047013"/>
              <a:gd name="connsiteY15" fmla="*/ 938150 h 1021278"/>
              <a:gd name="connsiteX16" fmla="*/ 979714 w 5047013"/>
              <a:gd name="connsiteY16" fmla="*/ 908462 h 1021278"/>
              <a:gd name="connsiteX17" fmla="*/ 1033153 w 5047013"/>
              <a:gd name="connsiteY17" fmla="*/ 890649 h 1021278"/>
              <a:gd name="connsiteX18" fmla="*/ 1092530 w 5047013"/>
              <a:gd name="connsiteY18" fmla="*/ 973776 h 1021278"/>
              <a:gd name="connsiteX19" fmla="*/ 1122218 w 5047013"/>
              <a:gd name="connsiteY19" fmla="*/ 961901 h 1021278"/>
              <a:gd name="connsiteX20" fmla="*/ 1187533 w 5047013"/>
              <a:gd name="connsiteY20" fmla="*/ 694706 h 1021278"/>
              <a:gd name="connsiteX21" fmla="*/ 1252847 w 5047013"/>
              <a:gd name="connsiteY21" fmla="*/ 635329 h 1021278"/>
              <a:gd name="connsiteX22" fmla="*/ 1294411 w 5047013"/>
              <a:gd name="connsiteY22" fmla="*/ 688768 h 1021278"/>
              <a:gd name="connsiteX23" fmla="*/ 1347850 w 5047013"/>
              <a:gd name="connsiteY23" fmla="*/ 611579 h 1021278"/>
              <a:gd name="connsiteX24" fmla="*/ 1401289 w 5047013"/>
              <a:gd name="connsiteY24" fmla="*/ 712519 h 1021278"/>
              <a:gd name="connsiteX25" fmla="*/ 1454727 w 5047013"/>
              <a:gd name="connsiteY25" fmla="*/ 647205 h 1021278"/>
              <a:gd name="connsiteX26" fmla="*/ 1502229 w 5047013"/>
              <a:gd name="connsiteY26" fmla="*/ 635329 h 1021278"/>
              <a:gd name="connsiteX27" fmla="*/ 1537855 w 5047013"/>
              <a:gd name="connsiteY27" fmla="*/ 575953 h 1021278"/>
              <a:gd name="connsiteX28" fmla="*/ 1615044 w 5047013"/>
              <a:gd name="connsiteY28" fmla="*/ 629392 h 1021278"/>
              <a:gd name="connsiteX29" fmla="*/ 1668483 w 5047013"/>
              <a:gd name="connsiteY29" fmla="*/ 611579 h 1021278"/>
              <a:gd name="connsiteX30" fmla="*/ 1733798 w 5047013"/>
              <a:gd name="connsiteY30" fmla="*/ 659080 h 1021278"/>
              <a:gd name="connsiteX31" fmla="*/ 1763486 w 5047013"/>
              <a:gd name="connsiteY31" fmla="*/ 641267 h 1021278"/>
              <a:gd name="connsiteX32" fmla="*/ 1805050 w 5047013"/>
              <a:gd name="connsiteY32" fmla="*/ 718457 h 1021278"/>
              <a:gd name="connsiteX33" fmla="*/ 1834738 w 5047013"/>
              <a:gd name="connsiteY33" fmla="*/ 688768 h 1021278"/>
              <a:gd name="connsiteX34" fmla="*/ 1917865 w 5047013"/>
              <a:gd name="connsiteY34" fmla="*/ 676893 h 1021278"/>
              <a:gd name="connsiteX35" fmla="*/ 1959429 w 5047013"/>
              <a:gd name="connsiteY35" fmla="*/ 593766 h 1021278"/>
              <a:gd name="connsiteX36" fmla="*/ 2012868 w 5047013"/>
              <a:gd name="connsiteY36" fmla="*/ 581891 h 1021278"/>
              <a:gd name="connsiteX37" fmla="*/ 2054431 w 5047013"/>
              <a:gd name="connsiteY37" fmla="*/ 629392 h 1021278"/>
              <a:gd name="connsiteX38" fmla="*/ 2090057 w 5047013"/>
              <a:gd name="connsiteY38" fmla="*/ 593766 h 1021278"/>
              <a:gd name="connsiteX39" fmla="*/ 2143496 w 5047013"/>
              <a:gd name="connsiteY39" fmla="*/ 629392 h 1021278"/>
              <a:gd name="connsiteX40" fmla="*/ 2167247 w 5047013"/>
              <a:gd name="connsiteY40" fmla="*/ 552202 h 1021278"/>
              <a:gd name="connsiteX41" fmla="*/ 2220686 w 5047013"/>
              <a:gd name="connsiteY41" fmla="*/ 552202 h 1021278"/>
              <a:gd name="connsiteX42" fmla="*/ 2309751 w 5047013"/>
              <a:gd name="connsiteY42" fmla="*/ 421574 h 1021278"/>
              <a:gd name="connsiteX43" fmla="*/ 2357252 w 5047013"/>
              <a:gd name="connsiteY43" fmla="*/ 439387 h 1021278"/>
              <a:gd name="connsiteX44" fmla="*/ 2416629 w 5047013"/>
              <a:gd name="connsiteY44" fmla="*/ 332509 h 1021278"/>
              <a:gd name="connsiteX45" fmla="*/ 2511631 w 5047013"/>
              <a:gd name="connsiteY45" fmla="*/ 314696 h 1021278"/>
              <a:gd name="connsiteX46" fmla="*/ 2553195 w 5047013"/>
              <a:gd name="connsiteY46" fmla="*/ 279070 h 1021278"/>
              <a:gd name="connsiteX47" fmla="*/ 2636322 w 5047013"/>
              <a:gd name="connsiteY47" fmla="*/ 219693 h 1021278"/>
              <a:gd name="connsiteX48" fmla="*/ 2695699 w 5047013"/>
              <a:gd name="connsiteY48" fmla="*/ 308758 h 1021278"/>
              <a:gd name="connsiteX49" fmla="*/ 2749138 w 5047013"/>
              <a:gd name="connsiteY49" fmla="*/ 213755 h 1021278"/>
              <a:gd name="connsiteX50" fmla="*/ 2808514 w 5047013"/>
              <a:gd name="connsiteY50" fmla="*/ 166254 h 1021278"/>
              <a:gd name="connsiteX51" fmla="*/ 2885704 w 5047013"/>
              <a:gd name="connsiteY51" fmla="*/ 166254 h 1021278"/>
              <a:gd name="connsiteX52" fmla="*/ 2986644 w 5047013"/>
              <a:gd name="connsiteY52" fmla="*/ 23750 h 1021278"/>
              <a:gd name="connsiteX53" fmla="*/ 3022270 w 5047013"/>
              <a:gd name="connsiteY53" fmla="*/ 59376 h 1021278"/>
              <a:gd name="connsiteX54" fmla="*/ 3087585 w 5047013"/>
              <a:gd name="connsiteY54" fmla="*/ 5937 h 1021278"/>
              <a:gd name="connsiteX55" fmla="*/ 3146961 w 5047013"/>
              <a:gd name="connsiteY55" fmla="*/ 5937 h 1021278"/>
              <a:gd name="connsiteX56" fmla="*/ 3188525 w 5047013"/>
              <a:gd name="connsiteY56" fmla="*/ 124691 h 1021278"/>
              <a:gd name="connsiteX57" fmla="*/ 3230089 w 5047013"/>
              <a:gd name="connsiteY57" fmla="*/ 83127 h 1021278"/>
              <a:gd name="connsiteX58" fmla="*/ 3277590 w 5047013"/>
              <a:gd name="connsiteY58" fmla="*/ 142504 h 1021278"/>
              <a:gd name="connsiteX59" fmla="*/ 3325091 w 5047013"/>
              <a:gd name="connsiteY59" fmla="*/ 35626 h 1021278"/>
              <a:gd name="connsiteX60" fmla="*/ 3354779 w 5047013"/>
              <a:gd name="connsiteY60" fmla="*/ 71252 h 1021278"/>
              <a:gd name="connsiteX61" fmla="*/ 3485408 w 5047013"/>
              <a:gd name="connsiteY61" fmla="*/ 480950 h 1021278"/>
              <a:gd name="connsiteX62" fmla="*/ 3568535 w 5047013"/>
              <a:gd name="connsiteY62" fmla="*/ 475013 h 1021278"/>
              <a:gd name="connsiteX63" fmla="*/ 3592286 w 5047013"/>
              <a:gd name="connsiteY63" fmla="*/ 409698 h 1021278"/>
              <a:gd name="connsiteX64" fmla="*/ 3663538 w 5047013"/>
              <a:gd name="connsiteY64" fmla="*/ 659080 h 1021278"/>
              <a:gd name="connsiteX65" fmla="*/ 3693226 w 5047013"/>
              <a:gd name="connsiteY65" fmla="*/ 534389 h 1021278"/>
              <a:gd name="connsiteX66" fmla="*/ 3746665 w 5047013"/>
              <a:gd name="connsiteY66" fmla="*/ 587828 h 1021278"/>
              <a:gd name="connsiteX67" fmla="*/ 3788229 w 5047013"/>
              <a:gd name="connsiteY67" fmla="*/ 385948 h 1021278"/>
              <a:gd name="connsiteX68" fmla="*/ 3817917 w 5047013"/>
              <a:gd name="connsiteY68" fmla="*/ 314696 h 1021278"/>
              <a:gd name="connsiteX69" fmla="*/ 3865418 w 5047013"/>
              <a:gd name="connsiteY69" fmla="*/ 362197 h 1021278"/>
              <a:gd name="connsiteX70" fmla="*/ 3912920 w 5047013"/>
              <a:gd name="connsiteY70" fmla="*/ 344384 h 1021278"/>
              <a:gd name="connsiteX71" fmla="*/ 3960421 w 5047013"/>
              <a:gd name="connsiteY71" fmla="*/ 243444 h 1021278"/>
              <a:gd name="connsiteX72" fmla="*/ 4013860 w 5047013"/>
              <a:gd name="connsiteY72" fmla="*/ 290945 h 1021278"/>
              <a:gd name="connsiteX73" fmla="*/ 4037611 w 5047013"/>
              <a:gd name="connsiteY73" fmla="*/ 249381 h 1021278"/>
              <a:gd name="connsiteX74" fmla="*/ 4085112 w 5047013"/>
              <a:gd name="connsiteY74" fmla="*/ 338446 h 1021278"/>
              <a:gd name="connsiteX75" fmla="*/ 4114800 w 5047013"/>
              <a:gd name="connsiteY75" fmla="*/ 267194 h 1021278"/>
              <a:gd name="connsiteX76" fmla="*/ 4162301 w 5047013"/>
              <a:gd name="connsiteY76" fmla="*/ 433449 h 1021278"/>
              <a:gd name="connsiteX77" fmla="*/ 4203865 w 5047013"/>
              <a:gd name="connsiteY77" fmla="*/ 451262 h 1021278"/>
              <a:gd name="connsiteX78" fmla="*/ 4239491 w 5047013"/>
              <a:gd name="connsiteY78" fmla="*/ 332509 h 1021278"/>
              <a:gd name="connsiteX79" fmla="*/ 4310743 w 5047013"/>
              <a:gd name="connsiteY79" fmla="*/ 427511 h 1021278"/>
              <a:gd name="connsiteX80" fmla="*/ 4334494 w 5047013"/>
              <a:gd name="connsiteY80" fmla="*/ 320633 h 1021278"/>
              <a:gd name="connsiteX81" fmla="*/ 4381995 w 5047013"/>
              <a:gd name="connsiteY81" fmla="*/ 391885 h 1021278"/>
              <a:gd name="connsiteX82" fmla="*/ 4411683 w 5047013"/>
              <a:gd name="connsiteY82" fmla="*/ 267194 h 1021278"/>
              <a:gd name="connsiteX83" fmla="*/ 4411683 w 5047013"/>
              <a:gd name="connsiteY83" fmla="*/ 267194 h 1021278"/>
              <a:gd name="connsiteX84" fmla="*/ 4494811 w 5047013"/>
              <a:gd name="connsiteY84" fmla="*/ 314696 h 1021278"/>
              <a:gd name="connsiteX85" fmla="*/ 4530437 w 5047013"/>
              <a:gd name="connsiteY85" fmla="*/ 279070 h 1021278"/>
              <a:gd name="connsiteX86" fmla="*/ 4595751 w 5047013"/>
              <a:gd name="connsiteY86" fmla="*/ 320633 h 1021278"/>
              <a:gd name="connsiteX87" fmla="*/ 4708566 w 5047013"/>
              <a:gd name="connsiteY87" fmla="*/ 296883 h 1021278"/>
              <a:gd name="connsiteX88" fmla="*/ 4750130 w 5047013"/>
              <a:gd name="connsiteY88" fmla="*/ 540327 h 1021278"/>
              <a:gd name="connsiteX89" fmla="*/ 4773881 w 5047013"/>
              <a:gd name="connsiteY89" fmla="*/ 480950 h 1021278"/>
              <a:gd name="connsiteX90" fmla="*/ 4963886 w 5047013"/>
              <a:gd name="connsiteY90" fmla="*/ 380010 h 1021278"/>
              <a:gd name="connsiteX91" fmla="*/ 5017325 w 5047013"/>
              <a:gd name="connsiteY91" fmla="*/ 409698 h 1021278"/>
              <a:gd name="connsiteX92" fmla="*/ 5047013 w 5047013"/>
              <a:gd name="connsiteY92" fmla="*/ 409698 h 102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047013" h="1021278">
                <a:moveTo>
                  <a:pt x="0" y="136566"/>
                </a:moveTo>
                <a:lnTo>
                  <a:pt x="65314" y="0"/>
                </a:lnTo>
                <a:lnTo>
                  <a:pt x="190005" y="433449"/>
                </a:lnTo>
                <a:lnTo>
                  <a:pt x="225631" y="267194"/>
                </a:lnTo>
                <a:lnTo>
                  <a:pt x="267195" y="403761"/>
                </a:lnTo>
                <a:lnTo>
                  <a:pt x="308759" y="344384"/>
                </a:lnTo>
                <a:lnTo>
                  <a:pt x="344385" y="665018"/>
                </a:lnTo>
                <a:lnTo>
                  <a:pt x="409699" y="599704"/>
                </a:lnTo>
                <a:lnTo>
                  <a:pt x="504701" y="795646"/>
                </a:lnTo>
                <a:lnTo>
                  <a:pt x="558140" y="765958"/>
                </a:lnTo>
                <a:lnTo>
                  <a:pt x="599704" y="807522"/>
                </a:lnTo>
                <a:lnTo>
                  <a:pt x="688769" y="1015340"/>
                </a:lnTo>
                <a:lnTo>
                  <a:pt x="736270" y="1021278"/>
                </a:lnTo>
                <a:lnTo>
                  <a:pt x="819398" y="813459"/>
                </a:lnTo>
                <a:lnTo>
                  <a:pt x="849086" y="819397"/>
                </a:lnTo>
                <a:lnTo>
                  <a:pt x="955964" y="938150"/>
                </a:lnTo>
                <a:lnTo>
                  <a:pt x="979714" y="908462"/>
                </a:lnTo>
                <a:lnTo>
                  <a:pt x="1033153" y="890649"/>
                </a:lnTo>
                <a:lnTo>
                  <a:pt x="1092530" y="973776"/>
                </a:lnTo>
                <a:lnTo>
                  <a:pt x="1122218" y="961901"/>
                </a:lnTo>
                <a:lnTo>
                  <a:pt x="1187533" y="694706"/>
                </a:lnTo>
                <a:lnTo>
                  <a:pt x="1252847" y="635329"/>
                </a:lnTo>
                <a:lnTo>
                  <a:pt x="1294411" y="688768"/>
                </a:lnTo>
                <a:lnTo>
                  <a:pt x="1347850" y="611579"/>
                </a:lnTo>
                <a:lnTo>
                  <a:pt x="1401289" y="712519"/>
                </a:lnTo>
                <a:lnTo>
                  <a:pt x="1454727" y="647205"/>
                </a:lnTo>
                <a:lnTo>
                  <a:pt x="1502229" y="635329"/>
                </a:lnTo>
                <a:lnTo>
                  <a:pt x="1537855" y="575953"/>
                </a:lnTo>
                <a:lnTo>
                  <a:pt x="1615044" y="629392"/>
                </a:lnTo>
                <a:lnTo>
                  <a:pt x="1668483" y="611579"/>
                </a:lnTo>
                <a:lnTo>
                  <a:pt x="1733798" y="659080"/>
                </a:lnTo>
                <a:lnTo>
                  <a:pt x="1763486" y="641267"/>
                </a:lnTo>
                <a:lnTo>
                  <a:pt x="1805050" y="718457"/>
                </a:lnTo>
                <a:lnTo>
                  <a:pt x="1834738" y="688768"/>
                </a:lnTo>
                <a:lnTo>
                  <a:pt x="1917865" y="676893"/>
                </a:lnTo>
                <a:lnTo>
                  <a:pt x="1959429" y="593766"/>
                </a:lnTo>
                <a:lnTo>
                  <a:pt x="2012868" y="581891"/>
                </a:lnTo>
                <a:lnTo>
                  <a:pt x="2054431" y="629392"/>
                </a:lnTo>
                <a:lnTo>
                  <a:pt x="2090057" y="593766"/>
                </a:lnTo>
                <a:lnTo>
                  <a:pt x="2143496" y="629392"/>
                </a:lnTo>
                <a:lnTo>
                  <a:pt x="2167247" y="552202"/>
                </a:lnTo>
                <a:lnTo>
                  <a:pt x="2220686" y="552202"/>
                </a:lnTo>
                <a:lnTo>
                  <a:pt x="2309751" y="421574"/>
                </a:lnTo>
                <a:lnTo>
                  <a:pt x="2357252" y="439387"/>
                </a:lnTo>
                <a:lnTo>
                  <a:pt x="2416629" y="332509"/>
                </a:lnTo>
                <a:lnTo>
                  <a:pt x="2511631" y="314696"/>
                </a:lnTo>
                <a:lnTo>
                  <a:pt x="2553195" y="279070"/>
                </a:lnTo>
                <a:lnTo>
                  <a:pt x="2636322" y="219693"/>
                </a:lnTo>
                <a:lnTo>
                  <a:pt x="2695699" y="308758"/>
                </a:lnTo>
                <a:lnTo>
                  <a:pt x="2749138" y="213755"/>
                </a:lnTo>
                <a:lnTo>
                  <a:pt x="2808514" y="166254"/>
                </a:lnTo>
                <a:lnTo>
                  <a:pt x="2885704" y="166254"/>
                </a:lnTo>
                <a:lnTo>
                  <a:pt x="2986644" y="23750"/>
                </a:lnTo>
                <a:lnTo>
                  <a:pt x="3022270" y="59376"/>
                </a:lnTo>
                <a:lnTo>
                  <a:pt x="3087585" y="5937"/>
                </a:lnTo>
                <a:lnTo>
                  <a:pt x="3146961" y="5937"/>
                </a:lnTo>
                <a:lnTo>
                  <a:pt x="3188525" y="124691"/>
                </a:lnTo>
                <a:lnTo>
                  <a:pt x="3230089" y="83127"/>
                </a:lnTo>
                <a:lnTo>
                  <a:pt x="3277590" y="142504"/>
                </a:lnTo>
                <a:lnTo>
                  <a:pt x="3325091" y="35626"/>
                </a:lnTo>
                <a:lnTo>
                  <a:pt x="3354779" y="71252"/>
                </a:lnTo>
                <a:lnTo>
                  <a:pt x="3485408" y="480950"/>
                </a:lnTo>
                <a:lnTo>
                  <a:pt x="3568535" y="475013"/>
                </a:lnTo>
                <a:lnTo>
                  <a:pt x="3592286" y="409698"/>
                </a:lnTo>
                <a:lnTo>
                  <a:pt x="3663538" y="659080"/>
                </a:lnTo>
                <a:lnTo>
                  <a:pt x="3693226" y="534389"/>
                </a:lnTo>
                <a:lnTo>
                  <a:pt x="3746665" y="587828"/>
                </a:lnTo>
                <a:lnTo>
                  <a:pt x="3788229" y="385948"/>
                </a:lnTo>
                <a:lnTo>
                  <a:pt x="3817917" y="314696"/>
                </a:lnTo>
                <a:lnTo>
                  <a:pt x="3865418" y="362197"/>
                </a:lnTo>
                <a:lnTo>
                  <a:pt x="3912920" y="344384"/>
                </a:lnTo>
                <a:lnTo>
                  <a:pt x="3960421" y="243444"/>
                </a:lnTo>
                <a:lnTo>
                  <a:pt x="4013860" y="290945"/>
                </a:lnTo>
                <a:lnTo>
                  <a:pt x="4037611" y="249381"/>
                </a:lnTo>
                <a:lnTo>
                  <a:pt x="4085112" y="338446"/>
                </a:lnTo>
                <a:lnTo>
                  <a:pt x="4114800" y="267194"/>
                </a:lnTo>
                <a:lnTo>
                  <a:pt x="4162301" y="433449"/>
                </a:lnTo>
                <a:lnTo>
                  <a:pt x="4203865" y="451262"/>
                </a:lnTo>
                <a:lnTo>
                  <a:pt x="4239491" y="332509"/>
                </a:lnTo>
                <a:lnTo>
                  <a:pt x="4310743" y="427511"/>
                </a:lnTo>
                <a:lnTo>
                  <a:pt x="4334494" y="320633"/>
                </a:lnTo>
                <a:lnTo>
                  <a:pt x="4381995" y="391885"/>
                </a:lnTo>
                <a:lnTo>
                  <a:pt x="4411683" y="267194"/>
                </a:lnTo>
                <a:lnTo>
                  <a:pt x="4411683" y="267194"/>
                </a:lnTo>
                <a:lnTo>
                  <a:pt x="4494811" y="314696"/>
                </a:lnTo>
                <a:lnTo>
                  <a:pt x="4530437" y="279070"/>
                </a:lnTo>
                <a:lnTo>
                  <a:pt x="4595751" y="320633"/>
                </a:lnTo>
                <a:lnTo>
                  <a:pt x="4708566" y="296883"/>
                </a:lnTo>
                <a:lnTo>
                  <a:pt x="4750130" y="540327"/>
                </a:lnTo>
                <a:lnTo>
                  <a:pt x="4773881" y="480950"/>
                </a:lnTo>
                <a:lnTo>
                  <a:pt x="4963886" y="380010"/>
                </a:lnTo>
                <a:lnTo>
                  <a:pt x="5017325" y="409698"/>
                </a:lnTo>
                <a:lnTo>
                  <a:pt x="5047013" y="409698"/>
                </a:ln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65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th edition TEMPLATE">
  <a:themeElements>
    <a:clrScheme name="Gwartney PPT 2011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15th edition TEMPLATE</Template>
  <TotalTime>393</TotalTime>
  <Words>1823</Words>
  <Application>Microsoft Macintosh PowerPoint</Application>
  <PresentationFormat>On-screen Show (4:3)</PresentationFormat>
  <Paragraphs>423</Paragraphs>
  <Slides>42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Calibri</vt:lpstr>
      <vt:lpstr>Times New Roman</vt:lpstr>
      <vt:lpstr>Arial</vt:lpstr>
      <vt:lpstr>15th edition TEMPLATE</vt:lpstr>
      <vt:lpstr>Lessons from  the Great Depression</vt:lpstr>
      <vt:lpstr>The Economic Record  of the Great Depression</vt:lpstr>
      <vt:lpstr>Conditions During the Great Depression</vt:lpstr>
      <vt:lpstr>Real GDP, 1929-1940</vt:lpstr>
      <vt:lpstr>Rate of Unemployment, 1929-1940</vt:lpstr>
      <vt:lpstr>The Great Depression</vt:lpstr>
      <vt:lpstr>Was the Great Depression Caused by the 1929 Stock Market Crash?</vt:lpstr>
      <vt:lpstr>Stock Market, 1928-1930</vt:lpstr>
      <vt:lpstr>Stock Market, 1931-1940</vt:lpstr>
      <vt:lpstr>Stock Prices and Recessions</vt:lpstr>
      <vt:lpstr>Why Was the Great Depression So Lengthy and Severe?</vt:lpstr>
      <vt:lpstr>Causes of the Great Depression</vt:lpstr>
      <vt:lpstr>Factor 1:  Contraction of the Money Supply</vt:lpstr>
      <vt:lpstr>Change in Money Supply, 1925-1940</vt:lpstr>
      <vt:lpstr>Change In Consumer Prices, 1925-1940</vt:lpstr>
      <vt:lpstr>Monetary Policy  and the Great Depression</vt:lpstr>
      <vt:lpstr>Factor 2:  Smoot-Hawley Tariff Increases of 1930</vt:lpstr>
      <vt:lpstr>Factor 2:  Smoot-Hawley Tariff Increases of 1930</vt:lpstr>
      <vt:lpstr>Factor 2:  Smoot-Hawley Tariff Increases of 1930</vt:lpstr>
      <vt:lpstr>Smoot- Hawley</vt:lpstr>
      <vt:lpstr>Factor 3: Tax Increases in  the Midst of a Severe Downturn</vt:lpstr>
      <vt:lpstr>Marginal Income Tax Rates, 1925-1940</vt:lpstr>
      <vt:lpstr>Marginal Income Tax Rates, 1925-1940</vt:lpstr>
      <vt:lpstr>Factor 4: Price Controls, Regulations,  and Constant Policy Changes</vt:lpstr>
      <vt:lpstr>The Agricultural Adjustment Act (AAA)</vt:lpstr>
      <vt:lpstr>The Agricultural Adjustment Act (AAA)</vt:lpstr>
      <vt:lpstr>National Industrial Recovery Act (NIRA)</vt:lpstr>
      <vt:lpstr>National Industrial Recovery Act (NIRA)</vt:lpstr>
      <vt:lpstr>NIRA-Industrial Production, 1932-1936</vt:lpstr>
      <vt:lpstr>Did the New Deal Policies  End the Great Depression?</vt:lpstr>
      <vt:lpstr>Did the New Deal Policies  End the Great Depression?</vt:lpstr>
      <vt:lpstr>Did the New Deal Policies  End the Great Depression?</vt:lpstr>
      <vt:lpstr>Fiscal Policy During  the Great Depression</vt:lpstr>
      <vt:lpstr>Fiscal Policy During  the Great Depression</vt:lpstr>
      <vt:lpstr>Government Expenditures, 1929-1940</vt:lpstr>
      <vt:lpstr>Federal Budget Deficits, 1929-1940</vt:lpstr>
      <vt:lpstr>Lessons From  the Great Depression</vt:lpstr>
      <vt:lpstr>What Are the Lessons  from the Great Depression?</vt:lpstr>
      <vt:lpstr>What Are the Lessons  from the Great Depression?</vt:lpstr>
      <vt:lpstr>What Are the Lessons  from the Great Depression?</vt:lpstr>
      <vt:lpstr>Questions for Thought: </vt:lpstr>
      <vt:lpstr>PowerPoint Presentation</vt:lpstr>
    </vt:vector>
  </TitlesOfParts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from the Great Depression</dc:title>
  <dc:subject>Lessons from the Great Depression</dc:subject>
  <dc:creator>Dr. Chuck Skipton</dc:creator>
  <cp:lastModifiedBy>Joseph Connors</cp:lastModifiedBy>
  <cp:revision>29</cp:revision>
  <dcterms:created xsi:type="dcterms:W3CDTF">2013-12-17T18:08:03Z</dcterms:created>
  <dcterms:modified xsi:type="dcterms:W3CDTF">2016-12-27T22:49:36Z</dcterms:modified>
</cp:coreProperties>
</file>