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86" r:id="rId10"/>
    <p:sldId id="264" r:id="rId11"/>
    <p:sldId id="287" r:id="rId12"/>
    <p:sldId id="265" r:id="rId13"/>
    <p:sldId id="266" r:id="rId14"/>
    <p:sldId id="288"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4">
          <p15:clr>
            <a:srgbClr val="A4A3A4"/>
          </p15:clr>
        </p15:guide>
        <p15:guide id="2" pos="39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E4A8"/>
    <a:srgbClr val="FCAC8C"/>
    <a:srgbClr val="8AAAF2"/>
    <a:srgbClr val="FFFF97"/>
    <a:srgbClr val="FBFDE7"/>
    <a:srgbClr val="ACC3F6"/>
    <a:srgbClr val="F1F1E3"/>
    <a:srgbClr val="F4F6EE"/>
    <a:srgbClr val="E9EDDF"/>
    <a:srgbClr val="EFE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2" autoAdjust="0"/>
    <p:restoredTop sz="94666"/>
  </p:normalViewPr>
  <p:slideViewPr>
    <p:cSldViewPr snapToGrid="0" snapToObjects="1">
      <p:cViewPr varScale="1">
        <p:scale>
          <a:sx n="102" d="100"/>
          <a:sy n="102" d="100"/>
        </p:scale>
        <p:origin x="816" y="184"/>
      </p:cViewPr>
      <p:guideLst>
        <p:guide orient="horz" pos="594"/>
        <p:guide pos="3959"/>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5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60"/>
      <c:rotY val="359"/>
      <c:rAngAx val="0"/>
    </c:view3D>
    <c:floor>
      <c:thickness val="0"/>
    </c:floor>
    <c:sideWall>
      <c:thickness val="0"/>
    </c:sideWall>
    <c:backWall>
      <c:thickness val="0"/>
    </c:backWall>
    <c:plotArea>
      <c:layout/>
      <c:pie3DChart>
        <c:varyColors val="1"/>
        <c:ser>
          <c:idx val="0"/>
          <c:order val="0"/>
          <c:spPr>
            <a:solidFill>
              <a:srgbClr val="578DB1"/>
            </a:solidFill>
            <a:ln w="28575">
              <a:solidFill>
                <a:schemeClr val="tx1"/>
              </a:solidFill>
            </a:ln>
          </c:spPr>
          <c:explosion val="15"/>
          <c:dPt>
            <c:idx val="1"/>
            <c:bubble3D val="0"/>
            <c:explosion val="17"/>
          </c:dPt>
          <c:dPt>
            <c:idx val="2"/>
            <c:bubble3D val="0"/>
            <c:explosion val="18"/>
          </c:dPt>
          <c:dPt>
            <c:idx val="3"/>
            <c:bubble3D val="0"/>
            <c:explosion val="17"/>
          </c:dPt>
          <c:dPt>
            <c:idx val="4"/>
            <c:bubble3D val="0"/>
            <c:explosion val="20"/>
          </c:dPt>
          <c:cat>
            <c:strRef>
              <c:f>'ST 01 ex 3'!$B$2:$B$7</c:f>
              <c:strCache>
                <c:ptCount val="6"/>
                <c:pt idx="0">
                  <c:v>Payroll</c:v>
                </c:pt>
                <c:pt idx="1">
                  <c:v>other</c:v>
                </c:pt>
                <c:pt idx="2">
                  <c:v>duties</c:v>
                </c:pt>
                <c:pt idx="3">
                  <c:v>Excise</c:v>
                </c:pt>
                <c:pt idx="4">
                  <c:v>Corporate income</c:v>
                </c:pt>
                <c:pt idx="5">
                  <c:v>Personal income</c:v>
                </c:pt>
              </c:strCache>
            </c:strRef>
          </c:cat>
          <c:val>
            <c:numRef>
              <c:f>'ST 01 ex 3'!$C$2:$C$7</c:f>
              <c:numCache>
                <c:formatCode>General</c:formatCode>
                <c:ptCount val="6"/>
                <c:pt idx="0">
                  <c:v>34.5</c:v>
                </c:pt>
                <c:pt idx="1">
                  <c:v>4.9</c:v>
                </c:pt>
                <c:pt idx="2">
                  <c:v>1.2</c:v>
                </c:pt>
                <c:pt idx="3">
                  <c:v>3.2</c:v>
                </c:pt>
                <c:pt idx="4">
                  <c:v>9.9</c:v>
                </c:pt>
                <c:pt idx="5">
                  <c:v>46.2</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60"/>
      <c:rotY val="0"/>
      <c:rAngAx val="0"/>
    </c:view3D>
    <c:floor>
      <c:thickness val="0"/>
    </c:floor>
    <c:sideWall>
      <c:thickness val="0"/>
    </c:sideWall>
    <c:backWall>
      <c:thickness val="0"/>
    </c:backWall>
    <c:plotArea>
      <c:layout>
        <c:manualLayout>
          <c:layoutTarget val="inner"/>
          <c:xMode val="edge"/>
          <c:yMode val="edge"/>
          <c:x val="0.0"/>
          <c:y val="0.0495547752195884"/>
          <c:w val="0.959259259259259"/>
          <c:h val="0.931862184073066"/>
        </c:manualLayout>
      </c:layout>
      <c:pie3DChart>
        <c:varyColors val="1"/>
        <c:ser>
          <c:idx val="0"/>
          <c:order val="0"/>
          <c:spPr>
            <a:solidFill>
              <a:srgbClr val="888626"/>
            </a:solidFill>
            <a:ln w="28575">
              <a:solidFill>
                <a:schemeClr val="tx1"/>
              </a:solidFill>
            </a:ln>
          </c:spPr>
          <c:explosion val="25"/>
          <c:dPt>
            <c:idx val="0"/>
            <c:bubble3D val="0"/>
            <c:explosion val="17"/>
          </c:dPt>
          <c:dPt>
            <c:idx val="1"/>
            <c:bubble3D val="0"/>
            <c:explosion val="16"/>
          </c:dPt>
          <c:dPt>
            <c:idx val="2"/>
            <c:bubble3D val="0"/>
            <c:explosion val="17"/>
          </c:dPt>
          <c:dPt>
            <c:idx val="3"/>
            <c:bubble3D val="0"/>
            <c:explosion val="20"/>
          </c:dPt>
          <c:dPt>
            <c:idx val="4"/>
            <c:bubble3D val="0"/>
            <c:explosion val="17"/>
          </c:dPt>
          <c:dPt>
            <c:idx val="5"/>
            <c:bubble3D val="0"/>
            <c:explosion val="16"/>
          </c:dPt>
          <c:dPt>
            <c:idx val="6"/>
            <c:bubble3D val="0"/>
            <c:explosion val="15"/>
          </c:dPt>
          <c:dPt>
            <c:idx val="7"/>
            <c:bubble3D val="0"/>
            <c:explosion val="16"/>
          </c:dPt>
          <c:cat>
            <c:strRef>
              <c:f>'ST 01 ex 3'!$E$2:$E$9</c:f>
              <c:strCache>
                <c:ptCount val="8"/>
                <c:pt idx="0">
                  <c:v>user charges</c:v>
                </c:pt>
                <c:pt idx="1">
                  <c:v>personal income</c:v>
                </c:pt>
                <c:pt idx="2">
                  <c:v>corporate income</c:v>
                </c:pt>
                <c:pt idx="3">
                  <c:v>transfers from federal government</c:v>
                </c:pt>
                <c:pt idx="4">
                  <c:v>other</c:v>
                </c:pt>
                <c:pt idx="5">
                  <c:v>sales and excise</c:v>
                </c:pt>
                <c:pt idx="6">
                  <c:v>interest earnings</c:v>
                </c:pt>
                <c:pt idx="7">
                  <c:v>property</c:v>
                </c:pt>
              </c:strCache>
            </c:strRef>
          </c:cat>
          <c:val>
            <c:numRef>
              <c:f>'ST 01 ex 3'!$F$2:$F$9</c:f>
              <c:numCache>
                <c:formatCode>General</c:formatCode>
                <c:ptCount val="8"/>
                <c:pt idx="0">
                  <c:v>16.4</c:v>
                </c:pt>
                <c:pt idx="1">
                  <c:v>10.9</c:v>
                </c:pt>
                <c:pt idx="2">
                  <c:v>1.9</c:v>
                </c:pt>
                <c:pt idx="3">
                  <c:v>24.7</c:v>
                </c:pt>
                <c:pt idx="4">
                  <c:v>9.3</c:v>
                </c:pt>
                <c:pt idx="5">
                  <c:v>17.6</c:v>
                </c:pt>
                <c:pt idx="6">
                  <c:v>2.2</c:v>
                </c:pt>
                <c:pt idx="7">
                  <c:v>17.0</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4</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8</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13</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15</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21</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22</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24</a:t>
            </a:fld>
            <a:endParaRPr lang="en-US"/>
          </a:p>
        </p:txBody>
      </p:sp>
    </p:spTree>
    <p:extLst>
      <p:ext uri="{BB962C8B-B14F-4D97-AF65-F5344CB8AC3E}">
        <p14:creationId xmlns:p14="http://schemas.microsoft.com/office/powerpoint/2010/main" val="3722583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25</a:t>
            </a:fld>
            <a:endParaRPr lang="en-US"/>
          </a:p>
        </p:txBody>
      </p:sp>
    </p:spTree>
    <p:extLst>
      <p:ext uri="{BB962C8B-B14F-4D97-AF65-F5344CB8AC3E}">
        <p14:creationId xmlns:p14="http://schemas.microsoft.com/office/powerpoint/2010/main" val="372258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40" name="Group 39"/>
          <p:cNvGrpSpPr/>
          <p:nvPr userDrawn="1"/>
        </p:nvGrpSpPr>
        <p:grpSpPr>
          <a:xfrm>
            <a:off x="681355" y="5638235"/>
            <a:ext cx="8010009" cy="871401"/>
            <a:chOff x="928495" y="5682125"/>
            <a:chExt cx="8010009" cy="871401"/>
          </a:xfrm>
        </p:grpSpPr>
        <p:sp>
          <p:nvSpPr>
            <p:cNvPr id="41" name="Rectangle 40"/>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3"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4" name="Group 43"/>
          <p:cNvGrpSpPr/>
          <p:nvPr userDrawn="1"/>
        </p:nvGrpSpPr>
        <p:grpSpPr>
          <a:xfrm>
            <a:off x="2435956" y="55169"/>
            <a:ext cx="4191614" cy="2154873"/>
            <a:chOff x="2435956" y="55169"/>
            <a:chExt cx="4191614" cy="2154873"/>
          </a:xfrm>
        </p:grpSpPr>
        <p:grpSp>
          <p:nvGrpSpPr>
            <p:cNvPr id="45" name="Group 44"/>
            <p:cNvGrpSpPr/>
            <p:nvPr userDrawn="1"/>
          </p:nvGrpSpPr>
          <p:grpSpPr>
            <a:xfrm>
              <a:off x="2435956" y="55169"/>
              <a:ext cx="4191614" cy="2154873"/>
              <a:chOff x="997268" y="152400"/>
              <a:chExt cx="7392352" cy="3657600"/>
            </a:xfrm>
          </p:grpSpPr>
          <p:sp>
            <p:nvSpPr>
              <p:cNvPr id="48" name="Rectangle 47"/>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51" name="Straight Connector 50"/>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7" name="TextBox 46"/>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20" name="Title Placeholder 1"/>
          <p:cNvSpPr>
            <a:spLocks noGrp="1"/>
          </p:cNvSpPr>
          <p:nvPr userDrawn="1">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21"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24"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25" name="Text Box 66"/>
          <p:cNvSpPr txBox="1">
            <a:spLocks noChangeArrowheads="1"/>
          </p:cNvSpPr>
          <p:nvPr userDrawn="1"/>
        </p:nvSpPr>
        <p:spPr bwMode="auto">
          <a:xfrm>
            <a:off x="444749" y="3794165"/>
            <a:ext cx="2543581"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Micro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26"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6</a:t>
            </a:r>
            <a:endParaRPr kumimoji="0" lang="en-US" sz="2400" b="0" dirty="0">
              <a:solidFill>
                <a:schemeClr val="bg1"/>
              </a:solidFill>
              <a:latin typeface="Calibri" panose="020F0502020204030204" pitchFamily="34" charset="0"/>
            </a:endParaRPr>
          </a:p>
        </p:txBody>
      </p:sp>
      <p:sp>
        <p:nvSpPr>
          <p:cNvPr id="27"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28" name="Text Box 69"/>
          <p:cNvSpPr txBox="1">
            <a:spLocks noChangeArrowheads="1"/>
          </p:cNvSpPr>
          <p:nvPr userDrawn="1"/>
        </p:nvSpPr>
        <p:spPr bwMode="auto">
          <a:xfrm>
            <a:off x="4022372" y="3404388"/>
            <a:ext cx="2151423"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1</a:t>
            </a:r>
            <a:endParaRPr kumimoji="0" lang="en-US" sz="2400" b="0" dirty="0">
              <a:solidFill>
                <a:schemeClr val="bg1"/>
              </a:solidFill>
              <a:latin typeface="Calibri" panose="020F0502020204030204" pitchFamily="34" charset="0"/>
            </a:endParaRPr>
          </a:p>
        </p:txBody>
      </p:sp>
      <p:sp>
        <p:nvSpPr>
          <p:cNvPr id="29" name="Text Box 70"/>
          <p:cNvSpPr txBox="1">
            <a:spLocks noChangeArrowheads="1"/>
          </p:cNvSpPr>
          <p:nvPr userDrawn="1"/>
        </p:nvSpPr>
        <p:spPr bwMode="auto">
          <a:xfrm>
            <a:off x="4022372" y="3794165"/>
            <a:ext cx="2151423"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1</a:t>
            </a:r>
            <a:endParaRPr kumimoji="0" lang="en-US" sz="2400" b="0" dirty="0">
              <a:solidFill>
                <a:schemeClr val="bg1"/>
              </a:solidFill>
              <a:latin typeface="Calibri" panose="020F0502020204030204" pitchFamily="34" charset="0"/>
            </a:endParaRPr>
          </a:p>
        </p:txBody>
      </p:sp>
      <p:sp>
        <p:nvSpPr>
          <p:cNvPr id="30" name="Text Box 143"/>
          <p:cNvSpPr txBox="1">
            <a:spLocks noChangeArrowheads="1"/>
          </p:cNvSpPr>
          <p:nvPr userDrawn="1"/>
        </p:nvSpPr>
        <p:spPr bwMode="auto">
          <a:xfrm>
            <a:off x="436811" y="4190013"/>
            <a:ext cx="2562817"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a:solidFill>
                  <a:schemeClr val="bg1"/>
                </a:solidFill>
                <a:latin typeface="Calibri" panose="020F0502020204030204" pitchFamily="34" charset="0"/>
              </a:rPr>
              <a:t>Macro Only</a:t>
            </a:r>
            <a:r>
              <a:rPr kumimoji="0" lang="en-US" sz="2400" b="0">
                <a:solidFill>
                  <a:schemeClr val="bg1"/>
                </a:solidFill>
                <a:latin typeface="Calibri" panose="020F0502020204030204" pitchFamily="34" charset="0"/>
              </a:rPr>
              <a:t> </a:t>
            </a:r>
            <a:r>
              <a:rPr kumimoji="0" lang="en-US" sz="2400">
                <a:solidFill>
                  <a:schemeClr val="bg1"/>
                </a:solidFill>
                <a:latin typeface="Calibri" panose="020F0502020204030204" pitchFamily="34" charset="0"/>
              </a:rPr>
              <a:t>Text</a:t>
            </a:r>
            <a:r>
              <a:rPr kumimoji="0" lang="en-US" sz="2400" b="0">
                <a:solidFill>
                  <a:schemeClr val="bg1"/>
                </a:solidFill>
                <a:latin typeface="Calibri" panose="020F0502020204030204" pitchFamily="34" charset="0"/>
              </a:rPr>
              <a:t> </a:t>
            </a:r>
            <a:r>
              <a:rPr kumimoji="0" lang="en-US" sz="2400" b="0">
                <a:solidFill>
                  <a:schemeClr val="bg1"/>
                </a:solidFill>
                <a:latin typeface="Calibri" panose="020F0502020204030204" pitchFamily="34" charset="0"/>
                <a:ea typeface="Times New Roman" pitchFamily="-110" charset="0"/>
                <a:cs typeface="Times New Roman" pitchFamily="-110" charset="0"/>
              </a:rPr>
              <a:t>—</a:t>
            </a:r>
          </a:p>
        </p:txBody>
      </p:sp>
      <p:sp>
        <p:nvSpPr>
          <p:cNvPr id="31" name="Text Box 144"/>
          <p:cNvSpPr txBox="1">
            <a:spLocks noChangeArrowheads="1"/>
          </p:cNvSpPr>
          <p:nvPr userDrawn="1"/>
        </p:nvSpPr>
        <p:spPr bwMode="auto">
          <a:xfrm>
            <a:off x="2861725" y="4190013"/>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5</a:t>
            </a:r>
            <a:endParaRPr kumimoji="0" lang="en-US" sz="2400" b="0" dirty="0">
              <a:solidFill>
                <a:schemeClr val="bg1"/>
              </a:solidFill>
              <a:latin typeface="Calibri" panose="020F0502020204030204" pitchFamily="34" charset="0"/>
            </a:endParaRPr>
          </a:p>
        </p:txBody>
      </p:sp>
      <p:sp>
        <p:nvSpPr>
          <p:cNvPr id="32" name="Text Box 145"/>
          <p:cNvSpPr txBox="1">
            <a:spLocks noChangeArrowheads="1"/>
          </p:cNvSpPr>
          <p:nvPr userDrawn="1"/>
        </p:nvSpPr>
        <p:spPr bwMode="auto">
          <a:xfrm>
            <a:off x="4014434" y="4190013"/>
            <a:ext cx="2082493"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Special Topic: 1</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1649" y="2227383"/>
            <a:ext cx="7634484" cy="1196613"/>
          </a:xfrm>
          <a:prstGeom prst="rect">
            <a:avLst/>
          </a:prstGeom>
        </p:spPr>
        <p:txBody>
          <a:bodyPr anchor="b">
            <a:noAutofit/>
          </a:bodyPr>
          <a:lstStyle/>
          <a:p>
            <a:pPr>
              <a:lnSpc>
                <a:spcPts val="4000"/>
              </a:lnSpc>
            </a:pPr>
            <a:r>
              <a:rPr lang="en-US" dirty="0"/>
              <a:t>Government Spending </a:t>
            </a:r>
            <a:r>
              <a:rPr lang="en-US" dirty="0" smtClean="0"/>
              <a:t/>
            </a:r>
            <a:br>
              <a:rPr lang="en-US" dirty="0" smtClean="0"/>
            </a:br>
            <a:r>
              <a:rPr lang="en-US" dirty="0" smtClean="0"/>
              <a:t>and </a:t>
            </a:r>
            <a:r>
              <a:rPr lang="en-US" dirty="0"/>
              <a:t>Taxation</a:t>
            </a:r>
          </a:p>
        </p:txBody>
      </p:sp>
    </p:spTree>
    <p:extLst>
      <p:ext uri="{BB962C8B-B14F-4D97-AF65-F5344CB8AC3E}">
        <p14:creationId xmlns:p14="http://schemas.microsoft.com/office/powerpoint/2010/main" val="1810546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41633"/>
            <a:ext cx="8904855" cy="704026"/>
          </a:xfrm>
        </p:spPr>
        <p:txBody>
          <a:bodyPr/>
          <a:lstStyle/>
          <a:p>
            <a:r>
              <a:rPr lang="en-US" dirty="0"/>
              <a:t>Taxes and the Cost of Government</a:t>
            </a:r>
          </a:p>
        </p:txBody>
      </p:sp>
      <p:sp>
        <p:nvSpPr>
          <p:cNvPr id="3" name="Content Placeholder 2"/>
          <p:cNvSpPr>
            <a:spLocks noGrp="1"/>
          </p:cNvSpPr>
          <p:nvPr>
            <p:ph idx="1"/>
          </p:nvPr>
        </p:nvSpPr>
        <p:spPr>
          <a:xfrm>
            <a:off x="140675" y="1108014"/>
            <a:ext cx="8883750" cy="3712464"/>
          </a:xfrm>
        </p:spPr>
        <p:txBody>
          <a:bodyPr/>
          <a:lstStyle/>
          <a:p>
            <a:pPr marL="231775" indent="-231775"/>
            <a:r>
              <a:rPr lang="en-US" dirty="0">
                <a:solidFill>
                  <a:srgbClr val="32302A"/>
                </a:solidFill>
              </a:rPr>
              <a:t>A dollar of taxation costs the economy more than </a:t>
            </a:r>
            <a:r>
              <a:rPr lang="en-US" dirty="0" smtClean="0">
                <a:solidFill>
                  <a:srgbClr val="32302A"/>
                </a:solidFill>
              </a:rPr>
              <a:t>a dollar because: </a:t>
            </a:r>
            <a:endParaRPr lang="en-US" dirty="0">
              <a:solidFill>
                <a:srgbClr val="32302A"/>
              </a:solidFill>
            </a:endParaRPr>
          </a:p>
          <a:p>
            <a:pPr marL="631825" lvl="1" indent="-231775"/>
            <a:r>
              <a:rPr lang="en-US" sz="2800" dirty="0" smtClean="0">
                <a:solidFill>
                  <a:srgbClr val="32302A"/>
                </a:solidFill>
              </a:rPr>
              <a:t>it is costly </a:t>
            </a:r>
            <a:r>
              <a:rPr lang="en-US" sz="2800" dirty="0">
                <a:solidFill>
                  <a:srgbClr val="32302A"/>
                </a:solidFill>
              </a:rPr>
              <a:t>to administer, enforce, </a:t>
            </a:r>
            <a:r>
              <a:rPr lang="en-US" sz="2800" dirty="0" smtClean="0">
                <a:solidFill>
                  <a:srgbClr val="32302A"/>
                </a:solidFill>
              </a:rPr>
              <a:t>and </a:t>
            </a:r>
            <a:r>
              <a:rPr lang="en-US" sz="2800" dirty="0">
                <a:solidFill>
                  <a:srgbClr val="32302A"/>
                </a:solidFill>
              </a:rPr>
              <a:t>comply (for </a:t>
            </a:r>
            <a:r>
              <a:rPr lang="en-US" sz="2800" dirty="0" smtClean="0">
                <a:solidFill>
                  <a:srgbClr val="32302A"/>
                </a:solidFill>
              </a:rPr>
              <a:t/>
            </a:r>
            <a:br>
              <a:rPr lang="en-US" sz="2800" dirty="0" smtClean="0">
                <a:solidFill>
                  <a:srgbClr val="32302A"/>
                </a:solidFill>
              </a:rPr>
            </a:br>
            <a:r>
              <a:rPr lang="en-US" sz="2800" dirty="0" smtClean="0">
                <a:solidFill>
                  <a:srgbClr val="32302A"/>
                </a:solidFill>
              </a:rPr>
              <a:t>both individuals and </a:t>
            </a:r>
            <a:r>
              <a:rPr lang="en-US" sz="2800" dirty="0">
                <a:solidFill>
                  <a:srgbClr val="32302A"/>
                </a:solidFill>
              </a:rPr>
              <a:t>firms</a:t>
            </a:r>
            <a:r>
              <a:rPr lang="en-US" sz="2800" dirty="0" smtClean="0">
                <a:solidFill>
                  <a:srgbClr val="32302A"/>
                </a:solidFill>
              </a:rPr>
              <a:t>) with the tax legislation </a:t>
            </a:r>
            <a:endParaRPr lang="en-US" sz="2800" dirty="0">
              <a:solidFill>
                <a:srgbClr val="32302A"/>
              </a:solidFill>
            </a:endParaRPr>
          </a:p>
          <a:p>
            <a:pPr marL="631825" lvl="1" indent="-231775"/>
            <a:r>
              <a:rPr lang="en-US" sz="2800" dirty="0" smtClean="0">
                <a:solidFill>
                  <a:srgbClr val="32302A"/>
                </a:solidFill>
              </a:rPr>
              <a:t>taxes </a:t>
            </a:r>
            <a:r>
              <a:rPr lang="en-US" sz="2800" dirty="0">
                <a:solidFill>
                  <a:srgbClr val="32302A"/>
                </a:solidFill>
              </a:rPr>
              <a:t>distort incentives and eliminate productive exchanges </a:t>
            </a:r>
            <a:r>
              <a:rPr lang="en-US" sz="2800" i="1" dirty="0">
                <a:solidFill>
                  <a:srgbClr val="32302A"/>
                </a:solidFill>
              </a:rPr>
              <a:t>(and </a:t>
            </a:r>
            <a:r>
              <a:rPr lang="en-US" sz="2800" i="1" dirty="0" smtClean="0">
                <a:solidFill>
                  <a:srgbClr val="32302A"/>
                </a:solidFill>
              </a:rPr>
              <a:t>cause people </a:t>
            </a:r>
            <a:r>
              <a:rPr lang="en-US" sz="2800" i="1" dirty="0">
                <a:solidFill>
                  <a:srgbClr val="32302A"/>
                </a:solidFill>
              </a:rPr>
              <a:t>to undertake some counterproductive activities</a:t>
            </a:r>
            <a:r>
              <a:rPr lang="en-US" sz="2800" i="1" dirty="0" smtClean="0">
                <a:solidFill>
                  <a:srgbClr val="32302A"/>
                </a:solidFill>
              </a:rPr>
              <a:t>)</a:t>
            </a:r>
            <a:r>
              <a:rPr lang="en-US" sz="2800" dirty="0" smtClean="0">
                <a:solidFill>
                  <a:srgbClr val="32302A"/>
                </a:solidFill>
              </a:rPr>
              <a:t>  </a:t>
            </a:r>
            <a:endParaRPr lang="en-US" sz="2800" dirty="0">
              <a:solidFill>
                <a:srgbClr val="32302A"/>
              </a:solidFill>
            </a:endParaRPr>
          </a:p>
          <a:p>
            <a:pPr marL="231775" indent="-231775"/>
            <a:r>
              <a:rPr lang="en-US" dirty="0">
                <a:solidFill>
                  <a:srgbClr val="32302A"/>
                </a:solidFill>
              </a:rPr>
              <a:t>Economists refer to this as the </a:t>
            </a:r>
            <a:r>
              <a:rPr lang="en-US" b="1" i="1" dirty="0">
                <a:solidFill>
                  <a:srgbClr val="32302A"/>
                </a:solidFill>
              </a:rPr>
              <a:t>“dead weight loss” of taxation</a:t>
            </a:r>
            <a:r>
              <a:rPr lang="en-US" dirty="0">
                <a:solidFill>
                  <a:srgbClr val="32302A"/>
                </a:solidFill>
              </a:rPr>
              <a:t>. </a:t>
            </a:r>
          </a:p>
        </p:txBody>
      </p:sp>
    </p:spTree>
    <p:extLst>
      <p:ext uri="{BB962C8B-B14F-4D97-AF65-F5344CB8AC3E}">
        <p14:creationId xmlns:p14="http://schemas.microsoft.com/office/powerpoint/2010/main" val="2240870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433" y="560456"/>
            <a:ext cx="7772400" cy="971359"/>
          </a:xfrm>
        </p:spPr>
        <p:txBody>
          <a:bodyPr anchor="ctr"/>
          <a:lstStyle/>
          <a:p>
            <a:pPr>
              <a:lnSpc>
                <a:spcPts val="4000"/>
              </a:lnSpc>
            </a:pPr>
            <a:r>
              <a:rPr lang="en-US" dirty="0" smtClean="0"/>
              <a:t>How Has the Structure of the Personal Income Tax Changed</a:t>
            </a:r>
            <a:endParaRPr lang="en-US" dirty="0"/>
          </a:p>
        </p:txBody>
      </p:sp>
    </p:spTree>
    <p:extLst>
      <p:ext uri="{BB962C8B-B14F-4D97-AF65-F5344CB8AC3E}">
        <p14:creationId xmlns:p14="http://schemas.microsoft.com/office/powerpoint/2010/main" val="217473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13937"/>
            <a:ext cx="8904855" cy="964590"/>
          </a:xfrm>
        </p:spPr>
        <p:txBody>
          <a:bodyPr/>
          <a:lstStyle/>
          <a:p>
            <a:pPr>
              <a:lnSpc>
                <a:spcPts val="3500"/>
              </a:lnSpc>
            </a:pPr>
            <a:r>
              <a:rPr lang="en-US" dirty="0"/>
              <a:t>How Has the Structure of the </a:t>
            </a:r>
            <a:br>
              <a:rPr lang="en-US" dirty="0"/>
            </a:br>
            <a:r>
              <a:rPr lang="en-US" dirty="0" smtClean="0"/>
              <a:t>Federal Personal </a:t>
            </a:r>
            <a:r>
              <a:rPr lang="en-US" dirty="0"/>
              <a:t>Income Tax Changed?</a:t>
            </a:r>
          </a:p>
        </p:txBody>
      </p:sp>
      <p:sp>
        <p:nvSpPr>
          <p:cNvPr id="3" name="Content Placeholder 2"/>
          <p:cNvSpPr>
            <a:spLocks noGrp="1"/>
          </p:cNvSpPr>
          <p:nvPr>
            <p:ph idx="1"/>
          </p:nvPr>
        </p:nvSpPr>
        <p:spPr>
          <a:xfrm>
            <a:off x="140675" y="1106525"/>
            <a:ext cx="8883750" cy="4676859"/>
          </a:xfrm>
        </p:spPr>
        <p:txBody>
          <a:bodyPr/>
          <a:lstStyle/>
          <a:p>
            <a:pPr marL="231775" indent="-231775"/>
            <a:r>
              <a:rPr lang="en-US" dirty="0">
                <a:solidFill>
                  <a:srgbClr val="32302A"/>
                </a:solidFill>
              </a:rPr>
              <a:t>The share of the income tax paid by </a:t>
            </a:r>
            <a:r>
              <a:rPr lang="en-US" dirty="0" smtClean="0">
                <a:solidFill>
                  <a:srgbClr val="32302A"/>
                </a:solidFill>
              </a:rPr>
              <a:t>high-income </a:t>
            </a:r>
            <a:r>
              <a:rPr lang="en-US" dirty="0">
                <a:solidFill>
                  <a:srgbClr val="32302A"/>
                </a:solidFill>
              </a:rPr>
              <a:t>taxpayers </a:t>
            </a:r>
            <a:r>
              <a:rPr lang="en-US" dirty="0" smtClean="0">
                <a:solidFill>
                  <a:srgbClr val="32302A"/>
                </a:solidFill>
              </a:rPr>
              <a:t>has </a:t>
            </a:r>
            <a:r>
              <a:rPr lang="en-US" dirty="0">
                <a:solidFill>
                  <a:srgbClr val="32302A"/>
                </a:solidFill>
              </a:rPr>
              <a:t>risen </a:t>
            </a:r>
            <a:r>
              <a:rPr lang="en-US" dirty="0" smtClean="0">
                <a:solidFill>
                  <a:srgbClr val="32302A"/>
                </a:solidFill>
              </a:rPr>
              <a:t>steadily during the </a:t>
            </a:r>
            <a:r>
              <a:rPr lang="en-US" dirty="0">
                <a:solidFill>
                  <a:srgbClr val="32302A"/>
                </a:solidFill>
              </a:rPr>
              <a:t>past </a:t>
            </a:r>
            <a:r>
              <a:rPr lang="en-US" dirty="0" smtClean="0">
                <a:solidFill>
                  <a:srgbClr val="32302A"/>
                </a:solidFill>
              </a:rPr>
              <a:t>50 </a:t>
            </a:r>
            <a:r>
              <a:rPr lang="en-US" dirty="0">
                <a:solidFill>
                  <a:srgbClr val="32302A"/>
                </a:solidFill>
              </a:rPr>
              <a:t>years </a:t>
            </a:r>
            <a:r>
              <a:rPr lang="en-US" dirty="0" smtClean="0">
                <a:solidFill>
                  <a:srgbClr val="32302A"/>
                </a:solidFill>
              </a:rPr>
              <a:t/>
            </a:r>
            <a:br>
              <a:rPr lang="en-US" dirty="0" smtClean="0">
                <a:solidFill>
                  <a:srgbClr val="32302A"/>
                </a:solidFill>
              </a:rPr>
            </a:br>
            <a:r>
              <a:rPr lang="en-US" dirty="0" smtClean="0">
                <a:solidFill>
                  <a:srgbClr val="32302A"/>
                </a:solidFill>
              </a:rPr>
              <a:t>– </a:t>
            </a:r>
            <a:r>
              <a:rPr lang="en-US" dirty="0">
                <a:solidFill>
                  <a:srgbClr val="32302A"/>
                </a:solidFill>
              </a:rPr>
              <a:t>especially since 1980.  </a:t>
            </a:r>
            <a:r>
              <a:rPr lang="en-US" dirty="0" smtClean="0">
                <a:solidFill>
                  <a:srgbClr val="32302A"/>
                </a:solidFill>
              </a:rPr>
              <a:t/>
            </a:r>
            <a:br>
              <a:rPr lang="en-US" dirty="0" smtClean="0">
                <a:solidFill>
                  <a:srgbClr val="32302A"/>
                </a:solidFill>
              </a:rPr>
            </a:br>
            <a:r>
              <a:rPr lang="en-US" dirty="0" smtClean="0">
                <a:solidFill>
                  <a:srgbClr val="32302A"/>
                </a:solidFill>
              </a:rPr>
              <a:t>        </a:t>
            </a:r>
            <a:r>
              <a:rPr lang="en-US" i="1" dirty="0" smtClean="0">
                <a:solidFill>
                  <a:srgbClr val="32302A"/>
                </a:solidFill>
              </a:rPr>
              <a:t>(</a:t>
            </a:r>
            <a:r>
              <a:rPr lang="en-US" i="1" dirty="0">
                <a:solidFill>
                  <a:srgbClr val="32302A"/>
                </a:solidFill>
              </a:rPr>
              <a:t>This is demonstrated graphically on the next </a:t>
            </a:r>
            <a:r>
              <a:rPr lang="en-US" i="1" dirty="0" smtClean="0">
                <a:solidFill>
                  <a:srgbClr val="32302A"/>
                </a:solidFill>
              </a:rPr>
              <a:t>slide).</a:t>
            </a:r>
            <a:endParaRPr lang="en-US" i="1" dirty="0">
              <a:solidFill>
                <a:srgbClr val="32302A"/>
              </a:solidFill>
            </a:endParaRPr>
          </a:p>
          <a:p>
            <a:pPr marL="231775" indent="-231775"/>
            <a:r>
              <a:rPr lang="en-US" dirty="0">
                <a:solidFill>
                  <a:srgbClr val="32302A"/>
                </a:solidFill>
              </a:rPr>
              <a:t>Why has the share paid by those with </a:t>
            </a:r>
            <a:r>
              <a:rPr lang="en-US" dirty="0" smtClean="0">
                <a:solidFill>
                  <a:srgbClr val="32302A"/>
                </a:solidFill>
              </a:rPr>
              <a:t>high-incomes </a:t>
            </a:r>
            <a:r>
              <a:rPr lang="en-US" dirty="0">
                <a:solidFill>
                  <a:srgbClr val="32302A"/>
                </a:solidFill>
              </a:rPr>
              <a:t>risen?</a:t>
            </a:r>
          </a:p>
          <a:p>
            <a:pPr marL="631825" lvl="1" indent="-231775"/>
            <a:r>
              <a:rPr lang="en-US" sz="2800" dirty="0">
                <a:solidFill>
                  <a:srgbClr val="32302A"/>
                </a:solidFill>
              </a:rPr>
              <a:t>The decline in marginal tax rates has </a:t>
            </a:r>
            <a:r>
              <a:rPr lang="en-US" sz="2800" dirty="0" smtClean="0">
                <a:solidFill>
                  <a:srgbClr val="32302A"/>
                </a:solidFill>
              </a:rPr>
              <a:t>created </a:t>
            </a:r>
            <a:r>
              <a:rPr lang="en-US" sz="2800" dirty="0">
                <a:solidFill>
                  <a:srgbClr val="32302A"/>
                </a:solidFill>
              </a:rPr>
              <a:t>greater “incentive effects” for </a:t>
            </a:r>
            <a:r>
              <a:rPr lang="en-US" sz="2800" dirty="0" smtClean="0">
                <a:solidFill>
                  <a:srgbClr val="32302A"/>
                </a:solidFill>
              </a:rPr>
              <a:t>high-income </a:t>
            </a:r>
            <a:r>
              <a:rPr lang="en-US" sz="2800" dirty="0">
                <a:solidFill>
                  <a:srgbClr val="32302A"/>
                </a:solidFill>
              </a:rPr>
              <a:t>tax payers to earn taxable income.</a:t>
            </a:r>
          </a:p>
          <a:p>
            <a:pPr marL="631825" lvl="1" indent="-231775"/>
            <a:r>
              <a:rPr lang="en-US" sz="2800" dirty="0">
                <a:solidFill>
                  <a:srgbClr val="32302A"/>
                </a:solidFill>
              </a:rPr>
              <a:t>The standard deduction and personal exemption have increased substantially </a:t>
            </a:r>
            <a:r>
              <a:rPr lang="en-US" sz="2800" dirty="0" smtClean="0">
                <a:solidFill>
                  <a:srgbClr val="32302A"/>
                </a:solidFill>
              </a:rPr>
              <a:t>over </a:t>
            </a:r>
            <a:r>
              <a:rPr lang="en-US" sz="2800" dirty="0">
                <a:solidFill>
                  <a:srgbClr val="32302A"/>
                </a:solidFill>
              </a:rPr>
              <a:t>the past two decades.</a:t>
            </a:r>
          </a:p>
        </p:txBody>
      </p:sp>
    </p:spTree>
    <p:extLst>
      <p:ext uri="{BB962C8B-B14F-4D97-AF65-F5344CB8AC3E}">
        <p14:creationId xmlns:p14="http://schemas.microsoft.com/office/powerpoint/2010/main" val="4174488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36316" y="1967851"/>
            <a:ext cx="6153045" cy="3501292"/>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110014"/>
            <a:ext cx="8904855" cy="937250"/>
          </a:xfrm>
        </p:spPr>
        <p:txBody>
          <a:bodyPr/>
          <a:lstStyle/>
          <a:p>
            <a:pPr>
              <a:lnSpc>
                <a:spcPts val="3500"/>
              </a:lnSpc>
            </a:pPr>
            <a:r>
              <a:rPr lang="en-US" dirty="0"/>
              <a:t>Share of Federal Income Taxes</a:t>
            </a:r>
            <a:br>
              <a:rPr lang="en-US" dirty="0"/>
            </a:br>
            <a:r>
              <a:rPr lang="en-US" dirty="0"/>
              <a:t>Paid By Various Income Groups</a:t>
            </a:r>
          </a:p>
        </p:txBody>
      </p:sp>
      <p:sp>
        <p:nvSpPr>
          <p:cNvPr id="61" name="Text Box 10"/>
          <p:cNvSpPr txBox="1">
            <a:spLocks noChangeArrowheads="1"/>
          </p:cNvSpPr>
          <p:nvPr/>
        </p:nvSpPr>
        <p:spPr bwMode="auto">
          <a:xfrm>
            <a:off x="137120" y="1113034"/>
            <a:ext cx="2684234" cy="544456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50"/>
              </a:spcBef>
              <a:spcAft>
                <a:spcPts val="600"/>
              </a:spcAft>
              <a:buFontTx/>
              <a:buChar char="•"/>
            </a:pPr>
            <a:r>
              <a:rPr lang="en-US" sz="2200" dirty="0">
                <a:latin typeface="+mj-lt"/>
                <a:cs typeface="Times New Roman" pitchFamily="18" charset="0"/>
              </a:rPr>
              <a:t>Upper-income Americans pay the bulk of the federal income tax and the share they pay has risen </a:t>
            </a:r>
            <a:r>
              <a:rPr lang="en-US" sz="2200" dirty="0" smtClean="0">
                <a:latin typeface="+mj-lt"/>
                <a:cs typeface="Times New Roman" pitchFamily="18" charset="0"/>
              </a:rPr>
              <a:t>steadily during </a:t>
            </a:r>
            <a:r>
              <a:rPr lang="en-US" sz="2200" dirty="0">
                <a:latin typeface="+mj-lt"/>
                <a:cs typeface="Times New Roman" pitchFamily="18" charset="0"/>
              </a:rPr>
              <a:t>the last </a:t>
            </a:r>
            <a:r>
              <a:rPr lang="en-US" sz="2200" dirty="0" smtClean="0">
                <a:latin typeface="+mj-lt"/>
                <a:cs typeface="Times New Roman" pitchFamily="18" charset="0"/>
              </a:rPr>
              <a:t>5 </a:t>
            </a:r>
            <a:r>
              <a:rPr lang="en-US" sz="2200" dirty="0">
                <a:latin typeface="+mj-lt"/>
                <a:cs typeface="Times New Roman" pitchFamily="18" charset="0"/>
              </a:rPr>
              <a:t>decades</a:t>
            </a:r>
            <a:r>
              <a:rPr lang="en-US" sz="2200" dirty="0" smtClean="0">
                <a:latin typeface="+mj-lt"/>
                <a:cs typeface="Times New Roman" pitchFamily="18" charset="0"/>
              </a:rPr>
              <a:t>.</a:t>
            </a:r>
          </a:p>
          <a:p>
            <a:pPr marL="115888" indent="-115888">
              <a:lnSpc>
                <a:spcPct val="90000"/>
              </a:lnSpc>
              <a:spcBef>
                <a:spcPts val="50"/>
              </a:spcBef>
              <a:spcAft>
                <a:spcPts val="600"/>
              </a:spcAft>
              <a:buFontTx/>
              <a:buChar char="•"/>
            </a:pPr>
            <a:r>
              <a:rPr lang="en-US" sz="2200" dirty="0" smtClean="0">
                <a:latin typeface="+mj-lt"/>
                <a:cs typeface="Times New Roman" pitchFamily="18" charset="0"/>
              </a:rPr>
              <a:t>At the same time, the share paid by the bottom 50% </a:t>
            </a:r>
            <a:br>
              <a:rPr lang="en-US" sz="2200" dirty="0" smtClean="0">
                <a:latin typeface="+mj-lt"/>
                <a:cs typeface="Times New Roman" pitchFamily="18" charset="0"/>
              </a:rPr>
            </a:br>
            <a:r>
              <a:rPr lang="en-US" sz="2200" dirty="0" smtClean="0">
                <a:latin typeface="+mj-lt"/>
                <a:cs typeface="Times New Roman" pitchFamily="18" charset="0"/>
              </a:rPr>
              <a:t>has fallen.</a:t>
            </a:r>
          </a:p>
          <a:p>
            <a:pPr marL="115888" indent="-115888">
              <a:lnSpc>
                <a:spcPct val="90000"/>
              </a:lnSpc>
              <a:spcBef>
                <a:spcPts val="50"/>
              </a:spcBef>
              <a:spcAft>
                <a:spcPts val="600"/>
              </a:spcAft>
              <a:buFontTx/>
              <a:buChar char="•"/>
            </a:pPr>
            <a:r>
              <a:rPr lang="en-US" sz="2200" dirty="0" smtClean="0">
                <a:latin typeface="+mj-lt"/>
                <a:cs typeface="Times New Roman" pitchFamily="18" charset="0"/>
              </a:rPr>
              <a:t>The share of personal income taxes paid by the 50% of earners with the lowest incomes was 2.8% in 2013.</a:t>
            </a:r>
            <a:endParaRPr lang="en-US" sz="2200" dirty="0">
              <a:latin typeface="+mj-lt"/>
              <a:cs typeface="Times New Roman" pitchFamily="18" charset="0"/>
            </a:endParaRPr>
          </a:p>
        </p:txBody>
      </p:sp>
      <p:sp>
        <p:nvSpPr>
          <p:cNvPr id="168" name="Rectangle 35"/>
          <p:cNvSpPr>
            <a:spLocks noChangeArrowheads="1"/>
          </p:cNvSpPr>
          <p:nvPr/>
        </p:nvSpPr>
        <p:spPr bwMode="auto">
          <a:xfrm>
            <a:off x="2919918" y="2816490"/>
            <a:ext cx="1464888" cy="313932"/>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i="1">
                <a:solidFill>
                  <a:srgbClr val="000000"/>
                </a:solidFill>
                <a:latin typeface="+mj-lt"/>
                <a:cs typeface="Times New Roman" pitchFamily="18" charset="0"/>
              </a:rPr>
              <a:t>Income group</a:t>
            </a:r>
          </a:p>
        </p:txBody>
      </p:sp>
      <p:sp>
        <p:nvSpPr>
          <p:cNvPr id="169" name="Rectangle 36"/>
          <p:cNvSpPr>
            <a:spLocks noChangeArrowheads="1"/>
          </p:cNvSpPr>
          <p:nvPr/>
        </p:nvSpPr>
        <p:spPr bwMode="auto">
          <a:xfrm>
            <a:off x="4595114" y="2826015"/>
            <a:ext cx="652743" cy="313932"/>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i="1">
                <a:solidFill>
                  <a:srgbClr val="000000"/>
                </a:solidFill>
                <a:latin typeface="+mj-lt"/>
                <a:cs typeface="Times New Roman" pitchFamily="18" charset="0"/>
              </a:rPr>
              <a:t>1963</a:t>
            </a:r>
          </a:p>
        </p:txBody>
      </p:sp>
      <p:sp>
        <p:nvSpPr>
          <p:cNvPr id="170" name="Rectangle 37"/>
          <p:cNvSpPr>
            <a:spLocks noChangeArrowheads="1"/>
          </p:cNvSpPr>
          <p:nvPr/>
        </p:nvSpPr>
        <p:spPr bwMode="auto">
          <a:xfrm>
            <a:off x="5626966" y="2826015"/>
            <a:ext cx="652743" cy="313932"/>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i="1" dirty="0">
                <a:solidFill>
                  <a:srgbClr val="000000"/>
                </a:solidFill>
                <a:latin typeface="+mj-lt"/>
                <a:cs typeface="Times New Roman" pitchFamily="18" charset="0"/>
              </a:rPr>
              <a:t>1980</a:t>
            </a:r>
          </a:p>
        </p:txBody>
      </p:sp>
      <p:sp>
        <p:nvSpPr>
          <p:cNvPr id="171" name="Rectangle 38"/>
          <p:cNvSpPr>
            <a:spLocks noChangeArrowheads="1"/>
          </p:cNvSpPr>
          <p:nvPr/>
        </p:nvSpPr>
        <p:spPr bwMode="auto">
          <a:xfrm>
            <a:off x="6725326" y="2826015"/>
            <a:ext cx="652743" cy="313932"/>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i="1" dirty="0">
                <a:solidFill>
                  <a:srgbClr val="000000"/>
                </a:solidFill>
                <a:latin typeface="+mj-lt"/>
                <a:cs typeface="Times New Roman" pitchFamily="18" charset="0"/>
              </a:rPr>
              <a:t>1990</a:t>
            </a:r>
          </a:p>
        </p:txBody>
      </p:sp>
      <p:sp>
        <p:nvSpPr>
          <p:cNvPr id="172" name="Line 39"/>
          <p:cNvSpPr>
            <a:spLocks noChangeShapeType="1"/>
          </p:cNvSpPr>
          <p:nvPr/>
        </p:nvSpPr>
        <p:spPr bwMode="auto">
          <a:xfrm>
            <a:off x="2987904" y="3120337"/>
            <a:ext cx="1396902" cy="0"/>
          </a:xfrm>
          <a:prstGeom prst="line">
            <a:avLst/>
          </a:prstGeom>
          <a:noFill/>
          <a:ln w="28575">
            <a:solidFill>
              <a:schemeClr val="tx1"/>
            </a:solidFill>
            <a:round/>
            <a:headEnd/>
            <a:tailEnd/>
          </a:ln>
          <a:effectLst/>
        </p:spPr>
        <p:txBody>
          <a:bodyPr>
            <a:prstTxWarp prst="textNoShape">
              <a:avLst/>
            </a:prstTxWarp>
          </a:bodyPr>
          <a:lstStyle/>
          <a:p>
            <a:endParaRPr lang="en-US" sz="1400">
              <a:latin typeface="+mj-lt"/>
              <a:cs typeface="Times New Roman" pitchFamily="18" charset="0"/>
            </a:endParaRPr>
          </a:p>
        </p:txBody>
      </p:sp>
      <p:sp>
        <p:nvSpPr>
          <p:cNvPr id="173" name="Line 40"/>
          <p:cNvSpPr>
            <a:spLocks noChangeShapeType="1"/>
          </p:cNvSpPr>
          <p:nvPr/>
        </p:nvSpPr>
        <p:spPr bwMode="auto">
          <a:xfrm>
            <a:off x="4543273" y="3120337"/>
            <a:ext cx="4057525" cy="0"/>
          </a:xfrm>
          <a:prstGeom prst="line">
            <a:avLst/>
          </a:prstGeom>
          <a:noFill/>
          <a:ln w="28575">
            <a:solidFill>
              <a:schemeClr val="tx1"/>
            </a:solidFill>
            <a:round/>
            <a:headEnd/>
            <a:tailEnd/>
          </a:ln>
          <a:effectLst/>
        </p:spPr>
        <p:txBody>
          <a:bodyPr>
            <a:prstTxWarp prst="textNoShape">
              <a:avLst/>
            </a:prstTxWarp>
          </a:bodyPr>
          <a:lstStyle/>
          <a:p>
            <a:endParaRPr lang="en-US" sz="1400">
              <a:latin typeface="+mj-lt"/>
              <a:cs typeface="Times New Roman" pitchFamily="18" charset="0"/>
            </a:endParaRPr>
          </a:p>
        </p:txBody>
      </p:sp>
      <p:sp>
        <p:nvSpPr>
          <p:cNvPr id="174" name="Rectangle 41"/>
          <p:cNvSpPr>
            <a:spLocks noChangeArrowheads="1"/>
          </p:cNvSpPr>
          <p:nvPr/>
        </p:nvSpPr>
        <p:spPr bwMode="auto">
          <a:xfrm>
            <a:off x="5278159" y="2056647"/>
            <a:ext cx="2709075" cy="646331"/>
          </a:xfrm>
          <a:prstGeom prst="rect">
            <a:avLst/>
          </a:prstGeom>
          <a:noFill/>
          <a:ln w="9525">
            <a:noFill/>
            <a:miter lim="800000"/>
            <a:headEnd/>
            <a:tailEnd/>
          </a:ln>
          <a:effectLst/>
        </p:spPr>
        <p:txBody>
          <a:bodyPr wrap="none">
            <a:prstTxWarp prst="textNoShape">
              <a:avLst/>
            </a:prstTxWarp>
            <a:spAutoFit/>
          </a:bodyPr>
          <a:lstStyle/>
          <a:p>
            <a:pPr algn="ctr"/>
            <a:r>
              <a:rPr kumimoji="0" lang="en-US" b="1" i="1" dirty="0">
                <a:solidFill>
                  <a:srgbClr val="000000"/>
                </a:solidFill>
                <a:latin typeface="+mj-lt"/>
                <a:cs typeface="Times New Roman" pitchFamily="18" charset="0"/>
              </a:rPr>
              <a:t>Share of </a:t>
            </a:r>
            <a:r>
              <a:rPr kumimoji="0" lang="en-US" b="1" i="1" dirty="0" smtClean="0">
                <a:solidFill>
                  <a:srgbClr val="000000"/>
                </a:solidFill>
                <a:latin typeface="+mj-lt"/>
                <a:cs typeface="Times New Roman" pitchFamily="18" charset="0"/>
              </a:rPr>
              <a:t>Total Federal</a:t>
            </a:r>
            <a:br>
              <a:rPr kumimoji="0" lang="en-US" b="1" i="1" dirty="0" smtClean="0">
                <a:solidFill>
                  <a:srgbClr val="000000"/>
                </a:solidFill>
                <a:latin typeface="+mj-lt"/>
                <a:cs typeface="Times New Roman" pitchFamily="18" charset="0"/>
              </a:rPr>
            </a:br>
            <a:r>
              <a:rPr kumimoji="0" lang="en-US" b="1" i="1" dirty="0" smtClean="0">
                <a:solidFill>
                  <a:srgbClr val="000000"/>
                </a:solidFill>
                <a:latin typeface="+mj-lt"/>
                <a:cs typeface="Times New Roman" pitchFamily="18" charset="0"/>
              </a:rPr>
              <a:t>Personal Income Tax Paid</a:t>
            </a:r>
            <a:endParaRPr kumimoji="0" lang="en-US" b="1" i="1" dirty="0">
              <a:solidFill>
                <a:srgbClr val="000000"/>
              </a:solidFill>
              <a:latin typeface="+mj-lt"/>
              <a:cs typeface="Times New Roman" pitchFamily="18" charset="0"/>
            </a:endParaRPr>
          </a:p>
        </p:txBody>
      </p:sp>
      <p:sp>
        <p:nvSpPr>
          <p:cNvPr id="175" name="Rectangle 42"/>
          <p:cNvSpPr>
            <a:spLocks noChangeArrowheads="1"/>
          </p:cNvSpPr>
          <p:nvPr/>
        </p:nvSpPr>
        <p:spPr bwMode="auto">
          <a:xfrm>
            <a:off x="2891067" y="3174312"/>
            <a:ext cx="855042"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Top 1%</a:t>
            </a:r>
          </a:p>
        </p:txBody>
      </p:sp>
      <p:sp>
        <p:nvSpPr>
          <p:cNvPr id="176" name="Rectangle 43"/>
          <p:cNvSpPr>
            <a:spLocks noChangeArrowheads="1"/>
          </p:cNvSpPr>
          <p:nvPr/>
        </p:nvSpPr>
        <p:spPr bwMode="auto">
          <a:xfrm>
            <a:off x="2891067" y="3533087"/>
            <a:ext cx="855042"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Top 5%</a:t>
            </a:r>
          </a:p>
        </p:txBody>
      </p:sp>
      <p:sp>
        <p:nvSpPr>
          <p:cNvPr id="177" name="Rectangle 44"/>
          <p:cNvSpPr>
            <a:spLocks noChangeArrowheads="1"/>
          </p:cNvSpPr>
          <p:nvPr/>
        </p:nvSpPr>
        <p:spPr bwMode="auto">
          <a:xfrm>
            <a:off x="2891067" y="3896625"/>
            <a:ext cx="97206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Top 10%</a:t>
            </a:r>
          </a:p>
        </p:txBody>
      </p:sp>
      <p:sp>
        <p:nvSpPr>
          <p:cNvPr id="178" name="Rectangle 45"/>
          <p:cNvSpPr>
            <a:spLocks noChangeArrowheads="1"/>
          </p:cNvSpPr>
          <p:nvPr/>
        </p:nvSpPr>
        <p:spPr bwMode="auto">
          <a:xfrm>
            <a:off x="2891067" y="4255400"/>
            <a:ext cx="97206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Top 25%</a:t>
            </a:r>
          </a:p>
        </p:txBody>
      </p:sp>
      <p:sp>
        <p:nvSpPr>
          <p:cNvPr id="179" name="Rectangle 46"/>
          <p:cNvSpPr>
            <a:spLocks noChangeArrowheads="1"/>
          </p:cNvSpPr>
          <p:nvPr/>
        </p:nvSpPr>
        <p:spPr bwMode="auto">
          <a:xfrm>
            <a:off x="2891067" y="4617350"/>
            <a:ext cx="97206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Top 50%</a:t>
            </a:r>
          </a:p>
        </p:txBody>
      </p:sp>
      <p:sp>
        <p:nvSpPr>
          <p:cNvPr id="180" name="Rectangle 47"/>
          <p:cNvSpPr>
            <a:spLocks noChangeArrowheads="1"/>
          </p:cNvSpPr>
          <p:nvPr/>
        </p:nvSpPr>
        <p:spPr bwMode="auto">
          <a:xfrm>
            <a:off x="4549196" y="3174312"/>
            <a:ext cx="83869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18.3 %</a:t>
            </a:r>
          </a:p>
        </p:txBody>
      </p:sp>
      <p:sp>
        <p:nvSpPr>
          <p:cNvPr id="181" name="Rectangle 48"/>
          <p:cNvSpPr>
            <a:spLocks noChangeArrowheads="1"/>
          </p:cNvSpPr>
          <p:nvPr/>
        </p:nvSpPr>
        <p:spPr bwMode="auto">
          <a:xfrm>
            <a:off x="4549196" y="3533087"/>
            <a:ext cx="83869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35.6 %</a:t>
            </a:r>
          </a:p>
        </p:txBody>
      </p:sp>
      <p:sp>
        <p:nvSpPr>
          <p:cNvPr id="182" name="Rectangle 49"/>
          <p:cNvSpPr>
            <a:spLocks noChangeArrowheads="1"/>
          </p:cNvSpPr>
          <p:nvPr/>
        </p:nvSpPr>
        <p:spPr bwMode="auto">
          <a:xfrm>
            <a:off x="4549196" y="3895037"/>
            <a:ext cx="83869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47.0 %</a:t>
            </a:r>
          </a:p>
        </p:txBody>
      </p:sp>
      <p:sp>
        <p:nvSpPr>
          <p:cNvPr id="183" name="Rectangle 50"/>
          <p:cNvSpPr>
            <a:spLocks noChangeArrowheads="1"/>
          </p:cNvSpPr>
          <p:nvPr/>
        </p:nvSpPr>
        <p:spPr bwMode="auto">
          <a:xfrm>
            <a:off x="4549196" y="4255400"/>
            <a:ext cx="83869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68.8 %</a:t>
            </a:r>
          </a:p>
        </p:txBody>
      </p:sp>
      <p:sp>
        <p:nvSpPr>
          <p:cNvPr id="184" name="Rectangle 51"/>
          <p:cNvSpPr>
            <a:spLocks noChangeArrowheads="1"/>
          </p:cNvSpPr>
          <p:nvPr/>
        </p:nvSpPr>
        <p:spPr bwMode="auto">
          <a:xfrm>
            <a:off x="4525751" y="4617350"/>
            <a:ext cx="838691" cy="313932"/>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b="0">
                <a:solidFill>
                  <a:srgbClr val="000000"/>
                </a:solidFill>
                <a:latin typeface="+mj-lt"/>
                <a:cs typeface="Times New Roman" pitchFamily="18" charset="0"/>
              </a:rPr>
              <a:t>89.6 %</a:t>
            </a:r>
          </a:p>
        </p:txBody>
      </p:sp>
      <p:sp>
        <p:nvSpPr>
          <p:cNvPr id="185" name="Rectangle 52"/>
          <p:cNvSpPr>
            <a:spLocks noChangeArrowheads="1"/>
          </p:cNvSpPr>
          <p:nvPr/>
        </p:nvSpPr>
        <p:spPr bwMode="auto">
          <a:xfrm>
            <a:off x="5577515" y="3174312"/>
            <a:ext cx="83869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19.1 %</a:t>
            </a:r>
          </a:p>
        </p:txBody>
      </p:sp>
      <p:sp>
        <p:nvSpPr>
          <p:cNvPr id="186" name="Rectangle 53"/>
          <p:cNvSpPr>
            <a:spLocks noChangeArrowheads="1"/>
          </p:cNvSpPr>
          <p:nvPr/>
        </p:nvSpPr>
        <p:spPr bwMode="auto">
          <a:xfrm>
            <a:off x="5577515" y="3533087"/>
            <a:ext cx="83869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36.8 %</a:t>
            </a:r>
          </a:p>
        </p:txBody>
      </p:sp>
      <p:sp>
        <p:nvSpPr>
          <p:cNvPr id="187" name="Rectangle 54"/>
          <p:cNvSpPr>
            <a:spLocks noChangeArrowheads="1"/>
          </p:cNvSpPr>
          <p:nvPr/>
        </p:nvSpPr>
        <p:spPr bwMode="auto">
          <a:xfrm>
            <a:off x="5561885" y="3895037"/>
            <a:ext cx="838691" cy="313932"/>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b="0">
                <a:solidFill>
                  <a:srgbClr val="000000"/>
                </a:solidFill>
                <a:latin typeface="+mj-lt"/>
                <a:cs typeface="Times New Roman" pitchFamily="18" charset="0"/>
              </a:rPr>
              <a:t>49.3 %</a:t>
            </a:r>
          </a:p>
        </p:txBody>
      </p:sp>
      <p:sp>
        <p:nvSpPr>
          <p:cNvPr id="188" name="Rectangle 55"/>
          <p:cNvSpPr>
            <a:spLocks noChangeArrowheads="1"/>
          </p:cNvSpPr>
          <p:nvPr/>
        </p:nvSpPr>
        <p:spPr bwMode="auto">
          <a:xfrm>
            <a:off x="5577515" y="4255400"/>
            <a:ext cx="83869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73.0 %</a:t>
            </a:r>
          </a:p>
        </p:txBody>
      </p:sp>
      <p:sp>
        <p:nvSpPr>
          <p:cNvPr id="189" name="Rectangle 56"/>
          <p:cNvSpPr>
            <a:spLocks noChangeArrowheads="1"/>
          </p:cNvSpPr>
          <p:nvPr/>
        </p:nvSpPr>
        <p:spPr bwMode="auto">
          <a:xfrm>
            <a:off x="5554070" y="4617350"/>
            <a:ext cx="838691" cy="313932"/>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b="0">
                <a:solidFill>
                  <a:srgbClr val="000000"/>
                </a:solidFill>
                <a:latin typeface="+mj-lt"/>
                <a:cs typeface="Times New Roman" pitchFamily="18" charset="0"/>
              </a:rPr>
              <a:t>93.0 %</a:t>
            </a:r>
          </a:p>
        </p:txBody>
      </p:sp>
      <p:sp>
        <p:nvSpPr>
          <p:cNvPr id="190" name="Rectangle 57"/>
          <p:cNvSpPr>
            <a:spLocks noChangeArrowheads="1"/>
          </p:cNvSpPr>
          <p:nvPr/>
        </p:nvSpPr>
        <p:spPr bwMode="auto">
          <a:xfrm>
            <a:off x="6717149" y="3174312"/>
            <a:ext cx="83869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25.1 %</a:t>
            </a:r>
          </a:p>
        </p:txBody>
      </p:sp>
      <p:sp>
        <p:nvSpPr>
          <p:cNvPr id="191" name="Rectangle 58"/>
          <p:cNvSpPr>
            <a:spLocks noChangeArrowheads="1"/>
          </p:cNvSpPr>
          <p:nvPr/>
        </p:nvSpPr>
        <p:spPr bwMode="auto">
          <a:xfrm>
            <a:off x="6717149" y="3533087"/>
            <a:ext cx="83869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43.6 %</a:t>
            </a:r>
          </a:p>
        </p:txBody>
      </p:sp>
      <p:sp>
        <p:nvSpPr>
          <p:cNvPr id="192" name="Rectangle 59"/>
          <p:cNvSpPr>
            <a:spLocks noChangeArrowheads="1"/>
          </p:cNvSpPr>
          <p:nvPr/>
        </p:nvSpPr>
        <p:spPr bwMode="auto">
          <a:xfrm>
            <a:off x="6717149" y="3895037"/>
            <a:ext cx="83869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55.4 %</a:t>
            </a:r>
          </a:p>
        </p:txBody>
      </p:sp>
      <p:sp>
        <p:nvSpPr>
          <p:cNvPr id="193" name="Rectangle 60"/>
          <p:cNvSpPr>
            <a:spLocks noChangeArrowheads="1"/>
          </p:cNvSpPr>
          <p:nvPr/>
        </p:nvSpPr>
        <p:spPr bwMode="auto">
          <a:xfrm>
            <a:off x="6717149" y="4255400"/>
            <a:ext cx="83869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77.0 %</a:t>
            </a:r>
          </a:p>
        </p:txBody>
      </p:sp>
      <p:sp>
        <p:nvSpPr>
          <p:cNvPr id="194" name="Rectangle 61"/>
          <p:cNvSpPr>
            <a:spLocks noChangeArrowheads="1"/>
          </p:cNvSpPr>
          <p:nvPr/>
        </p:nvSpPr>
        <p:spPr bwMode="auto">
          <a:xfrm>
            <a:off x="6717149" y="4617350"/>
            <a:ext cx="838691" cy="313932"/>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b="0">
                <a:solidFill>
                  <a:srgbClr val="000000"/>
                </a:solidFill>
                <a:latin typeface="+mj-lt"/>
                <a:cs typeface="Times New Roman" pitchFamily="18" charset="0"/>
              </a:rPr>
              <a:t>94.2 %</a:t>
            </a:r>
          </a:p>
        </p:txBody>
      </p:sp>
      <p:sp>
        <p:nvSpPr>
          <p:cNvPr id="195" name="Rectangle 64"/>
          <p:cNvSpPr>
            <a:spLocks noChangeArrowheads="1"/>
          </p:cNvSpPr>
          <p:nvPr/>
        </p:nvSpPr>
        <p:spPr bwMode="auto">
          <a:xfrm>
            <a:off x="7834417" y="2826015"/>
            <a:ext cx="652743" cy="319446"/>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i="1" dirty="0" smtClean="0">
                <a:solidFill>
                  <a:srgbClr val="000000"/>
                </a:solidFill>
                <a:latin typeface="+mj-lt"/>
                <a:cs typeface="Times New Roman" pitchFamily="18" charset="0"/>
              </a:rPr>
              <a:t>2013</a:t>
            </a:r>
            <a:endParaRPr kumimoji="0" lang="en-US" i="1" dirty="0">
              <a:solidFill>
                <a:srgbClr val="000000"/>
              </a:solidFill>
              <a:latin typeface="+mj-lt"/>
              <a:cs typeface="Times New Roman" pitchFamily="18" charset="0"/>
            </a:endParaRPr>
          </a:p>
        </p:txBody>
      </p:sp>
      <p:sp>
        <p:nvSpPr>
          <p:cNvPr id="196" name="Rectangle 65"/>
          <p:cNvSpPr>
            <a:spLocks noChangeArrowheads="1"/>
          </p:cNvSpPr>
          <p:nvPr/>
        </p:nvSpPr>
        <p:spPr bwMode="auto">
          <a:xfrm>
            <a:off x="7804253" y="3174312"/>
            <a:ext cx="81144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dirty="0" smtClean="0">
                <a:solidFill>
                  <a:srgbClr val="000000"/>
                </a:solidFill>
                <a:latin typeface="+mj-lt"/>
                <a:cs typeface="Times New Roman" pitchFamily="18" charset="0"/>
              </a:rPr>
              <a:t>37.8 </a:t>
            </a:r>
            <a:r>
              <a:rPr kumimoji="0" lang="en-US" b="0" dirty="0">
                <a:solidFill>
                  <a:srgbClr val="000000"/>
                </a:solidFill>
                <a:latin typeface="+mj-lt"/>
                <a:cs typeface="Times New Roman" pitchFamily="18" charset="0"/>
              </a:rPr>
              <a:t>%</a:t>
            </a:r>
          </a:p>
        </p:txBody>
      </p:sp>
      <p:sp>
        <p:nvSpPr>
          <p:cNvPr id="197" name="Rectangle 66"/>
          <p:cNvSpPr>
            <a:spLocks noChangeArrowheads="1"/>
          </p:cNvSpPr>
          <p:nvPr/>
        </p:nvSpPr>
        <p:spPr bwMode="auto">
          <a:xfrm>
            <a:off x="7804253" y="3533087"/>
            <a:ext cx="81144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dirty="0" smtClean="0">
                <a:solidFill>
                  <a:srgbClr val="000000"/>
                </a:solidFill>
                <a:latin typeface="+mj-lt"/>
                <a:cs typeface="Times New Roman" pitchFamily="18" charset="0"/>
              </a:rPr>
              <a:t>58.6 </a:t>
            </a:r>
            <a:r>
              <a:rPr kumimoji="0" lang="en-US" b="0" dirty="0">
                <a:solidFill>
                  <a:srgbClr val="000000"/>
                </a:solidFill>
                <a:latin typeface="+mj-lt"/>
                <a:cs typeface="Times New Roman" pitchFamily="18" charset="0"/>
              </a:rPr>
              <a:t>%</a:t>
            </a:r>
          </a:p>
        </p:txBody>
      </p:sp>
      <p:sp>
        <p:nvSpPr>
          <p:cNvPr id="198" name="Rectangle 67"/>
          <p:cNvSpPr>
            <a:spLocks noChangeArrowheads="1"/>
          </p:cNvSpPr>
          <p:nvPr/>
        </p:nvSpPr>
        <p:spPr bwMode="auto">
          <a:xfrm>
            <a:off x="7804253" y="3895037"/>
            <a:ext cx="81144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dirty="0" smtClean="0">
                <a:solidFill>
                  <a:srgbClr val="000000"/>
                </a:solidFill>
                <a:latin typeface="+mj-lt"/>
                <a:cs typeface="Times New Roman" pitchFamily="18" charset="0"/>
              </a:rPr>
              <a:t>69</a:t>
            </a:r>
            <a:r>
              <a:rPr kumimoji="0" lang="en-US" b="0" dirty="0" smtClean="0">
                <a:solidFill>
                  <a:srgbClr val="000000"/>
                </a:solidFill>
                <a:latin typeface="+mj-lt"/>
                <a:cs typeface="Times New Roman" pitchFamily="18" charset="0"/>
              </a:rPr>
              <a:t>.8 %</a:t>
            </a:r>
            <a:endParaRPr kumimoji="0" lang="en-US" b="0" dirty="0">
              <a:solidFill>
                <a:srgbClr val="000000"/>
              </a:solidFill>
              <a:latin typeface="+mj-lt"/>
              <a:cs typeface="Times New Roman" pitchFamily="18" charset="0"/>
            </a:endParaRPr>
          </a:p>
        </p:txBody>
      </p:sp>
      <p:sp>
        <p:nvSpPr>
          <p:cNvPr id="199" name="Rectangle 68"/>
          <p:cNvSpPr>
            <a:spLocks noChangeArrowheads="1"/>
          </p:cNvSpPr>
          <p:nvPr/>
        </p:nvSpPr>
        <p:spPr bwMode="auto">
          <a:xfrm>
            <a:off x="7804253" y="4255400"/>
            <a:ext cx="81144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dirty="0" smtClean="0">
                <a:solidFill>
                  <a:srgbClr val="000000"/>
                </a:solidFill>
                <a:latin typeface="+mj-lt"/>
                <a:cs typeface="Times New Roman" pitchFamily="18" charset="0"/>
              </a:rPr>
              <a:t>86.3 %</a:t>
            </a:r>
            <a:endParaRPr kumimoji="0" lang="en-US" b="0" dirty="0">
              <a:solidFill>
                <a:srgbClr val="000000"/>
              </a:solidFill>
              <a:latin typeface="+mj-lt"/>
              <a:cs typeface="Times New Roman" pitchFamily="18" charset="0"/>
            </a:endParaRPr>
          </a:p>
        </p:txBody>
      </p:sp>
      <p:sp>
        <p:nvSpPr>
          <p:cNvPr id="200" name="Rectangle 69"/>
          <p:cNvSpPr>
            <a:spLocks noChangeArrowheads="1"/>
          </p:cNvSpPr>
          <p:nvPr/>
        </p:nvSpPr>
        <p:spPr bwMode="auto">
          <a:xfrm>
            <a:off x="7831503" y="4617350"/>
            <a:ext cx="811441" cy="313932"/>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b="0" dirty="0" smtClean="0">
                <a:solidFill>
                  <a:srgbClr val="000000"/>
                </a:solidFill>
                <a:latin typeface="+mj-lt"/>
                <a:cs typeface="Times New Roman" pitchFamily="18" charset="0"/>
              </a:rPr>
              <a:t>97.2 %</a:t>
            </a:r>
            <a:endParaRPr kumimoji="0" lang="en-US" b="0" dirty="0">
              <a:solidFill>
                <a:srgbClr val="000000"/>
              </a:solidFill>
              <a:latin typeface="+mj-lt"/>
              <a:cs typeface="Times New Roman" pitchFamily="18" charset="0"/>
            </a:endParaRPr>
          </a:p>
        </p:txBody>
      </p:sp>
      <p:sp>
        <p:nvSpPr>
          <p:cNvPr id="201" name="Rectangle 70"/>
          <p:cNvSpPr>
            <a:spLocks noChangeArrowheads="1"/>
          </p:cNvSpPr>
          <p:nvPr/>
        </p:nvSpPr>
        <p:spPr bwMode="auto">
          <a:xfrm>
            <a:off x="2891067" y="4988825"/>
            <a:ext cx="1358064"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Bottom 50%</a:t>
            </a:r>
          </a:p>
        </p:txBody>
      </p:sp>
      <p:sp>
        <p:nvSpPr>
          <p:cNvPr id="202" name="Rectangle 71"/>
          <p:cNvSpPr>
            <a:spLocks noChangeArrowheads="1"/>
          </p:cNvSpPr>
          <p:nvPr/>
        </p:nvSpPr>
        <p:spPr bwMode="auto">
          <a:xfrm>
            <a:off x="4525751" y="4988825"/>
            <a:ext cx="838691" cy="313932"/>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b="0" dirty="0">
                <a:solidFill>
                  <a:srgbClr val="000000"/>
                </a:solidFill>
                <a:latin typeface="+mj-lt"/>
                <a:cs typeface="Times New Roman" pitchFamily="18" charset="0"/>
              </a:rPr>
              <a:t>10.4 %</a:t>
            </a:r>
          </a:p>
        </p:txBody>
      </p:sp>
      <p:sp>
        <p:nvSpPr>
          <p:cNvPr id="203" name="Rectangle 72"/>
          <p:cNvSpPr>
            <a:spLocks noChangeArrowheads="1"/>
          </p:cNvSpPr>
          <p:nvPr/>
        </p:nvSpPr>
        <p:spPr bwMode="auto">
          <a:xfrm>
            <a:off x="5692931" y="4988825"/>
            <a:ext cx="69442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a:solidFill>
                  <a:srgbClr val="000000"/>
                </a:solidFill>
                <a:latin typeface="+mj-lt"/>
                <a:cs typeface="Times New Roman" pitchFamily="18" charset="0"/>
              </a:rPr>
              <a:t>7.1 %</a:t>
            </a:r>
          </a:p>
        </p:txBody>
      </p:sp>
      <p:sp>
        <p:nvSpPr>
          <p:cNvPr id="204" name="Rectangle 73"/>
          <p:cNvSpPr>
            <a:spLocks noChangeArrowheads="1"/>
          </p:cNvSpPr>
          <p:nvPr/>
        </p:nvSpPr>
        <p:spPr bwMode="auto">
          <a:xfrm>
            <a:off x="6832565" y="4988825"/>
            <a:ext cx="69442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dirty="0">
                <a:solidFill>
                  <a:srgbClr val="000000"/>
                </a:solidFill>
                <a:latin typeface="+mj-lt"/>
                <a:cs typeface="Times New Roman" pitchFamily="18" charset="0"/>
              </a:rPr>
              <a:t>5.8 %</a:t>
            </a:r>
          </a:p>
        </p:txBody>
      </p:sp>
      <p:sp>
        <p:nvSpPr>
          <p:cNvPr id="205" name="Rectangle 74"/>
          <p:cNvSpPr>
            <a:spLocks noChangeArrowheads="1"/>
          </p:cNvSpPr>
          <p:nvPr/>
        </p:nvSpPr>
        <p:spPr bwMode="auto">
          <a:xfrm>
            <a:off x="7919669" y="4988825"/>
            <a:ext cx="694421"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b="0" dirty="0" smtClean="0">
                <a:solidFill>
                  <a:srgbClr val="000000"/>
                </a:solidFill>
                <a:latin typeface="+mj-lt"/>
                <a:cs typeface="Times New Roman" pitchFamily="18" charset="0"/>
              </a:rPr>
              <a:t>2.8 %</a:t>
            </a:r>
            <a:endParaRPr kumimoji="0" lang="en-US" b="0" dirty="0">
              <a:solidFill>
                <a:srgbClr val="000000"/>
              </a:solidFill>
              <a:latin typeface="+mj-lt"/>
              <a:cs typeface="Times New Roman" pitchFamily="18" charset="0"/>
            </a:endParaRPr>
          </a:p>
        </p:txBody>
      </p:sp>
    </p:spTree>
    <p:extLst>
      <p:ext uri="{BB962C8B-B14F-4D97-AF65-F5344CB8AC3E}">
        <p14:creationId xmlns:p14="http://schemas.microsoft.com/office/powerpoint/2010/main" val="955958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433" y="560456"/>
            <a:ext cx="7772400" cy="971359"/>
          </a:xfrm>
        </p:spPr>
        <p:txBody>
          <a:bodyPr anchor="ctr"/>
          <a:lstStyle/>
          <a:p>
            <a:pPr>
              <a:lnSpc>
                <a:spcPts val="4000"/>
              </a:lnSpc>
            </a:pPr>
            <a:r>
              <a:rPr lang="en-US" dirty="0" smtClean="0"/>
              <a:t>Income Levels and </a:t>
            </a:r>
            <a:br>
              <a:rPr lang="en-US" dirty="0" smtClean="0"/>
            </a:br>
            <a:r>
              <a:rPr lang="en-US" dirty="0" smtClean="0"/>
              <a:t>Overall Tax Payments</a:t>
            </a:r>
            <a:endParaRPr lang="en-US" dirty="0"/>
          </a:p>
        </p:txBody>
      </p:sp>
    </p:spTree>
    <p:extLst>
      <p:ext uri="{BB962C8B-B14F-4D97-AF65-F5344CB8AC3E}">
        <p14:creationId xmlns:p14="http://schemas.microsoft.com/office/powerpoint/2010/main" val="237418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03975" y="1629481"/>
            <a:ext cx="5447714" cy="4323972"/>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61" name="Text Box 10"/>
          <p:cNvSpPr txBox="1">
            <a:spLocks noChangeArrowheads="1"/>
          </p:cNvSpPr>
          <p:nvPr/>
        </p:nvSpPr>
        <p:spPr bwMode="auto">
          <a:xfrm>
            <a:off x="120003" y="2403925"/>
            <a:ext cx="3374175" cy="264534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a:latin typeface="+mj-lt"/>
                <a:cs typeface="Times New Roman" pitchFamily="18" charset="0"/>
              </a:rPr>
              <a:t>Here we show the payment of federal taxes as a share of income for each income </a:t>
            </a:r>
            <a:r>
              <a:rPr lang="en-US" sz="2200" dirty="0" smtClean="0">
                <a:latin typeface="+mj-lt"/>
                <a:cs typeface="Times New Roman" pitchFamily="18" charset="0"/>
              </a:rPr>
              <a:t>quintile </a:t>
            </a:r>
            <a:br>
              <a:rPr lang="en-US" sz="2200" dirty="0" smtClean="0">
                <a:latin typeface="+mj-lt"/>
                <a:cs typeface="Times New Roman" pitchFamily="18" charset="0"/>
              </a:rPr>
            </a:br>
            <a:r>
              <a:rPr lang="en-US" sz="2200" dirty="0" smtClean="0">
                <a:latin typeface="+mj-lt"/>
                <a:cs typeface="Times New Roman" pitchFamily="18" charset="0"/>
              </a:rPr>
              <a:t>in 2011. </a:t>
            </a:r>
            <a:endParaRPr lang="en-US" sz="2200" dirty="0">
              <a:latin typeface="+mj-lt"/>
              <a:cs typeface="Times New Roman" pitchFamily="18" charset="0"/>
            </a:endParaRPr>
          </a:p>
          <a:p>
            <a:pPr marL="115888" indent="-115888">
              <a:lnSpc>
                <a:spcPct val="90000"/>
              </a:lnSpc>
              <a:spcBef>
                <a:spcPts val="900"/>
              </a:spcBef>
              <a:buFontTx/>
              <a:buChar char="•"/>
            </a:pPr>
            <a:r>
              <a:rPr lang="en-US" sz="2200" dirty="0">
                <a:latin typeface="+mj-lt"/>
                <a:cs typeface="Times New Roman" pitchFamily="18" charset="0"/>
              </a:rPr>
              <a:t>Note </a:t>
            </a:r>
            <a:r>
              <a:rPr lang="en-US" sz="2200" dirty="0" smtClean="0">
                <a:latin typeface="+mj-lt"/>
                <a:cs typeface="Times New Roman" pitchFamily="18" charset="0"/>
              </a:rPr>
              <a:t>how the </a:t>
            </a:r>
            <a:r>
              <a:rPr lang="en-US" sz="2200" dirty="0">
                <a:latin typeface="+mj-lt"/>
                <a:cs typeface="Times New Roman" pitchFamily="18" charset="0"/>
              </a:rPr>
              <a:t>overall federal </a:t>
            </a:r>
            <a:r>
              <a:rPr lang="en-US" sz="2200" dirty="0" smtClean="0">
                <a:latin typeface="+mj-lt"/>
                <a:cs typeface="Times New Roman" pitchFamily="18" charset="0"/>
              </a:rPr>
              <a:t>tax </a:t>
            </a:r>
            <a:r>
              <a:rPr lang="en-US" sz="2200" dirty="0">
                <a:latin typeface="+mj-lt"/>
                <a:cs typeface="Times New Roman" pitchFamily="18" charset="0"/>
              </a:rPr>
              <a:t>structure is highly </a:t>
            </a:r>
            <a:r>
              <a:rPr lang="en-US" sz="2200" b="1" i="1" dirty="0">
                <a:latin typeface="+mj-lt"/>
                <a:cs typeface="Times New Roman" pitchFamily="18" charset="0"/>
              </a:rPr>
              <a:t>progressive</a:t>
            </a:r>
            <a:r>
              <a:rPr lang="en-US" sz="2200" dirty="0">
                <a:latin typeface="+mj-lt"/>
                <a:cs typeface="Times New Roman" pitchFamily="18" charset="0"/>
              </a:rPr>
              <a:t>.</a:t>
            </a:r>
          </a:p>
        </p:txBody>
      </p:sp>
      <p:sp>
        <p:nvSpPr>
          <p:cNvPr id="267" name="Title 1"/>
          <p:cNvSpPr>
            <a:spLocks noGrp="1"/>
          </p:cNvSpPr>
          <p:nvPr>
            <p:ph type="title"/>
          </p:nvPr>
        </p:nvSpPr>
        <p:spPr>
          <a:xfrm>
            <a:off x="119569" y="114001"/>
            <a:ext cx="8904855" cy="972342"/>
          </a:xfrm>
        </p:spPr>
        <p:txBody>
          <a:bodyPr/>
          <a:lstStyle/>
          <a:p>
            <a:pPr>
              <a:lnSpc>
                <a:spcPts val="3500"/>
              </a:lnSpc>
            </a:pPr>
            <a:r>
              <a:rPr lang="en-US" dirty="0"/>
              <a:t>Total </a:t>
            </a:r>
            <a:r>
              <a:rPr lang="en-US" dirty="0" smtClean="0"/>
              <a:t>Federal </a:t>
            </a:r>
            <a:r>
              <a:rPr lang="en-US" dirty="0"/>
              <a:t>Taxes </a:t>
            </a:r>
            <a:r>
              <a:rPr lang="en-US" dirty="0" smtClean="0"/>
              <a:t/>
            </a:r>
            <a:br>
              <a:rPr lang="en-US" dirty="0" smtClean="0"/>
            </a:br>
            <a:r>
              <a:rPr lang="en-US" dirty="0" smtClean="0"/>
              <a:t>As </a:t>
            </a:r>
            <a:r>
              <a:rPr lang="en-US" dirty="0"/>
              <a:t>a Share of Income, </a:t>
            </a:r>
            <a:r>
              <a:rPr lang="en-US" dirty="0" smtClean="0"/>
              <a:t>2011</a:t>
            </a:r>
            <a:endParaRPr lang="en-US" dirty="0"/>
          </a:p>
        </p:txBody>
      </p:sp>
      <p:sp>
        <p:nvSpPr>
          <p:cNvPr id="41" name="Line 11"/>
          <p:cNvSpPr>
            <a:spLocks noChangeShapeType="1"/>
          </p:cNvSpPr>
          <p:nvPr/>
        </p:nvSpPr>
        <p:spPr bwMode="auto">
          <a:xfrm>
            <a:off x="3530399" y="4890648"/>
            <a:ext cx="4902200" cy="0"/>
          </a:xfrm>
          <a:prstGeom prst="line">
            <a:avLst/>
          </a:prstGeom>
          <a:noFill/>
          <a:ln w="28575">
            <a:solidFill>
              <a:schemeClr val="tx1"/>
            </a:solidFill>
            <a:round/>
            <a:headEnd/>
            <a:tailEnd/>
          </a:ln>
          <a:effectLst/>
        </p:spPr>
        <p:txBody>
          <a:bodyPr wrap="none">
            <a:prstTxWarp prst="textNoShape">
              <a:avLst/>
            </a:prstTxWarp>
          </a:bodyPr>
          <a:lstStyle/>
          <a:p>
            <a:endParaRPr lang="en-US">
              <a:latin typeface="+mj-lt"/>
              <a:cs typeface="Times New Roman" pitchFamily="18" charset="0"/>
            </a:endParaRPr>
          </a:p>
        </p:txBody>
      </p:sp>
      <p:sp>
        <p:nvSpPr>
          <p:cNvPr id="42" name="Rectangle 12"/>
          <p:cNvSpPr>
            <a:spLocks noChangeArrowheads="1"/>
          </p:cNvSpPr>
          <p:nvPr/>
        </p:nvSpPr>
        <p:spPr bwMode="auto">
          <a:xfrm>
            <a:off x="3655811" y="4946592"/>
            <a:ext cx="857250" cy="311150"/>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800" b="0">
                <a:solidFill>
                  <a:srgbClr val="000000"/>
                </a:solidFill>
                <a:latin typeface="+mj-lt"/>
                <a:cs typeface="Times New Roman" pitchFamily="18" charset="0"/>
              </a:rPr>
              <a:t>Lowest</a:t>
            </a:r>
          </a:p>
        </p:txBody>
      </p:sp>
      <p:grpSp>
        <p:nvGrpSpPr>
          <p:cNvPr id="43" name="Group 81"/>
          <p:cNvGrpSpPr>
            <a:grpSpLocks/>
          </p:cNvGrpSpPr>
          <p:nvPr/>
        </p:nvGrpSpPr>
        <p:grpSpPr bwMode="auto">
          <a:xfrm>
            <a:off x="3738361" y="4439530"/>
            <a:ext cx="731838" cy="399462"/>
            <a:chOff x="1922" y="2212"/>
            <a:chExt cx="461" cy="298"/>
          </a:xfrm>
        </p:grpSpPr>
        <p:sp>
          <p:nvSpPr>
            <p:cNvPr id="44" name="Rectangle 23"/>
            <p:cNvSpPr>
              <a:spLocks noChangeArrowheads="1"/>
            </p:cNvSpPr>
            <p:nvPr/>
          </p:nvSpPr>
          <p:spPr bwMode="auto">
            <a:xfrm>
              <a:off x="1922" y="2442"/>
              <a:ext cx="461" cy="68"/>
            </a:xfrm>
            <a:prstGeom prst="rect">
              <a:avLst/>
            </a:prstGeom>
            <a:solidFill>
              <a:srgbClr val="5C6EC8"/>
            </a:solidFill>
            <a:ln w="28575">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mj-lt"/>
                <a:cs typeface="Times New Roman" pitchFamily="18" charset="0"/>
              </a:endParaRPr>
            </a:p>
          </p:txBody>
        </p:sp>
        <p:sp>
          <p:nvSpPr>
            <p:cNvPr id="45" name="Rectangle 24"/>
            <p:cNvSpPr>
              <a:spLocks noChangeArrowheads="1"/>
            </p:cNvSpPr>
            <p:nvPr/>
          </p:nvSpPr>
          <p:spPr bwMode="auto">
            <a:xfrm>
              <a:off x="1945" y="2212"/>
              <a:ext cx="437" cy="23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800" b="0" dirty="0" smtClean="0">
                  <a:solidFill>
                    <a:srgbClr val="000000"/>
                  </a:solidFill>
                  <a:latin typeface="+mj-lt"/>
                  <a:cs typeface="Times New Roman" pitchFamily="18" charset="0"/>
                </a:rPr>
                <a:t>1.9 </a:t>
              </a:r>
              <a:r>
                <a:rPr kumimoji="0" lang="en-US" sz="1800" b="0" dirty="0">
                  <a:solidFill>
                    <a:srgbClr val="000000"/>
                  </a:solidFill>
                  <a:latin typeface="+mj-lt"/>
                  <a:cs typeface="Times New Roman" pitchFamily="18" charset="0"/>
                </a:rPr>
                <a:t>%</a:t>
              </a:r>
            </a:p>
          </p:txBody>
        </p:sp>
      </p:grpSp>
      <p:sp>
        <p:nvSpPr>
          <p:cNvPr id="46" name="Rectangle 13"/>
          <p:cNvSpPr>
            <a:spLocks noChangeArrowheads="1"/>
          </p:cNvSpPr>
          <p:nvPr/>
        </p:nvSpPr>
        <p:spPr bwMode="auto">
          <a:xfrm>
            <a:off x="4584499" y="4946592"/>
            <a:ext cx="867225"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800" b="0">
                <a:solidFill>
                  <a:srgbClr val="000000"/>
                </a:solidFill>
                <a:latin typeface="+mj-lt"/>
                <a:cs typeface="Times New Roman" pitchFamily="18" charset="0"/>
              </a:rPr>
              <a:t>Second</a:t>
            </a:r>
          </a:p>
        </p:txBody>
      </p:sp>
      <p:grpSp>
        <p:nvGrpSpPr>
          <p:cNvPr id="47" name="Group 80"/>
          <p:cNvGrpSpPr>
            <a:grpSpLocks/>
          </p:cNvGrpSpPr>
          <p:nvPr/>
        </p:nvGrpSpPr>
        <p:grpSpPr bwMode="auto">
          <a:xfrm>
            <a:off x="4635299" y="3921224"/>
            <a:ext cx="755650" cy="917768"/>
            <a:chOff x="2487" y="1751"/>
            <a:chExt cx="476" cy="667"/>
          </a:xfrm>
        </p:grpSpPr>
        <p:sp>
          <p:nvSpPr>
            <p:cNvPr id="48" name="Rectangle 26"/>
            <p:cNvSpPr>
              <a:spLocks noChangeArrowheads="1"/>
            </p:cNvSpPr>
            <p:nvPr/>
          </p:nvSpPr>
          <p:spPr bwMode="auto">
            <a:xfrm>
              <a:off x="2502" y="1966"/>
              <a:ext cx="461" cy="452"/>
            </a:xfrm>
            <a:prstGeom prst="rect">
              <a:avLst/>
            </a:prstGeom>
            <a:solidFill>
              <a:srgbClr val="578DB1"/>
            </a:solidFill>
            <a:ln w="28575">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mj-lt"/>
                <a:cs typeface="Times New Roman" pitchFamily="18" charset="0"/>
              </a:endParaRPr>
            </a:p>
          </p:txBody>
        </p:sp>
        <p:sp>
          <p:nvSpPr>
            <p:cNvPr id="49" name="Rectangle 27"/>
            <p:cNvSpPr>
              <a:spLocks noChangeArrowheads="1"/>
            </p:cNvSpPr>
            <p:nvPr/>
          </p:nvSpPr>
          <p:spPr bwMode="auto">
            <a:xfrm>
              <a:off x="2487" y="1751"/>
              <a:ext cx="471" cy="22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800" b="0" dirty="0" smtClean="0">
                  <a:solidFill>
                    <a:srgbClr val="000000"/>
                  </a:solidFill>
                  <a:latin typeface="+mj-lt"/>
                  <a:cs typeface="Times New Roman" pitchFamily="18" charset="0"/>
                </a:rPr>
                <a:t> 7.0 </a:t>
              </a:r>
              <a:r>
                <a:rPr kumimoji="0" lang="en-US" sz="1800" b="0" dirty="0">
                  <a:solidFill>
                    <a:srgbClr val="000000"/>
                  </a:solidFill>
                  <a:latin typeface="+mj-lt"/>
                  <a:cs typeface="Times New Roman" pitchFamily="18" charset="0"/>
                </a:rPr>
                <a:t>%</a:t>
              </a:r>
            </a:p>
          </p:txBody>
        </p:sp>
      </p:grpSp>
      <p:sp>
        <p:nvSpPr>
          <p:cNvPr id="50" name="Rectangle 14"/>
          <p:cNvSpPr>
            <a:spLocks noChangeArrowheads="1"/>
          </p:cNvSpPr>
          <p:nvPr/>
        </p:nvSpPr>
        <p:spPr bwMode="auto">
          <a:xfrm>
            <a:off x="5598911" y="4946592"/>
            <a:ext cx="692150" cy="311150"/>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800" b="0">
                <a:solidFill>
                  <a:srgbClr val="000000"/>
                </a:solidFill>
                <a:latin typeface="+mj-lt"/>
                <a:cs typeface="Times New Roman" pitchFamily="18" charset="0"/>
              </a:rPr>
              <a:t>Third</a:t>
            </a:r>
          </a:p>
        </p:txBody>
      </p:sp>
      <p:grpSp>
        <p:nvGrpSpPr>
          <p:cNvPr id="52" name="Group 79"/>
          <p:cNvGrpSpPr>
            <a:grpSpLocks/>
          </p:cNvGrpSpPr>
          <p:nvPr/>
        </p:nvGrpSpPr>
        <p:grpSpPr bwMode="auto">
          <a:xfrm>
            <a:off x="5565577" y="3533642"/>
            <a:ext cx="811213" cy="1305350"/>
            <a:chOff x="3073" y="1574"/>
            <a:chExt cx="511" cy="893"/>
          </a:xfrm>
        </p:grpSpPr>
        <p:sp>
          <p:nvSpPr>
            <p:cNvPr id="53" name="Rectangle 29"/>
            <p:cNvSpPr>
              <a:spLocks noChangeArrowheads="1"/>
            </p:cNvSpPr>
            <p:nvPr/>
          </p:nvSpPr>
          <p:spPr bwMode="auto">
            <a:xfrm>
              <a:off x="3088" y="1773"/>
              <a:ext cx="461" cy="694"/>
            </a:xfrm>
            <a:prstGeom prst="rect">
              <a:avLst/>
            </a:prstGeom>
            <a:solidFill>
              <a:srgbClr val="F27E7E"/>
            </a:solidFill>
            <a:ln w="28575">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mj-lt"/>
                <a:cs typeface="Times New Roman" pitchFamily="18" charset="0"/>
              </a:endParaRPr>
            </a:p>
          </p:txBody>
        </p:sp>
        <p:sp>
          <p:nvSpPr>
            <p:cNvPr id="54" name="Rectangle 30"/>
            <p:cNvSpPr>
              <a:spLocks noChangeArrowheads="1"/>
            </p:cNvSpPr>
            <p:nvPr/>
          </p:nvSpPr>
          <p:spPr bwMode="auto">
            <a:xfrm>
              <a:off x="3073" y="1574"/>
              <a:ext cx="511" cy="215"/>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800" b="0" dirty="0" smtClean="0">
                  <a:solidFill>
                    <a:srgbClr val="000000"/>
                  </a:solidFill>
                  <a:latin typeface="+mj-lt"/>
                  <a:cs typeface="Times New Roman" pitchFamily="18" charset="0"/>
                </a:rPr>
                <a:t>11.2 </a:t>
              </a:r>
              <a:r>
                <a:rPr kumimoji="0" lang="en-US" sz="1800" b="0" dirty="0">
                  <a:solidFill>
                    <a:srgbClr val="000000"/>
                  </a:solidFill>
                  <a:latin typeface="+mj-lt"/>
                  <a:cs typeface="Times New Roman" pitchFamily="18" charset="0"/>
                </a:rPr>
                <a:t>%</a:t>
              </a:r>
            </a:p>
          </p:txBody>
        </p:sp>
      </p:grpSp>
      <p:sp>
        <p:nvSpPr>
          <p:cNvPr id="55" name="Rectangle 15"/>
          <p:cNvSpPr>
            <a:spLocks noChangeArrowheads="1"/>
          </p:cNvSpPr>
          <p:nvPr/>
        </p:nvSpPr>
        <p:spPr bwMode="auto">
          <a:xfrm>
            <a:off x="6505374" y="4946592"/>
            <a:ext cx="809902" cy="313932"/>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800" b="0">
                <a:solidFill>
                  <a:srgbClr val="000000"/>
                </a:solidFill>
                <a:latin typeface="+mj-lt"/>
                <a:cs typeface="Times New Roman" pitchFamily="18" charset="0"/>
              </a:rPr>
              <a:t>Fourth</a:t>
            </a:r>
          </a:p>
        </p:txBody>
      </p:sp>
      <p:grpSp>
        <p:nvGrpSpPr>
          <p:cNvPr id="56" name="Group 78"/>
          <p:cNvGrpSpPr>
            <a:grpSpLocks/>
          </p:cNvGrpSpPr>
          <p:nvPr/>
        </p:nvGrpSpPr>
        <p:grpSpPr bwMode="auto">
          <a:xfrm>
            <a:off x="6518078" y="3133576"/>
            <a:ext cx="811213" cy="1705416"/>
            <a:chOff x="3673" y="1328"/>
            <a:chExt cx="511" cy="1177"/>
          </a:xfrm>
        </p:grpSpPr>
        <p:sp>
          <p:nvSpPr>
            <p:cNvPr id="57" name="Rectangle 32"/>
            <p:cNvSpPr>
              <a:spLocks noChangeArrowheads="1"/>
            </p:cNvSpPr>
            <p:nvPr/>
          </p:nvSpPr>
          <p:spPr bwMode="auto">
            <a:xfrm>
              <a:off x="3682" y="1552"/>
              <a:ext cx="461" cy="953"/>
            </a:xfrm>
            <a:prstGeom prst="rect">
              <a:avLst/>
            </a:prstGeom>
            <a:solidFill>
              <a:srgbClr val="A89A68"/>
            </a:solidFill>
            <a:ln w="28575">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mj-lt"/>
                <a:cs typeface="Times New Roman" pitchFamily="18" charset="0"/>
              </a:endParaRPr>
            </a:p>
          </p:txBody>
        </p:sp>
        <p:sp>
          <p:nvSpPr>
            <p:cNvPr id="58" name="Rectangle 33"/>
            <p:cNvSpPr>
              <a:spLocks noChangeArrowheads="1"/>
            </p:cNvSpPr>
            <p:nvPr/>
          </p:nvSpPr>
          <p:spPr bwMode="auto">
            <a:xfrm>
              <a:off x="3673" y="1328"/>
              <a:ext cx="511" cy="217"/>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800" b="0" dirty="0" smtClean="0">
                  <a:solidFill>
                    <a:srgbClr val="000000"/>
                  </a:solidFill>
                  <a:latin typeface="+mj-lt"/>
                  <a:cs typeface="Times New Roman" pitchFamily="18" charset="0"/>
                </a:rPr>
                <a:t>15.2 </a:t>
              </a:r>
              <a:r>
                <a:rPr kumimoji="0" lang="en-US" sz="1800" b="0" dirty="0">
                  <a:solidFill>
                    <a:srgbClr val="000000"/>
                  </a:solidFill>
                  <a:latin typeface="+mj-lt"/>
                  <a:cs typeface="Times New Roman" pitchFamily="18" charset="0"/>
                </a:rPr>
                <a:t>%</a:t>
              </a:r>
            </a:p>
          </p:txBody>
        </p:sp>
      </p:grpSp>
      <p:sp>
        <p:nvSpPr>
          <p:cNvPr id="59" name="Rectangle 16"/>
          <p:cNvSpPr>
            <a:spLocks noChangeArrowheads="1"/>
          </p:cNvSpPr>
          <p:nvPr/>
        </p:nvSpPr>
        <p:spPr bwMode="auto">
          <a:xfrm>
            <a:off x="7440411" y="4946592"/>
            <a:ext cx="895350" cy="311150"/>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800" b="0">
                <a:solidFill>
                  <a:srgbClr val="000000"/>
                </a:solidFill>
                <a:latin typeface="+mj-lt"/>
                <a:cs typeface="Times New Roman" pitchFamily="18" charset="0"/>
              </a:rPr>
              <a:t>Highest</a:t>
            </a:r>
          </a:p>
        </p:txBody>
      </p:sp>
      <p:grpSp>
        <p:nvGrpSpPr>
          <p:cNvPr id="60" name="Group 77"/>
          <p:cNvGrpSpPr>
            <a:grpSpLocks/>
          </p:cNvGrpSpPr>
          <p:nvPr/>
        </p:nvGrpSpPr>
        <p:grpSpPr bwMode="auto">
          <a:xfrm>
            <a:off x="7449940" y="2389945"/>
            <a:ext cx="811213" cy="2449047"/>
            <a:chOff x="4260" y="932"/>
            <a:chExt cx="511" cy="1619"/>
          </a:xfrm>
        </p:grpSpPr>
        <p:sp>
          <p:nvSpPr>
            <p:cNvPr id="63" name="Rectangle 35"/>
            <p:cNvSpPr>
              <a:spLocks noChangeArrowheads="1"/>
            </p:cNvSpPr>
            <p:nvPr/>
          </p:nvSpPr>
          <p:spPr bwMode="auto">
            <a:xfrm>
              <a:off x="4281" y="1149"/>
              <a:ext cx="461" cy="1402"/>
            </a:xfrm>
            <a:prstGeom prst="rect">
              <a:avLst/>
            </a:prstGeom>
            <a:solidFill>
              <a:srgbClr val="B854B6"/>
            </a:solidFill>
            <a:ln w="28575">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a:latin typeface="+mj-lt"/>
                <a:cs typeface="Times New Roman" pitchFamily="18" charset="0"/>
              </a:endParaRPr>
            </a:p>
          </p:txBody>
        </p:sp>
        <p:sp>
          <p:nvSpPr>
            <p:cNvPr id="67" name="Rectangle 36"/>
            <p:cNvSpPr>
              <a:spLocks noChangeArrowheads="1"/>
            </p:cNvSpPr>
            <p:nvPr/>
          </p:nvSpPr>
          <p:spPr bwMode="auto">
            <a:xfrm>
              <a:off x="4260" y="932"/>
              <a:ext cx="511" cy="20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800" b="0" dirty="0" smtClean="0">
                  <a:solidFill>
                    <a:srgbClr val="000000"/>
                  </a:solidFill>
                  <a:latin typeface="+mj-lt"/>
                  <a:cs typeface="Times New Roman" pitchFamily="18" charset="0"/>
                </a:rPr>
                <a:t>23.4 </a:t>
              </a:r>
              <a:r>
                <a:rPr kumimoji="0" lang="en-US" sz="1800" b="0" dirty="0">
                  <a:solidFill>
                    <a:srgbClr val="000000"/>
                  </a:solidFill>
                  <a:latin typeface="+mj-lt"/>
                  <a:cs typeface="Times New Roman" pitchFamily="18" charset="0"/>
                </a:rPr>
                <a:t>%</a:t>
              </a:r>
            </a:p>
          </p:txBody>
        </p:sp>
      </p:grpSp>
      <p:sp>
        <p:nvSpPr>
          <p:cNvPr id="68" name="Rectangle 70"/>
          <p:cNvSpPr>
            <a:spLocks noChangeArrowheads="1"/>
          </p:cNvSpPr>
          <p:nvPr/>
        </p:nvSpPr>
        <p:spPr bwMode="auto">
          <a:xfrm>
            <a:off x="4336849" y="5260917"/>
            <a:ext cx="3327400" cy="506412"/>
          </a:xfrm>
          <a:prstGeom prst="rect">
            <a:avLst/>
          </a:prstGeom>
          <a:noFill/>
          <a:ln w="9525">
            <a:noFill/>
            <a:miter lim="800000"/>
            <a:headEnd/>
            <a:tailEnd/>
          </a:ln>
          <a:effectLst/>
        </p:spPr>
        <p:txBody>
          <a:bodyPr wrap="none">
            <a:prstTxWarp prst="textNoShape">
              <a:avLst/>
            </a:prstTxWarp>
            <a:spAutoFit/>
          </a:bodyPr>
          <a:lstStyle/>
          <a:p>
            <a:pPr algn="ctr">
              <a:lnSpc>
                <a:spcPct val="80000"/>
              </a:lnSpc>
            </a:pPr>
            <a:r>
              <a:rPr kumimoji="0" lang="en-US" sz="1800" b="0">
                <a:solidFill>
                  <a:srgbClr val="000000"/>
                </a:solidFill>
                <a:latin typeface="+mj-lt"/>
                <a:cs typeface="Times New Roman" pitchFamily="18" charset="0"/>
              </a:rPr>
              <a:t>–––– Family income groups –––– </a:t>
            </a:r>
            <a:br>
              <a:rPr kumimoji="0" lang="en-US" sz="1800" b="0">
                <a:solidFill>
                  <a:srgbClr val="000000"/>
                </a:solidFill>
                <a:latin typeface="+mj-lt"/>
                <a:cs typeface="Times New Roman" pitchFamily="18" charset="0"/>
              </a:rPr>
            </a:br>
            <a:r>
              <a:rPr kumimoji="0" lang="en-US" sz="1600" b="0" i="1">
                <a:solidFill>
                  <a:srgbClr val="000000"/>
                </a:solidFill>
                <a:latin typeface="+mj-lt"/>
                <a:cs typeface="Times New Roman" pitchFamily="18" charset="0"/>
              </a:rPr>
              <a:t>(quintiles)</a:t>
            </a:r>
          </a:p>
        </p:txBody>
      </p:sp>
      <p:sp>
        <p:nvSpPr>
          <p:cNvPr id="69" name="Rectangle 71"/>
          <p:cNvSpPr>
            <a:spLocks noChangeArrowheads="1"/>
          </p:cNvSpPr>
          <p:nvPr/>
        </p:nvSpPr>
        <p:spPr bwMode="auto">
          <a:xfrm>
            <a:off x="3804988" y="1758543"/>
            <a:ext cx="4238532" cy="565668"/>
          </a:xfrm>
          <a:prstGeom prst="rect">
            <a:avLst/>
          </a:prstGeom>
          <a:noFill/>
          <a:ln w="9525">
            <a:noFill/>
            <a:miter lim="800000"/>
            <a:headEnd/>
            <a:tailEnd/>
          </a:ln>
          <a:effectLst/>
        </p:spPr>
        <p:txBody>
          <a:bodyPr wrap="none">
            <a:prstTxWarp prst="textNoShape">
              <a:avLst/>
            </a:prstTxWarp>
            <a:spAutoFit/>
          </a:bodyPr>
          <a:lstStyle/>
          <a:p>
            <a:pPr algn="ctr">
              <a:lnSpc>
                <a:spcPct val="80000"/>
              </a:lnSpc>
            </a:pPr>
            <a:r>
              <a:rPr kumimoji="0" lang="en-US" sz="2000" b="1" i="1" dirty="0">
                <a:solidFill>
                  <a:srgbClr val="000000"/>
                </a:solidFill>
                <a:latin typeface="+mj-lt"/>
                <a:cs typeface="Times New Roman" pitchFamily="18" charset="0"/>
              </a:rPr>
              <a:t>Federal </a:t>
            </a:r>
            <a:r>
              <a:rPr kumimoji="0" lang="en-US" sz="2000" b="1" i="1" dirty="0" smtClean="0">
                <a:solidFill>
                  <a:srgbClr val="000000"/>
                </a:solidFill>
                <a:latin typeface="+mj-lt"/>
                <a:cs typeface="Times New Roman" pitchFamily="18" charset="0"/>
              </a:rPr>
              <a:t>Taxes </a:t>
            </a:r>
            <a:r>
              <a:rPr kumimoji="0" lang="en-US" sz="2000" b="1" i="1" dirty="0">
                <a:solidFill>
                  <a:srgbClr val="000000"/>
                </a:solidFill>
                <a:latin typeface="+mj-lt"/>
                <a:cs typeface="Times New Roman" pitchFamily="18" charset="0"/>
              </a:rPr>
              <a:t>as a </a:t>
            </a:r>
            <a:r>
              <a:rPr kumimoji="0" lang="en-US" sz="2000" b="1" i="1" dirty="0" smtClean="0">
                <a:solidFill>
                  <a:srgbClr val="000000"/>
                </a:solidFill>
                <a:latin typeface="+mj-lt"/>
                <a:cs typeface="Times New Roman" pitchFamily="18" charset="0"/>
              </a:rPr>
              <a:t>Share </a:t>
            </a:r>
            <a:r>
              <a:rPr kumimoji="0" lang="en-US" sz="2000" b="1" i="1" dirty="0">
                <a:solidFill>
                  <a:srgbClr val="000000"/>
                </a:solidFill>
                <a:latin typeface="+mj-lt"/>
                <a:cs typeface="Times New Roman" pitchFamily="18" charset="0"/>
              </a:rPr>
              <a:t>of </a:t>
            </a:r>
            <a:r>
              <a:rPr kumimoji="0" lang="en-US" sz="2000" b="1" i="1" dirty="0" smtClean="0">
                <a:solidFill>
                  <a:srgbClr val="000000"/>
                </a:solidFill>
                <a:latin typeface="+mj-lt"/>
                <a:cs typeface="Times New Roman" pitchFamily="18" charset="0"/>
              </a:rPr>
              <a:t>Income </a:t>
            </a:r>
            <a:r>
              <a:rPr kumimoji="0" lang="en-US" sz="1800" b="1" i="1" dirty="0" smtClean="0">
                <a:solidFill>
                  <a:srgbClr val="000000"/>
                </a:solidFill>
                <a:latin typeface="+mj-lt"/>
                <a:cs typeface="Times New Roman" pitchFamily="18" charset="0"/>
              </a:rPr>
              <a:t>(%)</a:t>
            </a:r>
          </a:p>
          <a:p>
            <a:pPr algn="ctr">
              <a:lnSpc>
                <a:spcPct val="80000"/>
              </a:lnSpc>
            </a:pPr>
            <a:r>
              <a:rPr lang="en-US" i="1" dirty="0" smtClean="0">
                <a:solidFill>
                  <a:srgbClr val="000000"/>
                </a:solidFill>
                <a:latin typeface="+mj-lt"/>
                <a:cs typeface="Times New Roman" pitchFamily="18" charset="0"/>
              </a:rPr>
              <a:t>(2011)</a:t>
            </a:r>
            <a:endParaRPr kumimoji="0" lang="en-US" sz="1800" i="1" dirty="0">
              <a:solidFill>
                <a:srgbClr val="000000"/>
              </a:solidFill>
              <a:latin typeface="+mj-lt"/>
              <a:cs typeface="Times New Roman" pitchFamily="18" charset="0"/>
            </a:endParaRPr>
          </a:p>
        </p:txBody>
      </p:sp>
    </p:spTree>
    <p:extLst>
      <p:ext uri="{BB962C8B-B14F-4D97-AF65-F5344CB8AC3E}">
        <p14:creationId xmlns:p14="http://schemas.microsoft.com/office/powerpoint/2010/main" val="1022330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7776"/>
            <a:ext cx="7772400" cy="1119851"/>
          </a:xfrm>
        </p:spPr>
        <p:txBody>
          <a:bodyPr anchor="ctr"/>
          <a:lstStyle/>
          <a:p>
            <a:pPr>
              <a:lnSpc>
                <a:spcPts val="4000"/>
              </a:lnSpc>
            </a:pPr>
            <a:r>
              <a:rPr lang="en-US" dirty="0"/>
              <a:t>Size of Government:</a:t>
            </a:r>
            <a:br>
              <a:rPr lang="en-US" dirty="0"/>
            </a:br>
            <a:r>
              <a:rPr lang="en-US" dirty="0" smtClean="0"/>
              <a:t>A Cross-Country Comparison</a:t>
            </a:r>
            <a:endParaRPr lang="en-US" dirty="0"/>
          </a:p>
        </p:txBody>
      </p:sp>
    </p:spTree>
    <p:extLst>
      <p:ext uri="{BB962C8B-B14F-4D97-AF65-F5344CB8AC3E}">
        <p14:creationId xmlns:p14="http://schemas.microsoft.com/office/powerpoint/2010/main" val="3160375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9887"/>
            <a:ext cx="8904855" cy="1007716"/>
          </a:xfrm>
        </p:spPr>
        <p:txBody>
          <a:bodyPr/>
          <a:lstStyle/>
          <a:p>
            <a:pPr>
              <a:lnSpc>
                <a:spcPts val="3500"/>
              </a:lnSpc>
            </a:pPr>
            <a:r>
              <a:rPr lang="en-US" dirty="0"/>
              <a:t>Size of Government: </a:t>
            </a:r>
            <a:br>
              <a:rPr lang="en-US" dirty="0"/>
            </a:br>
            <a:r>
              <a:rPr lang="en-US" dirty="0"/>
              <a:t>U.S. Versus Other Countries </a:t>
            </a:r>
          </a:p>
        </p:txBody>
      </p:sp>
      <p:sp>
        <p:nvSpPr>
          <p:cNvPr id="3" name="Content Placeholder 2"/>
          <p:cNvSpPr>
            <a:spLocks noGrp="1"/>
          </p:cNvSpPr>
          <p:nvPr>
            <p:ph idx="1"/>
          </p:nvPr>
        </p:nvSpPr>
        <p:spPr>
          <a:xfrm>
            <a:off x="140675" y="1108014"/>
            <a:ext cx="8883749" cy="2432355"/>
          </a:xfrm>
        </p:spPr>
        <p:txBody>
          <a:bodyPr/>
          <a:lstStyle/>
          <a:p>
            <a:pPr marL="231775" indent="-231775"/>
            <a:r>
              <a:rPr lang="en-US" dirty="0">
                <a:solidFill>
                  <a:srgbClr val="32302A"/>
                </a:solidFill>
              </a:rPr>
              <a:t>The size of </a:t>
            </a:r>
            <a:r>
              <a:rPr lang="en-US" dirty="0" smtClean="0">
                <a:solidFill>
                  <a:srgbClr val="32302A"/>
                </a:solidFill>
              </a:rPr>
              <a:t>government </a:t>
            </a:r>
            <a:r>
              <a:rPr lang="en-US" dirty="0">
                <a:solidFill>
                  <a:srgbClr val="32302A"/>
                </a:solidFill>
              </a:rPr>
              <a:t>in the U.S. is smaller than that </a:t>
            </a:r>
            <a:r>
              <a:rPr lang="en-US" dirty="0" smtClean="0">
                <a:solidFill>
                  <a:srgbClr val="32302A"/>
                </a:solidFill>
              </a:rPr>
              <a:t>of </a:t>
            </a:r>
            <a:r>
              <a:rPr lang="en-US" dirty="0">
                <a:solidFill>
                  <a:srgbClr val="32302A"/>
                </a:solidFill>
              </a:rPr>
              <a:t>Japan and the major Western European countries, </a:t>
            </a:r>
            <a:r>
              <a:rPr lang="en-US" dirty="0" smtClean="0">
                <a:solidFill>
                  <a:srgbClr val="32302A"/>
                </a:solidFill>
              </a:rPr>
              <a:t>but </a:t>
            </a:r>
            <a:r>
              <a:rPr lang="en-US" dirty="0">
                <a:solidFill>
                  <a:srgbClr val="32302A"/>
                </a:solidFill>
              </a:rPr>
              <a:t>larger than for a number of high-growth </a:t>
            </a:r>
            <a:r>
              <a:rPr lang="en-US" dirty="0" smtClean="0">
                <a:solidFill>
                  <a:srgbClr val="32302A"/>
                </a:solidFill>
              </a:rPr>
              <a:t>Asian economies.</a:t>
            </a:r>
            <a:br>
              <a:rPr lang="en-US" dirty="0" smtClean="0">
                <a:solidFill>
                  <a:srgbClr val="32302A"/>
                </a:solidFill>
              </a:rPr>
            </a:br>
            <a:r>
              <a:rPr lang="en-US" dirty="0" smtClean="0">
                <a:solidFill>
                  <a:srgbClr val="32302A"/>
                </a:solidFill>
              </a:rPr>
              <a:t>                          </a:t>
            </a:r>
            <a:r>
              <a:rPr lang="en-US" i="1" dirty="0" smtClean="0">
                <a:solidFill>
                  <a:srgbClr val="32302A"/>
                </a:solidFill>
              </a:rPr>
              <a:t>(</a:t>
            </a:r>
            <a:r>
              <a:rPr lang="en-US" i="1" dirty="0">
                <a:solidFill>
                  <a:srgbClr val="32302A"/>
                </a:solidFill>
              </a:rPr>
              <a:t>See the following </a:t>
            </a:r>
            <a:r>
              <a:rPr lang="en-US" i="1" dirty="0" smtClean="0">
                <a:solidFill>
                  <a:srgbClr val="32302A"/>
                </a:solidFill>
              </a:rPr>
              <a:t>slide) </a:t>
            </a:r>
            <a:endParaRPr lang="en-US" i="1" dirty="0">
              <a:solidFill>
                <a:srgbClr val="32302A"/>
              </a:solidFill>
            </a:endParaRPr>
          </a:p>
        </p:txBody>
      </p:sp>
    </p:spTree>
    <p:extLst>
      <p:ext uri="{BB962C8B-B14F-4D97-AF65-F5344CB8AC3E}">
        <p14:creationId xmlns:p14="http://schemas.microsoft.com/office/powerpoint/2010/main" val="3856476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107291"/>
            <a:ext cx="8904855" cy="994679"/>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chemeClr val="tx1"/>
                </a:solidFill>
                <a:latin typeface="+mj-lt"/>
              </a:rPr>
              <a:t>Size of </a:t>
            </a:r>
            <a:r>
              <a:rPr lang="en-US" dirty="0" smtClean="0">
                <a:solidFill>
                  <a:schemeClr val="tx1"/>
                </a:solidFill>
                <a:latin typeface="+mj-lt"/>
              </a:rPr>
              <a:t>Government: </a:t>
            </a:r>
            <a:br>
              <a:rPr lang="en-US" dirty="0" smtClean="0">
                <a:solidFill>
                  <a:schemeClr val="tx1"/>
                </a:solidFill>
                <a:latin typeface="+mj-lt"/>
              </a:rPr>
            </a:br>
            <a:r>
              <a:rPr lang="en-US" dirty="0" smtClean="0">
                <a:solidFill>
                  <a:schemeClr val="tx1"/>
                </a:solidFill>
                <a:latin typeface="+mj-lt"/>
              </a:rPr>
              <a:t>An </a:t>
            </a:r>
            <a:r>
              <a:rPr lang="en-US" dirty="0">
                <a:solidFill>
                  <a:schemeClr val="tx1"/>
                </a:solidFill>
                <a:latin typeface="+mj-lt"/>
              </a:rPr>
              <a:t>International Comparison</a:t>
            </a:r>
          </a:p>
        </p:txBody>
      </p:sp>
      <p:sp>
        <p:nvSpPr>
          <p:cNvPr id="157" name="Rectangle 67"/>
          <p:cNvSpPr>
            <a:spLocks noChangeArrowheads="1"/>
          </p:cNvSpPr>
          <p:nvPr/>
        </p:nvSpPr>
        <p:spPr bwMode="auto">
          <a:xfrm>
            <a:off x="2216092" y="1289205"/>
            <a:ext cx="4356898" cy="289310"/>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600" i="1" dirty="0">
                <a:solidFill>
                  <a:srgbClr val="000000"/>
                </a:solidFill>
                <a:latin typeface="+mj-lt"/>
                <a:cs typeface="Times New Roman" pitchFamily="18" charset="0"/>
              </a:rPr>
              <a:t>Government </a:t>
            </a:r>
            <a:r>
              <a:rPr kumimoji="0" lang="en-US" sz="1600" i="1" dirty="0" smtClean="0">
                <a:solidFill>
                  <a:srgbClr val="000000"/>
                </a:solidFill>
                <a:latin typeface="+mj-lt"/>
                <a:cs typeface="Times New Roman" pitchFamily="18" charset="0"/>
              </a:rPr>
              <a:t>Expenditures </a:t>
            </a:r>
            <a:r>
              <a:rPr kumimoji="0" lang="en-US" sz="1600" i="1" dirty="0">
                <a:solidFill>
                  <a:srgbClr val="000000"/>
                </a:solidFill>
                <a:latin typeface="+mj-lt"/>
                <a:cs typeface="Times New Roman" pitchFamily="18" charset="0"/>
              </a:rPr>
              <a:t>as a </a:t>
            </a:r>
            <a:r>
              <a:rPr kumimoji="0" lang="en-US" sz="1600" i="1" dirty="0" smtClean="0">
                <a:solidFill>
                  <a:srgbClr val="000000"/>
                </a:solidFill>
                <a:latin typeface="+mj-lt"/>
                <a:cs typeface="Times New Roman" pitchFamily="18" charset="0"/>
              </a:rPr>
              <a:t>Share </a:t>
            </a:r>
            <a:r>
              <a:rPr kumimoji="0" lang="en-US" sz="1600" i="1" dirty="0">
                <a:solidFill>
                  <a:srgbClr val="000000"/>
                </a:solidFill>
                <a:latin typeface="+mj-lt"/>
                <a:cs typeface="Times New Roman" pitchFamily="18" charset="0"/>
              </a:rPr>
              <a:t>of GDP, </a:t>
            </a:r>
            <a:r>
              <a:rPr kumimoji="0" lang="en-US" sz="1600" i="1" dirty="0" smtClean="0">
                <a:solidFill>
                  <a:srgbClr val="000000"/>
                </a:solidFill>
                <a:latin typeface="+mj-lt"/>
                <a:cs typeface="Times New Roman" pitchFamily="18" charset="0"/>
              </a:rPr>
              <a:t>2014</a:t>
            </a:r>
            <a:endParaRPr kumimoji="0" lang="en-US" sz="1600" i="1" dirty="0">
              <a:solidFill>
                <a:srgbClr val="000000"/>
              </a:solidFill>
              <a:latin typeface="+mj-lt"/>
              <a:cs typeface="Times New Roman" pitchFamily="18" charset="0"/>
            </a:endParaRPr>
          </a:p>
        </p:txBody>
      </p:sp>
      <p:sp>
        <p:nvSpPr>
          <p:cNvPr id="75" name="Rectangle 6"/>
          <p:cNvSpPr>
            <a:spLocks noChangeArrowheads="1"/>
          </p:cNvSpPr>
          <p:nvPr/>
        </p:nvSpPr>
        <p:spPr bwMode="auto">
          <a:xfrm>
            <a:off x="949346" y="2371337"/>
            <a:ext cx="785131" cy="264688"/>
          </a:xfrm>
          <a:prstGeom prst="rect">
            <a:avLst/>
          </a:prstGeom>
          <a:noFill/>
          <a:ln w="9525">
            <a:noFill/>
            <a:miter lim="800000"/>
            <a:headEnd/>
            <a:tailEnd/>
          </a:ln>
          <a:effectLst/>
        </p:spPr>
        <p:txBody>
          <a:bodyPr wrap="square">
            <a:prstTxWarp prst="textNoShape">
              <a:avLst/>
            </a:prstTxWarp>
            <a:spAutoFit/>
          </a:bodyPr>
          <a:lstStyle/>
          <a:p>
            <a:pPr>
              <a:lnSpc>
                <a:spcPct val="80000"/>
              </a:lnSpc>
            </a:pPr>
            <a:r>
              <a:rPr kumimoji="0" lang="en-US" sz="1400" b="0" dirty="0">
                <a:solidFill>
                  <a:srgbClr val="000000"/>
                </a:solidFill>
                <a:latin typeface="+mj-lt"/>
                <a:cs typeface="Times New Roman" pitchFamily="18" charset="0"/>
              </a:rPr>
              <a:t>Sweden</a:t>
            </a:r>
          </a:p>
        </p:txBody>
      </p:sp>
      <p:sp>
        <p:nvSpPr>
          <p:cNvPr id="76" name="Rectangle 47"/>
          <p:cNvSpPr>
            <a:spLocks noChangeArrowheads="1"/>
          </p:cNvSpPr>
          <p:nvPr/>
        </p:nvSpPr>
        <p:spPr bwMode="auto">
          <a:xfrm>
            <a:off x="7010388" y="2959129"/>
            <a:ext cx="772116" cy="268984"/>
          </a:xfrm>
          <a:prstGeom prst="rect">
            <a:avLst/>
          </a:prstGeom>
          <a:noFill/>
          <a:ln w="9525">
            <a:noFill/>
            <a:miter lim="800000"/>
            <a:headEnd/>
            <a:tailEnd/>
          </a:ln>
          <a:effectLst/>
        </p:spPr>
        <p:txBody>
          <a:bodyPr wrap="squar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49.9 </a:t>
            </a:r>
            <a:r>
              <a:rPr kumimoji="0" lang="en-US" sz="1400" b="0" dirty="0">
                <a:solidFill>
                  <a:srgbClr val="000000"/>
                </a:solidFill>
                <a:latin typeface="+mj-lt"/>
                <a:cs typeface="Times New Roman" pitchFamily="18" charset="0"/>
              </a:rPr>
              <a:t>%</a:t>
            </a:r>
          </a:p>
        </p:txBody>
      </p:sp>
      <p:sp>
        <p:nvSpPr>
          <p:cNvPr id="77" name="Rectangle 7"/>
          <p:cNvSpPr>
            <a:spLocks noChangeArrowheads="1"/>
          </p:cNvSpPr>
          <p:nvPr/>
        </p:nvSpPr>
        <p:spPr bwMode="auto">
          <a:xfrm>
            <a:off x="1033923" y="1580209"/>
            <a:ext cx="67159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sz="1400" dirty="0" smtClean="0">
                <a:solidFill>
                  <a:srgbClr val="000000"/>
                </a:solidFill>
                <a:cs typeface="Times New Roman" pitchFamily="18" charset="0"/>
              </a:rPr>
              <a:t>France</a:t>
            </a:r>
            <a:endParaRPr kumimoji="0" lang="en-US" sz="1400" b="0" dirty="0">
              <a:solidFill>
                <a:srgbClr val="000000"/>
              </a:solidFill>
              <a:latin typeface="+mj-lt"/>
              <a:cs typeface="Times New Roman" pitchFamily="18" charset="0"/>
            </a:endParaRPr>
          </a:p>
        </p:txBody>
      </p:sp>
      <p:sp>
        <p:nvSpPr>
          <p:cNvPr id="78" name="Rectangle 48"/>
          <p:cNvSpPr>
            <a:spLocks noChangeArrowheads="1"/>
          </p:cNvSpPr>
          <p:nvPr/>
        </p:nvSpPr>
        <p:spPr bwMode="auto">
          <a:xfrm>
            <a:off x="7823673" y="1566561"/>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57.5%</a:t>
            </a:r>
            <a:endParaRPr kumimoji="0" lang="en-US" sz="1400" b="0" dirty="0">
              <a:solidFill>
                <a:srgbClr val="000000"/>
              </a:solidFill>
              <a:latin typeface="+mj-lt"/>
              <a:cs typeface="Times New Roman" pitchFamily="18" charset="0"/>
            </a:endParaRPr>
          </a:p>
        </p:txBody>
      </p:sp>
      <p:sp>
        <p:nvSpPr>
          <p:cNvPr id="79" name="Rectangle 8"/>
          <p:cNvSpPr>
            <a:spLocks noChangeArrowheads="1"/>
          </p:cNvSpPr>
          <p:nvPr/>
        </p:nvSpPr>
        <p:spPr bwMode="auto">
          <a:xfrm>
            <a:off x="1033461" y="2954505"/>
            <a:ext cx="703269"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smtClean="0">
                <a:solidFill>
                  <a:srgbClr val="000000"/>
                </a:solidFill>
                <a:latin typeface="+mj-lt"/>
                <a:cs typeface="Times New Roman" pitchFamily="18" charset="0"/>
              </a:rPr>
              <a:t>Greece</a:t>
            </a:r>
            <a:endParaRPr kumimoji="0" lang="en-US" sz="1400" b="0" dirty="0">
              <a:solidFill>
                <a:srgbClr val="000000"/>
              </a:solidFill>
              <a:latin typeface="+mj-lt"/>
              <a:cs typeface="Times New Roman" pitchFamily="18" charset="0"/>
            </a:endParaRPr>
          </a:p>
        </p:txBody>
      </p:sp>
      <p:sp>
        <p:nvSpPr>
          <p:cNvPr id="80" name="Rectangle 49"/>
          <p:cNvSpPr>
            <a:spLocks noChangeArrowheads="1"/>
          </p:cNvSpPr>
          <p:nvPr/>
        </p:nvSpPr>
        <p:spPr bwMode="auto">
          <a:xfrm>
            <a:off x="7236393" y="2160921"/>
            <a:ext cx="631904"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52.7%</a:t>
            </a:r>
            <a:endParaRPr kumimoji="0" lang="en-US" sz="1400" b="0" dirty="0">
              <a:solidFill>
                <a:srgbClr val="000000"/>
              </a:solidFill>
              <a:latin typeface="+mj-lt"/>
              <a:cs typeface="Times New Roman" pitchFamily="18" charset="0"/>
            </a:endParaRPr>
          </a:p>
        </p:txBody>
      </p:sp>
      <p:sp>
        <p:nvSpPr>
          <p:cNvPr id="81" name="Rectangle 10"/>
          <p:cNvSpPr>
            <a:spLocks noChangeArrowheads="1"/>
          </p:cNvSpPr>
          <p:nvPr/>
        </p:nvSpPr>
        <p:spPr bwMode="auto">
          <a:xfrm>
            <a:off x="933305" y="1957063"/>
            <a:ext cx="803425"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Belgium</a:t>
            </a:r>
            <a:endParaRPr kumimoji="0" lang="en-US" sz="1400" b="0" dirty="0">
              <a:solidFill>
                <a:srgbClr val="000000"/>
              </a:solidFill>
              <a:latin typeface="+mj-lt"/>
              <a:cs typeface="Times New Roman" pitchFamily="18" charset="0"/>
            </a:endParaRPr>
          </a:p>
        </p:txBody>
      </p:sp>
      <p:sp>
        <p:nvSpPr>
          <p:cNvPr id="82" name="Rectangle 51"/>
          <p:cNvSpPr>
            <a:spLocks noChangeArrowheads="1"/>
          </p:cNvSpPr>
          <p:nvPr/>
        </p:nvSpPr>
        <p:spPr bwMode="auto">
          <a:xfrm>
            <a:off x="7414164" y="1961369"/>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55.1%</a:t>
            </a:r>
            <a:endParaRPr kumimoji="0" lang="en-US" sz="1400" b="0" dirty="0">
              <a:solidFill>
                <a:srgbClr val="000000"/>
              </a:solidFill>
              <a:latin typeface="+mj-lt"/>
              <a:cs typeface="Times New Roman" pitchFamily="18" charset="0"/>
            </a:endParaRPr>
          </a:p>
        </p:txBody>
      </p:sp>
      <p:sp>
        <p:nvSpPr>
          <p:cNvPr id="83" name="Rectangle 11"/>
          <p:cNvSpPr>
            <a:spLocks noChangeArrowheads="1"/>
          </p:cNvSpPr>
          <p:nvPr/>
        </p:nvSpPr>
        <p:spPr bwMode="auto">
          <a:xfrm>
            <a:off x="1005199" y="2152560"/>
            <a:ext cx="713657"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Austria</a:t>
            </a:r>
            <a:endParaRPr kumimoji="0" lang="en-US" sz="1400" b="0" dirty="0">
              <a:solidFill>
                <a:srgbClr val="000000"/>
              </a:solidFill>
              <a:latin typeface="+mj-lt"/>
              <a:cs typeface="Times New Roman" pitchFamily="18" charset="0"/>
            </a:endParaRPr>
          </a:p>
        </p:txBody>
      </p:sp>
      <p:sp>
        <p:nvSpPr>
          <p:cNvPr id="84" name="Rectangle 52"/>
          <p:cNvSpPr>
            <a:spLocks noChangeArrowheads="1"/>
          </p:cNvSpPr>
          <p:nvPr/>
        </p:nvSpPr>
        <p:spPr bwMode="auto">
          <a:xfrm>
            <a:off x="7058441" y="2360473"/>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51.7%</a:t>
            </a:r>
            <a:endParaRPr kumimoji="0" lang="en-US" sz="1400" b="0" dirty="0">
              <a:solidFill>
                <a:srgbClr val="000000"/>
              </a:solidFill>
              <a:latin typeface="+mj-lt"/>
              <a:cs typeface="Times New Roman" pitchFamily="18" charset="0"/>
            </a:endParaRPr>
          </a:p>
        </p:txBody>
      </p:sp>
      <p:sp>
        <p:nvSpPr>
          <p:cNvPr id="85" name="Rectangle 13"/>
          <p:cNvSpPr>
            <a:spLocks noChangeArrowheads="1"/>
          </p:cNvSpPr>
          <p:nvPr/>
        </p:nvSpPr>
        <p:spPr bwMode="auto">
          <a:xfrm>
            <a:off x="652138" y="3166733"/>
            <a:ext cx="1084592"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smtClean="0">
                <a:solidFill>
                  <a:srgbClr val="000000"/>
                </a:solidFill>
                <a:latin typeface="+mj-lt"/>
                <a:cs typeface="Times New Roman" pitchFamily="18" charset="0"/>
              </a:rPr>
              <a:t>Netherlands</a:t>
            </a:r>
            <a:endParaRPr kumimoji="0" lang="en-US" sz="1400" b="0" dirty="0">
              <a:solidFill>
                <a:srgbClr val="000000"/>
              </a:solidFill>
              <a:latin typeface="+mj-lt"/>
              <a:cs typeface="Times New Roman" pitchFamily="18" charset="0"/>
            </a:endParaRPr>
          </a:p>
        </p:txBody>
      </p:sp>
      <p:sp>
        <p:nvSpPr>
          <p:cNvPr id="86" name="Rectangle 54"/>
          <p:cNvSpPr>
            <a:spLocks noChangeArrowheads="1"/>
          </p:cNvSpPr>
          <p:nvPr/>
        </p:nvSpPr>
        <p:spPr bwMode="auto">
          <a:xfrm>
            <a:off x="7020648" y="2759577"/>
            <a:ext cx="631904"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sz="1400" dirty="0">
                <a:solidFill>
                  <a:srgbClr val="000000"/>
                </a:solidFill>
                <a:latin typeface="+mj-lt"/>
                <a:cs typeface="Times New Roman" pitchFamily="18" charset="0"/>
              </a:rPr>
              <a:t>5</a:t>
            </a:r>
            <a:r>
              <a:rPr kumimoji="0" lang="en-US" sz="1400" b="0" dirty="0" smtClean="0">
                <a:solidFill>
                  <a:srgbClr val="000000"/>
                </a:solidFill>
                <a:latin typeface="+mj-lt"/>
                <a:cs typeface="Times New Roman" pitchFamily="18" charset="0"/>
              </a:rPr>
              <a:t>1.2%</a:t>
            </a:r>
            <a:endParaRPr kumimoji="0" lang="en-US" sz="1400" b="0" dirty="0">
              <a:solidFill>
                <a:srgbClr val="000000"/>
              </a:solidFill>
              <a:latin typeface="+mj-lt"/>
              <a:cs typeface="Times New Roman" pitchFamily="18" charset="0"/>
            </a:endParaRPr>
          </a:p>
        </p:txBody>
      </p:sp>
      <p:sp>
        <p:nvSpPr>
          <p:cNvPr id="87" name="Rectangle 14"/>
          <p:cNvSpPr>
            <a:spLocks noChangeArrowheads="1"/>
          </p:cNvSpPr>
          <p:nvPr/>
        </p:nvSpPr>
        <p:spPr bwMode="auto">
          <a:xfrm>
            <a:off x="1223449" y="2749498"/>
            <a:ext cx="513281"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a:solidFill>
                  <a:srgbClr val="000000"/>
                </a:solidFill>
                <a:latin typeface="+mj-lt"/>
                <a:cs typeface="Times New Roman" pitchFamily="18" charset="0"/>
              </a:rPr>
              <a:t>Italy</a:t>
            </a:r>
          </a:p>
        </p:txBody>
      </p:sp>
      <p:sp>
        <p:nvSpPr>
          <p:cNvPr id="88" name="Rectangle 55"/>
          <p:cNvSpPr>
            <a:spLocks noChangeArrowheads="1"/>
          </p:cNvSpPr>
          <p:nvPr/>
        </p:nvSpPr>
        <p:spPr bwMode="auto">
          <a:xfrm>
            <a:off x="7038681" y="2560025"/>
            <a:ext cx="768159"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sz="1400" dirty="0" smtClean="0">
                <a:solidFill>
                  <a:srgbClr val="000000"/>
                </a:solidFill>
                <a:latin typeface="+mj-lt"/>
                <a:cs typeface="Times New Roman" pitchFamily="18" charset="0"/>
              </a:rPr>
              <a:t>51.7</a:t>
            </a:r>
            <a:r>
              <a:rPr kumimoji="0" lang="en-US" sz="1400" b="0" dirty="0" smtClean="0">
                <a:solidFill>
                  <a:srgbClr val="000000"/>
                </a:solidFill>
                <a:latin typeface="+mj-lt"/>
                <a:cs typeface="Times New Roman" pitchFamily="18" charset="0"/>
              </a:rPr>
              <a:t>.8%</a:t>
            </a:r>
            <a:endParaRPr kumimoji="0" lang="en-US" sz="1400" b="0" dirty="0">
              <a:solidFill>
                <a:srgbClr val="000000"/>
              </a:solidFill>
              <a:latin typeface="+mj-lt"/>
              <a:cs typeface="Times New Roman" pitchFamily="18" charset="0"/>
            </a:endParaRPr>
          </a:p>
        </p:txBody>
      </p:sp>
      <p:sp>
        <p:nvSpPr>
          <p:cNvPr id="89" name="Rectangle 15"/>
          <p:cNvSpPr>
            <a:spLocks noChangeArrowheads="1"/>
          </p:cNvSpPr>
          <p:nvPr/>
        </p:nvSpPr>
        <p:spPr bwMode="auto">
          <a:xfrm>
            <a:off x="944526" y="2557536"/>
            <a:ext cx="792204"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a:solidFill>
                  <a:srgbClr val="000000"/>
                </a:solidFill>
                <a:latin typeface="+mj-lt"/>
                <a:cs typeface="Times New Roman" pitchFamily="18" charset="0"/>
              </a:rPr>
              <a:t>Portugal</a:t>
            </a:r>
          </a:p>
        </p:txBody>
      </p:sp>
      <p:sp>
        <p:nvSpPr>
          <p:cNvPr id="90" name="Rectangle 56"/>
          <p:cNvSpPr>
            <a:spLocks noChangeArrowheads="1"/>
          </p:cNvSpPr>
          <p:nvPr/>
        </p:nvSpPr>
        <p:spPr bwMode="auto">
          <a:xfrm>
            <a:off x="6840469" y="3158681"/>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46.3%</a:t>
            </a:r>
            <a:endParaRPr kumimoji="0" lang="en-US" sz="1400" b="0" dirty="0">
              <a:solidFill>
                <a:srgbClr val="000000"/>
              </a:solidFill>
              <a:latin typeface="+mj-lt"/>
              <a:cs typeface="Times New Roman" pitchFamily="18" charset="0"/>
            </a:endParaRPr>
          </a:p>
        </p:txBody>
      </p:sp>
      <p:sp>
        <p:nvSpPr>
          <p:cNvPr id="91" name="Rectangle 16"/>
          <p:cNvSpPr>
            <a:spLocks noChangeArrowheads="1"/>
          </p:cNvSpPr>
          <p:nvPr/>
        </p:nvSpPr>
        <p:spPr bwMode="auto">
          <a:xfrm>
            <a:off x="1011853" y="4358962"/>
            <a:ext cx="724877"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a:solidFill>
                  <a:srgbClr val="000000"/>
                </a:solidFill>
                <a:latin typeface="+mj-lt"/>
                <a:cs typeface="Times New Roman" pitchFamily="18" charset="0"/>
              </a:rPr>
              <a:t>Canada</a:t>
            </a:r>
          </a:p>
        </p:txBody>
      </p:sp>
      <p:sp>
        <p:nvSpPr>
          <p:cNvPr id="92" name="Rectangle 57"/>
          <p:cNvSpPr>
            <a:spLocks noChangeArrowheads="1"/>
          </p:cNvSpPr>
          <p:nvPr/>
        </p:nvSpPr>
        <p:spPr bwMode="auto">
          <a:xfrm>
            <a:off x="6234984" y="4355993"/>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sz="1400" dirty="0" smtClean="0">
                <a:solidFill>
                  <a:srgbClr val="000000"/>
                </a:solidFill>
                <a:latin typeface="+mj-lt"/>
                <a:cs typeface="Times New Roman" pitchFamily="18" charset="0"/>
              </a:rPr>
              <a:t>39</a:t>
            </a:r>
            <a:r>
              <a:rPr kumimoji="0" lang="en-US" sz="1400" b="0" dirty="0" smtClean="0">
                <a:solidFill>
                  <a:srgbClr val="000000"/>
                </a:solidFill>
                <a:latin typeface="+mj-lt"/>
                <a:cs typeface="Times New Roman" pitchFamily="18" charset="0"/>
              </a:rPr>
              <a:t>.0%</a:t>
            </a:r>
            <a:endParaRPr kumimoji="0" lang="en-US" sz="1400" b="0" dirty="0">
              <a:solidFill>
                <a:srgbClr val="000000"/>
              </a:solidFill>
              <a:latin typeface="+mj-lt"/>
              <a:cs typeface="Times New Roman" pitchFamily="18" charset="0"/>
            </a:endParaRPr>
          </a:p>
        </p:txBody>
      </p:sp>
      <p:sp>
        <p:nvSpPr>
          <p:cNvPr id="93" name="Rectangle 17"/>
          <p:cNvSpPr>
            <a:spLocks noChangeArrowheads="1"/>
          </p:cNvSpPr>
          <p:nvPr/>
        </p:nvSpPr>
        <p:spPr bwMode="auto">
          <a:xfrm>
            <a:off x="531731" y="4951644"/>
            <a:ext cx="1182824"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1" i="1" dirty="0" smtClean="0">
                <a:solidFill>
                  <a:srgbClr val="000000"/>
                </a:solidFill>
                <a:latin typeface="+mj-lt"/>
                <a:cs typeface="Times New Roman" pitchFamily="18" charset="0"/>
              </a:rPr>
              <a:t>United States</a:t>
            </a:r>
            <a:endParaRPr kumimoji="0" lang="en-US" sz="1400" b="1" i="1" dirty="0">
              <a:solidFill>
                <a:srgbClr val="000000"/>
              </a:solidFill>
              <a:latin typeface="+mj-lt"/>
              <a:cs typeface="Times New Roman" pitchFamily="18" charset="0"/>
            </a:endParaRPr>
          </a:p>
        </p:txBody>
      </p:sp>
      <p:sp>
        <p:nvSpPr>
          <p:cNvPr id="94" name="Rectangle 58"/>
          <p:cNvSpPr>
            <a:spLocks noChangeArrowheads="1"/>
          </p:cNvSpPr>
          <p:nvPr/>
        </p:nvSpPr>
        <p:spPr bwMode="auto">
          <a:xfrm>
            <a:off x="5990870" y="4968903"/>
            <a:ext cx="638316"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sz="1400" b="1" i="1" dirty="0" smtClean="0">
                <a:solidFill>
                  <a:srgbClr val="000000"/>
                </a:solidFill>
                <a:latin typeface="+mj-lt"/>
                <a:cs typeface="Times New Roman" pitchFamily="18" charset="0"/>
              </a:rPr>
              <a:t>35</a:t>
            </a:r>
            <a:r>
              <a:rPr kumimoji="0" lang="en-US" sz="1400" b="1" i="1" dirty="0" smtClean="0">
                <a:solidFill>
                  <a:srgbClr val="000000"/>
                </a:solidFill>
                <a:latin typeface="+mj-lt"/>
                <a:cs typeface="Times New Roman" pitchFamily="18" charset="0"/>
              </a:rPr>
              <a:t>.6%</a:t>
            </a:r>
            <a:endParaRPr kumimoji="0" lang="en-US" sz="1400" b="1" i="1" dirty="0">
              <a:solidFill>
                <a:srgbClr val="000000"/>
              </a:solidFill>
              <a:latin typeface="+mj-lt"/>
              <a:cs typeface="Times New Roman" pitchFamily="18" charset="0"/>
            </a:endParaRPr>
          </a:p>
        </p:txBody>
      </p:sp>
      <p:sp>
        <p:nvSpPr>
          <p:cNvPr id="95" name="Rectangle 18"/>
          <p:cNvSpPr>
            <a:spLocks noChangeArrowheads="1"/>
          </p:cNvSpPr>
          <p:nvPr/>
        </p:nvSpPr>
        <p:spPr bwMode="auto">
          <a:xfrm>
            <a:off x="973381" y="3362944"/>
            <a:ext cx="763349"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a:solidFill>
                  <a:srgbClr val="000000"/>
                </a:solidFill>
                <a:latin typeface="+mj-lt"/>
                <a:cs typeface="Times New Roman" pitchFamily="18" charset="0"/>
              </a:rPr>
              <a:t>Norway</a:t>
            </a:r>
          </a:p>
        </p:txBody>
      </p:sp>
      <p:sp>
        <p:nvSpPr>
          <p:cNvPr id="96" name="Rectangle 59"/>
          <p:cNvSpPr>
            <a:spLocks noChangeArrowheads="1"/>
          </p:cNvSpPr>
          <p:nvPr/>
        </p:nvSpPr>
        <p:spPr bwMode="auto">
          <a:xfrm>
            <a:off x="6398173" y="4156441"/>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sz="1400" dirty="0" smtClean="0">
                <a:solidFill>
                  <a:srgbClr val="000000"/>
                </a:solidFill>
                <a:latin typeface="+mj-lt"/>
                <a:cs typeface="Times New Roman" pitchFamily="18" charset="0"/>
              </a:rPr>
              <a:t>39</a:t>
            </a:r>
            <a:r>
              <a:rPr kumimoji="0" lang="en-US" sz="1400" b="0" dirty="0" smtClean="0">
                <a:solidFill>
                  <a:srgbClr val="000000"/>
                </a:solidFill>
                <a:latin typeface="+mj-lt"/>
                <a:cs typeface="Times New Roman" pitchFamily="18" charset="0"/>
              </a:rPr>
              <a:t>.8%</a:t>
            </a:r>
            <a:endParaRPr kumimoji="0" lang="en-US" sz="1400" b="0" dirty="0">
              <a:solidFill>
                <a:srgbClr val="000000"/>
              </a:solidFill>
              <a:latin typeface="+mj-lt"/>
              <a:cs typeface="Times New Roman" pitchFamily="18" charset="0"/>
            </a:endParaRPr>
          </a:p>
        </p:txBody>
      </p:sp>
      <p:sp>
        <p:nvSpPr>
          <p:cNvPr id="97" name="Rectangle 20"/>
          <p:cNvSpPr>
            <a:spLocks noChangeArrowheads="1"/>
          </p:cNvSpPr>
          <p:nvPr/>
        </p:nvSpPr>
        <p:spPr bwMode="auto">
          <a:xfrm>
            <a:off x="893230" y="4761638"/>
            <a:ext cx="843500"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smtClean="0">
                <a:solidFill>
                  <a:srgbClr val="000000"/>
                </a:solidFill>
                <a:latin typeface="+mj-lt"/>
                <a:cs typeface="Times New Roman" pitchFamily="18" charset="0"/>
              </a:rPr>
              <a:t>Australia</a:t>
            </a:r>
            <a:endParaRPr kumimoji="0" lang="en-US" sz="1400" b="0" dirty="0">
              <a:solidFill>
                <a:srgbClr val="000000"/>
              </a:solidFill>
              <a:latin typeface="+mj-lt"/>
              <a:cs typeface="Times New Roman" pitchFamily="18" charset="0"/>
            </a:endParaRPr>
          </a:p>
        </p:txBody>
      </p:sp>
      <p:sp>
        <p:nvSpPr>
          <p:cNvPr id="98" name="Rectangle 61"/>
          <p:cNvSpPr>
            <a:spLocks noChangeArrowheads="1"/>
          </p:cNvSpPr>
          <p:nvPr/>
        </p:nvSpPr>
        <p:spPr bwMode="auto">
          <a:xfrm>
            <a:off x="5837040" y="5154201"/>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34.3%</a:t>
            </a:r>
            <a:endParaRPr kumimoji="0" lang="en-US" sz="1400" b="0" dirty="0">
              <a:solidFill>
                <a:srgbClr val="000000"/>
              </a:solidFill>
              <a:latin typeface="+mj-lt"/>
              <a:cs typeface="Times New Roman" pitchFamily="18" charset="0"/>
            </a:endParaRPr>
          </a:p>
        </p:txBody>
      </p:sp>
      <p:sp>
        <p:nvSpPr>
          <p:cNvPr id="104" name="Rectangle 22"/>
          <p:cNvSpPr>
            <a:spLocks noChangeArrowheads="1"/>
          </p:cNvSpPr>
          <p:nvPr/>
        </p:nvSpPr>
        <p:spPr bwMode="auto">
          <a:xfrm>
            <a:off x="914069" y="5347678"/>
            <a:ext cx="822661"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smtClean="0">
                <a:solidFill>
                  <a:srgbClr val="000000"/>
                </a:solidFill>
                <a:latin typeface="+mj-lt"/>
                <a:cs typeface="Times New Roman" pitchFamily="18" charset="0"/>
              </a:rPr>
              <a:t>Thailand</a:t>
            </a:r>
            <a:endParaRPr kumimoji="0" lang="en-US" sz="1400" b="0" dirty="0">
              <a:solidFill>
                <a:srgbClr val="000000"/>
              </a:solidFill>
              <a:latin typeface="+mj-lt"/>
              <a:cs typeface="Times New Roman" pitchFamily="18" charset="0"/>
            </a:endParaRPr>
          </a:p>
        </p:txBody>
      </p:sp>
      <p:sp>
        <p:nvSpPr>
          <p:cNvPr id="105" name="Rectangle 63"/>
          <p:cNvSpPr>
            <a:spLocks noChangeArrowheads="1"/>
          </p:cNvSpPr>
          <p:nvPr/>
        </p:nvSpPr>
        <p:spPr bwMode="auto">
          <a:xfrm>
            <a:off x="4267423" y="5353753"/>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22.2%</a:t>
            </a:r>
            <a:endParaRPr kumimoji="0" lang="en-US" sz="1400" b="0" dirty="0">
              <a:solidFill>
                <a:srgbClr val="000000"/>
              </a:solidFill>
              <a:latin typeface="+mj-lt"/>
              <a:cs typeface="Times New Roman" pitchFamily="18" charset="0"/>
            </a:endParaRPr>
          </a:p>
        </p:txBody>
      </p:sp>
      <p:sp>
        <p:nvSpPr>
          <p:cNvPr id="106" name="Rectangle 23"/>
          <p:cNvSpPr>
            <a:spLocks noChangeArrowheads="1"/>
          </p:cNvSpPr>
          <p:nvPr/>
        </p:nvSpPr>
        <p:spPr bwMode="auto">
          <a:xfrm>
            <a:off x="644323" y="5535199"/>
            <a:ext cx="1087156"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a:solidFill>
                  <a:srgbClr val="000000"/>
                </a:solidFill>
                <a:latin typeface="+mj-lt"/>
                <a:cs typeface="Times New Roman" pitchFamily="18" charset="0"/>
              </a:rPr>
              <a:t>South Korea</a:t>
            </a:r>
          </a:p>
        </p:txBody>
      </p:sp>
      <p:sp>
        <p:nvSpPr>
          <p:cNvPr id="107" name="Rectangle 64"/>
          <p:cNvSpPr>
            <a:spLocks noChangeArrowheads="1"/>
          </p:cNvSpPr>
          <p:nvPr/>
        </p:nvSpPr>
        <p:spPr bwMode="auto">
          <a:xfrm>
            <a:off x="4057476" y="5553305"/>
            <a:ext cx="671979"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20.8 </a:t>
            </a:r>
            <a:r>
              <a:rPr kumimoji="0" lang="en-US" sz="1400" b="0" dirty="0">
                <a:solidFill>
                  <a:srgbClr val="000000"/>
                </a:solidFill>
                <a:latin typeface="+mj-lt"/>
                <a:cs typeface="Times New Roman" pitchFamily="18" charset="0"/>
              </a:rPr>
              <a:t>%</a:t>
            </a:r>
          </a:p>
        </p:txBody>
      </p:sp>
      <p:sp>
        <p:nvSpPr>
          <p:cNvPr id="108" name="Rectangle 24"/>
          <p:cNvSpPr>
            <a:spLocks noChangeArrowheads="1"/>
          </p:cNvSpPr>
          <p:nvPr/>
        </p:nvSpPr>
        <p:spPr bwMode="auto">
          <a:xfrm>
            <a:off x="761848" y="5951543"/>
            <a:ext cx="974882"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smtClean="0">
                <a:solidFill>
                  <a:srgbClr val="000000"/>
                </a:solidFill>
                <a:latin typeface="+mj-lt"/>
                <a:cs typeface="Times New Roman" pitchFamily="18" charset="0"/>
              </a:rPr>
              <a:t>Hong Kong</a:t>
            </a:r>
            <a:endParaRPr kumimoji="0" lang="en-US" sz="1400" b="0" dirty="0">
              <a:solidFill>
                <a:srgbClr val="000000"/>
              </a:solidFill>
              <a:latin typeface="+mj-lt"/>
              <a:cs typeface="Times New Roman" pitchFamily="18" charset="0"/>
            </a:endParaRPr>
          </a:p>
        </p:txBody>
      </p:sp>
      <p:sp>
        <p:nvSpPr>
          <p:cNvPr id="109" name="Rectangle 65"/>
          <p:cNvSpPr>
            <a:spLocks noChangeArrowheads="1"/>
          </p:cNvSpPr>
          <p:nvPr/>
        </p:nvSpPr>
        <p:spPr bwMode="auto">
          <a:xfrm>
            <a:off x="3888225" y="5752857"/>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18.1%</a:t>
            </a:r>
            <a:endParaRPr kumimoji="0" lang="en-US" sz="1400" b="0" dirty="0">
              <a:solidFill>
                <a:srgbClr val="000000"/>
              </a:solidFill>
              <a:latin typeface="+mj-lt"/>
              <a:cs typeface="Times New Roman" pitchFamily="18" charset="0"/>
            </a:endParaRPr>
          </a:p>
        </p:txBody>
      </p:sp>
      <p:sp>
        <p:nvSpPr>
          <p:cNvPr id="110" name="Rectangle 25"/>
          <p:cNvSpPr>
            <a:spLocks noChangeArrowheads="1"/>
          </p:cNvSpPr>
          <p:nvPr/>
        </p:nvSpPr>
        <p:spPr bwMode="auto">
          <a:xfrm>
            <a:off x="824301" y="5736372"/>
            <a:ext cx="912429"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a:solidFill>
                  <a:srgbClr val="000000"/>
                </a:solidFill>
                <a:latin typeface="+mj-lt"/>
                <a:cs typeface="Times New Roman" pitchFamily="18" charset="0"/>
              </a:rPr>
              <a:t>Singapore</a:t>
            </a:r>
          </a:p>
        </p:txBody>
      </p:sp>
      <p:sp>
        <p:nvSpPr>
          <p:cNvPr id="111" name="Rectangle 66"/>
          <p:cNvSpPr>
            <a:spLocks noChangeArrowheads="1"/>
          </p:cNvSpPr>
          <p:nvPr/>
        </p:nvSpPr>
        <p:spPr bwMode="auto">
          <a:xfrm>
            <a:off x="3612609" y="5952418"/>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17.3%</a:t>
            </a:r>
            <a:endParaRPr kumimoji="0" lang="en-US" sz="1400" b="0" dirty="0">
              <a:solidFill>
                <a:srgbClr val="000000"/>
              </a:solidFill>
              <a:latin typeface="+mj-lt"/>
              <a:cs typeface="Times New Roman" pitchFamily="18" charset="0"/>
            </a:endParaRPr>
          </a:p>
        </p:txBody>
      </p:sp>
      <p:sp>
        <p:nvSpPr>
          <p:cNvPr id="112" name="Rectangle 92"/>
          <p:cNvSpPr>
            <a:spLocks noChangeArrowheads="1"/>
          </p:cNvSpPr>
          <p:nvPr/>
        </p:nvSpPr>
        <p:spPr bwMode="auto">
          <a:xfrm>
            <a:off x="850206" y="1766315"/>
            <a:ext cx="853119"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sz="1400">
                <a:solidFill>
                  <a:srgbClr val="000000"/>
                </a:solidFill>
                <a:cs typeface="Times New Roman" pitchFamily="18" charset="0"/>
              </a:rPr>
              <a:t>Denmark</a:t>
            </a:r>
            <a:endParaRPr lang="en-US" sz="1400" dirty="0">
              <a:solidFill>
                <a:srgbClr val="000000"/>
              </a:solidFill>
              <a:cs typeface="Times New Roman" pitchFamily="18" charset="0"/>
            </a:endParaRPr>
          </a:p>
        </p:txBody>
      </p:sp>
      <p:sp>
        <p:nvSpPr>
          <p:cNvPr id="113" name="Rectangle 94"/>
          <p:cNvSpPr>
            <a:spLocks noChangeArrowheads="1"/>
          </p:cNvSpPr>
          <p:nvPr/>
        </p:nvSpPr>
        <p:spPr bwMode="auto">
          <a:xfrm>
            <a:off x="7687018" y="1766113"/>
            <a:ext cx="647934"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56.0%</a:t>
            </a:r>
            <a:endParaRPr kumimoji="0" lang="en-US" sz="1400" b="0" dirty="0">
              <a:solidFill>
                <a:srgbClr val="000000"/>
              </a:solidFill>
              <a:latin typeface="+mj-lt"/>
              <a:cs typeface="Times New Roman" pitchFamily="18" charset="0"/>
            </a:endParaRPr>
          </a:p>
        </p:txBody>
      </p:sp>
      <p:sp>
        <p:nvSpPr>
          <p:cNvPr id="114" name="Rectangle 96"/>
          <p:cNvSpPr>
            <a:spLocks noChangeArrowheads="1"/>
          </p:cNvSpPr>
          <p:nvPr/>
        </p:nvSpPr>
        <p:spPr bwMode="auto">
          <a:xfrm>
            <a:off x="342981" y="3948677"/>
            <a:ext cx="1396536"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smtClean="0">
                <a:solidFill>
                  <a:srgbClr val="000000"/>
                </a:solidFill>
                <a:latin typeface="+mj-lt"/>
                <a:cs typeface="Times New Roman" pitchFamily="18" charset="0"/>
              </a:rPr>
              <a:t>United Kingdom</a:t>
            </a:r>
            <a:endParaRPr kumimoji="0" lang="en-US" sz="1400" b="0" dirty="0">
              <a:solidFill>
                <a:srgbClr val="000000"/>
              </a:solidFill>
              <a:latin typeface="+mj-lt"/>
              <a:cs typeface="Times New Roman" pitchFamily="18" charset="0"/>
            </a:endParaRPr>
          </a:p>
        </p:txBody>
      </p:sp>
      <p:sp>
        <p:nvSpPr>
          <p:cNvPr id="115" name="Rectangle 98"/>
          <p:cNvSpPr>
            <a:spLocks noChangeArrowheads="1"/>
          </p:cNvSpPr>
          <p:nvPr/>
        </p:nvSpPr>
        <p:spPr bwMode="auto">
          <a:xfrm>
            <a:off x="6572100" y="3757337"/>
            <a:ext cx="631904"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44.3%</a:t>
            </a:r>
            <a:endParaRPr kumimoji="0" lang="en-US" sz="1400" b="0" dirty="0">
              <a:solidFill>
                <a:srgbClr val="000000"/>
              </a:solidFill>
              <a:latin typeface="+mj-lt"/>
              <a:cs typeface="Times New Roman" pitchFamily="18" charset="0"/>
            </a:endParaRPr>
          </a:p>
        </p:txBody>
      </p:sp>
      <p:sp>
        <p:nvSpPr>
          <p:cNvPr id="116" name="Rectangle 100"/>
          <p:cNvSpPr>
            <a:spLocks noChangeArrowheads="1"/>
          </p:cNvSpPr>
          <p:nvPr/>
        </p:nvSpPr>
        <p:spPr bwMode="auto">
          <a:xfrm>
            <a:off x="883612" y="3752702"/>
            <a:ext cx="853118"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smtClean="0">
                <a:solidFill>
                  <a:srgbClr val="000000"/>
                </a:solidFill>
                <a:latin typeface="+mj-lt"/>
                <a:cs typeface="Times New Roman" pitchFamily="18" charset="0"/>
              </a:rPr>
              <a:t>Germany</a:t>
            </a:r>
            <a:endParaRPr kumimoji="0" lang="en-US" sz="1400" b="0" dirty="0">
              <a:solidFill>
                <a:srgbClr val="000000"/>
              </a:solidFill>
              <a:latin typeface="+mj-lt"/>
              <a:cs typeface="Times New Roman" pitchFamily="18" charset="0"/>
            </a:endParaRPr>
          </a:p>
        </p:txBody>
      </p:sp>
      <p:sp>
        <p:nvSpPr>
          <p:cNvPr id="117" name="Rectangle 102"/>
          <p:cNvSpPr>
            <a:spLocks noChangeArrowheads="1"/>
          </p:cNvSpPr>
          <p:nvPr/>
        </p:nvSpPr>
        <p:spPr bwMode="auto">
          <a:xfrm>
            <a:off x="6573346" y="3557785"/>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44.5%</a:t>
            </a:r>
            <a:endParaRPr kumimoji="0" lang="en-US" sz="1400" b="0" dirty="0">
              <a:solidFill>
                <a:srgbClr val="000000"/>
              </a:solidFill>
              <a:latin typeface="+mj-lt"/>
              <a:cs typeface="Times New Roman" pitchFamily="18" charset="0"/>
            </a:endParaRPr>
          </a:p>
        </p:txBody>
      </p:sp>
      <p:sp>
        <p:nvSpPr>
          <p:cNvPr id="118" name="Rectangle 104"/>
          <p:cNvSpPr>
            <a:spLocks noChangeArrowheads="1"/>
          </p:cNvSpPr>
          <p:nvPr/>
        </p:nvSpPr>
        <p:spPr bwMode="auto">
          <a:xfrm>
            <a:off x="588660" y="5149441"/>
            <a:ext cx="1148070"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a:solidFill>
                  <a:srgbClr val="000000"/>
                </a:solidFill>
                <a:latin typeface="+mj-lt"/>
                <a:cs typeface="Times New Roman" pitchFamily="18" charset="0"/>
              </a:rPr>
              <a:t>New Zealand</a:t>
            </a:r>
          </a:p>
        </p:txBody>
      </p:sp>
      <p:sp>
        <p:nvSpPr>
          <p:cNvPr id="119" name="Rectangle 106"/>
          <p:cNvSpPr>
            <a:spLocks noChangeArrowheads="1"/>
          </p:cNvSpPr>
          <p:nvPr/>
        </p:nvSpPr>
        <p:spPr bwMode="auto">
          <a:xfrm>
            <a:off x="6075686" y="4766759"/>
            <a:ext cx="631904"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36.9%</a:t>
            </a:r>
            <a:endParaRPr kumimoji="0" lang="en-US" sz="1400" b="0" dirty="0">
              <a:solidFill>
                <a:srgbClr val="000000"/>
              </a:solidFill>
              <a:latin typeface="+mj-lt"/>
              <a:cs typeface="Times New Roman" pitchFamily="18" charset="0"/>
            </a:endParaRPr>
          </a:p>
        </p:txBody>
      </p:sp>
      <p:sp>
        <p:nvSpPr>
          <p:cNvPr id="120" name="Rectangle 108"/>
          <p:cNvSpPr>
            <a:spLocks noChangeArrowheads="1"/>
          </p:cNvSpPr>
          <p:nvPr/>
        </p:nvSpPr>
        <p:spPr bwMode="auto">
          <a:xfrm>
            <a:off x="1143299" y="3567476"/>
            <a:ext cx="593431"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a:solidFill>
                  <a:srgbClr val="000000"/>
                </a:solidFill>
                <a:latin typeface="+mj-lt"/>
                <a:cs typeface="Times New Roman" pitchFamily="18" charset="0"/>
              </a:rPr>
              <a:t>Spain</a:t>
            </a:r>
          </a:p>
        </p:txBody>
      </p:sp>
      <p:sp>
        <p:nvSpPr>
          <p:cNvPr id="121" name="Rectangle 19"/>
          <p:cNvSpPr>
            <a:spLocks noChangeArrowheads="1"/>
          </p:cNvSpPr>
          <p:nvPr/>
        </p:nvSpPr>
        <p:spPr bwMode="auto">
          <a:xfrm>
            <a:off x="1132435" y="4145438"/>
            <a:ext cx="604653"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smtClean="0">
                <a:solidFill>
                  <a:srgbClr val="000000"/>
                </a:solidFill>
                <a:latin typeface="+mj-lt"/>
                <a:cs typeface="Times New Roman" pitchFamily="18" charset="0"/>
              </a:rPr>
              <a:t>Japan</a:t>
            </a:r>
            <a:endParaRPr kumimoji="0" lang="en-US" sz="1400" b="0" dirty="0">
              <a:solidFill>
                <a:srgbClr val="000000"/>
              </a:solidFill>
              <a:latin typeface="+mj-lt"/>
              <a:cs typeface="Times New Roman" pitchFamily="18" charset="0"/>
            </a:endParaRPr>
          </a:p>
        </p:txBody>
      </p:sp>
      <p:sp>
        <p:nvSpPr>
          <p:cNvPr id="122" name="Rectangle 60"/>
          <p:cNvSpPr>
            <a:spLocks noChangeArrowheads="1"/>
          </p:cNvSpPr>
          <p:nvPr/>
        </p:nvSpPr>
        <p:spPr bwMode="auto">
          <a:xfrm>
            <a:off x="6130579" y="4542155"/>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sz="1400" dirty="0" smtClean="0">
                <a:solidFill>
                  <a:srgbClr val="000000"/>
                </a:solidFill>
                <a:latin typeface="+mj-lt"/>
                <a:cs typeface="Times New Roman" pitchFamily="18" charset="0"/>
              </a:rPr>
              <a:t>38</a:t>
            </a:r>
            <a:r>
              <a:rPr kumimoji="0" lang="en-US" sz="1400" b="0" dirty="0" smtClean="0">
                <a:solidFill>
                  <a:srgbClr val="000000"/>
                </a:solidFill>
                <a:latin typeface="+mj-lt"/>
                <a:cs typeface="Times New Roman" pitchFamily="18" charset="0"/>
              </a:rPr>
              <a:t>.2%</a:t>
            </a:r>
            <a:endParaRPr kumimoji="0" lang="en-US" sz="1400" b="0" dirty="0">
              <a:solidFill>
                <a:srgbClr val="000000"/>
              </a:solidFill>
              <a:latin typeface="+mj-lt"/>
              <a:cs typeface="Times New Roman" pitchFamily="18" charset="0"/>
            </a:endParaRPr>
          </a:p>
        </p:txBody>
      </p:sp>
      <p:sp>
        <p:nvSpPr>
          <p:cNvPr id="123" name="Rectangle 21"/>
          <p:cNvSpPr>
            <a:spLocks noChangeArrowheads="1"/>
          </p:cNvSpPr>
          <p:nvPr/>
        </p:nvSpPr>
        <p:spPr bwMode="auto">
          <a:xfrm>
            <a:off x="1043913" y="4561416"/>
            <a:ext cx="692817" cy="264688"/>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smtClean="0">
                <a:solidFill>
                  <a:srgbClr val="000000"/>
                </a:solidFill>
                <a:latin typeface="+mj-lt"/>
                <a:cs typeface="Times New Roman" pitchFamily="18" charset="0"/>
              </a:rPr>
              <a:t>Ireland</a:t>
            </a:r>
            <a:endParaRPr kumimoji="0" lang="en-US" sz="1400" b="0" dirty="0">
              <a:solidFill>
                <a:srgbClr val="000000"/>
              </a:solidFill>
              <a:latin typeface="+mj-lt"/>
              <a:cs typeface="Times New Roman" pitchFamily="18" charset="0"/>
            </a:endParaRPr>
          </a:p>
        </p:txBody>
      </p:sp>
      <p:sp>
        <p:nvSpPr>
          <p:cNvPr id="124" name="Rectangle 62"/>
          <p:cNvSpPr>
            <a:spLocks noChangeArrowheads="1"/>
          </p:cNvSpPr>
          <p:nvPr/>
        </p:nvSpPr>
        <p:spPr bwMode="auto">
          <a:xfrm>
            <a:off x="6618753" y="3358233"/>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44.9%</a:t>
            </a:r>
            <a:endParaRPr kumimoji="0" lang="en-US" sz="1400" b="0" dirty="0">
              <a:solidFill>
                <a:srgbClr val="000000"/>
              </a:solidFill>
              <a:latin typeface="+mj-lt"/>
              <a:cs typeface="Times New Roman" pitchFamily="18" charset="0"/>
            </a:endParaRPr>
          </a:p>
        </p:txBody>
      </p:sp>
      <p:sp>
        <p:nvSpPr>
          <p:cNvPr id="125" name="Line 26"/>
          <p:cNvSpPr>
            <a:spLocks noChangeShapeType="1"/>
          </p:cNvSpPr>
          <p:nvPr/>
        </p:nvSpPr>
        <p:spPr bwMode="auto">
          <a:xfrm>
            <a:off x="1756014" y="1566561"/>
            <a:ext cx="0" cy="4676186"/>
          </a:xfrm>
          <a:prstGeom prst="line">
            <a:avLst/>
          </a:prstGeom>
          <a:noFill/>
          <a:ln w="28575">
            <a:solidFill>
              <a:schemeClr val="tx1"/>
            </a:solidFill>
            <a:round/>
            <a:headEnd/>
            <a:tailEnd/>
          </a:ln>
          <a:effectLst/>
        </p:spPr>
        <p:txBody>
          <a:bodyPr wrap="none">
            <a:prstTxWarp prst="textNoShape">
              <a:avLst/>
            </a:prstTxWarp>
          </a:bodyPr>
          <a:lstStyle/>
          <a:p>
            <a:endParaRPr lang="en-US" sz="1600">
              <a:latin typeface="+mj-lt"/>
              <a:cs typeface="Times New Roman" pitchFamily="18" charset="0"/>
            </a:endParaRPr>
          </a:p>
        </p:txBody>
      </p:sp>
      <p:sp>
        <p:nvSpPr>
          <p:cNvPr id="130" name="Rectangle 27"/>
          <p:cNvSpPr>
            <a:spLocks noChangeArrowheads="1"/>
          </p:cNvSpPr>
          <p:nvPr/>
        </p:nvSpPr>
        <p:spPr bwMode="auto">
          <a:xfrm>
            <a:off x="1800429" y="3008982"/>
            <a:ext cx="5214265" cy="146304"/>
          </a:xfrm>
          <a:prstGeom prst="rect">
            <a:avLst/>
          </a:prstGeom>
          <a:solidFill>
            <a:schemeClr val="accent3">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31" name="Rectangle 28"/>
          <p:cNvSpPr>
            <a:spLocks noChangeArrowheads="1"/>
          </p:cNvSpPr>
          <p:nvPr/>
        </p:nvSpPr>
        <p:spPr bwMode="auto">
          <a:xfrm>
            <a:off x="1800429" y="1617361"/>
            <a:ext cx="6046441" cy="146304"/>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32" name="Rectangle 29"/>
          <p:cNvSpPr>
            <a:spLocks noChangeArrowheads="1"/>
          </p:cNvSpPr>
          <p:nvPr/>
        </p:nvSpPr>
        <p:spPr bwMode="auto">
          <a:xfrm>
            <a:off x="1800429" y="2213770"/>
            <a:ext cx="5446010" cy="146304"/>
          </a:xfrm>
          <a:prstGeom prst="rect">
            <a:avLst/>
          </a:prstGeom>
          <a:solidFill>
            <a:schemeClr val="accent3">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78" name="Rectangle 31"/>
          <p:cNvSpPr>
            <a:spLocks noChangeArrowheads="1"/>
          </p:cNvSpPr>
          <p:nvPr/>
        </p:nvSpPr>
        <p:spPr bwMode="auto">
          <a:xfrm>
            <a:off x="1800429" y="2014967"/>
            <a:ext cx="5625086" cy="146304"/>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79" name="Rectangle 32"/>
          <p:cNvSpPr>
            <a:spLocks noChangeArrowheads="1"/>
          </p:cNvSpPr>
          <p:nvPr/>
        </p:nvSpPr>
        <p:spPr bwMode="auto">
          <a:xfrm>
            <a:off x="1800429" y="2412573"/>
            <a:ext cx="5266934" cy="146304"/>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80" name="Rectangle 34"/>
          <p:cNvSpPr>
            <a:spLocks noChangeArrowheads="1"/>
          </p:cNvSpPr>
          <p:nvPr/>
        </p:nvSpPr>
        <p:spPr bwMode="auto">
          <a:xfrm>
            <a:off x="1800429" y="2810179"/>
            <a:ext cx="5224799" cy="146304"/>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98" name="Rectangle 35"/>
          <p:cNvSpPr>
            <a:spLocks noChangeArrowheads="1"/>
          </p:cNvSpPr>
          <p:nvPr/>
        </p:nvSpPr>
        <p:spPr bwMode="auto">
          <a:xfrm>
            <a:off x="1800429" y="2611376"/>
            <a:ext cx="5245867" cy="146304"/>
          </a:xfrm>
          <a:prstGeom prst="rect">
            <a:avLst/>
          </a:prstGeom>
          <a:solidFill>
            <a:schemeClr val="accent3">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99" name="Rectangle 36"/>
          <p:cNvSpPr>
            <a:spLocks noChangeArrowheads="1"/>
          </p:cNvSpPr>
          <p:nvPr/>
        </p:nvSpPr>
        <p:spPr bwMode="auto">
          <a:xfrm>
            <a:off x="1800429" y="3207785"/>
            <a:ext cx="5029200" cy="146304"/>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00" name="Rectangle 37"/>
          <p:cNvSpPr>
            <a:spLocks noChangeArrowheads="1"/>
          </p:cNvSpPr>
          <p:nvPr/>
        </p:nvSpPr>
        <p:spPr bwMode="auto">
          <a:xfrm>
            <a:off x="1800428" y="4400603"/>
            <a:ext cx="4443984" cy="146304"/>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01" name="Rectangle 38"/>
          <p:cNvSpPr>
            <a:spLocks noChangeArrowheads="1"/>
          </p:cNvSpPr>
          <p:nvPr/>
        </p:nvSpPr>
        <p:spPr bwMode="auto">
          <a:xfrm>
            <a:off x="1800429" y="4599406"/>
            <a:ext cx="4361022" cy="146304"/>
          </a:xfrm>
          <a:prstGeom prst="rect">
            <a:avLst/>
          </a:prstGeom>
          <a:solidFill>
            <a:srgbClr val="CBE4A8"/>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02" name="Rectangle 39"/>
          <p:cNvSpPr>
            <a:spLocks noChangeArrowheads="1"/>
          </p:cNvSpPr>
          <p:nvPr/>
        </p:nvSpPr>
        <p:spPr bwMode="auto">
          <a:xfrm>
            <a:off x="1800429" y="4201800"/>
            <a:ext cx="4603301" cy="146304"/>
          </a:xfrm>
          <a:prstGeom prst="rect">
            <a:avLst/>
          </a:prstGeom>
          <a:solidFill>
            <a:schemeClr val="accent3">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03" name="Rectangle 40"/>
          <p:cNvSpPr>
            <a:spLocks noChangeArrowheads="1"/>
          </p:cNvSpPr>
          <p:nvPr/>
        </p:nvSpPr>
        <p:spPr bwMode="auto">
          <a:xfrm>
            <a:off x="1800429" y="4798209"/>
            <a:ext cx="4287285" cy="146050"/>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04" name="Rectangle 41"/>
          <p:cNvSpPr>
            <a:spLocks noChangeArrowheads="1"/>
          </p:cNvSpPr>
          <p:nvPr/>
        </p:nvSpPr>
        <p:spPr bwMode="auto">
          <a:xfrm>
            <a:off x="1800428" y="5195561"/>
            <a:ext cx="4023360" cy="146304"/>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05" name="Rectangle 42"/>
          <p:cNvSpPr>
            <a:spLocks noChangeArrowheads="1"/>
          </p:cNvSpPr>
          <p:nvPr/>
        </p:nvSpPr>
        <p:spPr bwMode="auto">
          <a:xfrm>
            <a:off x="1800429" y="3406588"/>
            <a:ext cx="4809744" cy="146304"/>
          </a:xfrm>
          <a:prstGeom prst="rect">
            <a:avLst/>
          </a:prstGeom>
          <a:solidFill>
            <a:schemeClr val="accent3">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06" name="Rectangle 43"/>
          <p:cNvSpPr>
            <a:spLocks noChangeArrowheads="1"/>
          </p:cNvSpPr>
          <p:nvPr/>
        </p:nvSpPr>
        <p:spPr bwMode="auto">
          <a:xfrm>
            <a:off x="1800429" y="5394364"/>
            <a:ext cx="2464925" cy="146304"/>
          </a:xfrm>
          <a:prstGeom prst="rect">
            <a:avLst/>
          </a:prstGeom>
          <a:solidFill>
            <a:schemeClr val="accent3">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07" name="Rectangle 44"/>
          <p:cNvSpPr>
            <a:spLocks noChangeArrowheads="1"/>
          </p:cNvSpPr>
          <p:nvPr/>
        </p:nvSpPr>
        <p:spPr bwMode="auto">
          <a:xfrm>
            <a:off x="1800429" y="5593167"/>
            <a:ext cx="2254248" cy="146304"/>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08" name="Rectangle 45"/>
          <p:cNvSpPr>
            <a:spLocks noChangeArrowheads="1"/>
          </p:cNvSpPr>
          <p:nvPr/>
        </p:nvSpPr>
        <p:spPr bwMode="auto">
          <a:xfrm>
            <a:off x="1800429" y="5791970"/>
            <a:ext cx="2085706" cy="146304"/>
          </a:xfrm>
          <a:prstGeom prst="rect">
            <a:avLst/>
          </a:prstGeom>
          <a:solidFill>
            <a:schemeClr val="accent3">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09" name="Rectangle 46"/>
          <p:cNvSpPr>
            <a:spLocks noChangeArrowheads="1"/>
          </p:cNvSpPr>
          <p:nvPr/>
        </p:nvSpPr>
        <p:spPr bwMode="auto">
          <a:xfrm>
            <a:off x="1800429" y="5990763"/>
            <a:ext cx="1801292" cy="146304"/>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10" name="Rectangle 93"/>
          <p:cNvSpPr>
            <a:spLocks noChangeArrowheads="1"/>
          </p:cNvSpPr>
          <p:nvPr/>
        </p:nvSpPr>
        <p:spPr bwMode="auto">
          <a:xfrm>
            <a:off x="1800429" y="1816164"/>
            <a:ext cx="5898967" cy="146304"/>
          </a:xfrm>
          <a:prstGeom prst="rect">
            <a:avLst/>
          </a:prstGeom>
          <a:solidFill>
            <a:schemeClr val="accent3">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11" name="Rectangle 97"/>
          <p:cNvSpPr>
            <a:spLocks noChangeArrowheads="1"/>
          </p:cNvSpPr>
          <p:nvPr/>
        </p:nvSpPr>
        <p:spPr bwMode="auto">
          <a:xfrm>
            <a:off x="1800429" y="3804194"/>
            <a:ext cx="4771843" cy="146304"/>
          </a:xfrm>
          <a:prstGeom prst="rect">
            <a:avLst/>
          </a:prstGeom>
          <a:solidFill>
            <a:schemeClr val="accent3">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12" name="Rectangle 101"/>
          <p:cNvSpPr>
            <a:spLocks noChangeArrowheads="1"/>
          </p:cNvSpPr>
          <p:nvPr/>
        </p:nvSpPr>
        <p:spPr bwMode="auto">
          <a:xfrm>
            <a:off x="1800429" y="3605391"/>
            <a:ext cx="4771843" cy="146304"/>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13" name="Rectangle 105"/>
          <p:cNvSpPr>
            <a:spLocks noChangeArrowheads="1"/>
          </p:cNvSpPr>
          <p:nvPr/>
        </p:nvSpPr>
        <p:spPr bwMode="auto">
          <a:xfrm>
            <a:off x="1800429" y="4996758"/>
            <a:ext cx="4203014" cy="146304"/>
          </a:xfrm>
          <a:prstGeom prst="rect">
            <a:avLst/>
          </a:prstGeom>
          <a:solidFill>
            <a:srgbClr val="FCAC8C"/>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14" name="Rectangle 109"/>
          <p:cNvSpPr>
            <a:spLocks noChangeArrowheads="1"/>
          </p:cNvSpPr>
          <p:nvPr/>
        </p:nvSpPr>
        <p:spPr bwMode="auto">
          <a:xfrm>
            <a:off x="1800429" y="4002997"/>
            <a:ext cx="4750775" cy="146304"/>
          </a:xfrm>
          <a:prstGeom prst="rect">
            <a:avLst/>
          </a:prstGeom>
          <a:solidFill>
            <a:srgbClr val="ACC3F6"/>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15" name="Rectangle 110"/>
          <p:cNvSpPr>
            <a:spLocks noChangeArrowheads="1"/>
          </p:cNvSpPr>
          <p:nvPr/>
        </p:nvSpPr>
        <p:spPr bwMode="auto">
          <a:xfrm>
            <a:off x="6565797" y="3956889"/>
            <a:ext cx="631904"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41.0%</a:t>
            </a:r>
            <a:endParaRPr kumimoji="0" lang="en-US" sz="1400" b="0" dirty="0">
              <a:solidFill>
                <a:srgbClr val="000000"/>
              </a:solidFill>
              <a:latin typeface="+mj-lt"/>
              <a:cs typeface="Times New Roman" pitchFamily="18" charset="0"/>
            </a:endParaRPr>
          </a:p>
        </p:txBody>
      </p:sp>
    </p:spTree>
    <p:extLst>
      <p:ext uri="{BB962C8B-B14F-4D97-AF65-F5344CB8AC3E}">
        <p14:creationId xmlns:p14="http://schemas.microsoft.com/office/powerpoint/2010/main" val="3251943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8376"/>
            <a:ext cx="7772400" cy="979174"/>
          </a:xfrm>
        </p:spPr>
        <p:txBody>
          <a:bodyPr anchor="ctr"/>
          <a:lstStyle/>
          <a:p>
            <a:pPr>
              <a:lnSpc>
                <a:spcPts val="4000"/>
              </a:lnSpc>
            </a:pPr>
            <a:r>
              <a:rPr lang="en-US" dirty="0" smtClean="0"/>
              <a:t>How Does the </a:t>
            </a:r>
            <a:r>
              <a:rPr lang="en-US" dirty="0"/>
              <a:t>Size of </a:t>
            </a:r>
            <a:r>
              <a:rPr lang="en-US" dirty="0" smtClean="0"/>
              <a:t>Govt. </a:t>
            </a:r>
            <a:br>
              <a:rPr lang="en-US" dirty="0" smtClean="0"/>
            </a:br>
            <a:r>
              <a:rPr lang="en-US" dirty="0" smtClean="0"/>
              <a:t>Affect </a:t>
            </a:r>
            <a:r>
              <a:rPr lang="en-US" dirty="0"/>
              <a:t>Economic Growth</a:t>
            </a:r>
          </a:p>
        </p:txBody>
      </p:sp>
    </p:spTree>
    <p:extLst>
      <p:ext uri="{BB962C8B-B14F-4D97-AF65-F5344CB8AC3E}">
        <p14:creationId xmlns:p14="http://schemas.microsoft.com/office/powerpoint/2010/main" val="2216596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615" y="560456"/>
            <a:ext cx="7772400" cy="971359"/>
          </a:xfrm>
        </p:spPr>
        <p:txBody>
          <a:bodyPr anchor="ctr"/>
          <a:lstStyle/>
          <a:p>
            <a:r>
              <a:rPr lang="en-US" dirty="0"/>
              <a:t>Government Expenditures</a:t>
            </a:r>
          </a:p>
        </p:txBody>
      </p:sp>
    </p:spTree>
    <p:extLst>
      <p:ext uri="{BB962C8B-B14F-4D97-AF65-F5344CB8AC3E}">
        <p14:creationId xmlns:p14="http://schemas.microsoft.com/office/powerpoint/2010/main" val="1827109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1869"/>
            <a:ext cx="8904855" cy="1076664"/>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4000"/>
              </a:lnSpc>
            </a:pPr>
            <a:r>
              <a:rPr lang="en-US" dirty="0">
                <a:solidFill>
                  <a:schemeClr val="tx1"/>
                </a:solidFill>
                <a:latin typeface="+mj-lt"/>
              </a:rPr>
              <a:t>The Size of Government </a:t>
            </a:r>
          </a:p>
          <a:p>
            <a:pPr>
              <a:lnSpc>
                <a:spcPts val="4000"/>
              </a:lnSpc>
            </a:pPr>
            <a:r>
              <a:rPr lang="en-US" dirty="0">
                <a:solidFill>
                  <a:schemeClr val="tx1"/>
                </a:solidFill>
                <a:latin typeface="+mj-lt"/>
              </a:rPr>
              <a:t>and Economic Growth</a:t>
            </a:r>
          </a:p>
        </p:txBody>
      </p:sp>
      <p:sp>
        <p:nvSpPr>
          <p:cNvPr id="3" name="Content Placeholder 2"/>
          <p:cNvSpPr>
            <a:spLocks noGrp="1"/>
          </p:cNvSpPr>
          <p:nvPr>
            <p:ph idx="1"/>
          </p:nvPr>
        </p:nvSpPr>
        <p:spPr>
          <a:xfrm>
            <a:off x="140675" y="1109027"/>
            <a:ext cx="8871563" cy="3681804"/>
          </a:xfrm>
        </p:spPr>
        <p:txBody>
          <a:bodyPr/>
          <a:lstStyle/>
          <a:p>
            <a:pPr marL="231775" indent="-231775"/>
            <a:r>
              <a:rPr lang="en-US" dirty="0">
                <a:solidFill>
                  <a:schemeClr val="tx1"/>
                </a:solidFill>
              </a:rPr>
              <a:t>The core functions of government such as </a:t>
            </a:r>
            <a:r>
              <a:rPr lang="en-US" dirty="0" smtClean="0">
                <a:solidFill>
                  <a:schemeClr val="tx1"/>
                </a:solidFill>
              </a:rPr>
              <a:t>a </a:t>
            </a:r>
            <a:r>
              <a:rPr lang="en-US" dirty="0">
                <a:solidFill>
                  <a:schemeClr val="tx1"/>
                </a:solidFill>
              </a:rPr>
              <a:t>sound legal system, access to money of stable value, and provision of public goods that are difficult to provide through markets will promote economic growth and help citizens achieve high income levels.</a:t>
            </a:r>
          </a:p>
          <a:p>
            <a:pPr marL="231775" indent="-231775"/>
            <a:r>
              <a:rPr lang="en-US" dirty="0" smtClean="0">
                <a:solidFill>
                  <a:schemeClr val="tx1"/>
                </a:solidFill>
              </a:rPr>
              <a:t>But, </a:t>
            </a:r>
            <a:r>
              <a:rPr lang="en-US" dirty="0">
                <a:solidFill>
                  <a:schemeClr val="tx1"/>
                </a:solidFill>
              </a:rPr>
              <a:t>when government expands beyond these core functions and into areas for which it is ill-suited, it will retard economic growth.</a:t>
            </a:r>
          </a:p>
        </p:txBody>
      </p:sp>
    </p:spTree>
    <p:extLst>
      <p:ext uri="{BB962C8B-B14F-4D97-AF65-F5344CB8AC3E}">
        <p14:creationId xmlns:p14="http://schemas.microsoft.com/office/powerpoint/2010/main" val="1966157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137522" y="2032000"/>
            <a:ext cx="5791880" cy="3304559"/>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438244"/>
            <a:ext cx="8904855" cy="596684"/>
          </a:xfrm>
        </p:spPr>
        <p:txBody>
          <a:bodyPr/>
          <a:lstStyle/>
          <a:p>
            <a:r>
              <a:rPr lang="en-US" dirty="0"/>
              <a:t>Size of Government – Growth Curve</a:t>
            </a:r>
          </a:p>
        </p:txBody>
      </p:sp>
      <p:sp>
        <p:nvSpPr>
          <p:cNvPr id="61" name="Text Box 10"/>
          <p:cNvSpPr txBox="1">
            <a:spLocks noChangeArrowheads="1"/>
          </p:cNvSpPr>
          <p:nvPr/>
        </p:nvSpPr>
        <p:spPr bwMode="auto">
          <a:xfrm>
            <a:off x="73112" y="1890907"/>
            <a:ext cx="3045192" cy="367228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50"/>
              </a:spcBef>
              <a:spcAft>
                <a:spcPts val="600"/>
              </a:spcAft>
              <a:buFontTx/>
              <a:buChar char="•"/>
            </a:pPr>
            <a:r>
              <a:rPr lang="en-US" sz="2100" dirty="0">
                <a:latin typeface="+mj-lt"/>
                <a:cs typeface="Times New Roman" pitchFamily="18" charset="0"/>
              </a:rPr>
              <a:t>If governments undertake activities in the order </a:t>
            </a:r>
            <a:r>
              <a:rPr lang="en-US" sz="2100" dirty="0" smtClean="0">
                <a:latin typeface="+mj-lt"/>
                <a:cs typeface="Times New Roman" pitchFamily="18" charset="0"/>
              </a:rPr>
              <a:t>of </a:t>
            </a:r>
            <a:r>
              <a:rPr lang="en-US" sz="2100" dirty="0">
                <a:latin typeface="+mj-lt"/>
                <a:cs typeface="Times New Roman" pitchFamily="18" charset="0"/>
              </a:rPr>
              <a:t>their productivity, the growth of government will initially promote economic growth (move from </a:t>
            </a:r>
            <a:r>
              <a:rPr lang="en-US" sz="2100" dirty="0" smtClean="0">
                <a:latin typeface="+mj-lt"/>
                <a:cs typeface="Times New Roman" pitchFamily="18" charset="0"/>
              </a:rPr>
              <a:t>point </a:t>
            </a:r>
            <a:r>
              <a:rPr lang="en-US" sz="2100" b="1" i="1" dirty="0" smtClean="0">
                <a:latin typeface="+mj-lt"/>
                <a:cs typeface="Times New Roman" pitchFamily="18" charset="0"/>
              </a:rPr>
              <a:t>A</a:t>
            </a:r>
            <a:r>
              <a:rPr lang="en-US" sz="2100" dirty="0" smtClean="0">
                <a:latin typeface="+mj-lt"/>
                <a:cs typeface="Times New Roman" pitchFamily="18" charset="0"/>
              </a:rPr>
              <a:t> </a:t>
            </a:r>
            <a:r>
              <a:rPr lang="en-US" sz="2100" dirty="0">
                <a:latin typeface="+mj-lt"/>
                <a:cs typeface="Times New Roman" pitchFamily="18" charset="0"/>
              </a:rPr>
              <a:t>to </a:t>
            </a:r>
            <a:r>
              <a:rPr lang="en-US" sz="2100" dirty="0" smtClean="0">
                <a:latin typeface="+mj-lt"/>
                <a:cs typeface="Times New Roman" pitchFamily="18" charset="0"/>
              </a:rPr>
              <a:t>point </a:t>
            </a:r>
            <a:r>
              <a:rPr lang="en-US" sz="2100" b="1" i="1" dirty="0" smtClean="0">
                <a:latin typeface="+mj-lt"/>
                <a:cs typeface="Times New Roman" pitchFamily="18" charset="0"/>
              </a:rPr>
              <a:t>B</a:t>
            </a:r>
            <a:r>
              <a:rPr lang="en-US" sz="2100" dirty="0" smtClean="0">
                <a:latin typeface="+mj-lt"/>
                <a:cs typeface="Times New Roman" pitchFamily="18" charset="0"/>
              </a:rPr>
              <a:t>).</a:t>
            </a:r>
          </a:p>
          <a:p>
            <a:pPr marL="115888" indent="-115888">
              <a:lnSpc>
                <a:spcPct val="90000"/>
              </a:lnSpc>
              <a:spcBef>
                <a:spcPts val="50"/>
              </a:spcBef>
              <a:spcAft>
                <a:spcPts val="600"/>
              </a:spcAft>
              <a:buFontTx/>
              <a:buChar char="•"/>
            </a:pPr>
            <a:r>
              <a:rPr lang="en-US" sz="2100" dirty="0">
                <a:latin typeface="+mj-lt"/>
                <a:cs typeface="Times New Roman" pitchFamily="18" charset="0"/>
              </a:rPr>
              <a:t>At some point, however, continued expansion of government will retard growth </a:t>
            </a:r>
            <a:r>
              <a:rPr lang="en-US" sz="2000" i="1" dirty="0">
                <a:latin typeface="+mj-lt"/>
                <a:cs typeface="Times New Roman" pitchFamily="18" charset="0"/>
              </a:rPr>
              <a:t>(moves beyond </a:t>
            </a:r>
            <a:r>
              <a:rPr lang="en-US" sz="2000" b="1" i="1" dirty="0">
                <a:latin typeface="+mj-lt"/>
                <a:cs typeface="Times New Roman" pitchFamily="18" charset="0"/>
              </a:rPr>
              <a:t>B</a:t>
            </a:r>
            <a:r>
              <a:rPr lang="en-US" sz="2000" i="1" dirty="0" smtClean="0">
                <a:latin typeface="+mj-lt"/>
                <a:cs typeface="Times New Roman" pitchFamily="18" charset="0"/>
              </a:rPr>
              <a:t>)</a:t>
            </a:r>
            <a:r>
              <a:rPr lang="en-US" sz="2100" dirty="0" smtClean="0">
                <a:latin typeface="+mj-lt"/>
                <a:cs typeface="Times New Roman" pitchFamily="18" charset="0"/>
              </a:rPr>
              <a:t>.</a:t>
            </a:r>
            <a:endParaRPr lang="en-US" sz="2100" dirty="0">
              <a:latin typeface="+mj-lt"/>
              <a:cs typeface="Times New Roman" pitchFamily="18" charset="0"/>
            </a:endParaRPr>
          </a:p>
        </p:txBody>
      </p:sp>
      <p:sp>
        <p:nvSpPr>
          <p:cNvPr id="139" name="Line 4"/>
          <p:cNvSpPr>
            <a:spLocks noChangeAspect="1" noChangeShapeType="1"/>
          </p:cNvSpPr>
          <p:nvPr/>
        </p:nvSpPr>
        <p:spPr bwMode="auto">
          <a:xfrm>
            <a:off x="3674542" y="2779548"/>
            <a:ext cx="1588" cy="2103438"/>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sp>
        <p:nvSpPr>
          <p:cNvPr id="140" name="Line 5"/>
          <p:cNvSpPr>
            <a:spLocks noChangeAspect="1" noChangeShapeType="1"/>
          </p:cNvSpPr>
          <p:nvPr/>
        </p:nvSpPr>
        <p:spPr bwMode="auto">
          <a:xfrm>
            <a:off x="3674543" y="4882985"/>
            <a:ext cx="3402612"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sp>
        <p:nvSpPr>
          <p:cNvPr id="141" name="Rectangle 6"/>
          <p:cNvSpPr>
            <a:spLocks noChangeAspect="1" noChangeArrowheads="1"/>
          </p:cNvSpPr>
          <p:nvPr/>
        </p:nvSpPr>
        <p:spPr bwMode="auto">
          <a:xfrm>
            <a:off x="3224136" y="3874923"/>
            <a:ext cx="282129"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0">
                <a:solidFill>
                  <a:srgbClr val="000000"/>
                </a:solidFill>
                <a:latin typeface="+mj-lt"/>
                <a:cs typeface="Times New Roman" pitchFamily="18" charset="0"/>
              </a:rPr>
              <a:t>3%</a:t>
            </a:r>
            <a:endParaRPr kumimoji="0" lang="en-US" sz="1800" b="0">
              <a:solidFill>
                <a:schemeClr val="tx1"/>
              </a:solidFill>
              <a:latin typeface="+mj-lt"/>
              <a:cs typeface="Times New Roman" pitchFamily="18" charset="0"/>
            </a:endParaRPr>
          </a:p>
        </p:txBody>
      </p:sp>
      <p:sp>
        <p:nvSpPr>
          <p:cNvPr id="142" name="Rectangle 7"/>
          <p:cNvSpPr>
            <a:spLocks noChangeAspect="1" noChangeArrowheads="1"/>
          </p:cNvSpPr>
          <p:nvPr/>
        </p:nvSpPr>
        <p:spPr bwMode="auto">
          <a:xfrm>
            <a:off x="3224136" y="3036723"/>
            <a:ext cx="282129" cy="276999"/>
          </a:xfrm>
          <a:prstGeom prst="rect">
            <a:avLst/>
          </a:prstGeom>
          <a:noFill/>
          <a:ln w="9525">
            <a:noFill/>
            <a:miter lim="800000"/>
            <a:headEnd/>
            <a:tailEnd/>
          </a:ln>
        </p:spPr>
        <p:txBody>
          <a:bodyPr wrap="none" lIns="0" tIns="0" rIns="0" bIns="0">
            <a:prstTxWarp prst="textNoShape">
              <a:avLst/>
            </a:prstTxWarp>
            <a:spAutoFit/>
          </a:bodyPr>
          <a:lstStyle/>
          <a:p>
            <a:r>
              <a:rPr kumimoji="0" lang="en-US" sz="1800" b="0">
                <a:solidFill>
                  <a:srgbClr val="000000"/>
                </a:solidFill>
                <a:latin typeface="+mj-lt"/>
                <a:cs typeface="Times New Roman" pitchFamily="18" charset="0"/>
              </a:rPr>
              <a:t>6%</a:t>
            </a:r>
            <a:endParaRPr kumimoji="0" lang="en-US" sz="1800" b="0">
              <a:solidFill>
                <a:schemeClr val="tx1"/>
              </a:solidFill>
              <a:latin typeface="+mj-lt"/>
              <a:cs typeface="Times New Roman" pitchFamily="18" charset="0"/>
            </a:endParaRPr>
          </a:p>
        </p:txBody>
      </p:sp>
      <p:sp>
        <p:nvSpPr>
          <p:cNvPr id="143" name="Rectangle 8"/>
          <p:cNvSpPr>
            <a:spLocks noChangeAspect="1" noChangeArrowheads="1"/>
          </p:cNvSpPr>
          <p:nvPr/>
        </p:nvSpPr>
        <p:spPr bwMode="auto">
          <a:xfrm>
            <a:off x="7133652" y="4794085"/>
            <a:ext cx="1601785" cy="373628"/>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mj-lt"/>
                <a:cs typeface="Times New Roman" pitchFamily="18" charset="0"/>
              </a:rPr>
              <a:t>Size of government</a:t>
            </a:r>
            <a:br>
              <a:rPr kumimoji="0" lang="en-US" sz="1600" b="0">
                <a:solidFill>
                  <a:srgbClr val="000000"/>
                </a:solidFill>
                <a:latin typeface="+mj-lt"/>
                <a:cs typeface="Times New Roman" pitchFamily="18" charset="0"/>
              </a:rPr>
            </a:br>
            <a:r>
              <a:rPr kumimoji="0" lang="en-US" sz="1400" b="0" i="1">
                <a:solidFill>
                  <a:srgbClr val="000000"/>
                </a:solidFill>
                <a:latin typeface="+mj-lt"/>
                <a:cs typeface="Times New Roman" pitchFamily="18" charset="0"/>
              </a:rPr>
              <a:t>(percent of GDP) </a:t>
            </a:r>
            <a:endParaRPr kumimoji="0" lang="en-US" sz="1400" b="0" i="1">
              <a:solidFill>
                <a:schemeClr val="tx1"/>
              </a:solidFill>
              <a:latin typeface="+mj-lt"/>
              <a:cs typeface="Times New Roman" pitchFamily="18" charset="0"/>
            </a:endParaRPr>
          </a:p>
        </p:txBody>
      </p:sp>
      <p:sp>
        <p:nvSpPr>
          <p:cNvPr id="144" name="Freeform 9"/>
          <p:cNvSpPr>
            <a:spLocks noChangeAspect="1"/>
          </p:cNvSpPr>
          <p:nvPr/>
        </p:nvSpPr>
        <p:spPr bwMode="auto">
          <a:xfrm>
            <a:off x="4111104" y="3185948"/>
            <a:ext cx="4483100" cy="1287463"/>
          </a:xfrm>
          <a:custGeom>
            <a:avLst/>
            <a:gdLst/>
            <a:ahLst/>
            <a:cxnLst>
              <a:cxn ang="0">
                <a:pos x="0" y="960"/>
              </a:cxn>
              <a:cxn ang="0">
                <a:pos x="144" y="576"/>
              </a:cxn>
              <a:cxn ang="0">
                <a:pos x="432" y="240"/>
              </a:cxn>
              <a:cxn ang="0">
                <a:pos x="816" y="48"/>
              </a:cxn>
              <a:cxn ang="0">
                <a:pos x="1152" y="0"/>
              </a:cxn>
              <a:cxn ang="0">
                <a:pos x="1392" y="48"/>
              </a:cxn>
              <a:cxn ang="0">
                <a:pos x="1680" y="144"/>
              </a:cxn>
              <a:cxn ang="0">
                <a:pos x="2304" y="432"/>
              </a:cxn>
              <a:cxn ang="0">
                <a:pos x="3024" y="816"/>
              </a:cxn>
              <a:cxn ang="0">
                <a:pos x="3264" y="960"/>
              </a:cxn>
            </a:cxnLst>
            <a:rect l="0" t="0" r="r" b="b"/>
            <a:pathLst>
              <a:path w="3264" h="960">
                <a:moveTo>
                  <a:pt x="0" y="960"/>
                </a:moveTo>
                <a:cubicBezTo>
                  <a:pt x="36" y="828"/>
                  <a:pt x="72" y="696"/>
                  <a:pt x="144" y="576"/>
                </a:cubicBezTo>
                <a:cubicBezTo>
                  <a:pt x="216" y="456"/>
                  <a:pt x="320" y="328"/>
                  <a:pt x="432" y="240"/>
                </a:cubicBezTo>
                <a:cubicBezTo>
                  <a:pt x="544" y="152"/>
                  <a:pt x="696" y="88"/>
                  <a:pt x="816" y="48"/>
                </a:cubicBezTo>
                <a:cubicBezTo>
                  <a:pt x="936" y="8"/>
                  <a:pt x="1056" y="0"/>
                  <a:pt x="1152" y="0"/>
                </a:cubicBezTo>
                <a:cubicBezTo>
                  <a:pt x="1248" y="0"/>
                  <a:pt x="1304" y="24"/>
                  <a:pt x="1392" y="48"/>
                </a:cubicBezTo>
                <a:cubicBezTo>
                  <a:pt x="1480" y="72"/>
                  <a:pt x="1528" y="80"/>
                  <a:pt x="1680" y="144"/>
                </a:cubicBezTo>
                <a:cubicBezTo>
                  <a:pt x="1832" y="208"/>
                  <a:pt x="2080" y="320"/>
                  <a:pt x="2304" y="432"/>
                </a:cubicBezTo>
                <a:cubicBezTo>
                  <a:pt x="2528" y="544"/>
                  <a:pt x="2864" y="728"/>
                  <a:pt x="3024" y="816"/>
                </a:cubicBezTo>
                <a:cubicBezTo>
                  <a:pt x="3184" y="904"/>
                  <a:pt x="3224" y="932"/>
                  <a:pt x="3264" y="960"/>
                </a:cubicBezTo>
              </a:path>
            </a:pathLst>
          </a:custGeom>
          <a:noFill/>
          <a:ln w="57150" cap="flat" cmpd="sng">
            <a:solidFill>
              <a:srgbClr val="537ECB"/>
            </a:solidFill>
            <a:prstDash val="solid"/>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145" name="Text Box 10"/>
          <p:cNvSpPr txBox="1">
            <a:spLocks noChangeArrowheads="1"/>
          </p:cNvSpPr>
          <p:nvPr/>
        </p:nvSpPr>
        <p:spPr bwMode="auto">
          <a:xfrm>
            <a:off x="3282429" y="2196935"/>
            <a:ext cx="923010" cy="528093"/>
          </a:xfrm>
          <a:prstGeom prst="rect">
            <a:avLst/>
          </a:prstGeom>
          <a:noFill/>
          <a:ln w="9525">
            <a:noFill/>
            <a:miter lim="800000"/>
            <a:headEnd/>
            <a:tailEnd/>
          </a:ln>
          <a:effectLst/>
        </p:spPr>
        <p:txBody>
          <a:bodyPr wrap="none" lIns="0" tIns="0" rIns="0" bIns="0">
            <a:prstTxWarp prst="textNoShape">
              <a:avLst/>
            </a:prstTxWarp>
            <a:spAutoFit/>
          </a:bodyPr>
          <a:lstStyle/>
          <a:p>
            <a:pPr>
              <a:lnSpc>
                <a:spcPct val="70000"/>
              </a:lnSpc>
            </a:pPr>
            <a:r>
              <a:rPr kumimoji="0" lang="en-US" sz="1600" b="0">
                <a:solidFill>
                  <a:srgbClr val="000000"/>
                </a:solidFill>
                <a:latin typeface="+mj-lt"/>
                <a:cs typeface="Times New Roman" pitchFamily="18" charset="0"/>
              </a:rPr>
              <a:t>Growth </a:t>
            </a:r>
            <a:br>
              <a:rPr kumimoji="0" lang="en-US" sz="1600" b="0">
                <a:solidFill>
                  <a:srgbClr val="000000"/>
                </a:solidFill>
                <a:latin typeface="+mj-lt"/>
                <a:cs typeface="Times New Roman" pitchFamily="18" charset="0"/>
              </a:rPr>
            </a:br>
            <a:r>
              <a:rPr kumimoji="0" lang="en-US" sz="1600" b="0">
                <a:solidFill>
                  <a:srgbClr val="000000"/>
                </a:solidFill>
                <a:latin typeface="+mj-lt"/>
                <a:cs typeface="Times New Roman" pitchFamily="18" charset="0"/>
              </a:rPr>
              <a:t>rate of the </a:t>
            </a:r>
            <a:br>
              <a:rPr kumimoji="0" lang="en-US" sz="1600" b="0">
                <a:solidFill>
                  <a:srgbClr val="000000"/>
                </a:solidFill>
                <a:latin typeface="+mj-lt"/>
                <a:cs typeface="Times New Roman" pitchFamily="18" charset="0"/>
              </a:rPr>
            </a:br>
            <a:r>
              <a:rPr kumimoji="0" lang="en-US" sz="1600" b="0">
                <a:solidFill>
                  <a:srgbClr val="000000"/>
                </a:solidFill>
                <a:latin typeface="+mj-lt"/>
                <a:cs typeface="Times New Roman" pitchFamily="18" charset="0"/>
              </a:rPr>
              <a:t>economy</a:t>
            </a:r>
            <a:endParaRPr lang="en-US" sz="1600" b="0">
              <a:solidFill>
                <a:schemeClr val="tx1"/>
              </a:solidFill>
              <a:latin typeface="+mj-lt"/>
              <a:cs typeface="Times New Roman" pitchFamily="18" charset="0"/>
            </a:endParaRPr>
          </a:p>
        </p:txBody>
      </p:sp>
      <p:grpSp>
        <p:nvGrpSpPr>
          <p:cNvPr id="146" name="Group 11"/>
          <p:cNvGrpSpPr>
            <a:grpSpLocks/>
          </p:cNvGrpSpPr>
          <p:nvPr/>
        </p:nvGrpSpPr>
        <p:grpSpPr bwMode="auto">
          <a:xfrm>
            <a:off x="3745979" y="4227348"/>
            <a:ext cx="442913" cy="400050"/>
            <a:chOff x="1678" y="1755"/>
            <a:chExt cx="279" cy="252"/>
          </a:xfrm>
        </p:grpSpPr>
        <p:sp>
          <p:nvSpPr>
            <p:cNvPr id="147" name="Text Box 12"/>
            <p:cNvSpPr txBox="1">
              <a:spLocks noChangeArrowheads="1"/>
            </p:cNvSpPr>
            <p:nvPr/>
          </p:nvSpPr>
          <p:spPr bwMode="auto">
            <a:xfrm>
              <a:off x="1678" y="1755"/>
              <a:ext cx="214" cy="252"/>
            </a:xfrm>
            <a:prstGeom prst="rect">
              <a:avLst/>
            </a:prstGeom>
            <a:noFill/>
            <a:ln w="9525">
              <a:noFill/>
              <a:miter lim="800000"/>
              <a:headEnd/>
              <a:tailEnd/>
            </a:ln>
            <a:effectLst/>
          </p:spPr>
          <p:txBody>
            <a:bodyPr wrap="none">
              <a:prstTxWarp prst="textNoShape">
                <a:avLst/>
              </a:prstTxWarp>
              <a:spAutoFit/>
            </a:bodyPr>
            <a:lstStyle/>
            <a:p>
              <a:r>
                <a:rPr kumimoji="0" lang="en-US" sz="2000" b="1" i="1" dirty="0">
                  <a:latin typeface="+mj-lt"/>
                  <a:cs typeface="Times New Roman" pitchFamily="18" charset="0"/>
                </a:rPr>
                <a:t>A</a:t>
              </a:r>
              <a:endParaRPr kumimoji="0" lang="en-US" sz="2400" b="1" dirty="0">
                <a:latin typeface="+mj-lt"/>
                <a:cs typeface="Times New Roman" pitchFamily="18" charset="0"/>
              </a:endParaRPr>
            </a:p>
          </p:txBody>
        </p:sp>
        <p:sp>
          <p:nvSpPr>
            <p:cNvPr id="148" name="Oval 13"/>
            <p:cNvSpPr>
              <a:spLocks noChangeAspect="1" noChangeArrowheads="1"/>
            </p:cNvSpPr>
            <p:nvPr/>
          </p:nvSpPr>
          <p:spPr bwMode="auto">
            <a:xfrm>
              <a:off x="1883" y="1856"/>
              <a:ext cx="74" cy="72"/>
            </a:xfrm>
            <a:prstGeom prst="ellipse">
              <a:avLst/>
            </a:prstGeom>
            <a:solidFill>
              <a:srgbClr val="FFFF00"/>
            </a:solidFill>
            <a:ln w="38100">
              <a:solidFill>
                <a:schemeClr val="tx1"/>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grpSp>
      <p:grpSp>
        <p:nvGrpSpPr>
          <p:cNvPr id="149" name="Group 14"/>
          <p:cNvGrpSpPr>
            <a:grpSpLocks/>
          </p:cNvGrpSpPr>
          <p:nvPr/>
        </p:nvGrpSpPr>
        <p:grpSpPr bwMode="auto">
          <a:xfrm>
            <a:off x="3565004" y="3189123"/>
            <a:ext cx="101600" cy="847725"/>
            <a:chOff x="1570" y="1101"/>
            <a:chExt cx="64" cy="534"/>
          </a:xfrm>
        </p:grpSpPr>
        <p:sp>
          <p:nvSpPr>
            <p:cNvPr id="150" name="Line 15"/>
            <p:cNvSpPr>
              <a:spLocks noChangeShapeType="1"/>
            </p:cNvSpPr>
            <p:nvPr/>
          </p:nvSpPr>
          <p:spPr bwMode="auto">
            <a:xfrm>
              <a:off x="1570" y="1101"/>
              <a:ext cx="5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151" name="Line 16"/>
            <p:cNvSpPr>
              <a:spLocks noChangeShapeType="1"/>
            </p:cNvSpPr>
            <p:nvPr/>
          </p:nvSpPr>
          <p:spPr bwMode="auto">
            <a:xfrm>
              <a:off x="1576" y="1635"/>
              <a:ext cx="58" cy="0"/>
            </a:xfrm>
            <a:prstGeom prst="line">
              <a:avLst/>
            </a:prstGeom>
            <a:noFill/>
            <a:ln w="28575">
              <a:solidFill>
                <a:schemeClr val="tx1"/>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grpSp>
      <p:grpSp>
        <p:nvGrpSpPr>
          <p:cNvPr id="152" name="Group 18"/>
          <p:cNvGrpSpPr>
            <a:grpSpLocks/>
          </p:cNvGrpSpPr>
          <p:nvPr/>
        </p:nvGrpSpPr>
        <p:grpSpPr bwMode="auto">
          <a:xfrm>
            <a:off x="5568429" y="2779547"/>
            <a:ext cx="328613" cy="461963"/>
            <a:chOff x="2826" y="843"/>
            <a:chExt cx="207" cy="291"/>
          </a:xfrm>
        </p:grpSpPr>
        <p:sp>
          <p:nvSpPr>
            <p:cNvPr id="153" name="Oval 19"/>
            <p:cNvSpPr>
              <a:spLocks noChangeAspect="1" noChangeArrowheads="1"/>
            </p:cNvSpPr>
            <p:nvPr/>
          </p:nvSpPr>
          <p:spPr bwMode="auto">
            <a:xfrm>
              <a:off x="2833" y="1062"/>
              <a:ext cx="74" cy="72"/>
            </a:xfrm>
            <a:prstGeom prst="ellipse">
              <a:avLst/>
            </a:prstGeom>
            <a:solidFill>
              <a:srgbClr val="FFFF00"/>
            </a:solidFill>
            <a:ln w="38100">
              <a:solidFill>
                <a:schemeClr val="tx1"/>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154" name="Text Box 20"/>
            <p:cNvSpPr txBox="1">
              <a:spLocks noChangeArrowheads="1"/>
            </p:cNvSpPr>
            <p:nvPr/>
          </p:nvSpPr>
          <p:spPr bwMode="auto">
            <a:xfrm>
              <a:off x="2826" y="843"/>
              <a:ext cx="207" cy="252"/>
            </a:xfrm>
            <a:prstGeom prst="rect">
              <a:avLst/>
            </a:prstGeom>
            <a:noFill/>
            <a:ln w="9525">
              <a:noFill/>
              <a:miter lim="800000"/>
              <a:headEnd/>
              <a:tailEnd/>
            </a:ln>
            <a:effectLst/>
          </p:spPr>
          <p:txBody>
            <a:bodyPr wrap="none">
              <a:prstTxWarp prst="textNoShape">
                <a:avLst/>
              </a:prstTxWarp>
              <a:spAutoFit/>
            </a:bodyPr>
            <a:lstStyle/>
            <a:p>
              <a:r>
                <a:rPr kumimoji="0" lang="en-US" sz="2000" b="1" i="1" dirty="0">
                  <a:latin typeface="+mj-lt"/>
                  <a:cs typeface="Times New Roman" pitchFamily="18" charset="0"/>
                </a:rPr>
                <a:t>B</a:t>
              </a:r>
              <a:endParaRPr kumimoji="0" lang="en-US" sz="2400" b="1" dirty="0">
                <a:latin typeface="+mj-lt"/>
                <a:cs typeface="Times New Roman" pitchFamily="18" charset="0"/>
              </a:endParaRPr>
            </a:p>
          </p:txBody>
        </p:sp>
      </p:grpSp>
      <p:sp>
        <p:nvSpPr>
          <p:cNvPr id="155" name="Line 21"/>
          <p:cNvSpPr>
            <a:spLocks noChangeShapeType="1"/>
          </p:cNvSpPr>
          <p:nvPr/>
        </p:nvSpPr>
        <p:spPr bwMode="auto">
          <a:xfrm>
            <a:off x="6559029" y="3176422"/>
            <a:ext cx="1358900" cy="636588"/>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lIns="0" tIns="0" rIns="0" bIns="0">
            <a:prstTxWarp prst="textNoShape">
              <a:avLst/>
            </a:prstTxWarp>
            <a:spAutoFit/>
          </a:bodyPr>
          <a:lstStyle/>
          <a:p>
            <a:endParaRPr lang="en-US">
              <a:latin typeface="+mj-lt"/>
              <a:cs typeface="Times New Roman" pitchFamily="18" charset="0"/>
            </a:endParaRPr>
          </a:p>
        </p:txBody>
      </p:sp>
    </p:spTree>
    <p:extLst>
      <p:ext uri="{BB962C8B-B14F-4D97-AF65-F5344CB8AC3E}">
        <p14:creationId xmlns:p14="http://schemas.microsoft.com/office/powerpoint/2010/main" val="4130038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08902" y="1561990"/>
            <a:ext cx="6236037" cy="4479280"/>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61" name="Text Box 10"/>
          <p:cNvSpPr txBox="1">
            <a:spLocks noChangeArrowheads="1"/>
          </p:cNvSpPr>
          <p:nvPr/>
        </p:nvSpPr>
        <p:spPr bwMode="auto">
          <a:xfrm>
            <a:off x="73113" y="1765180"/>
            <a:ext cx="2635790" cy="404726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600"/>
              </a:spcBef>
              <a:buFontTx/>
              <a:buChar char="•"/>
            </a:pPr>
            <a:r>
              <a:rPr lang="en-US" sz="2000" dirty="0">
                <a:latin typeface="+mj-lt"/>
                <a:cs typeface="Times New Roman" pitchFamily="18" charset="0"/>
              </a:rPr>
              <a:t>The relationship between the size of government at the beginning of the decade and the growth rate of real GDP for each decade during the </a:t>
            </a:r>
            <a:r>
              <a:rPr lang="en-US" sz="2000" dirty="0" smtClean="0">
                <a:latin typeface="+mj-lt"/>
                <a:cs typeface="Times New Roman" pitchFamily="18" charset="0"/>
              </a:rPr>
              <a:t>1960-2009 </a:t>
            </a:r>
            <a:r>
              <a:rPr lang="en-US" sz="2000" dirty="0">
                <a:latin typeface="+mj-lt"/>
                <a:cs typeface="Times New Roman" pitchFamily="18" charset="0"/>
              </a:rPr>
              <a:t>period is shown </a:t>
            </a:r>
            <a:r>
              <a:rPr lang="en-US" sz="2000" dirty="0" smtClean="0">
                <a:latin typeface="+mj-lt"/>
                <a:cs typeface="Times New Roman" pitchFamily="18" charset="0"/>
              </a:rPr>
              <a:t>here.</a:t>
            </a:r>
          </a:p>
          <a:p>
            <a:pPr marL="115888" indent="-115888">
              <a:lnSpc>
                <a:spcPct val="90000"/>
              </a:lnSpc>
              <a:spcBef>
                <a:spcPts val="600"/>
              </a:spcBef>
              <a:buFontTx/>
              <a:buChar char="•"/>
            </a:pPr>
            <a:r>
              <a:rPr lang="en-US" sz="2000" dirty="0">
                <a:latin typeface="+mj-lt"/>
                <a:cs typeface="Times New Roman" pitchFamily="18" charset="0"/>
              </a:rPr>
              <a:t>An increase in government spending of 10% (as a share of GDP) reduces annual growth by about 1</a:t>
            </a:r>
            <a:r>
              <a:rPr lang="en-US" sz="2000" dirty="0" smtClean="0">
                <a:latin typeface="+mj-lt"/>
                <a:cs typeface="Times New Roman" pitchFamily="18" charset="0"/>
              </a:rPr>
              <a:t>%.</a:t>
            </a:r>
            <a:endParaRPr lang="en-US" sz="2000" dirty="0">
              <a:latin typeface="+mj-lt"/>
              <a:cs typeface="Times New Roman" pitchFamily="18" charset="0"/>
            </a:endParaRPr>
          </a:p>
        </p:txBody>
      </p:sp>
      <p:sp>
        <p:nvSpPr>
          <p:cNvPr id="267" name="Title 1"/>
          <p:cNvSpPr>
            <a:spLocks noGrp="1"/>
          </p:cNvSpPr>
          <p:nvPr>
            <p:ph type="title"/>
          </p:nvPr>
        </p:nvSpPr>
        <p:spPr>
          <a:xfrm>
            <a:off x="119569" y="114000"/>
            <a:ext cx="8904855" cy="964525"/>
          </a:xfrm>
        </p:spPr>
        <p:txBody>
          <a:bodyPr/>
          <a:lstStyle/>
          <a:p>
            <a:pPr>
              <a:lnSpc>
                <a:spcPts val="3500"/>
              </a:lnSpc>
            </a:pPr>
            <a:r>
              <a:rPr lang="en-US" dirty="0" smtClean="0"/>
              <a:t>Government </a:t>
            </a:r>
            <a:r>
              <a:rPr lang="en-US" dirty="0"/>
              <a:t>Spending </a:t>
            </a:r>
            <a:r>
              <a:rPr lang="en-US" dirty="0" smtClean="0"/>
              <a:t/>
            </a:r>
            <a:br>
              <a:rPr lang="en-US" dirty="0" smtClean="0"/>
            </a:br>
            <a:r>
              <a:rPr lang="en-US" dirty="0" smtClean="0"/>
              <a:t>and </a:t>
            </a:r>
            <a:r>
              <a:rPr lang="en-US" dirty="0"/>
              <a:t>Economic </a:t>
            </a:r>
            <a:r>
              <a:rPr lang="en-US" dirty="0" smtClean="0"/>
              <a:t>Growth, 1960-2009</a:t>
            </a:r>
            <a:endParaRPr lang="en-US" dirty="0"/>
          </a:p>
        </p:txBody>
      </p:sp>
      <p:sp>
        <p:nvSpPr>
          <p:cNvPr id="143" name="Rectangle 6"/>
          <p:cNvSpPr>
            <a:spLocks noChangeAspect="1" noChangeArrowheads="1"/>
          </p:cNvSpPr>
          <p:nvPr/>
        </p:nvSpPr>
        <p:spPr bwMode="auto">
          <a:xfrm>
            <a:off x="4689647" y="5559532"/>
            <a:ext cx="2556918" cy="369332"/>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i="1" dirty="0">
                <a:solidFill>
                  <a:srgbClr val="000000"/>
                </a:solidFill>
                <a:latin typeface="+mj-lt"/>
                <a:cs typeface="Times New Roman" pitchFamily="18" charset="0"/>
              </a:rPr>
              <a:t>Total government </a:t>
            </a:r>
            <a:r>
              <a:rPr kumimoji="0" lang="en-US" sz="1600" b="0" i="1" dirty="0" smtClean="0">
                <a:solidFill>
                  <a:srgbClr val="000000"/>
                </a:solidFill>
                <a:latin typeface="+mj-lt"/>
                <a:cs typeface="Times New Roman" pitchFamily="18" charset="0"/>
              </a:rPr>
              <a:t>expenditures</a:t>
            </a:r>
            <a:r>
              <a:rPr kumimoji="0" lang="en-US" sz="1600" b="0" dirty="0" smtClean="0">
                <a:solidFill>
                  <a:srgbClr val="000000"/>
                </a:solidFill>
                <a:latin typeface="+mj-lt"/>
                <a:cs typeface="Times New Roman" pitchFamily="18" charset="0"/>
              </a:rPr>
              <a:t/>
            </a:r>
            <a:br>
              <a:rPr kumimoji="0" lang="en-US" sz="1600" b="0" dirty="0" smtClean="0">
                <a:solidFill>
                  <a:srgbClr val="000000"/>
                </a:solidFill>
                <a:latin typeface="+mj-lt"/>
                <a:cs typeface="Times New Roman" pitchFamily="18" charset="0"/>
              </a:rPr>
            </a:br>
            <a:r>
              <a:rPr kumimoji="0" lang="en-US" sz="1400" b="0" i="1" dirty="0" smtClean="0">
                <a:solidFill>
                  <a:srgbClr val="000000"/>
                </a:solidFill>
                <a:latin typeface="+mj-lt"/>
                <a:cs typeface="Times New Roman" pitchFamily="18" charset="0"/>
              </a:rPr>
              <a:t>(start </a:t>
            </a:r>
            <a:r>
              <a:rPr kumimoji="0" lang="en-US" sz="1400" b="0" i="1" dirty="0">
                <a:solidFill>
                  <a:srgbClr val="000000"/>
                </a:solidFill>
                <a:latin typeface="+mj-lt"/>
                <a:cs typeface="Times New Roman" pitchFamily="18" charset="0"/>
              </a:rPr>
              <a:t>of respective decade) </a:t>
            </a:r>
            <a:endParaRPr kumimoji="0" lang="en-US" sz="1400" b="0" i="1" dirty="0">
              <a:solidFill>
                <a:schemeClr val="tx1"/>
              </a:solidFill>
              <a:latin typeface="+mj-lt"/>
              <a:cs typeface="Times New Roman" pitchFamily="18" charset="0"/>
            </a:endParaRPr>
          </a:p>
        </p:txBody>
      </p:sp>
      <p:sp>
        <p:nvSpPr>
          <p:cNvPr id="144" name="Text Box 8"/>
          <p:cNvSpPr txBox="1">
            <a:spLocks noChangeArrowheads="1"/>
          </p:cNvSpPr>
          <p:nvPr/>
        </p:nvSpPr>
        <p:spPr bwMode="auto">
          <a:xfrm>
            <a:off x="2802682" y="1774837"/>
            <a:ext cx="1397562" cy="369332"/>
          </a:xfrm>
          <a:prstGeom prst="rect">
            <a:avLst/>
          </a:prstGeom>
          <a:noFill/>
          <a:ln w="9525">
            <a:noFill/>
            <a:miter lim="800000"/>
            <a:headEnd/>
            <a:tailEnd/>
          </a:ln>
          <a:effectLst/>
        </p:spPr>
        <p:txBody>
          <a:bodyPr wrap="none" lIns="0" tIns="0" rIns="0" bIns="0">
            <a:prstTxWarp prst="textNoShape">
              <a:avLst/>
            </a:prstTxWarp>
            <a:spAutoFit/>
          </a:bodyPr>
          <a:lstStyle/>
          <a:p>
            <a:pPr>
              <a:lnSpc>
                <a:spcPct val="80000"/>
              </a:lnSpc>
            </a:pPr>
            <a:r>
              <a:rPr kumimoji="0" lang="en-US" sz="1600" b="0" dirty="0">
                <a:solidFill>
                  <a:srgbClr val="000000"/>
                </a:solidFill>
                <a:latin typeface="+mj-lt"/>
                <a:cs typeface="Times New Roman" pitchFamily="18" charset="0"/>
              </a:rPr>
              <a:t>Growth rate</a:t>
            </a:r>
            <a:br>
              <a:rPr kumimoji="0" lang="en-US" sz="1600" b="0" dirty="0">
                <a:solidFill>
                  <a:srgbClr val="000000"/>
                </a:solidFill>
                <a:latin typeface="+mj-lt"/>
                <a:cs typeface="Times New Roman" pitchFamily="18" charset="0"/>
              </a:rPr>
            </a:br>
            <a:r>
              <a:rPr kumimoji="0" lang="en-US" sz="1400" b="0" i="1" dirty="0">
                <a:solidFill>
                  <a:srgbClr val="000000"/>
                </a:solidFill>
                <a:latin typeface="+mj-lt"/>
                <a:cs typeface="Times New Roman" pitchFamily="18" charset="0"/>
              </a:rPr>
              <a:t>(respective decade)</a:t>
            </a:r>
            <a:endParaRPr lang="en-US" sz="1400" b="0" i="1" dirty="0">
              <a:solidFill>
                <a:schemeClr val="tx1"/>
              </a:solidFill>
              <a:latin typeface="+mj-lt"/>
              <a:cs typeface="Times New Roman" pitchFamily="18" charset="0"/>
            </a:endParaRPr>
          </a:p>
        </p:txBody>
      </p:sp>
      <p:sp>
        <p:nvSpPr>
          <p:cNvPr id="145" name="Rectangle 17"/>
          <p:cNvSpPr>
            <a:spLocks noChangeAspect="1" noChangeArrowheads="1"/>
          </p:cNvSpPr>
          <p:nvPr/>
        </p:nvSpPr>
        <p:spPr bwMode="auto">
          <a:xfrm>
            <a:off x="2931560" y="4526609"/>
            <a:ext cx="298159"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mj-lt"/>
                <a:cs typeface="Times New Roman" pitchFamily="18" charset="0"/>
              </a:rPr>
              <a:t>2 %</a:t>
            </a:r>
          </a:p>
        </p:txBody>
      </p:sp>
      <p:sp>
        <p:nvSpPr>
          <p:cNvPr id="153" name="Rectangle 18"/>
          <p:cNvSpPr>
            <a:spLocks noChangeAspect="1" noChangeArrowheads="1"/>
          </p:cNvSpPr>
          <p:nvPr/>
        </p:nvSpPr>
        <p:spPr bwMode="auto">
          <a:xfrm>
            <a:off x="2931560" y="3991622"/>
            <a:ext cx="298159"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mj-lt"/>
                <a:cs typeface="Times New Roman" pitchFamily="18" charset="0"/>
              </a:rPr>
              <a:t>4 %</a:t>
            </a:r>
          </a:p>
        </p:txBody>
      </p:sp>
      <p:sp>
        <p:nvSpPr>
          <p:cNvPr id="154" name="Rectangle 19"/>
          <p:cNvSpPr>
            <a:spLocks noChangeAspect="1" noChangeArrowheads="1"/>
          </p:cNvSpPr>
          <p:nvPr/>
        </p:nvSpPr>
        <p:spPr bwMode="auto">
          <a:xfrm>
            <a:off x="2931560" y="3456634"/>
            <a:ext cx="298159"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mj-lt"/>
                <a:cs typeface="Times New Roman" pitchFamily="18" charset="0"/>
              </a:rPr>
              <a:t>6 %</a:t>
            </a:r>
          </a:p>
        </p:txBody>
      </p:sp>
      <p:sp>
        <p:nvSpPr>
          <p:cNvPr id="155" name="Rectangle 20"/>
          <p:cNvSpPr>
            <a:spLocks noChangeAspect="1" noChangeArrowheads="1"/>
          </p:cNvSpPr>
          <p:nvPr/>
        </p:nvSpPr>
        <p:spPr bwMode="auto">
          <a:xfrm>
            <a:off x="2931560" y="2921647"/>
            <a:ext cx="298159"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mj-lt"/>
                <a:cs typeface="Times New Roman" pitchFamily="18" charset="0"/>
              </a:rPr>
              <a:t>8 %</a:t>
            </a:r>
          </a:p>
        </p:txBody>
      </p:sp>
      <p:sp>
        <p:nvSpPr>
          <p:cNvPr id="156" name="Rectangle 21"/>
          <p:cNvSpPr>
            <a:spLocks noChangeAspect="1" noChangeArrowheads="1"/>
          </p:cNvSpPr>
          <p:nvPr/>
        </p:nvSpPr>
        <p:spPr bwMode="auto">
          <a:xfrm>
            <a:off x="2827366" y="2386659"/>
            <a:ext cx="40235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a:solidFill>
                  <a:srgbClr val="000000"/>
                </a:solidFill>
                <a:latin typeface="+mj-lt"/>
                <a:cs typeface="Times New Roman" pitchFamily="18" charset="0"/>
              </a:rPr>
              <a:t>10 %</a:t>
            </a:r>
          </a:p>
        </p:txBody>
      </p:sp>
      <p:sp>
        <p:nvSpPr>
          <p:cNvPr id="157" name="Rectangle 28"/>
          <p:cNvSpPr>
            <a:spLocks noChangeAspect="1" noChangeArrowheads="1"/>
          </p:cNvSpPr>
          <p:nvPr/>
        </p:nvSpPr>
        <p:spPr bwMode="auto">
          <a:xfrm>
            <a:off x="2933148" y="5075122"/>
            <a:ext cx="298159"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mj-lt"/>
                <a:cs typeface="Times New Roman" pitchFamily="18" charset="0"/>
              </a:rPr>
              <a:t>0 %</a:t>
            </a:r>
          </a:p>
        </p:txBody>
      </p:sp>
      <p:sp>
        <p:nvSpPr>
          <p:cNvPr id="158" name="Rectangle 29"/>
          <p:cNvSpPr>
            <a:spLocks noChangeAspect="1" noChangeArrowheads="1"/>
          </p:cNvSpPr>
          <p:nvPr/>
        </p:nvSpPr>
        <p:spPr bwMode="auto">
          <a:xfrm>
            <a:off x="3216304" y="5276735"/>
            <a:ext cx="40235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10 %</a:t>
            </a:r>
            <a:endParaRPr kumimoji="0" lang="en-US" sz="1600" b="0" dirty="0">
              <a:solidFill>
                <a:srgbClr val="000000"/>
              </a:solidFill>
              <a:latin typeface="+mj-lt"/>
              <a:cs typeface="Times New Roman" pitchFamily="18" charset="0"/>
            </a:endParaRPr>
          </a:p>
        </p:txBody>
      </p:sp>
      <p:sp>
        <p:nvSpPr>
          <p:cNvPr id="160" name="Rectangle 30"/>
          <p:cNvSpPr>
            <a:spLocks noChangeAspect="1" noChangeArrowheads="1"/>
          </p:cNvSpPr>
          <p:nvPr/>
        </p:nvSpPr>
        <p:spPr bwMode="auto">
          <a:xfrm>
            <a:off x="4256171" y="5276735"/>
            <a:ext cx="40235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mj-lt"/>
                <a:cs typeface="Times New Roman" pitchFamily="18" charset="0"/>
              </a:rPr>
              <a:t>20 %</a:t>
            </a:r>
          </a:p>
        </p:txBody>
      </p:sp>
      <p:sp>
        <p:nvSpPr>
          <p:cNvPr id="164" name="Rectangle 31"/>
          <p:cNvSpPr>
            <a:spLocks noChangeAspect="1" noChangeArrowheads="1"/>
          </p:cNvSpPr>
          <p:nvPr/>
        </p:nvSpPr>
        <p:spPr bwMode="auto">
          <a:xfrm>
            <a:off x="5310080" y="5276735"/>
            <a:ext cx="40235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mj-lt"/>
                <a:cs typeface="Times New Roman" pitchFamily="18" charset="0"/>
              </a:rPr>
              <a:t>30 %</a:t>
            </a:r>
          </a:p>
        </p:txBody>
      </p:sp>
      <p:sp>
        <p:nvSpPr>
          <p:cNvPr id="165" name="Rectangle 32"/>
          <p:cNvSpPr>
            <a:spLocks noChangeAspect="1" noChangeArrowheads="1"/>
          </p:cNvSpPr>
          <p:nvPr/>
        </p:nvSpPr>
        <p:spPr bwMode="auto">
          <a:xfrm>
            <a:off x="6337887" y="5276735"/>
            <a:ext cx="40235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mj-lt"/>
                <a:cs typeface="Times New Roman" pitchFamily="18" charset="0"/>
              </a:rPr>
              <a:t>40 %</a:t>
            </a:r>
          </a:p>
        </p:txBody>
      </p:sp>
      <p:sp>
        <p:nvSpPr>
          <p:cNvPr id="166" name="Rectangle 33"/>
          <p:cNvSpPr>
            <a:spLocks noChangeAspect="1" noChangeArrowheads="1"/>
          </p:cNvSpPr>
          <p:nvPr/>
        </p:nvSpPr>
        <p:spPr bwMode="auto">
          <a:xfrm>
            <a:off x="7381323" y="5276735"/>
            <a:ext cx="40235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mj-lt"/>
                <a:cs typeface="Times New Roman" pitchFamily="18" charset="0"/>
              </a:rPr>
              <a:t>50 %</a:t>
            </a:r>
          </a:p>
        </p:txBody>
      </p:sp>
      <p:sp>
        <p:nvSpPr>
          <p:cNvPr id="167" name="Rectangle 34"/>
          <p:cNvSpPr>
            <a:spLocks noChangeAspect="1" noChangeArrowheads="1"/>
          </p:cNvSpPr>
          <p:nvPr/>
        </p:nvSpPr>
        <p:spPr bwMode="auto">
          <a:xfrm>
            <a:off x="8419861" y="5276735"/>
            <a:ext cx="40235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a:solidFill>
                  <a:srgbClr val="000000"/>
                </a:solidFill>
                <a:latin typeface="+mj-lt"/>
                <a:cs typeface="Times New Roman" pitchFamily="18" charset="0"/>
              </a:rPr>
              <a:t>60 %</a:t>
            </a:r>
          </a:p>
        </p:txBody>
      </p:sp>
      <p:sp>
        <p:nvSpPr>
          <p:cNvPr id="168" name="Line 3"/>
          <p:cNvSpPr>
            <a:spLocks noChangeAspect="1" noChangeShapeType="1"/>
          </p:cNvSpPr>
          <p:nvPr/>
        </p:nvSpPr>
        <p:spPr bwMode="auto">
          <a:xfrm>
            <a:off x="3730811" y="3646372"/>
            <a:ext cx="5037797" cy="1208088"/>
          </a:xfrm>
          <a:prstGeom prst="line">
            <a:avLst/>
          </a:prstGeom>
          <a:noFill/>
          <a:ln w="57150">
            <a:solidFill>
              <a:srgbClr val="FF505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69" name="Freeform 10"/>
          <p:cNvSpPr>
            <a:spLocks noChangeAspect="1"/>
          </p:cNvSpPr>
          <p:nvPr/>
        </p:nvSpPr>
        <p:spPr bwMode="auto">
          <a:xfrm>
            <a:off x="3331343" y="2144169"/>
            <a:ext cx="5519134" cy="3050016"/>
          </a:xfrm>
          <a:custGeom>
            <a:avLst/>
            <a:gdLst/>
            <a:ahLst/>
            <a:cxnLst>
              <a:cxn ang="0">
                <a:pos x="0" y="0"/>
              </a:cxn>
              <a:cxn ang="0">
                <a:pos x="0" y="2197"/>
              </a:cxn>
              <a:cxn ang="0">
                <a:pos x="4341" y="2197"/>
              </a:cxn>
            </a:cxnLst>
            <a:rect l="0" t="0" r="r" b="b"/>
            <a:pathLst>
              <a:path w="4341" h="2197">
                <a:moveTo>
                  <a:pt x="0" y="0"/>
                </a:moveTo>
                <a:lnTo>
                  <a:pt x="0" y="2197"/>
                </a:lnTo>
                <a:lnTo>
                  <a:pt x="4341" y="2197"/>
                </a:lnTo>
              </a:path>
            </a:pathLst>
          </a:custGeom>
          <a:noFill/>
          <a:ln w="28575" cmpd="sng">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70" name="Line 11"/>
          <p:cNvSpPr>
            <a:spLocks noChangeAspect="1" noChangeShapeType="1"/>
          </p:cNvSpPr>
          <p:nvPr/>
        </p:nvSpPr>
        <p:spPr bwMode="auto">
          <a:xfrm>
            <a:off x="3255120" y="2509722"/>
            <a:ext cx="74812" cy="1588"/>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173" name="Line 12"/>
          <p:cNvSpPr>
            <a:spLocks noChangeAspect="1" noChangeShapeType="1"/>
          </p:cNvSpPr>
          <p:nvPr/>
        </p:nvSpPr>
        <p:spPr bwMode="auto">
          <a:xfrm>
            <a:off x="3255120" y="3046297"/>
            <a:ext cx="74812" cy="1588"/>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58" name="Line 13"/>
          <p:cNvSpPr>
            <a:spLocks noChangeAspect="1" noChangeShapeType="1"/>
          </p:cNvSpPr>
          <p:nvPr/>
        </p:nvSpPr>
        <p:spPr bwMode="auto">
          <a:xfrm>
            <a:off x="3255120" y="3582872"/>
            <a:ext cx="74812" cy="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59" name="Line 14"/>
          <p:cNvSpPr>
            <a:spLocks noChangeAspect="1" noChangeShapeType="1"/>
          </p:cNvSpPr>
          <p:nvPr/>
        </p:nvSpPr>
        <p:spPr bwMode="auto">
          <a:xfrm>
            <a:off x="3255120" y="4117860"/>
            <a:ext cx="74812" cy="1587"/>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60" name="Line 15"/>
          <p:cNvSpPr>
            <a:spLocks noChangeAspect="1" noChangeShapeType="1"/>
          </p:cNvSpPr>
          <p:nvPr/>
        </p:nvSpPr>
        <p:spPr bwMode="auto">
          <a:xfrm>
            <a:off x="3255120" y="4652847"/>
            <a:ext cx="74812" cy="1588"/>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61" name="Line 16"/>
          <p:cNvSpPr>
            <a:spLocks noChangeAspect="1" noChangeShapeType="1"/>
          </p:cNvSpPr>
          <p:nvPr/>
        </p:nvSpPr>
        <p:spPr bwMode="auto">
          <a:xfrm>
            <a:off x="3255120" y="5191010"/>
            <a:ext cx="74812" cy="1587"/>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62" name="Line 22"/>
          <p:cNvSpPr>
            <a:spLocks noChangeAspect="1" noChangeShapeType="1"/>
          </p:cNvSpPr>
          <p:nvPr/>
        </p:nvSpPr>
        <p:spPr bwMode="auto">
          <a:xfrm>
            <a:off x="3325697" y="5191010"/>
            <a:ext cx="1412" cy="7620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63" name="Line 23"/>
          <p:cNvSpPr>
            <a:spLocks noChangeAspect="1" noChangeShapeType="1"/>
          </p:cNvSpPr>
          <p:nvPr/>
        </p:nvSpPr>
        <p:spPr bwMode="auto">
          <a:xfrm>
            <a:off x="4360359" y="5191010"/>
            <a:ext cx="1411" cy="7620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64" name="Line 24"/>
          <p:cNvSpPr>
            <a:spLocks noChangeAspect="1" noChangeShapeType="1"/>
          </p:cNvSpPr>
          <p:nvPr/>
        </p:nvSpPr>
        <p:spPr bwMode="auto">
          <a:xfrm>
            <a:off x="5396432" y="5191010"/>
            <a:ext cx="1411" cy="7620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65" name="Line 25"/>
          <p:cNvSpPr>
            <a:spLocks noChangeAspect="1" noChangeShapeType="1"/>
          </p:cNvSpPr>
          <p:nvPr/>
        </p:nvSpPr>
        <p:spPr bwMode="auto">
          <a:xfrm>
            <a:off x="6431092" y="5191010"/>
            <a:ext cx="1412" cy="7620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66" name="Line 26"/>
          <p:cNvSpPr>
            <a:spLocks noChangeAspect="1" noChangeShapeType="1"/>
          </p:cNvSpPr>
          <p:nvPr/>
        </p:nvSpPr>
        <p:spPr bwMode="auto">
          <a:xfrm>
            <a:off x="7467165" y="5191010"/>
            <a:ext cx="1412" cy="7620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68" name="Line 27"/>
          <p:cNvSpPr>
            <a:spLocks noChangeAspect="1" noChangeShapeType="1"/>
          </p:cNvSpPr>
          <p:nvPr/>
        </p:nvSpPr>
        <p:spPr bwMode="auto">
          <a:xfrm>
            <a:off x="8503238" y="5191010"/>
            <a:ext cx="1412" cy="76200"/>
          </a:xfrm>
          <a:prstGeom prst="line">
            <a:avLst/>
          </a:prstGeom>
          <a:noFill/>
          <a:ln w="28575">
            <a:solidFill>
              <a:srgbClr val="000000"/>
            </a:solidFill>
            <a:round/>
            <a:headEnd/>
            <a:tailEnd/>
          </a:ln>
          <a:effectLst/>
        </p:spPr>
        <p:txBody>
          <a:bodyPr>
            <a:prstTxWarp prst="textNoShape">
              <a:avLst/>
            </a:prstTxWarp>
          </a:bodyPr>
          <a:lstStyle/>
          <a:p>
            <a:endParaRPr lang="en-US">
              <a:latin typeface="+mj-lt"/>
              <a:cs typeface="Times New Roman" pitchFamily="18" charset="0"/>
            </a:endParaRPr>
          </a:p>
        </p:txBody>
      </p:sp>
      <p:sp>
        <p:nvSpPr>
          <p:cNvPr id="269" name="Oval 35"/>
          <p:cNvSpPr>
            <a:spLocks noChangeAspect="1" noChangeArrowheads="1"/>
          </p:cNvSpPr>
          <p:nvPr/>
        </p:nvSpPr>
        <p:spPr bwMode="auto">
          <a:xfrm>
            <a:off x="4085107" y="231128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70" name="Oval 36"/>
          <p:cNvSpPr>
            <a:spLocks noChangeAspect="1" noChangeArrowheads="1"/>
          </p:cNvSpPr>
          <p:nvPr/>
        </p:nvSpPr>
        <p:spPr bwMode="auto">
          <a:xfrm>
            <a:off x="3691287" y="3066935"/>
            <a:ext cx="71988" cy="80962"/>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71" name="Oval 37"/>
          <p:cNvSpPr>
            <a:spLocks noChangeAspect="1" noChangeArrowheads="1"/>
          </p:cNvSpPr>
          <p:nvPr/>
        </p:nvSpPr>
        <p:spPr bwMode="auto">
          <a:xfrm>
            <a:off x="4080873" y="3227272"/>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72" name="Oval 38"/>
          <p:cNvSpPr>
            <a:spLocks noChangeAspect="1" noChangeArrowheads="1"/>
          </p:cNvSpPr>
          <p:nvPr/>
        </p:nvSpPr>
        <p:spPr bwMode="auto">
          <a:xfrm>
            <a:off x="4031469" y="348603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73" name="Oval 39"/>
          <p:cNvSpPr>
            <a:spLocks noChangeAspect="1" noChangeArrowheads="1"/>
          </p:cNvSpPr>
          <p:nvPr/>
        </p:nvSpPr>
        <p:spPr bwMode="auto">
          <a:xfrm>
            <a:off x="4279900" y="3681297"/>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74" name="Oval 40"/>
          <p:cNvSpPr>
            <a:spLocks noChangeAspect="1" noChangeArrowheads="1"/>
          </p:cNvSpPr>
          <p:nvPr/>
        </p:nvSpPr>
        <p:spPr bwMode="auto">
          <a:xfrm>
            <a:off x="4059700" y="397816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75" name="Oval 41"/>
          <p:cNvSpPr>
            <a:spLocks noChangeAspect="1" noChangeArrowheads="1"/>
          </p:cNvSpPr>
          <p:nvPr/>
        </p:nvSpPr>
        <p:spPr bwMode="auto">
          <a:xfrm>
            <a:off x="4473282" y="4721110"/>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76" name="Oval 42"/>
          <p:cNvSpPr>
            <a:spLocks noChangeAspect="1" noChangeArrowheads="1"/>
          </p:cNvSpPr>
          <p:nvPr/>
        </p:nvSpPr>
        <p:spPr bwMode="auto">
          <a:xfrm>
            <a:off x="4589029" y="4087697"/>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77" name="Oval 43"/>
          <p:cNvSpPr>
            <a:spLocks noChangeAspect="1" noChangeArrowheads="1"/>
          </p:cNvSpPr>
          <p:nvPr/>
        </p:nvSpPr>
        <p:spPr bwMode="auto">
          <a:xfrm>
            <a:off x="4456344" y="3771785"/>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78" name="Oval 44"/>
          <p:cNvSpPr>
            <a:spLocks noChangeAspect="1" noChangeArrowheads="1"/>
          </p:cNvSpPr>
          <p:nvPr/>
        </p:nvSpPr>
        <p:spPr bwMode="auto">
          <a:xfrm>
            <a:off x="4502924" y="369399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79" name="Oval 45"/>
          <p:cNvSpPr>
            <a:spLocks noChangeAspect="1" noChangeArrowheads="1"/>
          </p:cNvSpPr>
          <p:nvPr/>
        </p:nvSpPr>
        <p:spPr bwMode="auto">
          <a:xfrm>
            <a:off x="4593263" y="368764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80" name="Oval 46"/>
          <p:cNvSpPr>
            <a:spLocks noChangeAspect="1" noChangeArrowheads="1"/>
          </p:cNvSpPr>
          <p:nvPr/>
        </p:nvSpPr>
        <p:spPr bwMode="auto">
          <a:xfrm>
            <a:off x="4841695" y="3747972"/>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81" name="Oval 47"/>
          <p:cNvSpPr>
            <a:spLocks noChangeAspect="1" noChangeArrowheads="1"/>
          </p:cNvSpPr>
          <p:nvPr/>
        </p:nvSpPr>
        <p:spPr bwMode="auto">
          <a:xfrm>
            <a:off x="4926387" y="414008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82" name="Oval 48"/>
          <p:cNvSpPr>
            <a:spLocks noChangeAspect="1" noChangeArrowheads="1"/>
          </p:cNvSpPr>
          <p:nvPr/>
        </p:nvSpPr>
        <p:spPr bwMode="auto">
          <a:xfrm>
            <a:off x="4958853" y="4314710"/>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83" name="Oval 49"/>
          <p:cNvSpPr>
            <a:spLocks noChangeAspect="1" noChangeArrowheads="1"/>
          </p:cNvSpPr>
          <p:nvPr/>
        </p:nvSpPr>
        <p:spPr bwMode="auto">
          <a:xfrm>
            <a:off x="5310327" y="450838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84" name="Oval 50"/>
          <p:cNvSpPr>
            <a:spLocks noChangeAspect="1" noChangeArrowheads="1"/>
          </p:cNvSpPr>
          <p:nvPr/>
        </p:nvSpPr>
        <p:spPr bwMode="auto">
          <a:xfrm>
            <a:off x="5457127" y="4886210"/>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85" name="Oval 51"/>
          <p:cNvSpPr>
            <a:spLocks noChangeAspect="1" noChangeArrowheads="1"/>
          </p:cNvSpPr>
          <p:nvPr/>
        </p:nvSpPr>
        <p:spPr bwMode="auto">
          <a:xfrm>
            <a:off x="5572874" y="4675072"/>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86" name="Oval 52"/>
          <p:cNvSpPr>
            <a:spLocks noChangeAspect="1" noChangeArrowheads="1"/>
          </p:cNvSpPr>
          <p:nvPr/>
        </p:nvSpPr>
        <p:spPr bwMode="auto">
          <a:xfrm>
            <a:off x="5421839" y="4643322"/>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87" name="Oval 53"/>
          <p:cNvSpPr>
            <a:spLocks noChangeAspect="1" noChangeArrowheads="1"/>
          </p:cNvSpPr>
          <p:nvPr/>
        </p:nvSpPr>
        <p:spPr bwMode="auto">
          <a:xfrm>
            <a:off x="5842479" y="4651260"/>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88" name="Oval 54"/>
          <p:cNvSpPr>
            <a:spLocks noChangeAspect="1" noChangeArrowheads="1"/>
          </p:cNvSpPr>
          <p:nvPr/>
        </p:nvSpPr>
        <p:spPr bwMode="auto">
          <a:xfrm>
            <a:off x="5754963" y="4440122"/>
            <a:ext cx="70577" cy="80963"/>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89" name="Oval 55"/>
          <p:cNvSpPr>
            <a:spLocks noChangeAspect="1" noChangeArrowheads="1"/>
          </p:cNvSpPr>
          <p:nvPr/>
        </p:nvSpPr>
        <p:spPr bwMode="auto">
          <a:xfrm>
            <a:off x="5673094" y="4389322"/>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90" name="Oval 56"/>
          <p:cNvSpPr>
            <a:spLocks noChangeAspect="1" noChangeArrowheads="1"/>
          </p:cNvSpPr>
          <p:nvPr/>
        </p:nvSpPr>
        <p:spPr bwMode="auto">
          <a:xfrm>
            <a:off x="5623690" y="4363922"/>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91" name="Oval 57"/>
          <p:cNvSpPr>
            <a:spLocks noChangeAspect="1" noChangeArrowheads="1"/>
          </p:cNvSpPr>
          <p:nvPr/>
        </p:nvSpPr>
        <p:spPr bwMode="auto">
          <a:xfrm>
            <a:off x="5594048" y="429883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92" name="Oval 58"/>
          <p:cNvSpPr>
            <a:spLocks noChangeAspect="1" noChangeArrowheads="1"/>
          </p:cNvSpPr>
          <p:nvPr/>
        </p:nvSpPr>
        <p:spPr bwMode="auto">
          <a:xfrm>
            <a:off x="5608163" y="425438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93" name="Oval 59"/>
          <p:cNvSpPr>
            <a:spLocks noChangeAspect="1" noChangeArrowheads="1"/>
          </p:cNvSpPr>
          <p:nvPr/>
        </p:nvSpPr>
        <p:spPr bwMode="auto">
          <a:xfrm>
            <a:off x="5201639" y="4294072"/>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94" name="Oval 60"/>
          <p:cNvSpPr>
            <a:spLocks noChangeAspect="1" noChangeArrowheads="1"/>
          </p:cNvSpPr>
          <p:nvPr/>
        </p:nvSpPr>
        <p:spPr bwMode="auto">
          <a:xfrm>
            <a:off x="5431720" y="4136910"/>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95" name="Oval 61"/>
          <p:cNvSpPr>
            <a:spLocks noChangeAspect="1" noChangeArrowheads="1"/>
          </p:cNvSpPr>
          <p:nvPr/>
        </p:nvSpPr>
        <p:spPr bwMode="auto">
          <a:xfrm>
            <a:off x="5509355" y="4113097"/>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96" name="Oval 62"/>
          <p:cNvSpPr>
            <a:spLocks noChangeAspect="1" noChangeArrowheads="1"/>
          </p:cNvSpPr>
          <p:nvPr/>
        </p:nvSpPr>
        <p:spPr bwMode="auto">
          <a:xfrm>
            <a:off x="5637805" y="4035310"/>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97" name="Oval 63"/>
          <p:cNvSpPr>
            <a:spLocks noChangeAspect="1" noChangeArrowheads="1"/>
          </p:cNvSpPr>
          <p:nvPr/>
        </p:nvSpPr>
        <p:spPr bwMode="auto">
          <a:xfrm>
            <a:off x="5620866" y="3798772"/>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98" name="Oval 64"/>
          <p:cNvSpPr>
            <a:spLocks noChangeAspect="1" noChangeArrowheads="1"/>
          </p:cNvSpPr>
          <p:nvPr/>
        </p:nvSpPr>
        <p:spPr bwMode="auto">
          <a:xfrm>
            <a:off x="5475478" y="3963872"/>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299" name="Oval 65"/>
          <p:cNvSpPr>
            <a:spLocks noChangeAspect="1" noChangeArrowheads="1"/>
          </p:cNvSpPr>
          <p:nvPr/>
        </p:nvSpPr>
        <p:spPr bwMode="auto">
          <a:xfrm>
            <a:off x="5215754" y="4017847"/>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00" name="Oval 66"/>
          <p:cNvSpPr>
            <a:spLocks noChangeAspect="1" noChangeArrowheads="1"/>
          </p:cNvSpPr>
          <p:nvPr/>
        </p:nvSpPr>
        <p:spPr bwMode="auto">
          <a:xfrm>
            <a:off x="5135296" y="401943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01" name="Oval 67"/>
          <p:cNvSpPr>
            <a:spLocks noChangeAspect="1" noChangeArrowheads="1"/>
          </p:cNvSpPr>
          <p:nvPr/>
        </p:nvSpPr>
        <p:spPr bwMode="auto">
          <a:xfrm>
            <a:off x="5167762" y="394799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02" name="Oval 68"/>
          <p:cNvSpPr>
            <a:spLocks noChangeAspect="1" noChangeArrowheads="1"/>
          </p:cNvSpPr>
          <p:nvPr/>
        </p:nvSpPr>
        <p:spPr bwMode="auto">
          <a:xfrm>
            <a:off x="5029430" y="379083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03" name="Oval 69"/>
          <p:cNvSpPr>
            <a:spLocks noChangeAspect="1" noChangeArrowheads="1"/>
          </p:cNvSpPr>
          <p:nvPr/>
        </p:nvSpPr>
        <p:spPr bwMode="auto">
          <a:xfrm>
            <a:off x="5239750" y="3765435"/>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04" name="Oval 70"/>
          <p:cNvSpPr>
            <a:spLocks noChangeAspect="1" noChangeArrowheads="1"/>
          </p:cNvSpPr>
          <p:nvPr/>
        </p:nvSpPr>
        <p:spPr bwMode="auto">
          <a:xfrm>
            <a:off x="5387962" y="3601922"/>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05" name="Oval 71"/>
          <p:cNvSpPr>
            <a:spLocks noChangeAspect="1" noChangeArrowheads="1"/>
          </p:cNvSpPr>
          <p:nvPr/>
        </p:nvSpPr>
        <p:spPr bwMode="auto">
          <a:xfrm>
            <a:off x="5376670" y="385433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06" name="Oval 72"/>
          <p:cNvSpPr>
            <a:spLocks noChangeAspect="1" noChangeArrowheads="1"/>
          </p:cNvSpPr>
          <p:nvPr/>
        </p:nvSpPr>
        <p:spPr bwMode="auto">
          <a:xfrm>
            <a:off x="5345616" y="333998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07" name="Oval 73"/>
          <p:cNvSpPr>
            <a:spLocks noChangeAspect="1" noChangeArrowheads="1"/>
          </p:cNvSpPr>
          <p:nvPr/>
        </p:nvSpPr>
        <p:spPr bwMode="auto">
          <a:xfrm>
            <a:off x="5862241" y="359239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08" name="Oval 74"/>
          <p:cNvSpPr>
            <a:spLocks noChangeAspect="1" noChangeArrowheads="1"/>
          </p:cNvSpPr>
          <p:nvPr/>
        </p:nvSpPr>
        <p:spPr bwMode="auto">
          <a:xfrm>
            <a:off x="5762021" y="370034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09" name="Oval 75"/>
          <p:cNvSpPr>
            <a:spLocks noChangeAspect="1" noChangeArrowheads="1"/>
          </p:cNvSpPr>
          <p:nvPr/>
        </p:nvSpPr>
        <p:spPr bwMode="auto">
          <a:xfrm>
            <a:off x="5845302" y="383369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10" name="Oval 76"/>
          <p:cNvSpPr>
            <a:spLocks noChangeAspect="1" noChangeArrowheads="1"/>
          </p:cNvSpPr>
          <p:nvPr/>
        </p:nvSpPr>
        <p:spPr bwMode="auto">
          <a:xfrm>
            <a:off x="5966695" y="3874972"/>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11" name="Oval 77"/>
          <p:cNvSpPr>
            <a:spLocks noChangeAspect="1" noChangeArrowheads="1"/>
          </p:cNvSpPr>
          <p:nvPr/>
        </p:nvSpPr>
        <p:spPr bwMode="auto">
          <a:xfrm>
            <a:off x="5968106" y="3797185"/>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12" name="Oval 78"/>
          <p:cNvSpPr>
            <a:spLocks noChangeAspect="1" noChangeArrowheads="1"/>
          </p:cNvSpPr>
          <p:nvPr/>
        </p:nvSpPr>
        <p:spPr bwMode="auto">
          <a:xfrm>
            <a:off x="6045741" y="4128972"/>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13" name="Oval 79"/>
          <p:cNvSpPr>
            <a:spLocks noChangeAspect="1" noChangeArrowheads="1"/>
          </p:cNvSpPr>
          <p:nvPr/>
        </p:nvSpPr>
        <p:spPr bwMode="auto">
          <a:xfrm>
            <a:off x="6059857" y="4176597"/>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14" name="Oval 80"/>
          <p:cNvSpPr>
            <a:spLocks noChangeAspect="1" noChangeArrowheads="1"/>
          </p:cNvSpPr>
          <p:nvPr/>
        </p:nvSpPr>
        <p:spPr bwMode="auto">
          <a:xfrm>
            <a:off x="5876356" y="4349635"/>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15" name="Oval 81"/>
          <p:cNvSpPr>
            <a:spLocks noChangeAspect="1" noChangeArrowheads="1"/>
          </p:cNvSpPr>
          <p:nvPr/>
        </p:nvSpPr>
        <p:spPr bwMode="auto">
          <a:xfrm>
            <a:off x="5783194" y="423216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16" name="Oval 82"/>
          <p:cNvSpPr>
            <a:spLocks noChangeAspect="1" noChangeArrowheads="1"/>
          </p:cNvSpPr>
          <p:nvPr/>
        </p:nvSpPr>
        <p:spPr bwMode="auto">
          <a:xfrm>
            <a:off x="5712617" y="4278197"/>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17" name="Oval 83"/>
          <p:cNvSpPr>
            <a:spLocks noChangeAspect="1" noChangeArrowheads="1"/>
          </p:cNvSpPr>
          <p:nvPr/>
        </p:nvSpPr>
        <p:spPr bwMode="auto">
          <a:xfrm>
            <a:off x="5822718" y="410039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18" name="Oval 84"/>
          <p:cNvSpPr>
            <a:spLocks noChangeAspect="1" noChangeArrowheads="1"/>
          </p:cNvSpPr>
          <p:nvPr/>
        </p:nvSpPr>
        <p:spPr bwMode="auto">
          <a:xfrm>
            <a:off x="6306876" y="407658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19" name="Oval 85"/>
          <p:cNvSpPr>
            <a:spLocks noChangeAspect="1" noChangeArrowheads="1"/>
          </p:cNvSpPr>
          <p:nvPr/>
        </p:nvSpPr>
        <p:spPr bwMode="auto">
          <a:xfrm>
            <a:off x="6346400" y="4038485"/>
            <a:ext cx="70577" cy="77787"/>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20" name="Oval 86"/>
          <p:cNvSpPr>
            <a:spLocks noChangeAspect="1" noChangeArrowheads="1"/>
          </p:cNvSpPr>
          <p:nvPr/>
        </p:nvSpPr>
        <p:spPr bwMode="auto">
          <a:xfrm>
            <a:off x="6512962" y="393371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21" name="Oval 87"/>
          <p:cNvSpPr>
            <a:spLocks noChangeAspect="1" noChangeArrowheads="1"/>
          </p:cNvSpPr>
          <p:nvPr/>
        </p:nvSpPr>
        <p:spPr bwMode="auto">
          <a:xfrm>
            <a:off x="6374631" y="3894022"/>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22" name="Oval 88"/>
          <p:cNvSpPr>
            <a:spLocks noChangeAspect="1" noChangeArrowheads="1"/>
          </p:cNvSpPr>
          <p:nvPr/>
        </p:nvSpPr>
        <p:spPr bwMode="auto">
          <a:xfrm>
            <a:off x="6508728" y="3305060"/>
            <a:ext cx="71988" cy="90487"/>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23" name="Oval 89"/>
          <p:cNvSpPr>
            <a:spLocks noChangeAspect="1" noChangeArrowheads="1"/>
          </p:cNvSpPr>
          <p:nvPr/>
        </p:nvSpPr>
        <p:spPr bwMode="auto">
          <a:xfrm>
            <a:off x="6980183" y="3744797"/>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24" name="Oval 90"/>
          <p:cNvSpPr>
            <a:spLocks noChangeAspect="1" noChangeArrowheads="1"/>
          </p:cNvSpPr>
          <p:nvPr/>
        </p:nvSpPr>
        <p:spPr bwMode="auto">
          <a:xfrm>
            <a:off x="7039468" y="416231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25" name="Oval 91"/>
          <p:cNvSpPr>
            <a:spLocks noChangeAspect="1" noChangeArrowheads="1"/>
          </p:cNvSpPr>
          <p:nvPr/>
        </p:nvSpPr>
        <p:spPr bwMode="auto">
          <a:xfrm>
            <a:off x="7523627" y="430994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26" name="Oval 92"/>
          <p:cNvSpPr>
            <a:spLocks noChangeAspect="1" noChangeArrowheads="1"/>
          </p:cNvSpPr>
          <p:nvPr/>
        </p:nvSpPr>
        <p:spPr bwMode="auto">
          <a:xfrm>
            <a:off x="7588558" y="425279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27" name="Oval 93"/>
          <p:cNvSpPr>
            <a:spLocks noChangeAspect="1" noChangeArrowheads="1"/>
          </p:cNvSpPr>
          <p:nvPr/>
        </p:nvSpPr>
        <p:spPr bwMode="auto">
          <a:xfrm>
            <a:off x="7932974" y="422739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28" name="Oval 94"/>
          <p:cNvSpPr>
            <a:spLocks noChangeAspect="1" noChangeArrowheads="1"/>
          </p:cNvSpPr>
          <p:nvPr/>
        </p:nvSpPr>
        <p:spPr bwMode="auto">
          <a:xfrm>
            <a:off x="8206814" y="4360747"/>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29" name="Oval 95"/>
          <p:cNvSpPr>
            <a:spLocks noChangeAspect="1" noChangeArrowheads="1"/>
          </p:cNvSpPr>
          <p:nvPr/>
        </p:nvSpPr>
        <p:spPr bwMode="auto">
          <a:xfrm>
            <a:off x="8538527" y="4573472"/>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30" name="Oval 96"/>
          <p:cNvSpPr>
            <a:spLocks noChangeAspect="1" noChangeArrowheads="1"/>
          </p:cNvSpPr>
          <p:nvPr/>
        </p:nvSpPr>
        <p:spPr bwMode="auto">
          <a:xfrm>
            <a:off x="8539938" y="4727460"/>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31" name="Oval 97"/>
          <p:cNvSpPr>
            <a:spLocks noChangeAspect="1" noChangeArrowheads="1"/>
          </p:cNvSpPr>
          <p:nvPr/>
        </p:nvSpPr>
        <p:spPr bwMode="auto">
          <a:xfrm>
            <a:off x="8211049" y="462903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32" name="Oval 98"/>
          <p:cNvSpPr>
            <a:spLocks noChangeAspect="1" noChangeArrowheads="1"/>
          </p:cNvSpPr>
          <p:nvPr/>
        </p:nvSpPr>
        <p:spPr bwMode="auto">
          <a:xfrm>
            <a:off x="8326795" y="459728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33" name="Oval 99"/>
          <p:cNvSpPr>
            <a:spLocks noChangeAspect="1" noChangeArrowheads="1"/>
          </p:cNvSpPr>
          <p:nvPr/>
        </p:nvSpPr>
        <p:spPr bwMode="auto">
          <a:xfrm>
            <a:off x="8079775" y="4630622"/>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34" name="Oval 100"/>
          <p:cNvSpPr>
            <a:spLocks noChangeAspect="1" noChangeArrowheads="1"/>
          </p:cNvSpPr>
          <p:nvPr/>
        </p:nvSpPr>
        <p:spPr bwMode="auto">
          <a:xfrm>
            <a:off x="7821463" y="4751272"/>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35" name="Oval 101"/>
          <p:cNvSpPr>
            <a:spLocks noChangeAspect="1" noChangeArrowheads="1"/>
          </p:cNvSpPr>
          <p:nvPr/>
        </p:nvSpPr>
        <p:spPr bwMode="auto">
          <a:xfrm>
            <a:off x="7897686" y="4648085"/>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36" name="Oval 102"/>
          <p:cNvSpPr>
            <a:spLocks noChangeAspect="1" noChangeArrowheads="1"/>
          </p:cNvSpPr>
          <p:nvPr/>
        </p:nvSpPr>
        <p:spPr bwMode="auto">
          <a:xfrm>
            <a:off x="7429054" y="4582997"/>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37" name="Oval 103"/>
          <p:cNvSpPr>
            <a:spLocks noChangeAspect="1" noChangeArrowheads="1"/>
          </p:cNvSpPr>
          <p:nvPr/>
        </p:nvSpPr>
        <p:spPr bwMode="auto">
          <a:xfrm>
            <a:off x="7501042" y="456394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38" name="Oval 104"/>
          <p:cNvSpPr>
            <a:spLocks noChangeAspect="1" noChangeArrowheads="1"/>
          </p:cNvSpPr>
          <p:nvPr/>
        </p:nvSpPr>
        <p:spPr bwMode="auto">
          <a:xfrm>
            <a:off x="7437523" y="4486160"/>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39" name="Oval 105"/>
          <p:cNvSpPr>
            <a:spLocks noChangeAspect="1" noChangeArrowheads="1"/>
          </p:cNvSpPr>
          <p:nvPr/>
        </p:nvSpPr>
        <p:spPr bwMode="auto">
          <a:xfrm>
            <a:off x="7362711" y="4521085"/>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40" name="Oval 106"/>
          <p:cNvSpPr>
            <a:spLocks noChangeAspect="1" noChangeArrowheads="1"/>
          </p:cNvSpPr>
          <p:nvPr/>
        </p:nvSpPr>
        <p:spPr bwMode="auto">
          <a:xfrm>
            <a:off x="7333069" y="4587760"/>
            <a:ext cx="70577" cy="80962"/>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41" name="Oval 107"/>
          <p:cNvSpPr>
            <a:spLocks noChangeAspect="1" noChangeArrowheads="1"/>
          </p:cNvSpPr>
          <p:nvPr/>
        </p:nvSpPr>
        <p:spPr bwMode="auto">
          <a:xfrm>
            <a:off x="7441757" y="4675072"/>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42" name="Oval 108"/>
          <p:cNvSpPr>
            <a:spLocks noChangeAspect="1" noChangeArrowheads="1"/>
          </p:cNvSpPr>
          <p:nvPr/>
        </p:nvSpPr>
        <p:spPr bwMode="auto">
          <a:xfrm>
            <a:off x="6998533" y="476238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43" name="Oval 109"/>
          <p:cNvSpPr>
            <a:spLocks noChangeAspect="1" noChangeArrowheads="1"/>
          </p:cNvSpPr>
          <p:nvPr/>
        </p:nvSpPr>
        <p:spPr bwMode="auto">
          <a:xfrm>
            <a:off x="7119925" y="4705235"/>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44" name="Oval 110"/>
          <p:cNvSpPr>
            <a:spLocks noChangeAspect="1" noChangeArrowheads="1"/>
          </p:cNvSpPr>
          <p:nvPr/>
        </p:nvSpPr>
        <p:spPr bwMode="auto">
          <a:xfrm>
            <a:off x="7261080" y="4600460"/>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45" name="Oval 111"/>
          <p:cNvSpPr>
            <a:spLocks noChangeAspect="1" noChangeArrowheads="1"/>
          </p:cNvSpPr>
          <p:nvPr/>
        </p:nvSpPr>
        <p:spPr bwMode="auto">
          <a:xfrm>
            <a:off x="7135453" y="4554422"/>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46" name="Oval 112"/>
          <p:cNvSpPr>
            <a:spLocks noChangeAspect="1" noChangeArrowheads="1"/>
          </p:cNvSpPr>
          <p:nvPr/>
        </p:nvSpPr>
        <p:spPr bwMode="auto">
          <a:xfrm>
            <a:off x="7220145" y="4503622"/>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47" name="Oval 113"/>
          <p:cNvSpPr>
            <a:spLocks noChangeAspect="1" noChangeArrowheads="1"/>
          </p:cNvSpPr>
          <p:nvPr/>
        </p:nvSpPr>
        <p:spPr bwMode="auto">
          <a:xfrm>
            <a:off x="7270961" y="4405197"/>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48" name="Oval 114"/>
          <p:cNvSpPr>
            <a:spLocks noChangeAspect="1" noChangeArrowheads="1"/>
          </p:cNvSpPr>
          <p:nvPr/>
        </p:nvSpPr>
        <p:spPr bwMode="auto">
          <a:xfrm>
            <a:off x="7030999" y="4511560"/>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49" name="Oval 115"/>
          <p:cNvSpPr>
            <a:spLocks noChangeAspect="1" noChangeArrowheads="1"/>
          </p:cNvSpPr>
          <p:nvPr/>
        </p:nvSpPr>
        <p:spPr bwMode="auto">
          <a:xfrm>
            <a:off x="6651293" y="460681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50" name="Oval 116"/>
          <p:cNvSpPr>
            <a:spLocks noChangeAspect="1" noChangeArrowheads="1"/>
          </p:cNvSpPr>
          <p:nvPr/>
        </p:nvSpPr>
        <p:spPr bwMode="auto">
          <a:xfrm>
            <a:off x="6709167" y="4475047"/>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51" name="Oval 117"/>
          <p:cNvSpPr>
            <a:spLocks noChangeAspect="1" noChangeArrowheads="1"/>
          </p:cNvSpPr>
          <p:nvPr/>
        </p:nvSpPr>
        <p:spPr bwMode="auto">
          <a:xfrm>
            <a:off x="6913840" y="4482985"/>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52" name="Oval 118"/>
          <p:cNvSpPr>
            <a:spLocks noChangeAspect="1" noChangeArrowheads="1"/>
          </p:cNvSpPr>
          <p:nvPr/>
        </p:nvSpPr>
        <p:spPr bwMode="auto">
          <a:xfrm>
            <a:off x="6330873" y="449251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53" name="Oval 119"/>
          <p:cNvSpPr>
            <a:spLocks noChangeAspect="1" noChangeArrowheads="1"/>
          </p:cNvSpPr>
          <p:nvPr/>
        </p:nvSpPr>
        <p:spPr bwMode="auto">
          <a:xfrm>
            <a:off x="6408508" y="4471872"/>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54" name="Oval 120"/>
          <p:cNvSpPr>
            <a:spLocks noChangeAspect="1" noChangeArrowheads="1"/>
          </p:cNvSpPr>
          <p:nvPr/>
        </p:nvSpPr>
        <p:spPr bwMode="auto">
          <a:xfrm>
            <a:off x="6613182" y="4487747"/>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55" name="Oval 121"/>
          <p:cNvSpPr>
            <a:spLocks noChangeAspect="1" noChangeArrowheads="1"/>
          </p:cNvSpPr>
          <p:nvPr/>
        </p:nvSpPr>
        <p:spPr bwMode="auto">
          <a:xfrm>
            <a:off x="6416977" y="4409960"/>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56" name="Oval 122"/>
          <p:cNvSpPr>
            <a:spLocks noChangeAspect="1" noChangeArrowheads="1"/>
          </p:cNvSpPr>
          <p:nvPr/>
        </p:nvSpPr>
        <p:spPr bwMode="auto">
          <a:xfrm>
            <a:off x="6735986" y="4403610"/>
            <a:ext cx="71989"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57" name="Oval 123"/>
          <p:cNvSpPr>
            <a:spLocks noChangeAspect="1" noChangeArrowheads="1"/>
          </p:cNvSpPr>
          <p:nvPr/>
        </p:nvSpPr>
        <p:spPr bwMode="auto">
          <a:xfrm>
            <a:off x="6534135" y="4325822"/>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58" name="Oval 124"/>
          <p:cNvSpPr>
            <a:spLocks noChangeAspect="1" noChangeArrowheads="1"/>
          </p:cNvSpPr>
          <p:nvPr/>
        </p:nvSpPr>
        <p:spPr bwMode="auto">
          <a:xfrm>
            <a:off x="6459323" y="4287722"/>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59" name="Oval 125"/>
          <p:cNvSpPr>
            <a:spLocks noChangeAspect="1" noChangeArrowheads="1"/>
          </p:cNvSpPr>
          <p:nvPr/>
        </p:nvSpPr>
        <p:spPr bwMode="auto">
          <a:xfrm>
            <a:off x="6263119" y="4294072"/>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60" name="Oval 126"/>
          <p:cNvSpPr>
            <a:spLocks noChangeAspect="1" noChangeArrowheads="1"/>
          </p:cNvSpPr>
          <p:nvPr/>
        </p:nvSpPr>
        <p:spPr bwMode="auto">
          <a:xfrm>
            <a:off x="6175603" y="4224222"/>
            <a:ext cx="71988"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grpSp>
        <p:nvGrpSpPr>
          <p:cNvPr id="361" name="Group 127"/>
          <p:cNvGrpSpPr>
            <a:grpSpLocks/>
          </p:cNvGrpSpPr>
          <p:nvPr/>
        </p:nvGrpSpPr>
        <p:grpSpPr bwMode="auto">
          <a:xfrm>
            <a:off x="5870515" y="1762142"/>
            <a:ext cx="2916249" cy="496888"/>
            <a:chOff x="3676" y="1383"/>
            <a:chExt cx="2066" cy="313"/>
          </a:xfrm>
        </p:grpSpPr>
        <p:sp>
          <p:nvSpPr>
            <p:cNvPr id="362" name="Rectangle 128"/>
            <p:cNvSpPr>
              <a:spLocks noChangeArrowheads="1"/>
            </p:cNvSpPr>
            <p:nvPr/>
          </p:nvSpPr>
          <p:spPr bwMode="auto">
            <a:xfrm>
              <a:off x="3676" y="1383"/>
              <a:ext cx="2066" cy="313"/>
            </a:xfrm>
            <a:prstGeom prst="rect">
              <a:avLst/>
            </a:prstGeom>
            <a:solidFill>
              <a:srgbClr val="FFFF97"/>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lgn="ctr">
                <a:lnSpc>
                  <a:spcPct val="110000"/>
                </a:lnSpc>
              </a:pPr>
              <a:endParaRPr lang="en-US">
                <a:latin typeface="+mj-lt"/>
                <a:cs typeface="Times New Roman" pitchFamily="18" charset="0"/>
              </a:endParaRPr>
            </a:p>
          </p:txBody>
        </p:sp>
        <p:sp>
          <p:nvSpPr>
            <p:cNvPr id="363" name="Text Box 129"/>
            <p:cNvSpPr txBox="1">
              <a:spLocks noChangeArrowheads="1"/>
            </p:cNvSpPr>
            <p:nvPr/>
          </p:nvSpPr>
          <p:spPr bwMode="auto">
            <a:xfrm>
              <a:off x="3734" y="1395"/>
              <a:ext cx="1965" cy="279"/>
            </a:xfrm>
            <a:prstGeom prst="rect">
              <a:avLst/>
            </a:prstGeom>
            <a:noFill/>
            <a:ln w="9525">
              <a:noFill/>
              <a:miter lim="800000"/>
              <a:headEnd/>
              <a:tailEnd/>
            </a:ln>
            <a:effectLst/>
          </p:spPr>
          <p:txBody>
            <a:bodyPr wrap="none" lIns="0" tIns="0" rIns="0" bIns="0">
              <a:prstTxWarp prst="textNoShape">
                <a:avLst/>
              </a:prstTxWarp>
              <a:spAutoFit/>
            </a:bodyPr>
            <a:lstStyle/>
            <a:p>
              <a:pPr>
                <a:lnSpc>
                  <a:spcPct val="90000"/>
                </a:lnSpc>
              </a:pPr>
              <a:r>
                <a:rPr kumimoji="0" lang="en-US" sz="1600" b="0" i="1">
                  <a:solidFill>
                    <a:srgbClr val="000000"/>
                  </a:solidFill>
                  <a:latin typeface="+mj-lt"/>
                  <a:cs typeface="Times New Roman" pitchFamily="18" charset="0"/>
                </a:rPr>
                <a:t>Data are for the 23 long-standing</a:t>
              </a:r>
            </a:p>
            <a:p>
              <a:pPr>
                <a:lnSpc>
                  <a:spcPct val="90000"/>
                </a:lnSpc>
              </a:pPr>
              <a:r>
                <a:rPr kumimoji="0" lang="en-US" sz="1600" b="0" i="1">
                  <a:solidFill>
                    <a:srgbClr val="000000"/>
                  </a:solidFill>
                  <a:latin typeface="+mj-lt"/>
                  <a:cs typeface="Times New Roman" pitchFamily="18" charset="0"/>
                </a:rPr>
                <a:t>member countries of the </a:t>
              </a:r>
              <a:r>
                <a:rPr kumimoji="0" lang="en-US" sz="1600" i="1">
                  <a:solidFill>
                    <a:srgbClr val="000000"/>
                  </a:solidFill>
                  <a:latin typeface="+mj-lt"/>
                  <a:cs typeface="Times New Roman" pitchFamily="18" charset="0"/>
                </a:rPr>
                <a:t>OECD</a:t>
              </a:r>
              <a:endParaRPr lang="en-US" sz="1400" i="1">
                <a:solidFill>
                  <a:schemeClr val="tx1"/>
                </a:solidFill>
                <a:latin typeface="+mj-lt"/>
                <a:cs typeface="Times New Roman" pitchFamily="18" charset="0"/>
              </a:endParaRPr>
            </a:p>
          </p:txBody>
        </p:sp>
      </p:grpSp>
      <p:sp>
        <p:nvSpPr>
          <p:cNvPr id="364" name="Oval 40"/>
          <p:cNvSpPr>
            <a:spLocks noChangeAspect="1" noChangeArrowheads="1"/>
          </p:cNvSpPr>
          <p:nvPr/>
        </p:nvSpPr>
        <p:spPr bwMode="auto">
          <a:xfrm>
            <a:off x="4243360" y="417745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65" name="Oval 40"/>
          <p:cNvSpPr>
            <a:spLocks noChangeAspect="1" noChangeArrowheads="1"/>
          </p:cNvSpPr>
          <p:nvPr/>
        </p:nvSpPr>
        <p:spPr bwMode="auto">
          <a:xfrm>
            <a:off x="5282755" y="412274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66" name="Oval 40"/>
          <p:cNvSpPr>
            <a:spLocks noChangeAspect="1" noChangeArrowheads="1"/>
          </p:cNvSpPr>
          <p:nvPr/>
        </p:nvSpPr>
        <p:spPr bwMode="auto">
          <a:xfrm>
            <a:off x="5677420" y="432203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67" name="Oval 40"/>
          <p:cNvSpPr>
            <a:spLocks noChangeAspect="1" noChangeArrowheads="1"/>
          </p:cNvSpPr>
          <p:nvPr/>
        </p:nvSpPr>
        <p:spPr bwMode="auto">
          <a:xfrm>
            <a:off x="5493775" y="465418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68" name="Oval 40"/>
          <p:cNvSpPr>
            <a:spLocks noChangeAspect="1" noChangeArrowheads="1"/>
          </p:cNvSpPr>
          <p:nvPr/>
        </p:nvSpPr>
        <p:spPr bwMode="auto">
          <a:xfrm>
            <a:off x="5353105" y="469325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69" name="Oval 40"/>
          <p:cNvSpPr>
            <a:spLocks noChangeAspect="1" noChangeArrowheads="1"/>
          </p:cNvSpPr>
          <p:nvPr/>
        </p:nvSpPr>
        <p:spPr bwMode="auto">
          <a:xfrm>
            <a:off x="6111160" y="462292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70" name="Oval 40"/>
          <p:cNvSpPr>
            <a:spLocks noChangeAspect="1" noChangeArrowheads="1"/>
          </p:cNvSpPr>
          <p:nvPr/>
        </p:nvSpPr>
        <p:spPr bwMode="auto">
          <a:xfrm>
            <a:off x="6154150" y="458776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71" name="Oval 40"/>
          <p:cNvSpPr>
            <a:spLocks noChangeAspect="1" noChangeArrowheads="1"/>
          </p:cNvSpPr>
          <p:nvPr/>
        </p:nvSpPr>
        <p:spPr bwMode="auto">
          <a:xfrm>
            <a:off x="6290920" y="434159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72" name="Oval 40"/>
          <p:cNvSpPr>
            <a:spLocks noChangeAspect="1" noChangeArrowheads="1"/>
          </p:cNvSpPr>
          <p:nvPr/>
        </p:nvSpPr>
        <p:spPr bwMode="auto">
          <a:xfrm>
            <a:off x="6279205" y="444710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73" name="Oval 40"/>
          <p:cNvSpPr>
            <a:spLocks noChangeAspect="1" noChangeArrowheads="1"/>
          </p:cNvSpPr>
          <p:nvPr/>
        </p:nvSpPr>
        <p:spPr bwMode="auto">
          <a:xfrm>
            <a:off x="6064300" y="502151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74" name="Oval 40"/>
          <p:cNvSpPr>
            <a:spLocks noChangeAspect="1" noChangeArrowheads="1"/>
          </p:cNvSpPr>
          <p:nvPr/>
        </p:nvSpPr>
        <p:spPr bwMode="auto">
          <a:xfrm>
            <a:off x="6435520" y="490820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75" name="Oval 40"/>
          <p:cNvSpPr>
            <a:spLocks noChangeAspect="1" noChangeArrowheads="1"/>
          </p:cNvSpPr>
          <p:nvPr/>
        </p:nvSpPr>
        <p:spPr bwMode="auto">
          <a:xfrm>
            <a:off x="6478510" y="466985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a:latin typeface="+mj-lt"/>
              <a:cs typeface="Times New Roman" pitchFamily="18" charset="0"/>
            </a:endParaRPr>
          </a:p>
        </p:txBody>
      </p:sp>
      <p:sp>
        <p:nvSpPr>
          <p:cNvPr id="376" name="Oval 40"/>
          <p:cNvSpPr>
            <a:spLocks noChangeAspect="1" noChangeArrowheads="1"/>
          </p:cNvSpPr>
          <p:nvPr/>
        </p:nvSpPr>
        <p:spPr bwMode="auto">
          <a:xfrm>
            <a:off x="6568390" y="472066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dirty="0">
              <a:latin typeface="+mj-lt"/>
              <a:cs typeface="Times New Roman" pitchFamily="18" charset="0"/>
            </a:endParaRPr>
          </a:p>
        </p:txBody>
      </p:sp>
      <p:sp>
        <p:nvSpPr>
          <p:cNvPr id="377" name="Oval 40"/>
          <p:cNvSpPr>
            <a:spLocks noChangeAspect="1" noChangeArrowheads="1"/>
          </p:cNvSpPr>
          <p:nvPr/>
        </p:nvSpPr>
        <p:spPr bwMode="auto">
          <a:xfrm>
            <a:off x="6767680" y="463079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dirty="0">
              <a:latin typeface="+mj-lt"/>
              <a:cs typeface="Times New Roman" pitchFamily="18" charset="0"/>
            </a:endParaRPr>
          </a:p>
        </p:txBody>
      </p:sp>
      <p:sp>
        <p:nvSpPr>
          <p:cNvPr id="378" name="Oval 40"/>
          <p:cNvSpPr>
            <a:spLocks noChangeAspect="1" noChangeArrowheads="1"/>
          </p:cNvSpPr>
          <p:nvPr/>
        </p:nvSpPr>
        <p:spPr bwMode="auto">
          <a:xfrm>
            <a:off x="6740335" y="490823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dirty="0">
              <a:latin typeface="+mj-lt"/>
              <a:cs typeface="Times New Roman" pitchFamily="18" charset="0"/>
            </a:endParaRPr>
          </a:p>
        </p:txBody>
      </p:sp>
      <p:sp>
        <p:nvSpPr>
          <p:cNvPr id="379" name="Oval 40"/>
          <p:cNvSpPr>
            <a:spLocks noChangeAspect="1" noChangeArrowheads="1"/>
          </p:cNvSpPr>
          <p:nvPr/>
        </p:nvSpPr>
        <p:spPr bwMode="auto">
          <a:xfrm>
            <a:off x="6888820" y="499420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dirty="0">
              <a:latin typeface="+mj-lt"/>
              <a:cs typeface="Times New Roman" pitchFamily="18" charset="0"/>
            </a:endParaRPr>
          </a:p>
        </p:txBody>
      </p:sp>
      <p:sp>
        <p:nvSpPr>
          <p:cNvPr id="380" name="Oval 40"/>
          <p:cNvSpPr>
            <a:spLocks noChangeAspect="1" noChangeArrowheads="1"/>
          </p:cNvSpPr>
          <p:nvPr/>
        </p:nvSpPr>
        <p:spPr bwMode="auto">
          <a:xfrm>
            <a:off x="7088110" y="474803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dirty="0">
              <a:latin typeface="+mj-lt"/>
              <a:cs typeface="Times New Roman" pitchFamily="18" charset="0"/>
            </a:endParaRPr>
          </a:p>
        </p:txBody>
      </p:sp>
      <p:sp>
        <p:nvSpPr>
          <p:cNvPr id="381" name="Oval 40"/>
          <p:cNvSpPr>
            <a:spLocks noChangeAspect="1" noChangeArrowheads="1"/>
          </p:cNvSpPr>
          <p:nvPr/>
        </p:nvSpPr>
        <p:spPr bwMode="auto">
          <a:xfrm>
            <a:off x="7303030" y="480665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dirty="0">
              <a:latin typeface="+mj-lt"/>
              <a:cs typeface="Times New Roman" pitchFamily="18" charset="0"/>
            </a:endParaRPr>
          </a:p>
        </p:txBody>
      </p:sp>
      <p:sp>
        <p:nvSpPr>
          <p:cNvPr id="382" name="Oval 40"/>
          <p:cNvSpPr>
            <a:spLocks noChangeAspect="1" noChangeArrowheads="1"/>
          </p:cNvSpPr>
          <p:nvPr/>
        </p:nvSpPr>
        <p:spPr bwMode="auto">
          <a:xfrm>
            <a:off x="7306945" y="4701160"/>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dirty="0">
              <a:latin typeface="+mj-lt"/>
              <a:cs typeface="Times New Roman" pitchFamily="18" charset="0"/>
            </a:endParaRPr>
          </a:p>
        </p:txBody>
      </p:sp>
      <p:sp>
        <p:nvSpPr>
          <p:cNvPr id="383" name="Oval 40"/>
          <p:cNvSpPr>
            <a:spLocks noChangeAspect="1" noChangeArrowheads="1"/>
          </p:cNvSpPr>
          <p:nvPr/>
        </p:nvSpPr>
        <p:spPr bwMode="auto">
          <a:xfrm>
            <a:off x="7490605" y="493952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dirty="0">
              <a:latin typeface="+mj-lt"/>
              <a:cs typeface="Times New Roman" pitchFamily="18" charset="0"/>
            </a:endParaRPr>
          </a:p>
        </p:txBody>
      </p:sp>
      <p:sp>
        <p:nvSpPr>
          <p:cNvPr id="384" name="Oval 40"/>
          <p:cNvSpPr>
            <a:spLocks noChangeAspect="1" noChangeArrowheads="1"/>
          </p:cNvSpPr>
          <p:nvPr/>
        </p:nvSpPr>
        <p:spPr bwMode="auto">
          <a:xfrm>
            <a:off x="7658635" y="4607395"/>
            <a:ext cx="70577" cy="79375"/>
          </a:xfrm>
          <a:prstGeom prst="ellipse">
            <a:avLst/>
          </a:prstGeom>
          <a:solidFill>
            <a:schemeClr val="tx1"/>
          </a:solidFill>
          <a:ln w="9525">
            <a:solidFill>
              <a:srgbClr val="000000"/>
            </a:solidFill>
            <a:round/>
            <a:headEnd/>
            <a:tailEnd/>
          </a:ln>
          <a:effectLst/>
        </p:spPr>
        <p:txBody>
          <a:bodyPr wrap="none" anchor="ctr">
            <a:prstTxWarp prst="textNoShape">
              <a:avLst/>
            </a:prstTxWarp>
          </a:bodyPr>
          <a:lstStyle/>
          <a:p>
            <a:endParaRPr lang="en-US" dirty="0">
              <a:latin typeface="+mj-lt"/>
              <a:cs typeface="Times New Roman" pitchFamily="18" charset="0"/>
            </a:endParaRPr>
          </a:p>
        </p:txBody>
      </p:sp>
    </p:spTree>
    <p:extLst>
      <p:ext uri="{BB962C8B-B14F-4D97-AF65-F5344CB8AC3E}">
        <p14:creationId xmlns:p14="http://schemas.microsoft.com/office/powerpoint/2010/main" val="2795507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2701"/>
            <a:ext cx="7772400" cy="986990"/>
          </a:xfrm>
        </p:spPr>
        <p:txBody>
          <a:bodyPr anchor="ctr"/>
          <a:lstStyle/>
          <a:p>
            <a:pPr>
              <a:lnSpc>
                <a:spcPts val="4000"/>
              </a:lnSpc>
            </a:pPr>
            <a:r>
              <a:rPr lang="en-US" dirty="0"/>
              <a:t>Expenditures, Taxes, </a:t>
            </a:r>
            <a:r>
              <a:rPr lang="en-US" dirty="0" smtClean="0"/>
              <a:t/>
            </a:r>
            <a:br>
              <a:rPr lang="en-US" dirty="0" smtClean="0"/>
            </a:br>
            <a:r>
              <a:rPr lang="en-US" dirty="0" smtClean="0"/>
              <a:t>Debt </a:t>
            </a:r>
            <a:r>
              <a:rPr lang="en-US" dirty="0"/>
              <a:t>Finance, </a:t>
            </a:r>
            <a:r>
              <a:rPr lang="en-US" dirty="0" smtClean="0"/>
              <a:t>and </a:t>
            </a:r>
            <a:r>
              <a:rPr lang="en-US" dirty="0"/>
              <a:t>Democracy</a:t>
            </a:r>
          </a:p>
        </p:txBody>
      </p:sp>
    </p:spTree>
    <p:extLst>
      <p:ext uri="{BB962C8B-B14F-4D97-AF65-F5344CB8AC3E}">
        <p14:creationId xmlns:p14="http://schemas.microsoft.com/office/powerpoint/2010/main" val="1413160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10"/>
          <p:cNvSpPr txBox="1">
            <a:spLocks noChangeArrowheads="1"/>
          </p:cNvSpPr>
          <p:nvPr/>
        </p:nvSpPr>
        <p:spPr bwMode="auto">
          <a:xfrm>
            <a:off x="173321" y="1176098"/>
            <a:ext cx="8657527" cy="1742785"/>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050" dirty="0" smtClean="0">
                <a:latin typeface="+mj-lt"/>
                <a:cs typeface="Times New Roman" pitchFamily="18" charset="0"/>
              </a:rPr>
              <a:t>Between 1975 and 2000, the share of Americans (18 and older) who paid federal personal income taxes was between 66 and 71%.  </a:t>
            </a:r>
          </a:p>
          <a:p>
            <a:pPr marL="115888" indent="-115888">
              <a:lnSpc>
                <a:spcPct val="90000"/>
              </a:lnSpc>
              <a:spcBef>
                <a:spcPts val="900"/>
              </a:spcBef>
              <a:buFontTx/>
              <a:buChar char="•"/>
            </a:pPr>
            <a:r>
              <a:rPr lang="en-US" sz="2050" dirty="0" smtClean="0">
                <a:latin typeface="+mj-lt"/>
                <a:cs typeface="Times New Roman" pitchFamily="18" charset="0"/>
              </a:rPr>
              <a:t>Since </a:t>
            </a:r>
            <a:r>
              <a:rPr lang="en-US" sz="2050" dirty="0">
                <a:latin typeface="+mj-lt"/>
                <a:cs typeface="Times New Roman" pitchFamily="18" charset="0"/>
              </a:rPr>
              <a:t>2000, that figure has declined to </a:t>
            </a:r>
            <a:r>
              <a:rPr lang="en-US" sz="2050" dirty="0" smtClean="0">
                <a:latin typeface="+mj-lt"/>
                <a:cs typeface="Times New Roman" pitchFamily="18" charset="0"/>
              </a:rPr>
              <a:t>55.6%.</a:t>
            </a:r>
            <a:endParaRPr lang="en-US" sz="2050" dirty="0">
              <a:latin typeface="+mj-lt"/>
              <a:cs typeface="Times New Roman" pitchFamily="18" charset="0"/>
            </a:endParaRPr>
          </a:p>
          <a:p>
            <a:pPr marL="115888" indent="-115888">
              <a:lnSpc>
                <a:spcPct val="90000"/>
              </a:lnSpc>
              <a:spcBef>
                <a:spcPts val="900"/>
              </a:spcBef>
              <a:buFontTx/>
              <a:buChar char="•"/>
            </a:pPr>
            <a:r>
              <a:rPr lang="en-US" sz="2050" dirty="0" smtClean="0">
                <a:latin typeface="+mj-lt"/>
                <a:cs typeface="Times New Roman" pitchFamily="18" charset="0"/>
              </a:rPr>
              <a:t>Between 1975 and 2000, the share of Americans (18 and older) who had no federal personal income tax liability was approximately 33%.  </a:t>
            </a:r>
          </a:p>
        </p:txBody>
      </p:sp>
      <p:sp>
        <p:nvSpPr>
          <p:cNvPr id="267" name="Title 1"/>
          <p:cNvSpPr>
            <a:spLocks noGrp="1"/>
          </p:cNvSpPr>
          <p:nvPr>
            <p:ph type="title"/>
          </p:nvPr>
        </p:nvSpPr>
        <p:spPr>
          <a:xfrm>
            <a:off x="119569" y="111343"/>
            <a:ext cx="8904855" cy="920290"/>
          </a:xfrm>
        </p:spPr>
        <p:txBody>
          <a:bodyPr/>
          <a:lstStyle/>
          <a:p>
            <a:pPr>
              <a:lnSpc>
                <a:spcPts val="3500"/>
              </a:lnSpc>
            </a:pPr>
            <a:r>
              <a:rPr lang="en-US" dirty="0"/>
              <a:t>Share of Population (18 and older) </a:t>
            </a:r>
            <a:r>
              <a:rPr lang="en-US" dirty="0" smtClean="0"/>
              <a:t/>
            </a:r>
            <a:br>
              <a:rPr lang="en-US" dirty="0" smtClean="0"/>
            </a:br>
            <a:r>
              <a:rPr lang="en-US" dirty="0" smtClean="0"/>
              <a:t>With </a:t>
            </a:r>
            <a:r>
              <a:rPr lang="en-US" dirty="0"/>
              <a:t>and Without Income </a:t>
            </a:r>
            <a:r>
              <a:rPr lang="en-US" dirty="0" smtClean="0"/>
              <a:t>Tax Liability</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355" r="4549"/>
          <a:stretch/>
        </p:blipFill>
        <p:spPr>
          <a:xfrm>
            <a:off x="2345773" y="3111127"/>
            <a:ext cx="6678651" cy="3474720"/>
          </a:xfrm>
          <a:prstGeom prst="roundRect">
            <a:avLst>
              <a:gd name="adj" fmla="val 5131"/>
            </a:avLst>
          </a:prstGeom>
          <a:ln>
            <a:solidFill>
              <a:schemeClr val="tx1"/>
            </a:solidFill>
          </a:ln>
          <a:effectLst>
            <a:outerShdw blurRad="50800" dist="76200" dir="2700000" algn="tl" rotWithShape="0">
              <a:prstClr val="black">
                <a:alpha val="40000"/>
              </a:prstClr>
            </a:outerShdw>
          </a:effectLst>
        </p:spPr>
      </p:pic>
      <p:sp>
        <p:nvSpPr>
          <p:cNvPr id="132" name="Rectangle 131"/>
          <p:cNvSpPr/>
          <p:nvPr/>
        </p:nvSpPr>
        <p:spPr>
          <a:xfrm>
            <a:off x="3605411" y="3111127"/>
            <a:ext cx="4710520" cy="492443"/>
          </a:xfrm>
          <a:prstGeom prst="rect">
            <a:avLst/>
          </a:prstGeom>
        </p:spPr>
        <p:txBody>
          <a:bodyPr wrap="none">
            <a:spAutoFit/>
          </a:bodyPr>
          <a:lstStyle/>
          <a:p>
            <a:pPr algn="ctr"/>
            <a:r>
              <a:rPr lang="en-US" sz="1400" b="1" i="1" dirty="0" smtClean="0">
                <a:solidFill>
                  <a:srgbClr val="000000"/>
                </a:solidFill>
                <a:latin typeface="+mj-lt"/>
                <a:cs typeface="Times New Roman" pitchFamily="18" charset="0"/>
              </a:rPr>
              <a:t>% of Population With/Without Personal Income Tax Liability</a:t>
            </a:r>
          </a:p>
          <a:p>
            <a:pPr algn="ctr"/>
            <a:r>
              <a:rPr lang="en-US" sz="1200" i="1" dirty="0">
                <a:solidFill>
                  <a:srgbClr val="000000"/>
                </a:solidFill>
                <a:latin typeface="+mj-lt"/>
                <a:cs typeface="Times New Roman" pitchFamily="18" charset="0"/>
              </a:rPr>
              <a:t>(18 and older)</a:t>
            </a:r>
            <a:endParaRPr lang="en-US" sz="1400" i="1" dirty="0">
              <a:solidFill>
                <a:srgbClr val="000000"/>
              </a:solidFill>
              <a:latin typeface="+mj-lt"/>
              <a:cs typeface="Times New Roman" pitchFamily="18" charset="0"/>
            </a:endParaRPr>
          </a:p>
        </p:txBody>
      </p:sp>
      <p:sp>
        <p:nvSpPr>
          <p:cNvPr id="59" name="Text Box 10"/>
          <p:cNvSpPr txBox="1">
            <a:spLocks noChangeArrowheads="1"/>
          </p:cNvSpPr>
          <p:nvPr/>
        </p:nvSpPr>
        <p:spPr bwMode="auto">
          <a:xfrm>
            <a:off x="173321" y="2939575"/>
            <a:ext cx="2172452" cy="122802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050" dirty="0" smtClean="0">
                <a:latin typeface="+mj-lt"/>
                <a:cs typeface="Times New Roman" pitchFamily="18" charset="0"/>
              </a:rPr>
              <a:t>By 2013, that figure had increased to 44.6%.</a:t>
            </a:r>
            <a:endParaRPr lang="en-US" sz="2050" dirty="0">
              <a:latin typeface="+mj-lt"/>
              <a:cs typeface="Times New Roman" pitchFamily="18" charset="0"/>
            </a:endParaRPr>
          </a:p>
        </p:txBody>
      </p:sp>
    </p:spTree>
    <p:extLst>
      <p:ext uri="{BB962C8B-B14F-4D97-AF65-F5344CB8AC3E}">
        <p14:creationId xmlns:p14="http://schemas.microsoft.com/office/powerpoint/2010/main" val="428875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10"/>
          <p:cNvSpPr txBox="1">
            <a:spLocks noChangeArrowheads="1"/>
          </p:cNvSpPr>
          <p:nvPr/>
        </p:nvSpPr>
        <p:spPr bwMode="auto">
          <a:xfrm>
            <a:off x="59308" y="1307917"/>
            <a:ext cx="2896733" cy="5065489"/>
          </a:xfrm>
          <a:prstGeom prst="rect">
            <a:avLst/>
          </a:prstGeom>
          <a:noFill/>
          <a:ln w="9525">
            <a:noFill/>
            <a:miter lim="800000"/>
            <a:headEnd/>
            <a:tailEnd/>
          </a:ln>
        </p:spPr>
        <p:txBody>
          <a:bodyPr wrap="square">
            <a:prstTxWarp prst="textNoShape">
              <a:avLst/>
            </a:prstTxWarp>
            <a:spAutoFit/>
          </a:bodyPr>
          <a:lstStyle/>
          <a:p>
            <a:pPr marL="115888" indent="-115888">
              <a:lnSpc>
                <a:spcPts val="1800"/>
              </a:lnSpc>
              <a:spcBef>
                <a:spcPts val="900"/>
              </a:spcBef>
              <a:buFontTx/>
              <a:buChar char="•"/>
            </a:pPr>
            <a:r>
              <a:rPr lang="en-US" sz="1900" dirty="0">
                <a:latin typeface="+mj-lt"/>
                <a:cs typeface="Times New Roman" pitchFamily="18" charset="0"/>
              </a:rPr>
              <a:t>More than half of </a:t>
            </a:r>
            <a:r>
              <a:rPr lang="en-US" sz="1900" dirty="0" smtClean="0">
                <a:latin typeface="+mj-lt"/>
                <a:cs typeface="Times New Roman" pitchFamily="18" charset="0"/>
              </a:rPr>
              <a:t>U.S. </a:t>
            </a:r>
            <a:r>
              <a:rPr lang="en-US" sz="1900" dirty="0">
                <a:latin typeface="+mj-lt"/>
                <a:cs typeface="Times New Roman" pitchFamily="18" charset="0"/>
              </a:rPr>
              <a:t>families derive </a:t>
            </a:r>
            <a:r>
              <a:rPr lang="en-US" sz="1900" dirty="0" smtClean="0">
                <a:latin typeface="+mj-lt"/>
                <a:cs typeface="Times New Roman" pitchFamily="18" charset="0"/>
              </a:rPr>
              <a:t>income from at </a:t>
            </a:r>
            <a:r>
              <a:rPr lang="en-US" sz="1900" dirty="0">
                <a:latin typeface="+mj-lt"/>
                <a:cs typeface="Times New Roman" pitchFamily="18" charset="0"/>
              </a:rPr>
              <a:t>least one transfer program.</a:t>
            </a:r>
          </a:p>
          <a:p>
            <a:pPr marL="115888" indent="-115888">
              <a:lnSpc>
                <a:spcPts val="1800"/>
              </a:lnSpc>
              <a:spcBef>
                <a:spcPts val="900"/>
              </a:spcBef>
              <a:buFontTx/>
              <a:buChar char="•"/>
            </a:pPr>
            <a:r>
              <a:rPr lang="en-US" sz="1900" dirty="0">
                <a:latin typeface="+mj-lt"/>
                <a:cs typeface="Times New Roman" pitchFamily="18" charset="0"/>
              </a:rPr>
              <a:t>This figure declined from 54.1% </a:t>
            </a:r>
            <a:r>
              <a:rPr lang="en-US" sz="1900" dirty="0" smtClean="0">
                <a:latin typeface="+mj-lt"/>
                <a:cs typeface="Times New Roman" pitchFamily="18" charset="0"/>
              </a:rPr>
              <a:t>in </a:t>
            </a:r>
            <a:r>
              <a:rPr lang="en-US" sz="1900" dirty="0">
                <a:latin typeface="+mj-lt"/>
                <a:cs typeface="Times New Roman" pitchFamily="18" charset="0"/>
              </a:rPr>
              <a:t>1991 </a:t>
            </a:r>
            <a:r>
              <a:rPr lang="en-US" sz="1900" dirty="0" smtClean="0">
                <a:latin typeface="+mj-lt"/>
                <a:cs typeface="Times New Roman" pitchFamily="18" charset="0"/>
              </a:rPr>
              <a:t>to </a:t>
            </a:r>
            <a:r>
              <a:rPr lang="en-US" sz="1900" dirty="0">
                <a:latin typeface="+mj-lt"/>
                <a:cs typeface="Times New Roman" pitchFamily="18" charset="0"/>
              </a:rPr>
              <a:t>49.5% </a:t>
            </a:r>
            <a:r>
              <a:rPr lang="en-US" sz="1900" dirty="0" smtClean="0">
                <a:latin typeface="+mj-lt"/>
                <a:cs typeface="Times New Roman" pitchFamily="18" charset="0"/>
              </a:rPr>
              <a:t/>
            </a:r>
            <a:br>
              <a:rPr lang="en-US" sz="1900" dirty="0" smtClean="0">
                <a:latin typeface="+mj-lt"/>
                <a:cs typeface="Times New Roman" pitchFamily="18" charset="0"/>
              </a:rPr>
            </a:br>
            <a:r>
              <a:rPr lang="en-US" sz="1900" dirty="0" smtClean="0">
                <a:latin typeface="+mj-lt"/>
                <a:cs typeface="Times New Roman" pitchFamily="18" charset="0"/>
              </a:rPr>
              <a:t>in </a:t>
            </a:r>
            <a:r>
              <a:rPr lang="en-US" sz="1900" dirty="0">
                <a:latin typeface="+mj-lt"/>
                <a:cs typeface="Times New Roman" pitchFamily="18" charset="0"/>
              </a:rPr>
              <a:t>2000 but by </a:t>
            </a:r>
            <a:r>
              <a:rPr lang="en-US" sz="1900" dirty="0" smtClean="0">
                <a:latin typeface="+mj-lt"/>
                <a:cs typeface="Times New Roman" pitchFamily="18" charset="0"/>
              </a:rPr>
              <a:t>2013 </a:t>
            </a:r>
            <a:r>
              <a:rPr lang="en-US" sz="1900" dirty="0">
                <a:latin typeface="+mj-lt"/>
                <a:cs typeface="Times New Roman" pitchFamily="18" charset="0"/>
              </a:rPr>
              <a:t>had risen again to </a:t>
            </a:r>
            <a:r>
              <a:rPr lang="en-US" sz="1900" dirty="0" smtClean="0">
                <a:latin typeface="+mj-lt"/>
                <a:cs typeface="Times New Roman" pitchFamily="18" charset="0"/>
              </a:rPr>
              <a:t>54.8%.</a:t>
            </a:r>
            <a:endParaRPr lang="en-US" sz="1900" dirty="0">
              <a:latin typeface="+mj-lt"/>
              <a:cs typeface="Times New Roman" pitchFamily="18" charset="0"/>
            </a:endParaRPr>
          </a:p>
          <a:p>
            <a:pPr marL="115888" indent="-115888">
              <a:lnSpc>
                <a:spcPts val="1800"/>
              </a:lnSpc>
              <a:spcBef>
                <a:spcPts val="900"/>
              </a:spcBef>
              <a:buFontTx/>
              <a:buChar char="•"/>
            </a:pPr>
            <a:r>
              <a:rPr lang="en-US" sz="1900" dirty="0">
                <a:latin typeface="+mj-lt"/>
                <a:cs typeface="Times New Roman" pitchFamily="18" charset="0"/>
              </a:rPr>
              <a:t>If government employees </a:t>
            </a:r>
            <a:r>
              <a:rPr lang="en-US" sz="1900" dirty="0" smtClean="0">
                <a:latin typeface="+mj-lt"/>
                <a:cs typeface="Times New Roman" pitchFamily="18" charset="0"/>
              </a:rPr>
              <a:t/>
            </a:r>
            <a:br>
              <a:rPr lang="en-US" sz="1900" dirty="0" smtClean="0">
                <a:latin typeface="+mj-lt"/>
                <a:cs typeface="Times New Roman" pitchFamily="18" charset="0"/>
              </a:rPr>
            </a:br>
            <a:r>
              <a:rPr lang="en-US" sz="1900" dirty="0" smtClean="0">
                <a:latin typeface="+mj-lt"/>
                <a:cs typeface="Times New Roman" pitchFamily="18" charset="0"/>
              </a:rPr>
              <a:t>are </a:t>
            </a:r>
            <a:r>
              <a:rPr lang="en-US" sz="1900" dirty="0">
                <a:latin typeface="+mj-lt"/>
                <a:cs typeface="Times New Roman" pitchFamily="18" charset="0"/>
              </a:rPr>
              <a:t>included, </a:t>
            </a:r>
            <a:r>
              <a:rPr lang="en-US" sz="1900" dirty="0" smtClean="0">
                <a:latin typeface="+mj-lt"/>
                <a:cs typeface="Times New Roman" pitchFamily="18" charset="0"/>
              </a:rPr>
              <a:t>63.4% of American </a:t>
            </a:r>
            <a:r>
              <a:rPr lang="en-US" sz="1900" dirty="0">
                <a:latin typeface="+mj-lt"/>
                <a:cs typeface="Times New Roman" pitchFamily="18" charset="0"/>
              </a:rPr>
              <a:t>families derived either income transfers or </a:t>
            </a:r>
            <a:r>
              <a:rPr lang="en-US" sz="1900" dirty="0" smtClean="0">
                <a:latin typeface="+mj-lt"/>
                <a:cs typeface="Times New Roman" pitchFamily="18" charset="0"/>
              </a:rPr>
              <a:t>income </a:t>
            </a:r>
            <a:r>
              <a:rPr lang="en-US" sz="1900" dirty="0">
                <a:latin typeface="+mj-lt"/>
                <a:cs typeface="Times New Roman" pitchFamily="18" charset="0"/>
              </a:rPr>
              <a:t>from </a:t>
            </a:r>
            <a:r>
              <a:rPr lang="en-US" sz="1900" dirty="0" smtClean="0">
                <a:latin typeface="+mj-lt"/>
                <a:cs typeface="Times New Roman" pitchFamily="18" charset="0"/>
              </a:rPr>
              <a:t>government.</a:t>
            </a:r>
          </a:p>
          <a:p>
            <a:pPr marL="115888" indent="-115888">
              <a:lnSpc>
                <a:spcPts val="1800"/>
              </a:lnSpc>
              <a:spcBef>
                <a:spcPts val="900"/>
              </a:spcBef>
              <a:buFontTx/>
              <a:buChar char="•"/>
            </a:pPr>
            <a:r>
              <a:rPr lang="en-US" sz="1900" dirty="0" smtClean="0">
                <a:latin typeface="+mj-lt"/>
                <a:cs typeface="Times New Roman" pitchFamily="18" charset="0"/>
              </a:rPr>
              <a:t>When only families with individuals younger than 62 are included, the share receiving transfers is somewhat lower, but the pattern over the past two decades is the same.</a:t>
            </a:r>
            <a:endParaRPr lang="en-US" sz="1900" dirty="0">
              <a:latin typeface="+mj-lt"/>
              <a:cs typeface="Times New Roman" pitchFamily="18" charset="0"/>
            </a:endParaRPr>
          </a:p>
        </p:txBody>
      </p:sp>
      <p:sp>
        <p:nvSpPr>
          <p:cNvPr id="267" name="Title 1"/>
          <p:cNvSpPr>
            <a:spLocks noGrp="1"/>
          </p:cNvSpPr>
          <p:nvPr>
            <p:ph type="title"/>
          </p:nvPr>
        </p:nvSpPr>
        <p:spPr>
          <a:xfrm>
            <a:off x="119569" y="111343"/>
            <a:ext cx="8904855" cy="1006260"/>
          </a:xfrm>
        </p:spPr>
        <p:txBody>
          <a:bodyPr/>
          <a:lstStyle/>
          <a:p>
            <a:pPr>
              <a:lnSpc>
                <a:spcPts val="3500"/>
              </a:lnSpc>
            </a:pPr>
            <a:r>
              <a:rPr lang="en-US" dirty="0"/>
              <a:t>Share of Americans </a:t>
            </a:r>
            <a:r>
              <a:rPr lang="en-US" dirty="0" smtClean="0"/>
              <a:t>Deriving </a:t>
            </a:r>
            <a:br>
              <a:rPr lang="en-US" dirty="0" smtClean="0"/>
            </a:br>
            <a:r>
              <a:rPr lang="en-US" dirty="0" smtClean="0"/>
              <a:t>Income </a:t>
            </a:r>
            <a:r>
              <a:rPr lang="en-US" dirty="0"/>
              <a:t>from </a:t>
            </a:r>
            <a:r>
              <a:rPr lang="en-US" dirty="0" smtClean="0"/>
              <a:t>Government, 1991-2013</a:t>
            </a:r>
            <a:endParaRPr lang="en-US" dirty="0"/>
          </a:p>
        </p:txBody>
      </p:sp>
      <p:sp>
        <p:nvSpPr>
          <p:cNvPr id="93" name="Rounded Rectangle 92"/>
          <p:cNvSpPr/>
          <p:nvPr/>
        </p:nvSpPr>
        <p:spPr>
          <a:xfrm>
            <a:off x="2899508" y="1536722"/>
            <a:ext cx="6050390" cy="4559283"/>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grpSp>
        <p:nvGrpSpPr>
          <p:cNvPr id="3" name="Group 2"/>
          <p:cNvGrpSpPr/>
          <p:nvPr/>
        </p:nvGrpSpPr>
        <p:grpSpPr>
          <a:xfrm>
            <a:off x="6060335" y="1739490"/>
            <a:ext cx="2743200" cy="3829213"/>
            <a:chOff x="6115040" y="1841085"/>
            <a:chExt cx="2743200" cy="3829213"/>
          </a:xfrm>
        </p:grpSpPr>
        <p:grpSp>
          <p:nvGrpSpPr>
            <p:cNvPr id="94" name="Group 93"/>
            <p:cNvGrpSpPr/>
            <p:nvPr/>
          </p:nvGrpSpPr>
          <p:grpSpPr>
            <a:xfrm>
              <a:off x="6115175" y="2399546"/>
              <a:ext cx="352661" cy="2997699"/>
              <a:chOff x="6687676" y="2352285"/>
              <a:chExt cx="352661" cy="2997699"/>
            </a:xfrm>
          </p:grpSpPr>
          <p:sp>
            <p:nvSpPr>
              <p:cNvPr id="95" name="Rectangle 94"/>
              <p:cNvSpPr/>
              <p:nvPr/>
            </p:nvSpPr>
            <p:spPr>
              <a:xfrm>
                <a:off x="6726101" y="2542776"/>
                <a:ext cx="182880" cy="2807208"/>
              </a:xfrm>
              <a:prstGeom prst="rect">
                <a:avLst/>
              </a:prstGeom>
              <a:solidFill>
                <a:srgbClr val="8AAAF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96" name="Rectangle 31"/>
              <p:cNvSpPr>
                <a:spLocks noChangeAspect="1" noChangeArrowheads="1"/>
              </p:cNvSpPr>
              <p:nvPr/>
            </p:nvSpPr>
            <p:spPr bwMode="auto">
              <a:xfrm>
                <a:off x="6687676" y="2352285"/>
                <a:ext cx="352661" cy="169277"/>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100" b="0" dirty="0" smtClean="0">
                    <a:solidFill>
                      <a:srgbClr val="000000"/>
                    </a:solidFill>
                    <a:latin typeface="+mj-lt"/>
                    <a:cs typeface="Times New Roman" pitchFamily="18" charset="0"/>
                  </a:rPr>
                  <a:t>63.9%</a:t>
                </a:r>
                <a:endParaRPr kumimoji="0" lang="en-US" sz="1100" b="0" dirty="0">
                  <a:solidFill>
                    <a:srgbClr val="000000"/>
                  </a:solidFill>
                  <a:latin typeface="+mj-lt"/>
                  <a:cs typeface="Times New Roman" pitchFamily="18" charset="0"/>
                </a:endParaRPr>
              </a:p>
            </p:txBody>
          </p:sp>
        </p:grpSp>
        <p:grpSp>
          <p:nvGrpSpPr>
            <p:cNvPr id="97" name="Group 96"/>
            <p:cNvGrpSpPr/>
            <p:nvPr/>
          </p:nvGrpSpPr>
          <p:grpSpPr>
            <a:xfrm>
              <a:off x="6672698" y="2446764"/>
              <a:ext cx="352661" cy="2952391"/>
              <a:chOff x="7151419" y="2399503"/>
              <a:chExt cx="352661" cy="2952391"/>
            </a:xfrm>
          </p:grpSpPr>
          <p:sp>
            <p:nvSpPr>
              <p:cNvPr id="98" name="Rectangle 97"/>
              <p:cNvSpPr/>
              <p:nvPr/>
            </p:nvSpPr>
            <p:spPr>
              <a:xfrm>
                <a:off x="7188068" y="2590406"/>
                <a:ext cx="182880" cy="2761488"/>
              </a:xfrm>
              <a:prstGeom prst="rect">
                <a:avLst/>
              </a:prstGeom>
              <a:solidFill>
                <a:srgbClr val="8AAAF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99" name="Rectangle 31"/>
              <p:cNvSpPr>
                <a:spLocks noChangeAspect="1" noChangeArrowheads="1"/>
              </p:cNvSpPr>
              <p:nvPr/>
            </p:nvSpPr>
            <p:spPr bwMode="auto">
              <a:xfrm>
                <a:off x="7151419" y="2399503"/>
                <a:ext cx="352661" cy="169277"/>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100" b="0" dirty="0" smtClean="0">
                    <a:solidFill>
                      <a:srgbClr val="000000"/>
                    </a:solidFill>
                    <a:latin typeface="+mj-lt"/>
                    <a:cs typeface="Times New Roman" pitchFamily="18" charset="0"/>
                  </a:rPr>
                  <a:t>62.8%</a:t>
                </a:r>
                <a:endParaRPr kumimoji="0" lang="en-US" sz="1100" b="0" dirty="0">
                  <a:solidFill>
                    <a:srgbClr val="000000"/>
                  </a:solidFill>
                  <a:latin typeface="+mj-lt"/>
                  <a:cs typeface="Times New Roman" pitchFamily="18" charset="0"/>
                </a:endParaRPr>
              </a:p>
            </p:txBody>
          </p:sp>
        </p:grpSp>
        <p:grpSp>
          <p:nvGrpSpPr>
            <p:cNvPr id="100" name="Group 99"/>
            <p:cNvGrpSpPr/>
            <p:nvPr/>
          </p:nvGrpSpPr>
          <p:grpSpPr>
            <a:xfrm>
              <a:off x="7246111" y="2613853"/>
              <a:ext cx="352661" cy="2788556"/>
              <a:chOff x="7599792" y="2566592"/>
              <a:chExt cx="352661" cy="2788556"/>
            </a:xfrm>
          </p:grpSpPr>
          <p:sp>
            <p:nvSpPr>
              <p:cNvPr id="101" name="Rectangle 100"/>
              <p:cNvSpPr/>
              <p:nvPr/>
            </p:nvSpPr>
            <p:spPr>
              <a:xfrm>
                <a:off x="7642220" y="2752725"/>
                <a:ext cx="182880" cy="2602423"/>
              </a:xfrm>
              <a:prstGeom prst="rect">
                <a:avLst/>
              </a:prstGeom>
              <a:solidFill>
                <a:srgbClr val="8AAAF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2" name="Rectangle 31"/>
              <p:cNvSpPr>
                <a:spLocks noChangeAspect="1" noChangeArrowheads="1"/>
              </p:cNvSpPr>
              <p:nvPr/>
            </p:nvSpPr>
            <p:spPr bwMode="auto">
              <a:xfrm>
                <a:off x="7599792" y="2566592"/>
                <a:ext cx="352661" cy="169277"/>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100" b="0" dirty="0" smtClean="0">
                    <a:solidFill>
                      <a:srgbClr val="000000"/>
                    </a:solidFill>
                    <a:latin typeface="+mj-lt"/>
                    <a:cs typeface="Times New Roman" pitchFamily="18" charset="0"/>
                  </a:rPr>
                  <a:t>59.1%</a:t>
                </a:r>
                <a:endParaRPr kumimoji="0" lang="en-US" sz="1100" b="0" dirty="0">
                  <a:solidFill>
                    <a:srgbClr val="000000"/>
                  </a:solidFill>
                  <a:latin typeface="+mj-lt"/>
                  <a:cs typeface="Times New Roman" pitchFamily="18" charset="0"/>
                </a:endParaRPr>
              </a:p>
            </p:txBody>
          </p:sp>
        </p:grpSp>
        <p:grpSp>
          <p:nvGrpSpPr>
            <p:cNvPr id="103" name="Group 102"/>
            <p:cNvGrpSpPr/>
            <p:nvPr/>
          </p:nvGrpSpPr>
          <p:grpSpPr>
            <a:xfrm>
              <a:off x="7803177" y="2523384"/>
              <a:ext cx="352661" cy="2879026"/>
              <a:chOff x="8047448" y="2476123"/>
              <a:chExt cx="352661" cy="2879026"/>
            </a:xfrm>
          </p:grpSpPr>
          <p:sp>
            <p:nvSpPr>
              <p:cNvPr id="104" name="Rectangle 103"/>
              <p:cNvSpPr/>
              <p:nvPr/>
            </p:nvSpPr>
            <p:spPr>
              <a:xfrm>
                <a:off x="8096372" y="2671763"/>
                <a:ext cx="182880" cy="2683386"/>
              </a:xfrm>
              <a:prstGeom prst="rect">
                <a:avLst/>
              </a:prstGeom>
              <a:solidFill>
                <a:srgbClr val="8AAAF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5" name="Rectangle 31"/>
              <p:cNvSpPr>
                <a:spLocks noChangeAspect="1" noChangeArrowheads="1"/>
              </p:cNvSpPr>
              <p:nvPr/>
            </p:nvSpPr>
            <p:spPr bwMode="auto">
              <a:xfrm>
                <a:off x="8047448" y="2476123"/>
                <a:ext cx="352661" cy="169277"/>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100" b="0" dirty="0" smtClean="0">
                    <a:solidFill>
                      <a:srgbClr val="000000"/>
                    </a:solidFill>
                    <a:latin typeface="+mj-lt"/>
                    <a:cs typeface="Times New Roman" pitchFamily="18" charset="0"/>
                  </a:rPr>
                  <a:t>61.2%</a:t>
                </a:r>
                <a:endParaRPr kumimoji="0" lang="en-US" sz="1100" b="0" dirty="0">
                  <a:solidFill>
                    <a:srgbClr val="000000"/>
                  </a:solidFill>
                  <a:latin typeface="+mj-lt"/>
                  <a:cs typeface="Times New Roman" pitchFamily="18" charset="0"/>
                </a:endParaRPr>
              </a:p>
            </p:txBody>
          </p:sp>
        </p:grpSp>
        <p:grpSp>
          <p:nvGrpSpPr>
            <p:cNvPr id="106" name="Group 105"/>
            <p:cNvGrpSpPr/>
            <p:nvPr/>
          </p:nvGrpSpPr>
          <p:grpSpPr>
            <a:xfrm>
              <a:off x="8355048" y="2381326"/>
              <a:ext cx="352661" cy="3015315"/>
              <a:chOff x="8489909" y="2420030"/>
              <a:chExt cx="352661" cy="3015315"/>
            </a:xfrm>
          </p:grpSpPr>
          <p:sp>
            <p:nvSpPr>
              <p:cNvPr id="107" name="Rectangle 106"/>
              <p:cNvSpPr/>
              <p:nvPr/>
            </p:nvSpPr>
            <p:spPr>
              <a:xfrm>
                <a:off x="8550524" y="2609849"/>
                <a:ext cx="182880" cy="2825496"/>
              </a:xfrm>
              <a:prstGeom prst="rect">
                <a:avLst/>
              </a:prstGeom>
              <a:solidFill>
                <a:srgbClr val="8AAAF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08" name="Rectangle 31"/>
              <p:cNvSpPr>
                <a:spLocks noChangeAspect="1" noChangeArrowheads="1"/>
              </p:cNvSpPr>
              <p:nvPr/>
            </p:nvSpPr>
            <p:spPr bwMode="auto">
              <a:xfrm>
                <a:off x="8489909" y="2420030"/>
                <a:ext cx="352661" cy="169277"/>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100" b="0" dirty="0" smtClean="0">
                    <a:solidFill>
                      <a:srgbClr val="000000"/>
                    </a:solidFill>
                    <a:latin typeface="+mj-lt"/>
                    <a:cs typeface="Times New Roman" pitchFamily="18" charset="0"/>
                  </a:rPr>
                  <a:t>63.4%</a:t>
                </a:r>
                <a:endParaRPr kumimoji="0" lang="en-US" sz="1100" b="0" dirty="0">
                  <a:solidFill>
                    <a:srgbClr val="000000"/>
                  </a:solidFill>
                  <a:latin typeface="+mj-lt"/>
                  <a:cs typeface="Times New Roman" pitchFamily="18" charset="0"/>
                </a:endParaRPr>
              </a:p>
            </p:txBody>
          </p:sp>
        </p:grpSp>
        <p:sp>
          <p:nvSpPr>
            <p:cNvPr id="131" name="Rectangle 31"/>
            <p:cNvSpPr>
              <a:spLocks noChangeAspect="1" noChangeArrowheads="1"/>
            </p:cNvSpPr>
            <p:nvPr/>
          </p:nvSpPr>
          <p:spPr bwMode="auto">
            <a:xfrm>
              <a:off x="6163307" y="5454854"/>
              <a:ext cx="365485" cy="21544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1991</a:t>
              </a:r>
              <a:endParaRPr kumimoji="0" lang="en-US" sz="1400" b="0" dirty="0">
                <a:solidFill>
                  <a:srgbClr val="000000"/>
                </a:solidFill>
                <a:latin typeface="+mj-lt"/>
                <a:cs typeface="Times New Roman" pitchFamily="18" charset="0"/>
              </a:endParaRPr>
            </a:p>
          </p:txBody>
        </p:sp>
        <p:sp>
          <p:nvSpPr>
            <p:cNvPr id="132" name="Rectangle 31"/>
            <p:cNvSpPr>
              <a:spLocks noChangeAspect="1" noChangeArrowheads="1"/>
            </p:cNvSpPr>
            <p:nvPr/>
          </p:nvSpPr>
          <p:spPr bwMode="auto">
            <a:xfrm>
              <a:off x="6737497" y="5454854"/>
              <a:ext cx="365485" cy="21544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1995</a:t>
              </a:r>
              <a:endParaRPr kumimoji="0" lang="en-US" sz="1400" b="0" dirty="0">
                <a:solidFill>
                  <a:srgbClr val="000000"/>
                </a:solidFill>
                <a:latin typeface="+mj-lt"/>
                <a:cs typeface="Times New Roman" pitchFamily="18" charset="0"/>
              </a:endParaRPr>
            </a:p>
          </p:txBody>
        </p:sp>
        <p:sp>
          <p:nvSpPr>
            <p:cNvPr id="133" name="Rectangle 31"/>
            <p:cNvSpPr>
              <a:spLocks noChangeAspect="1" noChangeArrowheads="1"/>
            </p:cNvSpPr>
            <p:nvPr/>
          </p:nvSpPr>
          <p:spPr bwMode="auto">
            <a:xfrm>
              <a:off x="7311687" y="5454854"/>
              <a:ext cx="365485" cy="21544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2000</a:t>
              </a:r>
              <a:endParaRPr kumimoji="0" lang="en-US" sz="1400" b="0" dirty="0">
                <a:solidFill>
                  <a:srgbClr val="000000"/>
                </a:solidFill>
                <a:latin typeface="+mj-lt"/>
                <a:cs typeface="Times New Roman" pitchFamily="18" charset="0"/>
              </a:endParaRPr>
            </a:p>
          </p:txBody>
        </p:sp>
        <p:sp>
          <p:nvSpPr>
            <p:cNvPr id="134" name="Rectangle 31"/>
            <p:cNvSpPr>
              <a:spLocks noChangeAspect="1" noChangeArrowheads="1"/>
            </p:cNvSpPr>
            <p:nvPr/>
          </p:nvSpPr>
          <p:spPr bwMode="auto">
            <a:xfrm>
              <a:off x="7885877" y="5454854"/>
              <a:ext cx="365485" cy="21544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2005</a:t>
              </a:r>
              <a:endParaRPr kumimoji="0" lang="en-US" sz="1400" b="0" dirty="0">
                <a:solidFill>
                  <a:srgbClr val="000000"/>
                </a:solidFill>
                <a:latin typeface="+mj-lt"/>
                <a:cs typeface="Times New Roman" pitchFamily="18" charset="0"/>
              </a:endParaRPr>
            </a:p>
          </p:txBody>
        </p:sp>
        <p:sp>
          <p:nvSpPr>
            <p:cNvPr id="135" name="Rectangle 31"/>
            <p:cNvSpPr>
              <a:spLocks noChangeAspect="1" noChangeArrowheads="1"/>
            </p:cNvSpPr>
            <p:nvPr/>
          </p:nvSpPr>
          <p:spPr bwMode="auto">
            <a:xfrm>
              <a:off x="8460066" y="5454854"/>
              <a:ext cx="365485" cy="21544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2013</a:t>
              </a:r>
              <a:endParaRPr kumimoji="0" lang="en-US" sz="1400" b="0" dirty="0">
                <a:solidFill>
                  <a:srgbClr val="000000"/>
                </a:solidFill>
                <a:latin typeface="+mj-lt"/>
                <a:cs typeface="Times New Roman" pitchFamily="18" charset="0"/>
              </a:endParaRPr>
            </a:p>
          </p:txBody>
        </p:sp>
        <p:sp>
          <p:nvSpPr>
            <p:cNvPr id="136" name="Rectangle 31"/>
            <p:cNvSpPr>
              <a:spLocks noChangeAspect="1" noChangeArrowheads="1"/>
            </p:cNvSpPr>
            <p:nvPr/>
          </p:nvSpPr>
          <p:spPr bwMode="auto">
            <a:xfrm>
              <a:off x="6476391" y="1841085"/>
              <a:ext cx="2087110" cy="430887"/>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1" i="1" dirty="0" smtClean="0">
                  <a:solidFill>
                    <a:srgbClr val="000000"/>
                  </a:solidFill>
                  <a:latin typeface="+mj-lt"/>
                  <a:cs typeface="Times New Roman" pitchFamily="18" charset="0"/>
                </a:rPr>
                <a:t>Government Programs</a:t>
              </a:r>
              <a:br>
                <a:rPr lang="en-US" sz="1400" b="1" i="1" dirty="0" smtClean="0">
                  <a:solidFill>
                    <a:srgbClr val="000000"/>
                  </a:solidFill>
                  <a:latin typeface="+mj-lt"/>
                  <a:cs typeface="Times New Roman" pitchFamily="18" charset="0"/>
                </a:rPr>
              </a:br>
              <a:r>
                <a:rPr lang="en-US" sz="1400" b="1" i="1" dirty="0" smtClean="0">
                  <a:solidFill>
                    <a:srgbClr val="000000"/>
                  </a:solidFill>
                  <a:latin typeface="+mj-lt"/>
                  <a:cs typeface="Times New Roman" pitchFamily="18" charset="0"/>
                </a:rPr>
                <a:t>and Government Employees</a:t>
              </a:r>
              <a:endParaRPr kumimoji="0" lang="en-US" sz="1400" b="1" i="1" dirty="0">
                <a:solidFill>
                  <a:srgbClr val="000000"/>
                </a:solidFill>
                <a:latin typeface="+mj-lt"/>
                <a:cs typeface="Times New Roman" pitchFamily="18" charset="0"/>
              </a:endParaRPr>
            </a:p>
          </p:txBody>
        </p:sp>
        <p:cxnSp>
          <p:nvCxnSpPr>
            <p:cNvPr id="152" name="Straight Connector 151"/>
            <p:cNvCxnSpPr/>
            <p:nvPr/>
          </p:nvCxnSpPr>
          <p:spPr>
            <a:xfrm>
              <a:off x="6115040" y="5433459"/>
              <a:ext cx="2743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3018011" y="1945138"/>
            <a:ext cx="2773496" cy="3617469"/>
            <a:chOff x="3072716" y="2046733"/>
            <a:chExt cx="2773496" cy="3617469"/>
          </a:xfrm>
        </p:grpSpPr>
        <p:grpSp>
          <p:nvGrpSpPr>
            <p:cNvPr id="109" name="Group 108"/>
            <p:cNvGrpSpPr/>
            <p:nvPr/>
          </p:nvGrpSpPr>
          <p:grpSpPr>
            <a:xfrm>
              <a:off x="3072716" y="2834989"/>
              <a:ext cx="362279" cy="2557896"/>
              <a:chOff x="3791737" y="2787728"/>
              <a:chExt cx="362279" cy="2557896"/>
            </a:xfrm>
          </p:grpSpPr>
          <p:sp>
            <p:nvSpPr>
              <p:cNvPr id="110" name="Rectangle 109"/>
              <p:cNvSpPr/>
              <p:nvPr/>
            </p:nvSpPr>
            <p:spPr>
              <a:xfrm>
                <a:off x="3849624" y="2986472"/>
                <a:ext cx="182880" cy="2359152"/>
              </a:xfrm>
              <a:prstGeom prst="rect">
                <a:avLst/>
              </a:prstGeom>
              <a:solidFill>
                <a:srgbClr val="8AAAF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11" name="Rectangle 31"/>
              <p:cNvSpPr>
                <a:spLocks noChangeAspect="1" noChangeArrowheads="1"/>
              </p:cNvSpPr>
              <p:nvPr/>
            </p:nvSpPr>
            <p:spPr bwMode="auto">
              <a:xfrm>
                <a:off x="3791737" y="2787728"/>
                <a:ext cx="362279" cy="184666"/>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100" b="0" dirty="0" smtClean="0">
                    <a:solidFill>
                      <a:srgbClr val="000000"/>
                    </a:solidFill>
                    <a:latin typeface="+mj-lt"/>
                    <a:cs typeface="Times New Roman" pitchFamily="18" charset="0"/>
                  </a:rPr>
                  <a:t>54.1</a:t>
                </a:r>
                <a:r>
                  <a:rPr kumimoji="0" lang="en-US" sz="1200" b="0" dirty="0" smtClean="0">
                    <a:solidFill>
                      <a:srgbClr val="000000"/>
                    </a:solidFill>
                    <a:latin typeface="+mj-lt"/>
                    <a:cs typeface="Times New Roman" pitchFamily="18" charset="0"/>
                  </a:rPr>
                  <a:t>%</a:t>
                </a:r>
                <a:endParaRPr kumimoji="0" lang="en-US" sz="1200" b="0" dirty="0">
                  <a:solidFill>
                    <a:srgbClr val="000000"/>
                  </a:solidFill>
                  <a:latin typeface="+mj-lt"/>
                  <a:cs typeface="Times New Roman" pitchFamily="18" charset="0"/>
                </a:endParaRPr>
              </a:p>
            </p:txBody>
          </p:sp>
        </p:grpSp>
        <p:grpSp>
          <p:nvGrpSpPr>
            <p:cNvPr id="112" name="Group 111"/>
            <p:cNvGrpSpPr/>
            <p:nvPr/>
          </p:nvGrpSpPr>
          <p:grpSpPr>
            <a:xfrm>
              <a:off x="3632176" y="2854041"/>
              <a:ext cx="352661" cy="2538844"/>
              <a:chOff x="4312122" y="2806780"/>
              <a:chExt cx="352661" cy="2538844"/>
            </a:xfrm>
          </p:grpSpPr>
          <p:sp>
            <p:nvSpPr>
              <p:cNvPr id="113" name="Rectangle 112"/>
              <p:cNvSpPr/>
              <p:nvPr/>
            </p:nvSpPr>
            <p:spPr>
              <a:xfrm>
                <a:off x="4374111" y="2995614"/>
                <a:ext cx="182880" cy="2350010"/>
              </a:xfrm>
              <a:prstGeom prst="rect">
                <a:avLst/>
              </a:prstGeom>
              <a:solidFill>
                <a:srgbClr val="8AAAF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14" name="Rectangle 31"/>
              <p:cNvSpPr>
                <a:spLocks noChangeAspect="1" noChangeArrowheads="1"/>
              </p:cNvSpPr>
              <p:nvPr/>
            </p:nvSpPr>
            <p:spPr bwMode="auto">
              <a:xfrm>
                <a:off x="4312122" y="2806780"/>
                <a:ext cx="352661" cy="169277"/>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100" b="0" dirty="0" smtClean="0">
                    <a:solidFill>
                      <a:srgbClr val="000000"/>
                    </a:solidFill>
                    <a:latin typeface="+mj-lt"/>
                    <a:cs typeface="Times New Roman" pitchFamily="18" charset="0"/>
                  </a:rPr>
                  <a:t>53.6%</a:t>
                </a:r>
                <a:endParaRPr kumimoji="0" lang="en-US" sz="1100" b="0" dirty="0">
                  <a:solidFill>
                    <a:srgbClr val="000000"/>
                  </a:solidFill>
                  <a:latin typeface="+mj-lt"/>
                  <a:cs typeface="Times New Roman" pitchFamily="18" charset="0"/>
                </a:endParaRPr>
              </a:p>
            </p:txBody>
          </p:sp>
        </p:grpSp>
        <p:grpSp>
          <p:nvGrpSpPr>
            <p:cNvPr id="115" name="Group 114"/>
            <p:cNvGrpSpPr/>
            <p:nvPr/>
          </p:nvGrpSpPr>
          <p:grpSpPr>
            <a:xfrm>
              <a:off x="4179013" y="3044561"/>
              <a:ext cx="352661" cy="2348324"/>
              <a:chOff x="4780809" y="2997300"/>
              <a:chExt cx="352661" cy="2348324"/>
            </a:xfrm>
          </p:grpSpPr>
          <p:sp>
            <p:nvSpPr>
              <p:cNvPr id="116" name="Rectangle 115"/>
              <p:cNvSpPr/>
              <p:nvPr/>
            </p:nvSpPr>
            <p:spPr>
              <a:xfrm>
                <a:off x="4851708" y="3191257"/>
                <a:ext cx="182880" cy="2154367"/>
              </a:xfrm>
              <a:prstGeom prst="rect">
                <a:avLst/>
              </a:prstGeom>
              <a:solidFill>
                <a:srgbClr val="8AAAF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17" name="Rectangle 31"/>
              <p:cNvSpPr>
                <a:spLocks noChangeAspect="1" noChangeArrowheads="1"/>
              </p:cNvSpPr>
              <p:nvPr/>
            </p:nvSpPr>
            <p:spPr bwMode="auto">
              <a:xfrm>
                <a:off x="4780809" y="2997300"/>
                <a:ext cx="352661" cy="169277"/>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100" b="0" dirty="0" smtClean="0">
                    <a:solidFill>
                      <a:srgbClr val="000000"/>
                    </a:solidFill>
                    <a:latin typeface="+mj-lt"/>
                    <a:cs typeface="Times New Roman" pitchFamily="18" charset="0"/>
                  </a:rPr>
                  <a:t>49.5%</a:t>
                </a:r>
                <a:endParaRPr kumimoji="0" lang="en-US" sz="1100" b="0" dirty="0">
                  <a:solidFill>
                    <a:srgbClr val="000000"/>
                  </a:solidFill>
                  <a:latin typeface="+mj-lt"/>
                  <a:cs typeface="Times New Roman" pitchFamily="18" charset="0"/>
                </a:endParaRPr>
              </a:p>
            </p:txBody>
          </p:sp>
        </p:grpSp>
        <p:grpSp>
          <p:nvGrpSpPr>
            <p:cNvPr id="118" name="Group 117"/>
            <p:cNvGrpSpPr/>
            <p:nvPr/>
          </p:nvGrpSpPr>
          <p:grpSpPr>
            <a:xfrm>
              <a:off x="4772740" y="2933301"/>
              <a:ext cx="352661" cy="2459584"/>
              <a:chOff x="5280756" y="2886040"/>
              <a:chExt cx="352661" cy="2459584"/>
            </a:xfrm>
          </p:grpSpPr>
          <p:sp>
            <p:nvSpPr>
              <p:cNvPr id="119" name="Rectangle 118"/>
              <p:cNvSpPr/>
              <p:nvPr/>
            </p:nvSpPr>
            <p:spPr>
              <a:xfrm>
                <a:off x="5337120" y="3071814"/>
                <a:ext cx="182880" cy="2273810"/>
              </a:xfrm>
              <a:prstGeom prst="rect">
                <a:avLst/>
              </a:prstGeom>
              <a:solidFill>
                <a:srgbClr val="8AAAF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20" name="Rectangle 31"/>
              <p:cNvSpPr>
                <a:spLocks noChangeAspect="1" noChangeArrowheads="1"/>
              </p:cNvSpPr>
              <p:nvPr/>
            </p:nvSpPr>
            <p:spPr bwMode="auto">
              <a:xfrm>
                <a:off x="5280756" y="2886040"/>
                <a:ext cx="352661" cy="169277"/>
              </a:xfrm>
              <a:prstGeom prst="rect">
                <a:avLst/>
              </a:prstGeom>
              <a:noFill/>
              <a:ln w="9525">
                <a:noFill/>
                <a:miter lim="800000"/>
                <a:headEnd/>
                <a:tailEnd/>
              </a:ln>
            </p:spPr>
            <p:txBody>
              <a:bodyPr wrap="none" lIns="0" tIns="0" rIns="0" bIns="0">
                <a:prstTxWarp prst="textNoShape">
                  <a:avLst/>
                </a:prstTxWarp>
                <a:spAutoFit/>
              </a:bodyPr>
              <a:lstStyle/>
              <a:p>
                <a:pPr algn="ctr"/>
                <a:r>
                  <a:rPr lang="en-US" sz="1100" dirty="0" smtClean="0">
                    <a:solidFill>
                      <a:srgbClr val="000000"/>
                    </a:solidFill>
                    <a:latin typeface="+mj-lt"/>
                    <a:cs typeface="Times New Roman" pitchFamily="18" charset="0"/>
                  </a:rPr>
                  <a:t>51.9</a:t>
                </a:r>
                <a:r>
                  <a:rPr kumimoji="0" lang="en-US" sz="1100" b="0" dirty="0" smtClean="0">
                    <a:solidFill>
                      <a:srgbClr val="000000"/>
                    </a:solidFill>
                    <a:latin typeface="+mj-lt"/>
                    <a:cs typeface="Times New Roman" pitchFamily="18" charset="0"/>
                  </a:rPr>
                  <a:t>%</a:t>
                </a:r>
                <a:endParaRPr kumimoji="0" lang="en-US" sz="1100" b="0" dirty="0">
                  <a:solidFill>
                    <a:srgbClr val="000000"/>
                  </a:solidFill>
                  <a:latin typeface="+mj-lt"/>
                  <a:cs typeface="Times New Roman" pitchFamily="18" charset="0"/>
                </a:endParaRPr>
              </a:p>
            </p:txBody>
          </p:sp>
        </p:grpSp>
        <p:grpSp>
          <p:nvGrpSpPr>
            <p:cNvPr id="121" name="Group 120"/>
            <p:cNvGrpSpPr/>
            <p:nvPr/>
          </p:nvGrpSpPr>
          <p:grpSpPr>
            <a:xfrm>
              <a:off x="5343024" y="2777972"/>
              <a:ext cx="352661" cy="2618082"/>
              <a:chOff x="5608775" y="2847936"/>
              <a:chExt cx="352661" cy="2618082"/>
            </a:xfrm>
          </p:grpSpPr>
          <p:sp>
            <p:nvSpPr>
              <p:cNvPr id="122" name="Rectangle 121"/>
              <p:cNvSpPr/>
              <p:nvPr/>
            </p:nvSpPr>
            <p:spPr>
              <a:xfrm>
                <a:off x="5666232" y="3033714"/>
                <a:ext cx="182880" cy="2432304"/>
              </a:xfrm>
              <a:prstGeom prst="rect">
                <a:avLst/>
              </a:prstGeom>
              <a:solidFill>
                <a:srgbClr val="8AAAF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23" name="Rectangle 31"/>
              <p:cNvSpPr>
                <a:spLocks noChangeAspect="1" noChangeArrowheads="1"/>
              </p:cNvSpPr>
              <p:nvPr/>
            </p:nvSpPr>
            <p:spPr bwMode="auto">
              <a:xfrm>
                <a:off x="5608775" y="2847936"/>
                <a:ext cx="352661" cy="169277"/>
              </a:xfrm>
              <a:prstGeom prst="rect">
                <a:avLst/>
              </a:prstGeom>
              <a:noFill/>
              <a:ln w="9525">
                <a:noFill/>
                <a:miter lim="800000"/>
                <a:headEnd/>
                <a:tailEnd/>
              </a:ln>
            </p:spPr>
            <p:txBody>
              <a:bodyPr wrap="none" lIns="0" tIns="0" rIns="0" bIns="0">
                <a:prstTxWarp prst="textNoShape">
                  <a:avLst/>
                </a:prstTxWarp>
                <a:spAutoFit/>
              </a:bodyPr>
              <a:lstStyle/>
              <a:p>
                <a:pPr algn="ctr"/>
                <a:r>
                  <a:rPr kumimoji="0" lang="en-US" sz="1100" b="0" dirty="0" smtClean="0">
                    <a:solidFill>
                      <a:srgbClr val="000000"/>
                    </a:solidFill>
                    <a:latin typeface="+mj-lt"/>
                    <a:cs typeface="Times New Roman" pitchFamily="18" charset="0"/>
                  </a:rPr>
                  <a:t>54.8%</a:t>
                </a:r>
                <a:endParaRPr kumimoji="0" lang="en-US" sz="1100" b="0" dirty="0">
                  <a:solidFill>
                    <a:srgbClr val="000000"/>
                  </a:solidFill>
                  <a:latin typeface="+mj-lt"/>
                  <a:cs typeface="Times New Roman" pitchFamily="18" charset="0"/>
                </a:endParaRPr>
              </a:p>
            </p:txBody>
          </p:sp>
        </p:grpSp>
        <p:cxnSp>
          <p:nvCxnSpPr>
            <p:cNvPr id="124" name="Straight Connector 123"/>
            <p:cNvCxnSpPr/>
            <p:nvPr/>
          </p:nvCxnSpPr>
          <p:spPr>
            <a:xfrm>
              <a:off x="3103012" y="5433459"/>
              <a:ext cx="2743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5" name="Rectangle 31"/>
            <p:cNvSpPr>
              <a:spLocks noChangeAspect="1" noChangeArrowheads="1"/>
            </p:cNvSpPr>
            <p:nvPr/>
          </p:nvSpPr>
          <p:spPr bwMode="auto">
            <a:xfrm>
              <a:off x="3126503" y="5448758"/>
              <a:ext cx="365485" cy="21544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1991</a:t>
              </a:r>
              <a:endParaRPr kumimoji="0" lang="en-US" sz="1400" b="0" dirty="0">
                <a:solidFill>
                  <a:srgbClr val="000000"/>
                </a:solidFill>
                <a:latin typeface="+mj-lt"/>
                <a:cs typeface="Times New Roman" pitchFamily="18" charset="0"/>
              </a:endParaRPr>
            </a:p>
          </p:txBody>
        </p:sp>
        <p:sp>
          <p:nvSpPr>
            <p:cNvPr id="126" name="Rectangle 31"/>
            <p:cNvSpPr>
              <a:spLocks noChangeAspect="1" noChangeArrowheads="1"/>
            </p:cNvSpPr>
            <p:nvPr/>
          </p:nvSpPr>
          <p:spPr bwMode="auto">
            <a:xfrm>
              <a:off x="3706554" y="5448758"/>
              <a:ext cx="365485" cy="21544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1995</a:t>
              </a:r>
              <a:endParaRPr kumimoji="0" lang="en-US" sz="1400" b="0" dirty="0">
                <a:solidFill>
                  <a:srgbClr val="000000"/>
                </a:solidFill>
                <a:latin typeface="+mj-lt"/>
                <a:cs typeface="Times New Roman" pitchFamily="18" charset="0"/>
              </a:endParaRPr>
            </a:p>
          </p:txBody>
        </p:sp>
        <p:sp>
          <p:nvSpPr>
            <p:cNvPr id="127" name="Rectangle 31"/>
            <p:cNvSpPr>
              <a:spLocks noChangeAspect="1" noChangeArrowheads="1"/>
            </p:cNvSpPr>
            <p:nvPr/>
          </p:nvSpPr>
          <p:spPr bwMode="auto">
            <a:xfrm>
              <a:off x="4286605" y="5448758"/>
              <a:ext cx="365485" cy="21544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2000</a:t>
              </a:r>
              <a:endParaRPr kumimoji="0" lang="en-US" sz="1400" b="0" dirty="0">
                <a:solidFill>
                  <a:srgbClr val="000000"/>
                </a:solidFill>
                <a:latin typeface="+mj-lt"/>
                <a:cs typeface="Times New Roman" pitchFamily="18" charset="0"/>
              </a:endParaRPr>
            </a:p>
          </p:txBody>
        </p:sp>
        <p:sp>
          <p:nvSpPr>
            <p:cNvPr id="128" name="Rectangle 31"/>
            <p:cNvSpPr>
              <a:spLocks noChangeAspect="1" noChangeArrowheads="1"/>
            </p:cNvSpPr>
            <p:nvPr/>
          </p:nvSpPr>
          <p:spPr bwMode="auto">
            <a:xfrm>
              <a:off x="4866656" y="5448758"/>
              <a:ext cx="365485" cy="21544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2005</a:t>
              </a:r>
              <a:endParaRPr kumimoji="0" lang="en-US" sz="1400" b="0" dirty="0">
                <a:solidFill>
                  <a:srgbClr val="000000"/>
                </a:solidFill>
                <a:latin typeface="+mj-lt"/>
                <a:cs typeface="Times New Roman" pitchFamily="18" charset="0"/>
              </a:endParaRPr>
            </a:p>
          </p:txBody>
        </p:sp>
        <p:sp>
          <p:nvSpPr>
            <p:cNvPr id="129" name="Rectangle 31"/>
            <p:cNvSpPr>
              <a:spLocks noChangeAspect="1" noChangeArrowheads="1"/>
            </p:cNvSpPr>
            <p:nvPr/>
          </p:nvSpPr>
          <p:spPr bwMode="auto">
            <a:xfrm>
              <a:off x="5446707" y="5448758"/>
              <a:ext cx="365485" cy="215444"/>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400" b="0" dirty="0" smtClean="0">
                  <a:solidFill>
                    <a:srgbClr val="000000"/>
                  </a:solidFill>
                  <a:latin typeface="+mj-lt"/>
                  <a:cs typeface="Times New Roman" pitchFamily="18" charset="0"/>
                </a:rPr>
                <a:t>2013</a:t>
              </a:r>
              <a:endParaRPr kumimoji="0" lang="en-US" sz="1400" b="0" dirty="0">
                <a:solidFill>
                  <a:srgbClr val="000000"/>
                </a:solidFill>
                <a:latin typeface="+mj-lt"/>
                <a:cs typeface="Times New Roman" pitchFamily="18" charset="0"/>
              </a:endParaRPr>
            </a:p>
          </p:txBody>
        </p:sp>
        <p:sp>
          <p:nvSpPr>
            <p:cNvPr id="130" name="Rectangle 31"/>
            <p:cNvSpPr>
              <a:spLocks noChangeAspect="1" noChangeArrowheads="1"/>
            </p:cNvSpPr>
            <p:nvPr/>
          </p:nvSpPr>
          <p:spPr bwMode="auto">
            <a:xfrm>
              <a:off x="3347431" y="2046733"/>
              <a:ext cx="1692771" cy="215444"/>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1" i="1" dirty="0" smtClean="0">
                  <a:solidFill>
                    <a:srgbClr val="000000"/>
                  </a:solidFill>
                  <a:latin typeface="+mj-lt"/>
                  <a:cs typeface="Times New Roman" pitchFamily="18" charset="0"/>
                </a:rPr>
                <a:t>Government Programs</a:t>
              </a:r>
              <a:endParaRPr kumimoji="0" lang="en-US" sz="1400" b="1" i="1" dirty="0">
                <a:solidFill>
                  <a:srgbClr val="000000"/>
                </a:solidFill>
                <a:latin typeface="+mj-lt"/>
                <a:cs typeface="Times New Roman" pitchFamily="18" charset="0"/>
              </a:endParaRPr>
            </a:p>
          </p:txBody>
        </p:sp>
      </p:grpSp>
      <p:grpSp>
        <p:nvGrpSpPr>
          <p:cNvPr id="22" name="Group 21"/>
          <p:cNvGrpSpPr/>
          <p:nvPr/>
        </p:nvGrpSpPr>
        <p:grpSpPr>
          <a:xfrm>
            <a:off x="3280219" y="2658766"/>
            <a:ext cx="5639004" cy="3366901"/>
            <a:chOff x="3334924" y="2760361"/>
            <a:chExt cx="5639004" cy="3366901"/>
          </a:xfrm>
        </p:grpSpPr>
        <p:sp>
          <p:nvSpPr>
            <p:cNvPr id="168" name="Rectangle 167"/>
            <p:cNvSpPr/>
            <p:nvPr/>
          </p:nvSpPr>
          <p:spPr>
            <a:xfrm>
              <a:off x="4988481" y="5868699"/>
              <a:ext cx="194256" cy="178444"/>
            </a:xfrm>
            <a:prstGeom prst="rect">
              <a:avLst/>
            </a:prstGeom>
            <a:solidFill>
              <a:srgbClr val="8AAAF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70" name="Rectangle 31"/>
            <p:cNvSpPr>
              <a:spLocks noChangeAspect="1" noChangeArrowheads="1"/>
            </p:cNvSpPr>
            <p:nvPr/>
          </p:nvSpPr>
          <p:spPr bwMode="auto">
            <a:xfrm>
              <a:off x="5265679" y="5868699"/>
              <a:ext cx="160300" cy="18466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200" b="0" dirty="0" smtClean="0">
                  <a:solidFill>
                    <a:srgbClr val="000000"/>
                  </a:solidFill>
                  <a:latin typeface="+mj-lt"/>
                  <a:cs typeface="Times New Roman" pitchFamily="18" charset="0"/>
                </a:rPr>
                <a:t>All</a:t>
              </a:r>
              <a:endParaRPr kumimoji="0" lang="en-US" sz="1200" b="0" dirty="0">
                <a:solidFill>
                  <a:srgbClr val="000000"/>
                </a:solidFill>
                <a:latin typeface="+mj-lt"/>
                <a:cs typeface="Times New Roman" pitchFamily="18" charset="0"/>
              </a:endParaRPr>
            </a:p>
          </p:txBody>
        </p:sp>
        <p:grpSp>
          <p:nvGrpSpPr>
            <p:cNvPr id="21" name="Group 20"/>
            <p:cNvGrpSpPr/>
            <p:nvPr/>
          </p:nvGrpSpPr>
          <p:grpSpPr>
            <a:xfrm>
              <a:off x="3334924" y="2760361"/>
              <a:ext cx="5639004" cy="3366901"/>
              <a:chOff x="3334924" y="2760361"/>
              <a:chExt cx="5639004" cy="3366901"/>
            </a:xfrm>
          </p:grpSpPr>
          <p:grpSp>
            <p:nvGrpSpPr>
              <p:cNvPr id="6" name="Group 5"/>
              <p:cNvGrpSpPr/>
              <p:nvPr/>
            </p:nvGrpSpPr>
            <p:grpSpPr>
              <a:xfrm>
                <a:off x="3334924" y="2760361"/>
                <a:ext cx="5639004" cy="3296919"/>
                <a:chOff x="3334924" y="2760361"/>
                <a:chExt cx="5639004" cy="3296919"/>
              </a:xfrm>
            </p:grpSpPr>
            <p:grpSp>
              <p:nvGrpSpPr>
                <p:cNvPr id="137" name="Group 136"/>
                <p:cNvGrpSpPr/>
                <p:nvPr/>
              </p:nvGrpSpPr>
              <p:grpSpPr>
                <a:xfrm>
                  <a:off x="3334924" y="3323434"/>
                  <a:ext cx="352661" cy="2066778"/>
                  <a:chOff x="3839025" y="2803358"/>
                  <a:chExt cx="352661" cy="2066778"/>
                </a:xfrm>
              </p:grpSpPr>
              <p:sp>
                <p:nvSpPr>
                  <p:cNvPr id="138" name="Rectangle 137"/>
                  <p:cNvSpPr/>
                  <p:nvPr/>
                </p:nvSpPr>
                <p:spPr>
                  <a:xfrm>
                    <a:off x="3849624" y="2986472"/>
                    <a:ext cx="182880" cy="1883664"/>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39" name="Rectangle 31"/>
                  <p:cNvSpPr>
                    <a:spLocks noChangeAspect="1" noChangeArrowheads="1"/>
                  </p:cNvSpPr>
                  <p:nvPr/>
                </p:nvSpPr>
                <p:spPr bwMode="auto">
                  <a:xfrm>
                    <a:off x="3839025" y="2803358"/>
                    <a:ext cx="352661" cy="169277"/>
                  </a:xfrm>
                  <a:prstGeom prst="rect">
                    <a:avLst/>
                  </a:prstGeom>
                  <a:noFill/>
                  <a:ln w="9525">
                    <a:noFill/>
                    <a:miter lim="800000"/>
                    <a:headEnd/>
                    <a:tailEnd/>
                  </a:ln>
                </p:spPr>
                <p:txBody>
                  <a:bodyPr wrap="none" lIns="0" tIns="0" rIns="0" bIns="0">
                    <a:prstTxWarp prst="textNoShape">
                      <a:avLst/>
                    </a:prstTxWarp>
                    <a:spAutoFit/>
                  </a:bodyPr>
                  <a:lstStyle/>
                  <a:p>
                    <a:r>
                      <a:rPr kumimoji="0" lang="en-US" sz="1100" b="0" dirty="0" smtClean="0">
                        <a:solidFill>
                          <a:srgbClr val="000000"/>
                        </a:solidFill>
                        <a:latin typeface="+mj-lt"/>
                        <a:cs typeface="Times New Roman" pitchFamily="18" charset="0"/>
                      </a:rPr>
                      <a:t>43.1%</a:t>
                    </a:r>
                    <a:endParaRPr kumimoji="0" lang="en-US" sz="1100" b="0" dirty="0">
                      <a:solidFill>
                        <a:srgbClr val="000000"/>
                      </a:solidFill>
                      <a:latin typeface="+mj-lt"/>
                      <a:cs typeface="Times New Roman" pitchFamily="18" charset="0"/>
                    </a:endParaRPr>
                  </a:p>
                </p:txBody>
              </p:sp>
            </p:grpSp>
            <p:grpSp>
              <p:nvGrpSpPr>
                <p:cNvPr id="140" name="Group 139"/>
                <p:cNvGrpSpPr/>
                <p:nvPr/>
              </p:nvGrpSpPr>
              <p:grpSpPr>
                <a:xfrm>
                  <a:off x="3890581" y="3326856"/>
                  <a:ext cx="352661" cy="2063354"/>
                  <a:chOff x="4394682" y="2806780"/>
                  <a:chExt cx="352661" cy="2063354"/>
                </a:xfrm>
              </p:grpSpPr>
              <p:sp>
                <p:nvSpPr>
                  <p:cNvPr id="141" name="Rectangle 140"/>
                  <p:cNvSpPr/>
                  <p:nvPr/>
                </p:nvSpPr>
                <p:spPr>
                  <a:xfrm>
                    <a:off x="4413186" y="2995614"/>
                    <a:ext cx="182880" cy="1874520"/>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2" name="Rectangle 31"/>
                  <p:cNvSpPr>
                    <a:spLocks noChangeAspect="1" noChangeArrowheads="1"/>
                  </p:cNvSpPr>
                  <p:nvPr/>
                </p:nvSpPr>
                <p:spPr bwMode="auto">
                  <a:xfrm>
                    <a:off x="4394682" y="2806780"/>
                    <a:ext cx="352661" cy="169277"/>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100" b="0" dirty="0" smtClean="0">
                        <a:solidFill>
                          <a:srgbClr val="000000"/>
                        </a:solidFill>
                        <a:latin typeface="+mj-lt"/>
                        <a:cs typeface="Times New Roman" pitchFamily="18" charset="0"/>
                      </a:rPr>
                      <a:t>41.0%</a:t>
                    </a:r>
                    <a:endParaRPr kumimoji="0" lang="en-US" sz="1100" b="0" dirty="0">
                      <a:solidFill>
                        <a:srgbClr val="000000"/>
                      </a:solidFill>
                      <a:latin typeface="+mj-lt"/>
                      <a:cs typeface="Times New Roman" pitchFamily="18" charset="0"/>
                    </a:endParaRPr>
                  </a:p>
                </p:txBody>
              </p:sp>
            </p:grpSp>
            <p:grpSp>
              <p:nvGrpSpPr>
                <p:cNvPr id="143" name="Group 142"/>
                <p:cNvGrpSpPr/>
                <p:nvPr/>
              </p:nvGrpSpPr>
              <p:grpSpPr>
                <a:xfrm>
                  <a:off x="4464832" y="3634601"/>
                  <a:ext cx="356507" cy="1758910"/>
                  <a:chOff x="4757928" y="3005115"/>
                  <a:chExt cx="356507" cy="1758910"/>
                </a:xfrm>
              </p:grpSpPr>
              <p:sp>
                <p:nvSpPr>
                  <p:cNvPr id="144" name="Rectangle 143"/>
                  <p:cNvSpPr/>
                  <p:nvPr/>
                </p:nvSpPr>
                <p:spPr>
                  <a:xfrm>
                    <a:off x="4757928" y="3191257"/>
                    <a:ext cx="182880" cy="1572768"/>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5" name="Rectangle 31"/>
                  <p:cNvSpPr>
                    <a:spLocks noChangeAspect="1" noChangeArrowheads="1"/>
                  </p:cNvSpPr>
                  <p:nvPr/>
                </p:nvSpPr>
                <p:spPr bwMode="auto">
                  <a:xfrm>
                    <a:off x="4761774" y="3005115"/>
                    <a:ext cx="352661" cy="169277"/>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100" b="0" dirty="0" smtClean="0">
                        <a:solidFill>
                          <a:srgbClr val="000000"/>
                        </a:solidFill>
                        <a:latin typeface="+mj-lt"/>
                        <a:cs typeface="Times New Roman" pitchFamily="18" charset="0"/>
                      </a:rPr>
                      <a:t>36.1%</a:t>
                    </a:r>
                    <a:endParaRPr kumimoji="0" lang="en-US" sz="1100" b="0" dirty="0">
                      <a:solidFill>
                        <a:srgbClr val="000000"/>
                      </a:solidFill>
                      <a:latin typeface="+mj-lt"/>
                      <a:cs typeface="Times New Roman" pitchFamily="18" charset="0"/>
                    </a:endParaRPr>
                  </a:p>
                </p:txBody>
              </p:sp>
            </p:grpSp>
            <p:grpSp>
              <p:nvGrpSpPr>
                <p:cNvPr id="146" name="Group 145"/>
                <p:cNvGrpSpPr/>
                <p:nvPr/>
              </p:nvGrpSpPr>
              <p:grpSpPr>
                <a:xfrm>
                  <a:off x="5038960" y="3374856"/>
                  <a:ext cx="352661" cy="2014574"/>
                  <a:chOff x="5238276" y="2886040"/>
                  <a:chExt cx="352661" cy="2014574"/>
                </a:xfrm>
              </p:grpSpPr>
              <p:sp>
                <p:nvSpPr>
                  <p:cNvPr id="147" name="Rectangle 146"/>
                  <p:cNvSpPr/>
                  <p:nvPr/>
                </p:nvSpPr>
                <p:spPr>
                  <a:xfrm>
                    <a:off x="5251155" y="3071814"/>
                    <a:ext cx="182880" cy="1828800"/>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48" name="Rectangle 31"/>
                  <p:cNvSpPr>
                    <a:spLocks noChangeAspect="1" noChangeArrowheads="1"/>
                  </p:cNvSpPr>
                  <p:nvPr/>
                </p:nvSpPr>
                <p:spPr bwMode="auto">
                  <a:xfrm>
                    <a:off x="5238276" y="2886040"/>
                    <a:ext cx="352661" cy="169277"/>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100" b="0" dirty="0" smtClean="0">
                        <a:solidFill>
                          <a:srgbClr val="000000"/>
                        </a:solidFill>
                        <a:latin typeface="+mj-lt"/>
                        <a:cs typeface="Times New Roman" pitchFamily="18" charset="0"/>
                      </a:rPr>
                      <a:t>41.9%</a:t>
                    </a:r>
                    <a:endParaRPr kumimoji="0" lang="en-US" sz="1100" b="0" dirty="0">
                      <a:solidFill>
                        <a:srgbClr val="000000"/>
                      </a:solidFill>
                      <a:latin typeface="+mj-lt"/>
                      <a:cs typeface="Times New Roman" pitchFamily="18" charset="0"/>
                    </a:endParaRPr>
                  </a:p>
                </p:txBody>
              </p:sp>
            </p:grpSp>
            <p:grpSp>
              <p:nvGrpSpPr>
                <p:cNvPr id="149" name="Group 148"/>
                <p:cNvGrpSpPr/>
                <p:nvPr/>
              </p:nvGrpSpPr>
              <p:grpSpPr>
                <a:xfrm>
                  <a:off x="5623216" y="3219527"/>
                  <a:ext cx="354318" cy="2170026"/>
                  <a:chOff x="5666232" y="2847936"/>
                  <a:chExt cx="354318" cy="2170026"/>
                </a:xfrm>
              </p:grpSpPr>
              <p:sp>
                <p:nvSpPr>
                  <p:cNvPr id="150" name="Rectangle 149"/>
                  <p:cNvSpPr/>
                  <p:nvPr/>
                </p:nvSpPr>
                <p:spPr>
                  <a:xfrm>
                    <a:off x="5666232" y="3033714"/>
                    <a:ext cx="182880" cy="1984248"/>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51" name="Rectangle 31"/>
                  <p:cNvSpPr>
                    <a:spLocks noChangeAspect="1" noChangeArrowheads="1"/>
                  </p:cNvSpPr>
                  <p:nvPr/>
                </p:nvSpPr>
                <p:spPr bwMode="auto">
                  <a:xfrm>
                    <a:off x="5667889" y="2847936"/>
                    <a:ext cx="352661" cy="169277"/>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100" b="0" dirty="0" smtClean="0">
                        <a:solidFill>
                          <a:srgbClr val="000000"/>
                        </a:solidFill>
                        <a:latin typeface="+mj-lt"/>
                        <a:cs typeface="Times New Roman" pitchFamily="18" charset="0"/>
                      </a:rPr>
                      <a:t>47.5%</a:t>
                    </a:r>
                    <a:endParaRPr kumimoji="0" lang="en-US" sz="1100" b="0" dirty="0">
                      <a:solidFill>
                        <a:srgbClr val="000000"/>
                      </a:solidFill>
                      <a:latin typeface="+mj-lt"/>
                      <a:cs typeface="Times New Roman" pitchFamily="18" charset="0"/>
                    </a:endParaRPr>
                  </a:p>
                </p:txBody>
              </p:sp>
            </p:grpSp>
            <p:grpSp>
              <p:nvGrpSpPr>
                <p:cNvPr id="153" name="Group 152"/>
                <p:cNvGrpSpPr/>
                <p:nvPr/>
              </p:nvGrpSpPr>
              <p:grpSpPr>
                <a:xfrm>
                  <a:off x="6350134" y="2856731"/>
                  <a:ext cx="352661" cy="2540499"/>
                  <a:chOff x="6707715" y="2352285"/>
                  <a:chExt cx="352661" cy="2540499"/>
                </a:xfrm>
              </p:grpSpPr>
              <p:sp>
                <p:nvSpPr>
                  <p:cNvPr id="154" name="Rectangle 153"/>
                  <p:cNvSpPr/>
                  <p:nvPr/>
                </p:nvSpPr>
                <p:spPr>
                  <a:xfrm>
                    <a:off x="6726101" y="2542776"/>
                    <a:ext cx="182880" cy="2350008"/>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55" name="Rectangle 31"/>
                  <p:cNvSpPr>
                    <a:spLocks noChangeAspect="1" noChangeArrowheads="1"/>
                  </p:cNvSpPr>
                  <p:nvPr/>
                </p:nvSpPr>
                <p:spPr bwMode="auto">
                  <a:xfrm>
                    <a:off x="6707715" y="2352285"/>
                    <a:ext cx="352661" cy="169277"/>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100" b="0" dirty="0" smtClean="0">
                        <a:solidFill>
                          <a:srgbClr val="000000"/>
                        </a:solidFill>
                        <a:latin typeface="+mj-lt"/>
                        <a:cs typeface="Times New Roman" pitchFamily="18" charset="0"/>
                      </a:rPr>
                      <a:t>53.8%</a:t>
                    </a:r>
                    <a:endParaRPr kumimoji="0" lang="en-US" sz="1100" b="0" dirty="0">
                      <a:solidFill>
                        <a:srgbClr val="000000"/>
                      </a:solidFill>
                      <a:latin typeface="+mj-lt"/>
                      <a:cs typeface="Times New Roman" pitchFamily="18" charset="0"/>
                    </a:endParaRPr>
                  </a:p>
                </p:txBody>
              </p:sp>
            </p:grpSp>
            <p:grpSp>
              <p:nvGrpSpPr>
                <p:cNvPr id="156" name="Group 155"/>
                <p:cNvGrpSpPr/>
                <p:nvPr/>
              </p:nvGrpSpPr>
              <p:grpSpPr>
                <a:xfrm>
                  <a:off x="6915472" y="2911764"/>
                  <a:ext cx="352661" cy="2486047"/>
                  <a:chOff x="7179273" y="2399503"/>
                  <a:chExt cx="352661" cy="2486047"/>
                </a:xfrm>
              </p:grpSpPr>
              <p:sp>
                <p:nvSpPr>
                  <p:cNvPr id="157" name="Rectangle 156"/>
                  <p:cNvSpPr/>
                  <p:nvPr/>
                </p:nvSpPr>
                <p:spPr>
                  <a:xfrm>
                    <a:off x="7188068" y="2590406"/>
                    <a:ext cx="182880" cy="2295144"/>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58" name="Rectangle 31"/>
                  <p:cNvSpPr>
                    <a:spLocks noChangeAspect="1" noChangeArrowheads="1"/>
                  </p:cNvSpPr>
                  <p:nvPr/>
                </p:nvSpPr>
                <p:spPr bwMode="auto">
                  <a:xfrm>
                    <a:off x="7179273" y="2399503"/>
                    <a:ext cx="352661" cy="169277"/>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100" b="0" dirty="0" smtClean="0">
                        <a:solidFill>
                          <a:srgbClr val="000000"/>
                        </a:solidFill>
                        <a:latin typeface="+mj-lt"/>
                        <a:cs typeface="Times New Roman" pitchFamily="18" charset="0"/>
                      </a:rPr>
                      <a:t>52.7%</a:t>
                    </a:r>
                    <a:endParaRPr kumimoji="0" lang="en-US" sz="1100" b="0" dirty="0">
                      <a:solidFill>
                        <a:srgbClr val="000000"/>
                      </a:solidFill>
                      <a:latin typeface="+mj-lt"/>
                      <a:cs typeface="Times New Roman" pitchFamily="18" charset="0"/>
                    </a:endParaRPr>
                  </a:p>
                </p:txBody>
              </p:sp>
            </p:grpSp>
            <p:grpSp>
              <p:nvGrpSpPr>
                <p:cNvPr id="159" name="Group 158"/>
                <p:cNvGrpSpPr/>
                <p:nvPr/>
              </p:nvGrpSpPr>
              <p:grpSpPr>
                <a:xfrm>
                  <a:off x="7503459" y="3117928"/>
                  <a:ext cx="353717" cy="2281438"/>
                  <a:chOff x="7642220" y="2574407"/>
                  <a:chExt cx="353717" cy="2281438"/>
                </a:xfrm>
              </p:grpSpPr>
              <p:sp>
                <p:nvSpPr>
                  <p:cNvPr id="160" name="Rectangle 159"/>
                  <p:cNvSpPr/>
                  <p:nvPr/>
                </p:nvSpPr>
                <p:spPr>
                  <a:xfrm>
                    <a:off x="7642220" y="2752725"/>
                    <a:ext cx="182880" cy="2103120"/>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61" name="Rectangle 31"/>
                  <p:cNvSpPr>
                    <a:spLocks noChangeAspect="1" noChangeArrowheads="1"/>
                  </p:cNvSpPr>
                  <p:nvPr/>
                </p:nvSpPr>
                <p:spPr bwMode="auto">
                  <a:xfrm>
                    <a:off x="7643276" y="2574407"/>
                    <a:ext cx="352661" cy="169277"/>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100" b="0" dirty="0" smtClean="0">
                        <a:solidFill>
                          <a:srgbClr val="000000"/>
                        </a:solidFill>
                        <a:latin typeface="+mj-lt"/>
                        <a:cs typeface="Times New Roman" pitchFamily="18" charset="0"/>
                      </a:rPr>
                      <a:t>48.2%</a:t>
                    </a:r>
                    <a:endParaRPr kumimoji="0" lang="en-US" sz="1100" b="0" dirty="0">
                      <a:solidFill>
                        <a:srgbClr val="000000"/>
                      </a:solidFill>
                      <a:latin typeface="+mj-lt"/>
                      <a:cs typeface="Times New Roman" pitchFamily="18" charset="0"/>
                    </a:endParaRPr>
                  </a:p>
                </p:txBody>
              </p:sp>
            </p:grpSp>
            <p:grpSp>
              <p:nvGrpSpPr>
                <p:cNvPr id="162" name="Group 161"/>
                <p:cNvGrpSpPr/>
                <p:nvPr/>
              </p:nvGrpSpPr>
              <p:grpSpPr>
                <a:xfrm>
                  <a:off x="8053766" y="2902419"/>
                  <a:ext cx="352661" cy="2501257"/>
                  <a:chOff x="8083117" y="2483938"/>
                  <a:chExt cx="352661" cy="2501257"/>
                </a:xfrm>
              </p:grpSpPr>
              <p:sp>
                <p:nvSpPr>
                  <p:cNvPr id="163" name="Rectangle 162"/>
                  <p:cNvSpPr/>
                  <p:nvPr/>
                </p:nvSpPr>
                <p:spPr>
                  <a:xfrm>
                    <a:off x="8096372" y="2671763"/>
                    <a:ext cx="182880" cy="2313432"/>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64" name="Rectangle 31"/>
                  <p:cNvSpPr>
                    <a:spLocks noChangeAspect="1" noChangeArrowheads="1"/>
                  </p:cNvSpPr>
                  <p:nvPr/>
                </p:nvSpPr>
                <p:spPr bwMode="auto">
                  <a:xfrm>
                    <a:off x="8083117" y="2483938"/>
                    <a:ext cx="352661" cy="169277"/>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100" b="0" dirty="0" smtClean="0">
                        <a:solidFill>
                          <a:srgbClr val="000000"/>
                        </a:solidFill>
                        <a:latin typeface="+mj-lt"/>
                        <a:cs typeface="Times New Roman" pitchFamily="18" charset="0"/>
                      </a:rPr>
                      <a:t>53.1%</a:t>
                    </a:r>
                    <a:endParaRPr kumimoji="0" lang="en-US" sz="1100" b="0" dirty="0">
                      <a:solidFill>
                        <a:srgbClr val="000000"/>
                      </a:solidFill>
                      <a:latin typeface="+mj-lt"/>
                      <a:cs typeface="Times New Roman" pitchFamily="18" charset="0"/>
                    </a:endParaRPr>
                  </a:p>
                </p:txBody>
              </p:sp>
            </p:grpSp>
            <p:grpSp>
              <p:nvGrpSpPr>
                <p:cNvPr id="165" name="Group 164"/>
                <p:cNvGrpSpPr/>
                <p:nvPr/>
              </p:nvGrpSpPr>
              <p:grpSpPr>
                <a:xfrm>
                  <a:off x="8621267" y="2760361"/>
                  <a:ext cx="352661" cy="2640411"/>
                  <a:chOff x="8541208" y="2420030"/>
                  <a:chExt cx="352661" cy="2640411"/>
                </a:xfrm>
              </p:grpSpPr>
              <p:sp>
                <p:nvSpPr>
                  <p:cNvPr id="166" name="Rectangle 165"/>
                  <p:cNvSpPr/>
                  <p:nvPr/>
                </p:nvSpPr>
                <p:spPr>
                  <a:xfrm>
                    <a:off x="8550524" y="2609849"/>
                    <a:ext cx="182880" cy="2450592"/>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67" name="Rectangle 31"/>
                  <p:cNvSpPr>
                    <a:spLocks noChangeAspect="1" noChangeArrowheads="1"/>
                  </p:cNvSpPr>
                  <p:nvPr/>
                </p:nvSpPr>
                <p:spPr bwMode="auto">
                  <a:xfrm>
                    <a:off x="8541208" y="2420030"/>
                    <a:ext cx="352661" cy="169277"/>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100" b="0" dirty="0" smtClean="0">
                        <a:solidFill>
                          <a:srgbClr val="000000"/>
                        </a:solidFill>
                        <a:latin typeface="+mj-lt"/>
                        <a:cs typeface="Times New Roman" pitchFamily="18" charset="0"/>
                      </a:rPr>
                      <a:t>57.4%</a:t>
                    </a:r>
                    <a:endParaRPr kumimoji="0" lang="en-US" sz="1100" b="0" dirty="0">
                      <a:solidFill>
                        <a:srgbClr val="000000"/>
                      </a:solidFill>
                      <a:latin typeface="+mj-lt"/>
                      <a:cs typeface="Times New Roman" pitchFamily="18" charset="0"/>
                    </a:endParaRPr>
                  </a:p>
                </p:txBody>
              </p:sp>
            </p:grpSp>
            <p:sp>
              <p:nvSpPr>
                <p:cNvPr id="169" name="Rectangle 168"/>
                <p:cNvSpPr/>
                <p:nvPr/>
              </p:nvSpPr>
              <p:spPr>
                <a:xfrm>
                  <a:off x="5819667" y="5868699"/>
                  <a:ext cx="194256" cy="178444"/>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171" name="Rectangle 31"/>
                <p:cNvSpPr>
                  <a:spLocks noChangeAspect="1" noChangeArrowheads="1"/>
                </p:cNvSpPr>
                <p:nvPr/>
              </p:nvSpPr>
              <p:spPr bwMode="auto">
                <a:xfrm>
                  <a:off x="6055973" y="5872614"/>
                  <a:ext cx="1327671" cy="184666"/>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200" b="0" dirty="0" smtClean="0">
                      <a:solidFill>
                        <a:srgbClr val="000000"/>
                      </a:solidFill>
                      <a:latin typeface="+mj-lt"/>
                      <a:cs typeface="Times New Roman" pitchFamily="18" charset="0"/>
                    </a:rPr>
                    <a:t>Younger than Age 62</a:t>
                  </a:r>
                  <a:endParaRPr kumimoji="0" lang="en-US" sz="1200" b="0" dirty="0">
                    <a:solidFill>
                      <a:srgbClr val="000000"/>
                    </a:solidFill>
                    <a:latin typeface="+mj-lt"/>
                    <a:cs typeface="Times New Roman" pitchFamily="18" charset="0"/>
                  </a:endParaRPr>
                </a:p>
              </p:txBody>
            </p:sp>
          </p:grpSp>
          <p:sp>
            <p:nvSpPr>
              <p:cNvPr id="172" name="Rectangle 171"/>
              <p:cNvSpPr/>
              <p:nvPr/>
            </p:nvSpPr>
            <p:spPr>
              <a:xfrm>
                <a:off x="4866656" y="5791200"/>
                <a:ext cx="2619984" cy="33606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64660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4" y="1103870"/>
            <a:ext cx="8883751" cy="4270246"/>
          </a:xfrm>
        </p:spPr>
        <p:txBody>
          <a:bodyPr/>
          <a:lstStyle/>
          <a:p>
            <a:pPr marL="231775" indent="-231775"/>
            <a:r>
              <a:rPr lang="en-US" dirty="0">
                <a:solidFill>
                  <a:schemeClr val="tx1"/>
                </a:solidFill>
              </a:rPr>
              <a:t>When individuals are not paying for government programs, they are more likely to support their expansion.</a:t>
            </a:r>
          </a:p>
          <a:p>
            <a:pPr marL="231775" indent="-231775"/>
            <a:r>
              <a:rPr lang="en-US" dirty="0">
                <a:solidFill>
                  <a:schemeClr val="tx1"/>
                </a:solidFill>
              </a:rPr>
              <a:t>Similarly, people dependent on the government for a sizable share of their income will be more supportive of government programs.</a:t>
            </a:r>
          </a:p>
          <a:p>
            <a:pPr marL="231775" indent="-231775"/>
            <a:r>
              <a:rPr lang="en-US" dirty="0">
                <a:solidFill>
                  <a:schemeClr val="tx1"/>
                </a:solidFill>
              </a:rPr>
              <a:t>Debt financing and </a:t>
            </a:r>
            <a:r>
              <a:rPr lang="en-US" dirty="0" smtClean="0">
                <a:solidFill>
                  <a:schemeClr val="tx1"/>
                </a:solidFill>
              </a:rPr>
              <a:t>unfunded promised </a:t>
            </a:r>
            <a:r>
              <a:rPr lang="en-US" dirty="0">
                <a:solidFill>
                  <a:schemeClr val="tx1"/>
                </a:solidFill>
              </a:rPr>
              <a:t>future benefits also make it possible for politicians to provide voters with current benefits without having to increase current taxes.</a:t>
            </a:r>
          </a:p>
        </p:txBody>
      </p:sp>
      <p:sp>
        <p:nvSpPr>
          <p:cNvPr id="6" name="Title 1"/>
          <p:cNvSpPr txBox="1">
            <a:spLocks/>
          </p:cNvSpPr>
          <p:nvPr/>
        </p:nvSpPr>
        <p:spPr>
          <a:xfrm>
            <a:off x="119569" y="107292"/>
            <a:ext cx="8904855" cy="1018126"/>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chemeClr val="tx1"/>
                </a:solidFill>
                <a:latin typeface="+mj-lt"/>
              </a:rPr>
              <a:t>Implications of the </a:t>
            </a:r>
            <a:r>
              <a:rPr lang="en-US" dirty="0" smtClean="0">
                <a:solidFill>
                  <a:schemeClr val="tx1"/>
                </a:solidFill>
                <a:latin typeface="+mj-lt"/>
              </a:rPr>
              <a:t>Structure </a:t>
            </a:r>
            <a:br>
              <a:rPr lang="en-US" dirty="0" smtClean="0">
                <a:solidFill>
                  <a:schemeClr val="tx1"/>
                </a:solidFill>
                <a:latin typeface="+mj-lt"/>
              </a:rPr>
            </a:br>
            <a:r>
              <a:rPr lang="en-US" dirty="0" smtClean="0">
                <a:solidFill>
                  <a:schemeClr val="tx1"/>
                </a:solidFill>
                <a:latin typeface="+mj-lt"/>
              </a:rPr>
              <a:t>of </a:t>
            </a:r>
            <a:r>
              <a:rPr lang="en-US" dirty="0">
                <a:solidFill>
                  <a:schemeClr val="tx1"/>
                </a:solidFill>
                <a:latin typeface="+mj-lt"/>
              </a:rPr>
              <a:t>Taxes and Transfers</a:t>
            </a:r>
          </a:p>
        </p:txBody>
      </p:sp>
    </p:spTree>
    <p:extLst>
      <p:ext uri="{BB962C8B-B14F-4D97-AF65-F5344CB8AC3E}">
        <p14:creationId xmlns:p14="http://schemas.microsoft.com/office/powerpoint/2010/main" val="3815057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107292"/>
            <a:ext cx="8904855" cy="1049388"/>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chemeClr val="tx1"/>
                </a:solidFill>
                <a:latin typeface="+mj-lt"/>
              </a:rPr>
              <a:t>Implications of the </a:t>
            </a:r>
            <a:r>
              <a:rPr lang="en-US" dirty="0" smtClean="0">
                <a:solidFill>
                  <a:schemeClr val="tx1"/>
                </a:solidFill>
                <a:latin typeface="+mj-lt"/>
              </a:rPr>
              <a:t>Structure </a:t>
            </a:r>
            <a:br>
              <a:rPr lang="en-US" dirty="0" smtClean="0">
                <a:solidFill>
                  <a:schemeClr val="tx1"/>
                </a:solidFill>
                <a:latin typeface="+mj-lt"/>
              </a:rPr>
            </a:br>
            <a:r>
              <a:rPr lang="en-US" dirty="0" smtClean="0">
                <a:solidFill>
                  <a:schemeClr val="tx1"/>
                </a:solidFill>
                <a:latin typeface="+mj-lt"/>
              </a:rPr>
              <a:t>of </a:t>
            </a:r>
            <a:r>
              <a:rPr lang="en-US" dirty="0">
                <a:solidFill>
                  <a:schemeClr val="tx1"/>
                </a:solidFill>
                <a:latin typeface="+mj-lt"/>
              </a:rPr>
              <a:t>Taxes and Transfers</a:t>
            </a:r>
          </a:p>
        </p:txBody>
      </p:sp>
      <p:sp>
        <p:nvSpPr>
          <p:cNvPr id="3" name="Content Placeholder 2"/>
          <p:cNvSpPr>
            <a:spLocks noGrp="1"/>
          </p:cNvSpPr>
          <p:nvPr>
            <p:ph idx="1"/>
          </p:nvPr>
        </p:nvSpPr>
        <p:spPr>
          <a:xfrm>
            <a:off x="140674" y="1111685"/>
            <a:ext cx="8883751" cy="4270246"/>
          </a:xfrm>
        </p:spPr>
        <p:txBody>
          <a:bodyPr/>
          <a:lstStyle/>
          <a:p>
            <a:pPr marL="231775" indent="-231775"/>
            <a:r>
              <a:rPr lang="en-US" sz="2700" dirty="0" smtClean="0">
                <a:solidFill>
                  <a:schemeClr val="tx1"/>
                </a:solidFill>
              </a:rPr>
              <a:t>18th </a:t>
            </a:r>
            <a:r>
              <a:rPr lang="en-US" sz="2700" dirty="0">
                <a:solidFill>
                  <a:schemeClr val="tx1"/>
                </a:solidFill>
              </a:rPr>
              <a:t>century Scottish philosopher Alexander </a:t>
            </a:r>
            <a:r>
              <a:rPr lang="en-US" sz="2700" dirty="0" err="1">
                <a:solidFill>
                  <a:schemeClr val="tx1"/>
                </a:solidFill>
              </a:rPr>
              <a:t>Tytler</a:t>
            </a:r>
            <a:r>
              <a:rPr lang="en-US" sz="2700" dirty="0">
                <a:solidFill>
                  <a:schemeClr val="tx1"/>
                </a:solidFill>
              </a:rPr>
              <a:t> argued </a:t>
            </a:r>
            <a:r>
              <a:rPr lang="en-US" sz="2700" dirty="0" smtClean="0">
                <a:solidFill>
                  <a:schemeClr val="tx1"/>
                </a:solidFill>
              </a:rPr>
              <a:t>…</a:t>
            </a:r>
            <a:br>
              <a:rPr lang="en-US" sz="2700" dirty="0" smtClean="0">
                <a:solidFill>
                  <a:schemeClr val="tx1"/>
                </a:solidFill>
              </a:rPr>
            </a:br>
            <a:r>
              <a:rPr lang="en-US" sz="2700" dirty="0" smtClean="0">
                <a:solidFill>
                  <a:schemeClr val="tx1"/>
                </a:solidFill>
              </a:rPr>
              <a:t>“</a:t>
            </a:r>
            <a:r>
              <a:rPr lang="en-US" sz="2700" i="1" dirty="0">
                <a:solidFill>
                  <a:schemeClr val="tx1"/>
                </a:solidFill>
              </a:rPr>
              <a:t>A democracy cannot </a:t>
            </a:r>
            <a:r>
              <a:rPr lang="en-US" sz="2700" i="1" dirty="0" smtClean="0">
                <a:solidFill>
                  <a:schemeClr val="tx1"/>
                </a:solidFill>
              </a:rPr>
              <a:t>exist </a:t>
            </a:r>
            <a:r>
              <a:rPr lang="en-US" sz="2700" i="1" dirty="0">
                <a:solidFill>
                  <a:schemeClr val="tx1"/>
                </a:solidFill>
              </a:rPr>
              <a:t>as a permanent form of </a:t>
            </a:r>
            <a:r>
              <a:rPr lang="en-US" sz="2700" i="1" dirty="0" smtClean="0">
                <a:solidFill>
                  <a:schemeClr val="tx1"/>
                </a:solidFill>
              </a:rPr>
              <a:t/>
            </a:r>
            <a:br>
              <a:rPr lang="en-US" sz="2700" i="1" dirty="0" smtClean="0">
                <a:solidFill>
                  <a:schemeClr val="tx1"/>
                </a:solidFill>
              </a:rPr>
            </a:br>
            <a:r>
              <a:rPr lang="en-US" sz="2700" i="1" dirty="0" smtClean="0">
                <a:solidFill>
                  <a:schemeClr val="tx1"/>
                </a:solidFill>
              </a:rPr>
              <a:t> government</a:t>
            </a:r>
            <a:r>
              <a:rPr lang="en-US" sz="2700" i="1" dirty="0">
                <a:solidFill>
                  <a:schemeClr val="tx1"/>
                </a:solidFill>
              </a:rPr>
              <a:t>, it can only exist until the voters discover that </a:t>
            </a:r>
            <a:r>
              <a:rPr lang="en-US" sz="2700" i="1" dirty="0" smtClean="0">
                <a:solidFill>
                  <a:schemeClr val="tx1"/>
                </a:solidFill>
              </a:rPr>
              <a:t/>
            </a:r>
            <a:br>
              <a:rPr lang="en-US" sz="2700" i="1" dirty="0" smtClean="0">
                <a:solidFill>
                  <a:schemeClr val="tx1"/>
                </a:solidFill>
              </a:rPr>
            </a:br>
            <a:r>
              <a:rPr lang="en-US" sz="2700" i="1" dirty="0" smtClean="0">
                <a:solidFill>
                  <a:schemeClr val="tx1"/>
                </a:solidFill>
              </a:rPr>
              <a:t> they can </a:t>
            </a:r>
            <a:r>
              <a:rPr lang="en-US" sz="2700" i="1" dirty="0">
                <a:solidFill>
                  <a:schemeClr val="tx1"/>
                </a:solidFill>
              </a:rPr>
              <a:t>vote themselves largesse from the public treasury.  </a:t>
            </a:r>
            <a:r>
              <a:rPr lang="en-US" sz="2700" i="1" dirty="0" smtClean="0">
                <a:solidFill>
                  <a:schemeClr val="tx1"/>
                </a:solidFill>
              </a:rPr>
              <a:t/>
            </a:r>
            <a:br>
              <a:rPr lang="en-US" sz="2700" i="1" dirty="0" smtClean="0">
                <a:solidFill>
                  <a:schemeClr val="tx1"/>
                </a:solidFill>
              </a:rPr>
            </a:br>
            <a:r>
              <a:rPr lang="en-US" sz="2700" i="1" dirty="0" smtClean="0">
                <a:solidFill>
                  <a:schemeClr val="tx1"/>
                </a:solidFill>
              </a:rPr>
              <a:t> From that moment </a:t>
            </a:r>
            <a:r>
              <a:rPr lang="en-US" sz="2700" i="1" dirty="0">
                <a:solidFill>
                  <a:schemeClr val="tx1"/>
                </a:solidFill>
              </a:rPr>
              <a:t>on, the majority always votes for the </a:t>
            </a:r>
            <a:r>
              <a:rPr lang="en-US" sz="2700" i="1" dirty="0" smtClean="0">
                <a:solidFill>
                  <a:schemeClr val="tx1"/>
                </a:solidFill>
              </a:rPr>
              <a:t/>
            </a:r>
            <a:br>
              <a:rPr lang="en-US" sz="2700" i="1" dirty="0" smtClean="0">
                <a:solidFill>
                  <a:schemeClr val="tx1"/>
                </a:solidFill>
              </a:rPr>
            </a:br>
            <a:r>
              <a:rPr lang="en-US" sz="2700" i="1" dirty="0" smtClean="0">
                <a:solidFill>
                  <a:schemeClr val="tx1"/>
                </a:solidFill>
              </a:rPr>
              <a:t> candidates promising the </a:t>
            </a:r>
            <a:r>
              <a:rPr lang="en-US" sz="2700" i="1" dirty="0">
                <a:solidFill>
                  <a:schemeClr val="tx1"/>
                </a:solidFill>
              </a:rPr>
              <a:t>most benefits from the public </a:t>
            </a:r>
            <a:r>
              <a:rPr lang="en-US" sz="2700" i="1" dirty="0" smtClean="0">
                <a:solidFill>
                  <a:schemeClr val="tx1"/>
                </a:solidFill>
              </a:rPr>
              <a:t/>
            </a:r>
            <a:br>
              <a:rPr lang="en-US" sz="2700" i="1" dirty="0" smtClean="0">
                <a:solidFill>
                  <a:schemeClr val="tx1"/>
                </a:solidFill>
              </a:rPr>
            </a:br>
            <a:r>
              <a:rPr lang="en-US" sz="2700" i="1" dirty="0" smtClean="0">
                <a:solidFill>
                  <a:schemeClr val="tx1"/>
                </a:solidFill>
              </a:rPr>
              <a:t> treasury </a:t>
            </a:r>
            <a:r>
              <a:rPr lang="en-US" sz="2700" i="1" dirty="0">
                <a:solidFill>
                  <a:schemeClr val="tx1"/>
                </a:solidFill>
              </a:rPr>
              <a:t>with </a:t>
            </a:r>
            <a:r>
              <a:rPr lang="en-US" sz="2700" i="1" dirty="0" smtClean="0">
                <a:solidFill>
                  <a:schemeClr val="tx1"/>
                </a:solidFill>
              </a:rPr>
              <a:t>the result </a:t>
            </a:r>
            <a:r>
              <a:rPr lang="en-US" sz="2700" i="1" dirty="0">
                <a:solidFill>
                  <a:schemeClr val="tx1"/>
                </a:solidFill>
              </a:rPr>
              <a:t>that </a:t>
            </a:r>
            <a:r>
              <a:rPr lang="en-US" sz="2700" i="1" dirty="0" smtClean="0">
                <a:solidFill>
                  <a:schemeClr val="tx1"/>
                </a:solidFill>
              </a:rPr>
              <a:t>a </a:t>
            </a:r>
            <a:r>
              <a:rPr lang="en-US" sz="2700" i="1" dirty="0">
                <a:solidFill>
                  <a:schemeClr val="tx1"/>
                </a:solidFill>
              </a:rPr>
              <a:t>democracy always collapses </a:t>
            </a:r>
            <a:r>
              <a:rPr lang="en-US" sz="2700" i="1" dirty="0" smtClean="0">
                <a:solidFill>
                  <a:schemeClr val="tx1"/>
                </a:solidFill>
              </a:rPr>
              <a:t/>
            </a:r>
            <a:br>
              <a:rPr lang="en-US" sz="2700" i="1" dirty="0" smtClean="0">
                <a:solidFill>
                  <a:schemeClr val="tx1"/>
                </a:solidFill>
              </a:rPr>
            </a:br>
            <a:r>
              <a:rPr lang="en-US" sz="2700" i="1" dirty="0" smtClean="0">
                <a:solidFill>
                  <a:schemeClr val="tx1"/>
                </a:solidFill>
              </a:rPr>
              <a:t> over </a:t>
            </a:r>
            <a:r>
              <a:rPr lang="en-US" sz="2700" i="1" dirty="0">
                <a:solidFill>
                  <a:schemeClr val="tx1"/>
                </a:solidFill>
              </a:rPr>
              <a:t>loose fiscal policy</a:t>
            </a:r>
            <a:r>
              <a:rPr lang="en-US" sz="2700" i="1" dirty="0" smtClean="0">
                <a:solidFill>
                  <a:schemeClr val="tx1"/>
                </a:solidFill>
              </a:rPr>
              <a:t>.</a:t>
            </a:r>
            <a:r>
              <a:rPr lang="en-US" sz="2700" dirty="0" smtClean="0">
                <a:solidFill>
                  <a:schemeClr val="tx1"/>
                </a:solidFill>
              </a:rPr>
              <a:t>”</a:t>
            </a:r>
            <a:r>
              <a:rPr lang="en-US" sz="2700" dirty="0"/>
              <a:t/>
            </a:r>
            <a:br>
              <a:rPr lang="en-US" sz="2700" dirty="0"/>
            </a:br>
            <a:r>
              <a:rPr lang="en-US" sz="2700" dirty="0" smtClean="0"/>
              <a:t/>
            </a:r>
            <a:br>
              <a:rPr lang="en-US" sz="2700" dirty="0" smtClean="0"/>
            </a:br>
            <a:r>
              <a:rPr lang="en-US" sz="2700" dirty="0" smtClean="0"/>
              <a:t>– </a:t>
            </a:r>
            <a:r>
              <a:rPr lang="en-US" sz="2700" dirty="0" smtClean="0">
                <a:solidFill>
                  <a:schemeClr val="tx1"/>
                </a:solidFill>
              </a:rPr>
              <a:t>Is </a:t>
            </a:r>
            <a:r>
              <a:rPr lang="en-US" sz="2700" dirty="0" err="1">
                <a:solidFill>
                  <a:schemeClr val="tx1"/>
                </a:solidFill>
              </a:rPr>
              <a:t>Tytler</a:t>
            </a:r>
            <a:r>
              <a:rPr lang="en-US" sz="2700" dirty="0">
                <a:solidFill>
                  <a:schemeClr val="tx1"/>
                </a:solidFill>
              </a:rPr>
              <a:t> correct? </a:t>
            </a:r>
          </a:p>
        </p:txBody>
      </p:sp>
    </p:spTree>
    <p:extLst>
      <p:ext uri="{BB962C8B-B14F-4D97-AF65-F5344CB8AC3E}">
        <p14:creationId xmlns:p14="http://schemas.microsoft.com/office/powerpoint/2010/main" val="1798342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9569" y="112449"/>
            <a:ext cx="8904855" cy="942630"/>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chemeClr val="tx1"/>
                </a:solidFill>
                <a:latin typeface="+mj-lt"/>
              </a:rPr>
              <a:t>Government Spending, Debt, </a:t>
            </a:r>
            <a:br>
              <a:rPr lang="en-US" dirty="0">
                <a:solidFill>
                  <a:schemeClr val="tx1"/>
                </a:solidFill>
                <a:latin typeface="+mj-lt"/>
              </a:rPr>
            </a:br>
            <a:r>
              <a:rPr lang="en-US" dirty="0">
                <a:solidFill>
                  <a:schemeClr val="tx1"/>
                </a:solidFill>
                <a:latin typeface="+mj-lt"/>
              </a:rPr>
              <a:t>and the Fiscal Future of the U.S.</a:t>
            </a:r>
          </a:p>
        </p:txBody>
      </p:sp>
      <p:sp>
        <p:nvSpPr>
          <p:cNvPr id="3" name="Content Placeholder 2"/>
          <p:cNvSpPr>
            <a:spLocks noGrp="1"/>
          </p:cNvSpPr>
          <p:nvPr>
            <p:ph idx="1"/>
          </p:nvPr>
        </p:nvSpPr>
        <p:spPr>
          <a:xfrm>
            <a:off x="140674" y="1111684"/>
            <a:ext cx="8883751" cy="4624807"/>
          </a:xfrm>
        </p:spPr>
        <p:txBody>
          <a:bodyPr/>
          <a:lstStyle/>
          <a:p>
            <a:pPr marL="231775" indent="-231775"/>
            <a:r>
              <a:rPr lang="en-US" dirty="0">
                <a:solidFill>
                  <a:schemeClr val="tx1"/>
                </a:solidFill>
              </a:rPr>
              <a:t>The modern political process, to a large degree, involves politicians trading government favors for campaign contributions and other forms of political support to win the next election.</a:t>
            </a:r>
          </a:p>
          <a:p>
            <a:pPr marL="231775" indent="-231775"/>
            <a:r>
              <a:rPr lang="en-US" dirty="0">
                <a:solidFill>
                  <a:schemeClr val="tx1"/>
                </a:solidFill>
              </a:rPr>
              <a:t>Measured as a share of GDP, total government expenditures are now about 7% higher than a decade ago.</a:t>
            </a:r>
          </a:p>
          <a:p>
            <a:pPr marL="231775" indent="-231775"/>
            <a:r>
              <a:rPr lang="en-US" dirty="0">
                <a:solidFill>
                  <a:schemeClr val="tx1"/>
                </a:solidFill>
              </a:rPr>
              <a:t>From </a:t>
            </a:r>
            <a:r>
              <a:rPr lang="en-US" dirty="0" smtClean="0">
                <a:solidFill>
                  <a:schemeClr val="tx1"/>
                </a:solidFill>
              </a:rPr>
              <a:t>2009-2010 </a:t>
            </a:r>
            <a:r>
              <a:rPr lang="en-US" dirty="0">
                <a:solidFill>
                  <a:schemeClr val="tx1"/>
                </a:solidFill>
              </a:rPr>
              <a:t>the Federal government financed approximately 40% of it expenditures by borrowing.</a:t>
            </a:r>
          </a:p>
          <a:p>
            <a:pPr marL="231775" indent="-231775"/>
            <a:r>
              <a:rPr lang="en-US" dirty="0">
                <a:solidFill>
                  <a:schemeClr val="tx1"/>
                </a:solidFill>
              </a:rPr>
              <a:t>The Federal debt is now </a:t>
            </a:r>
            <a:r>
              <a:rPr lang="en-US" dirty="0" smtClean="0">
                <a:solidFill>
                  <a:schemeClr val="tx1"/>
                </a:solidFill>
              </a:rPr>
              <a:t>more than 100</a:t>
            </a:r>
            <a:r>
              <a:rPr lang="en-US" dirty="0">
                <a:solidFill>
                  <a:schemeClr val="tx1"/>
                </a:solidFill>
              </a:rPr>
              <a:t>% of GDP, </a:t>
            </a:r>
            <a:r>
              <a:rPr lang="en-US" dirty="0" smtClean="0">
                <a:solidFill>
                  <a:schemeClr val="tx1"/>
                </a:solidFill>
              </a:rPr>
              <a:t>its highest </a:t>
            </a:r>
            <a:r>
              <a:rPr lang="en-US" dirty="0">
                <a:solidFill>
                  <a:schemeClr val="tx1"/>
                </a:solidFill>
              </a:rPr>
              <a:t>level since </a:t>
            </a:r>
            <a:r>
              <a:rPr lang="en-US" dirty="0" smtClean="0">
                <a:solidFill>
                  <a:schemeClr val="tx1"/>
                </a:solidFill>
              </a:rPr>
              <a:t>World War II.</a:t>
            </a:r>
            <a:endParaRPr lang="en-US" dirty="0">
              <a:solidFill>
                <a:schemeClr val="tx1"/>
              </a:solidFill>
            </a:endParaRPr>
          </a:p>
        </p:txBody>
      </p:sp>
    </p:spTree>
    <p:extLst>
      <p:ext uri="{BB962C8B-B14F-4D97-AF65-F5344CB8AC3E}">
        <p14:creationId xmlns:p14="http://schemas.microsoft.com/office/powerpoint/2010/main" val="3197030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09027"/>
            <a:ext cx="8793014" cy="3814665"/>
          </a:xfrm>
        </p:spPr>
        <p:txBody>
          <a:bodyPr/>
          <a:lstStyle/>
          <a:p>
            <a:pPr marL="231775" indent="-231775"/>
            <a:r>
              <a:rPr lang="en-US" dirty="0">
                <a:solidFill>
                  <a:schemeClr val="tx1"/>
                </a:solidFill>
              </a:rPr>
              <a:t>A major share of U.S. government spending </a:t>
            </a:r>
            <a:r>
              <a:rPr lang="en-US" i="1" dirty="0" smtClean="0">
                <a:solidFill>
                  <a:schemeClr val="tx1"/>
                </a:solidFill>
              </a:rPr>
              <a:t>(</a:t>
            </a:r>
            <a:r>
              <a:rPr lang="en-US" i="1" dirty="0">
                <a:solidFill>
                  <a:schemeClr val="tx1"/>
                </a:solidFill>
              </a:rPr>
              <a:t>e.g. Social Security </a:t>
            </a:r>
            <a:r>
              <a:rPr lang="en-US" i="1" dirty="0" smtClean="0">
                <a:solidFill>
                  <a:schemeClr val="tx1"/>
                </a:solidFill>
              </a:rPr>
              <a:t>and Medicare</a:t>
            </a:r>
            <a:r>
              <a:rPr lang="en-US" i="1" dirty="0">
                <a:solidFill>
                  <a:schemeClr val="tx1"/>
                </a:solidFill>
              </a:rPr>
              <a:t>)</a:t>
            </a:r>
            <a:r>
              <a:rPr lang="en-US" dirty="0">
                <a:solidFill>
                  <a:schemeClr val="tx1"/>
                </a:solidFill>
              </a:rPr>
              <a:t> is directed towards the elderly. </a:t>
            </a:r>
          </a:p>
          <a:p>
            <a:pPr marL="231775" indent="-231775"/>
            <a:r>
              <a:rPr lang="en-US" dirty="0">
                <a:solidFill>
                  <a:schemeClr val="tx1"/>
                </a:solidFill>
              </a:rPr>
              <a:t>The unfunded future benefits promised under Social Security </a:t>
            </a:r>
            <a:r>
              <a:rPr lang="en-US" dirty="0" smtClean="0"/>
              <a:t>&amp;</a:t>
            </a:r>
            <a:r>
              <a:rPr lang="en-US" dirty="0" smtClean="0">
                <a:solidFill>
                  <a:schemeClr val="tx1"/>
                </a:solidFill>
              </a:rPr>
              <a:t> </a:t>
            </a:r>
            <a:r>
              <a:rPr lang="en-US" dirty="0">
                <a:solidFill>
                  <a:schemeClr val="tx1"/>
                </a:solidFill>
              </a:rPr>
              <a:t>Medicare are </a:t>
            </a:r>
            <a:r>
              <a:rPr lang="en-US" dirty="0" smtClean="0">
                <a:solidFill>
                  <a:schemeClr val="tx1"/>
                </a:solidFill>
              </a:rPr>
              <a:t>3 </a:t>
            </a:r>
            <a:r>
              <a:rPr lang="en-US" dirty="0">
                <a:solidFill>
                  <a:schemeClr val="tx1"/>
                </a:solidFill>
              </a:rPr>
              <a:t>times the official federal debt.</a:t>
            </a:r>
          </a:p>
          <a:p>
            <a:pPr marL="231775" indent="-231775"/>
            <a:r>
              <a:rPr lang="en-US" dirty="0">
                <a:solidFill>
                  <a:schemeClr val="tx1"/>
                </a:solidFill>
              </a:rPr>
              <a:t>If not reformed, spending on these programs will drive Federal spending to even higher levels.</a:t>
            </a:r>
          </a:p>
          <a:p>
            <a:pPr marL="231775" indent="-231775"/>
            <a:r>
              <a:rPr lang="en-US" dirty="0">
                <a:solidFill>
                  <a:schemeClr val="tx1"/>
                </a:solidFill>
              </a:rPr>
              <a:t>In turn, the higher level of government spending is likely to slow the growth rate of the economy.</a:t>
            </a:r>
          </a:p>
        </p:txBody>
      </p:sp>
      <p:sp>
        <p:nvSpPr>
          <p:cNvPr id="6" name="Title 1"/>
          <p:cNvSpPr txBox="1">
            <a:spLocks/>
          </p:cNvSpPr>
          <p:nvPr/>
        </p:nvSpPr>
        <p:spPr>
          <a:xfrm>
            <a:off x="119569" y="112448"/>
            <a:ext cx="8904855" cy="981707"/>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chemeClr val="tx1"/>
                </a:solidFill>
                <a:latin typeface="+mj-lt"/>
              </a:rPr>
              <a:t>Government Spending, Debt, </a:t>
            </a:r>
            <a:br>
              <a:rPr lang="en-US" dirty="0">
                <a:solidFill>
                  <a:schemeClr val="tx1"/>
                </a:solidFill>
                <a:latin typeface="+mj-lt"/>
              </a:rPr>
            </a:br>
            <a:r>
              <a:rPr lang="en-US" dirty="0">
                <a:solidFill>
                  <a:schemeClr val="tx1"/>
                </a:solidFill>
                <a:latin typeface="+mj-lt"/>
              </a:rPr>
              <a:t>and the Fiscal Future of the U.S.</a:t>
            </a:r>
          </a:p>
        </p:txBody>
      </p:sp>
    </p:spTree>
    <p:extLst>
      <p:ext uri="{BB962C8B-B14F-4D97-AF65-F5344CB8AC3E}">
        <p14:creationId xmlns:p14="http://schemas.microsoft.com/office/powerpoint/2010/main" val="193100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3818"/>
            <a:ext cx="8904855" cy="704026"/>
          </a:xfrm>
        </p:spPr>
        <p:txBody>
          <a:bodyPr/>
          <a:lstStyle/>
          <a:p>
            <a:r>
              <a:rPr lang="en-US" dirty="0"/>
              <a:t>Growth of Government</a:t>
            </a:r>
          </a:p>
        </p:txBody>
      </p:sp>
      <p:sp>
        <p:nvSpPr>
          <p:cNvPr id="3" name="Content Placeholder 2"/>
          <p:cNvSpPr>
            <a:spLocks noGrp="1"/>
          </p:cNvSpPr>
          <p:nvPr>
            <p:ph idx="1"/>
          </p:nvPr>
        </p:nvSpPr>
        <p:spPr>
          <a:xfrm>
            <a:off x="140675" y="1108014"/>
            <a:ext cx="8883749" cy="4151376"/>
          </a:xfrm>
        </p:spPr>
        <p:txBody>
          <a:bodyPr/>
          <a:lstStyle/>
          <a:p>
            <a:pPr marL="231775" indent="-231775"/>
            <a:r>
              <a:rPr lang="en-US" sz="2650" dirty="0">
                <a:solidFill>
                  <a:srgbClr val="32302A"/>
                </a:solidFill>
              </a:rPr>
              <a:t>During the first 125 years of U.S. history, </a:t>
            </a:r>
            <a:r>
              <a:rPr lang="en-US" sz="2650" dirty="0" smtClean="0">
                <a:solidFill>
                  <a:srgbClr val="32302A"/>
                </a:solidFill>
              </a:rPr>
              <a:t>federal expenditures </a:t>
            </a:r>
            <a:r>
              <a:rPr lang="en-US" sz="2650" dirty="0">
                <a:solidFill>
                  <a:srgbClr val="32302A"/>
                </a:solidFill>
              </a:rPr>
              <a:t>per person were small and they grew at a relatively slow rate.</a:t>
            </a:r>
            <a:br>
              <a:rPr lang="en-US" sz="2650" dirty="0">
                <a:solidFill>
                  <a:srgbClr val="32302A"/>
                </a:solidFill>
              </a:rPr>
            </a:br>
            <a:r>
              <a:rPr lang="en-US" sz="2650" dirty="0">
                <a:solidFill>
                  <a:srgbClr val="32302A"/>
                </a:solidFill>
              </a:rPr>
              <a:t> </a:t>
            </a:r>
            <a:r>
              <a:rPr lang="en-US" sz="2650" dirty="0" smtClean="0">
                <a:solidFill>
                  <a:srgbClr val="32302A"/>
                </a:solidFill>
              </a:rPr>
              <a:t>                                 </a:t>
            </a:r>
            <a:r>
              <a:rPr lang="en-US" sz="2650" i="1" dirty="0" smtClean="0">
                <a:solidFill>
                  <a:srgbClr val="32302A"/>
                </a:solidFill>
              </a:rPr>
              <a:t>(</a:t>
            </a:r>
            <a:r>
              <a:rPr lang="en-US" sz="2650" i="1" dirty="0">
                <a:solidFill>
                  <a:srgbClr val="32302A"/>
                </a:solidFill>
              </a:rPr>
              <a:t>See following slide)</a:t>
            </a:r>
            <a:r>
              <a:rPr lang="en-US" sz="2650" dirty="0">
                <a:solidFill>
                  <a:srgbClr val="32302A"/>
                </a:solidFill>
              </a:rPr>
              <a:t> </a:t>
            </a:r>
          </a:p>
          <a:p>
            <a:pPr marL="231775" indent="-231775"/>
            <a:r>
              <a:rPr lang="en-US" sz="2650" dirty="0">
                <a:solidFill>
                  <a:srgbClr val="32302A"/>
                </a:solidFill>
              </a:rPr>
              <a:t>In contrast, federal spending soared throughout most of the 20th century.  In </a:t>
            </a:r>
            <a:r>
              <a:rPr lang="en-US" sz="2650" dirty="0" smtClean="0">
                <a:solidFill>
                  <a:srgbClr val="32302A"/>
                </a:solidFill>
              </a:rPr>
              <a:t>2012, </a:t>
            </a:r>
            <a:r>
              <a:rPr lang="en-US" sz="2650" dirty="0">
                <a:solidFill>
                  <a:srgbClr val="32302A"/>
                </a:solidFill>
              </a:rPr>
              <a:t>real federal spending per person was roughly </a:t>
            </a:r>
            <a:r>
              <a:rPr lang="en-US" sz="2650" dirty="0" smtClean="0">
                <a:solidFill>
                  <a:srgbClr val="32302A"/>
                </a:solidFill>
              </a:rPr>
              <a:t>80 </a:t>
            </a:r>
            <a:r>
              <a:rPr lang="en-US" sz="2650" dirty="0">
                <a:solidFill>
                  <a:srgbClr val="32302A"/>
                </a:solidFill>
              </a:rPr>
              <a:t>times the </a:t>
            </a:r>
            <a:r>
              <a:rPr lang="en-US" sz="2650" dirty="0" smtClean="0">
                <a:solidFill>
                  <a:srgbClr val="32302A"/>
                </a:solidFill>
              </a:rPr>
              <a:t>$142 figure of </a:t>
            </a:r>
            <a:r>
              <a:rPr lang="en-US" sz="2650" dirty="0">
                <a:solidFill>
                  <a:srgbClr val="32302A"/>
                </a:solidFill>
              </a:rPr>
              <a:t>1916. </a:t>
            </a:r>
          </a:p>
          <a:p>
            <a:pPr marL="231775" indent="-231775"/>
            <a:r>
              <a:rPr lang="en-US" sz="2650" dirty="0">
                <a:solidFill>
                  <a:srgbClr val="32302A"/>
                </a:solidFill>
              </a:rPr>
              <a:t>During the 1990s per capita real federal spending was relatively constant. In fact, </a:t>
            </a:r>
            <a:r>
              <a:rPr lang="en-US" sz="2650" dirty="0" smtClean="0">
                <a:solidFill>
                  <a:srgbClr val="32302A"/>
                </a:solidFill>
              </a:rPr>
              <a:t>it </a:t>
            </a:r>
            <a:r>
              <a:rPr lang="en-US" sz="2650" dirty="0">
                <a:solidFill>
                  <a:srgbClr val="32302A"/>
                </a:solidFill>
              </a:rPr>
              <a:t>declined slightly during the decade. </a:t>
            </a:r>
          </a:p>
          <a:p>
            <a:pPr marL="231775" indent="-231775"/>
            <a:r>
              <a:rPr lang="en-US" sz="2650" dirty="0">
                <a:solidFill>
                  <a:srgbClr val="32302A"/>
                </a:solidFill>
              </a:rPr>
              <a:t>Since 2000, per capita real federal spending has once again been increasing rapidly.</a:t>
            </a:r>
          </a:p>
        </p:txBody>
      </p:sp>
    </p:spTree>
    <p:extLst>
      <p:ext uri="{BB962C8B-B14F-4D97-AF65-F5344CB8AC3E}">
        <p14:creationId xmlns:p14="http://schemas.microsoft.com/office/powerpoint/2010/main" val="3125364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75" y="1107855"/>
            <a:ext cx="8883750" cy="2471591"/>
          </a:xfrm>
        </p:spPr>
        <p:txBody>
          <a:bodyPr/>
          <a:lstStyle/>
          <a:p>
            <a:pPr marL="231775" indent="-231775"/>
            <a:r>
              <a:rPr lang="en-US" dirty="0">
                <a:solidFill>
                  <a:schemeClr val="tx1"/>
                </a:solidFill>
              </a:rPr>
              <a:t>Several European countries including Greece, Portugal, Italy, and Spain already confront financial difficulties because of their high debt levels and unfunded promises.</a:t>
            </a:r>
          </a:p>
          <a:p>
            <a:pPr marL="231775" indent="-231775"/>
            <a:r>
              <a:rPr lang="en-US" dirty="0">
                <a:solidFill>
                  <a:schemeClr val="tx1"/>
                </a:solidFill>
              </a:rPr>
              <a:t>We are in the midst of a great fiscal experiment that will affect both economic prosperity and </a:t>
            </a:r>
            <a:r>
              <a:rPr lang="en-US" dirty="0" smtClean="0">
                <a:solidFill>
                  <a:schemeClr val="tx1"/>
                </a:solidFill>
              </a:rPr>
              <a:t>the future </a:t>
            </a:r>
            <a:r>
              <a:rPr lang="en-US" dirty="0">
                <a:solidFill>
                  <a:schemeClr val="tx1"/>
                </a:solidFill>
              </a:rPr>
              <a:t>of democracy.</a:t>
            </a:r>
          </a:p>
        </p:txBody>
      </p:sp>
      <p:sp>
        <p:nvSpPr>
          <p:cNvPr id="6" name="Title 1"/>
          <p:cNvSpPr txBox="1">
            <a:spLocks/>
          </p:cNvSpPr>
          <p:nvPr/>
        </p:nvSpPr>
        <p:spPr>
          <a:xfrm>
            <a:off x="119569" y="112449"/>
            <a:ext cx="8904855" cy="934814"/>
          </a:xfrm>
          <a:prstGeom prst="rect">
            <a:avLst/>
          </a:prstGeom>
        </p:spPr>
        <p:txBody>
          <a:bodyPr/>
          <a:lstStyle>
            <a:lvl1pPr algn="l" defTabSz="457200" rtl="0" eaLnBrk="1" latinLnBrk="0" hangingPunct="1">
              <a:spcBef>
                <a:spcPct val="0"/>
              </a:spcBef>
              <a:buNone/>
              <a:defRPr sz="3800" kern="1200">
                <a:solidFill>
                  <a:schemeClr val="bg1"/>
                </a:solidFill>
                <a:latin typeface="Century Schoolbook" pitchFamily="18" charset="0"/>
                <a:ea typeface="+mj-ea"/>
                <a:cs typeface="Times New Roman" pitchFamily="18" charset="0"/>
              </a:defRPr>
            </a:lvl1pPr>
          </a:lstStyle>
          <a:p>
            <a:pPr>
              <a:lnSpc>
                <a:spcPts val="3500"/>
              </a:lnSpc>
            </a:pPr>
            <a:r>
              <a:rPr lang="en-US" dirty="0">
                <a:solidFill>
                  <a:schemeClr val="tx1"/>
                </a:solidFill>
                <a:latin typeface="+mj-lt"/>
              </a:rPr>
              <a:t>Government Spending, Debt, </a:t>
            </a:r>
            <a:br>
              <a:rPr lang="en-US" dirty="0">
                <a:solidFill>
                  <a:schemeClr val="tx1"/>
                </a:solidFill>
                <a:latin typeface="+mj-lt"/>
              </a:rPr>
            </a:br>
            <a:r>
              <a:rPr lang="en-US" dirty="0">
                <a:solidFill>
                  <a:schemeClr val="tx1"/>
                </a:solidFill>
                <a:latin typeface="+mj-lt"/>
              </a:rPr>
              <a:t>and the Fiscal Future of the U.S.</a:t>
            </a:r>
          </a:p>
        </p:txBody>
      </p:sp>
    </p:spTree>
    <p:extLst>
      <p:ext uri="{BB962C8B-B14F-4D97-AF65-F5344CB8AC3E}">
        <p14:creationId xmlns:p14="http://schemas.microsoft.com/office/powerpoint/2010/main" val="1779961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4004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3601949"/>
          </a:xfrm>
        </p:spPr>
        <p:txBody>
          <a:bodyPr/>
          <a:lstStyle/>
          <a:p>
            <a:pPr marL="341313" indent="-341313">
              <a:buAutoNum type="arabicPeriod"/>
            </a:pPr>
            <a:r>
              <a:rPr lang="en-US" dirty="0" smtClean="0">
                <a:solidFill>
                  <a:srgbClr val="32302A"/>
                </a:solidFill>
              </a:rPr>
              <a:t>A </a:t>
            </a:r>
            <a:r>
              <a:rPr lang="en-US" dirty="0">
                <a:solidFill>
                  <a:srgbClr val="32302A"/>
                </a:solidFill>
              </a:rPr>
              <a:t>century ago, federal taxes and spending per person were substantially lower than today. How would the U.S. economy be affected if the federal government was, for example, </a:t>
            </a:r>
            <a:r>
              <a:rPr lang="en-US" dirty="0" smtClean="0">
                <a:solidFill>
                  <a:srgbClr val="32302A"/>
                </a:solidFill>
              </a:rPr>
              <a:t>one-third </a:t>
            </a:r>
            <a:r>
              <a:rPr lang="en-US" dirty="0">
                <a:solidFill>
                  <a:srgbClr val="32302A"/>
                </a:solidFill>
              </a:rPr>
              <a:t>its current size? What programs would you favor cutting? </a:t>
            </a:r>
            <a:r>
              <a:rPr lang="en-US" dirty="0" smtClean="0">
                <a:solidFill>
                  <a:srgbClr val="32302A"/>
                </a:solidFill>
              </a:rPr>
              <a:t/>
            </a:r>
            <a:br>
              <a:rPr lang="en-US" dirty="0" smtClean="0">
                <a:solidFill>
                  <a:srgbClr val="32302A"/>
                </a:solidFill>
              </a:rPr>
            </a:br>
            <a:endParaRPr lang="en-US" sz="1000" dirty="0" smtClean="0">
              <a:solidFill>
                <a:srgbClr val="32302A"/>
              </a:solidFill>
            </a:endParaRPr>
          </a:p>
          <a:p>
            <a:pPr marL="341313" indent="-341313">
              <a:buAutoNum type="arabicPeriod"/>
            </a:pPr>
            <a:r>
              <a:rPr lang="en-US" dirty="0" smtClean="0">
                <a:solidFill>
                  <a:srgbClr val="32302A"/>
                </a:solidFill>
              </a:rPr>
              <a:t>Can </a:t>
            </a:r>
            <a:r>
              <a:rPr lang="en-US" dirty="0">
                <a:solidFill>
                  <a:srgbClr val="32302A"/>
                </a:solidFill>
              </a:rPr>
              <a:t>democracy survive if a majority of the citizenry pay little or nothing in taxes while benefiting directly from a higher level of government spending?  Why or why not</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2026291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4004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7663" indent="-347663">
              <a:buAutoNum type="arabicPeriod" startAt="3"/>
            </a:pPr>
            <a:r>
              <a:rPr lang="en-US" sz="2600" dirty="0" smtClean="0">
                <a:solidFill>
                  <a:srgbClr val="32302A"/>
                </a:solidFill>
              </a:rPr>
              <a:t>The </a:t>
            </a:r>
            <a:r>
              <a:rPr lang="en-US" sz="2600" dirty="0">
                <a:solidFill>
                  <a:srgbClr val="32302A"/>
                </a:solidFill>
              </a:rPr>
              <a:t>marginal tax rates imposed on those with high incomes </a:t>
            </a:r>
            <a:r>
              <a:rPr lang="en-US" sz="2600" dirty="0" smtClean="0">
                <a:solidFill>
                  <a:srgbClr val="32302A"/>
                </a:solidFill>
              </a:rPr>
              <a:t>are </a:t>
            </a:r>
            <a:r>
              <a:rPr lang="en-US" sz="2600" dirty="0">
                <a:solidFill>
                  <a:srgbClr val="32302A"/>
                </a:solidFill>
              </a:rPr>
              <a:t>now substantially lower than in 1980. </a:t>
            </a:r>
            <a:r>
              <a:rPr lang="en-US" sz="2600" dirty="0" smtClean="0">
                <a:solidFill>
                  <a:srgbClr val="32302A"/>
                </a:solidFill>
              </a:rPr>
              <a:t/>
            </a:r>
            <a:br>
              <a:rPr lang="en-US" sz="2600" dirty="0" smtClean="0">
                <a:solidFill>
                  <a:srgbClr val="32302A"/>
                </a:solidFill>
              </a:rPr>
            </a:br>
            <a:r>
              <a:rPr lang="en-US" sz="1000" dirty="0" smtClean="0">
                <a:solidFill>
                  <a:srgbClr val="32302A"/>
                </a:solidFill>
              </a:rPr>
              <a:t/>
            </a:r>
            <a:br>
              <a:rPr lang="en-US" sz="1000" dirty="0" smtClean="0">
                <a:solidFill>
                  <a:srgbClr val="32302A"/>
                </a:solidFill>
              </a:rPr>
            </a:br>
            <a:r>
              <a:rPr lang="en-US" sz="2600" dirty="0" smtClean="0">
                <a:solidFill>
                  <a:srgbClr val="32302A"/>
                </a:solidFill>
              </a:rPr>
              <a:t>Would </a:t>
            </a:r>
            <a:r>
              <a:rPr lang="en-US" sz="2600" dirty="0">
                <a:solidFill>
                  <a:srgbClr val="32302A"/>
                </a:solidFill>
              </a:rPr>
              <a:t>you like </a:t>
            </a:r>
            <a:r>
              <a:rPr lang="en-US" sz="2600" dirty="0" smtClean="0">
                <a:solidFill>
                  <a:srgbClr val="32302A"/>
                </a:solidFill>
              </a:rPr>
              <a:t>to see </a:t>
            </a:r>
            <a:r>
              <a:rPr lang="en-US" sz="2600" dirty="0">
                <a:solidFill>
                  <a:srgbClr val="32302A"/>
                </a:solidFill>
              </a:rPr>
              <a:t>higher tax rates imposed on high income Americans?  </a:t>
            </a:r>
            <a:br>
              <a:rPr lang="en-US" sz="2600" dirty="0">
                <a:solidFill>
                  <a:srgbClr val="32302A"/>
                </a:solidFill>
              </a:rPr>
            </a:br>
            <a:r>
              <a:rPr lang="en-US" sz="1000" dirty="0">
                <a:solidFill>
                  <a:srgbClr val="32302A"/>
                </a:solidFill>
              </a:rPr>
              <a:t/>
            </a:r>
            <a:br>
              <a:rPr lang="en-US" sz="1000" dirty="0">
                <a:solidFill>
                  <a:srgbClr val="32302A"/>
                </a:solidFill>
              </a:rPr>
            </a:br>
            <a:r>
              <a:rPr lang="en-US" sz="2600" dirty="0">
                <a:solidFill>
                  <a:srgbClr val="32302A"/>
                </a:solidFill>
              </a:rPr>
              <a:t>Do you think higher rates would increase the tax revenues collected from high-income Americans</a:t>
            </a:r>
            <a:r>
              <a:rPr lang="en-US" sz="2600" dirty="0" smtClean="0">
                <a:solidFill>
                  <a:srgbClr val="32302A"/>
                </a:solidFill>
              </a:rPr>
              <a:t>?</a:t>
            </a:r>
            <a:br>
              <a:rPr lang="en-US" sz="2600" dirty="0" smtClean="0">
                <a:solidFill>
                  <a:srgbClr val="32302A"/>
                </a:solidFill>
              </a:rPr>
            </a:br>
            <a:endParaRPr lang="en-US" sz="1000" dirty="0" smtClean="0">
              <a:solidFill>
                <a:srgbClr val="32302A"/>
              </a:solidFill>
            </a:endParaRPr>
          </a:p>
          <a:p>
            <a:pPr marL="347663" indent="-347663">
              <a:buAutoNum type="arabicPeriod" startAt="3"/>
            </a:pPr>
            <a:r>
              <a:rPr lang="en-US" sz="2600" dirty="0" smtClean="0">
                <a:solidFill>
                  <a:srgbClr val="32302A"/>
                </a:solidFill>
              </a:rPr>
              <a:t>Are </a:t>
            </a:r>
            <a:r>
              <a:rPr lang="en-US" sz="2600" dirty="0">
                <a:solidFill>
                  <a:srgbClr val="32302A"/>
                </a:solidFill>
              </a:rPr>
              <a:t>the following statements true or false? </a:t>
            </a:r>
          </a:p>
          <a:p>
            <a:pPr marL="630238" indent="-292100">
              <a:buNone/>
            </a:pPr>
            <a:r>
              <a:rPr lang="en-US" sz="2600" dirty="0" smtClean="0">
                <a:solidFill>
                  <a:srgbClr val="32302A"/>
                </a:solidFill>
              </a:rPr>
              <a:t>(a) During first </a:t>
            </a:r>
            <a:r>
              <a:rPr lang="en-US" sz="2600" dirty="0">
                <a:solidFill>
                  <a:srgbClr val="32302A"/>
                </a:solidFill>
              </a:rPr>
              <a:t>125 years of U.S. history, </a:t>
            </a:r>
            <a:r>
              <a:rPr lang="en-US" sz="2600" dirty="0" smtClean="0">
                <a:solidFill>
                  <a:srgbClr val="32302A"/>
                </a:solidFill>
              </a:rPr>
              <a:t>federal expenditures </a:t>
            </a:r>
            <a:br>
              <a:rPr lang="en-US" sz="2600" dirty="0" smtClean="0">
                <a:solidFill>
                  <a:srgbClr val="32302A"/>
                </a:solidFill>
              </a:rPr>
            </a:br>
            <a:r>
              <a:rPr lang="en-US" sz="2600" dirty="0" smtClean="0">
                <a:solidFill>
                  <a:srgbClr val="32302A"/>
                </a:solidFill>
              </a:rPr>
              <a:t> per </a:t>
            </a:r>
            <a:r>
              <a:rPr lang="en-US" sz="2600" dirty="0">
                <a:solidFill>
                  <a:srgbClr val="32302A"/>
                </a:solidFill>
              </a:rPr>
              <a:t>person were small and </a:t>
            </a:r>
            <a:r>
              <a:rPr lang="en-US" sz="2600" dirty="0" smtClean="0">
                <a:solidFill>
                  <a:srgbClr val="32302A"/>
                </a:solidFill>
              </a:rPr>
              <a:t>grew at </a:t>
            </a:r>
            <a:r>
              <a:rPr lang="en-US" sz="2600" dirty="0">
                <a:solidFill>
                  <a:srgbClr val="32302A"/>
                </a:solidFill>
              </a:rPr>
              <a:t>a relatively slow rate. </a:t>
            </a:r>
          </a:p>
          <a:p>
            <a:pPr marL="630238" indent="-292100">
              <a:buNone/>
            </a:pPr>
            <a:r>
              <a:rPr lang="en-US" sz="2600" dirty="0" smtClean="0">
                <a:solidFill>
                  <a:srgbClr val="32302A"/>
                </a:solidFill>
              </a:rPr>
              <a:t>(b) In 2012, </a:t>
            </a:r>
            <a:r>
              <a:rPr lang="en-US" sz="2600" dirty="0">
                <a:solidFill>
                  <a:srgbClr val="32302A"/>
                </a:solidFill>
              </a:rPr>
              <a:t>real federal spending per person was about </a:t>
            </a:r>
            <a:r>
              <a:rPr lang="en-US" sz="2600" dirty="0" smtClean="0">
                <a:solidFill>
                  <a:srgbClr val="32302A"/>
                </a:solidFill>
              </a:rPr>
              <a:t>80 </a:t>
            </a:r>
            <a:br>
              <a:rPr lang="en-US" sz="2600" dirty="0" smtClean="0">
                <a:solidFill>
                  <a:srgbClr val="32302A"/>
                </a:solidFill>
              </a:rPr>
            </a:br>
            <a:r>
              <a:rPr lang="en-US" sz="2600" dirty="0" smtClean="0">
                <a:solidFill>
                  <a:srgbClr val="32302A"/>
                </a:solidFill>
              </a:rPr>
              <a:t>  times its </a:t>
            </a:r>
            <a:r>
              <a:rPr lang="en-US" sz="2600" dirty="0">
                <a:solidFill>
                  <a:srgbClr val="32302A"/>
                </a:solidFill>
              </a:rPr>
              <a:t>level of 1916. </a:t>
            </a:r>
          </a:p>
        </p:txBody>
      </p:sp>
    </p:spTree>
    <p:extLst>
      <p:ext uri="{BB962C8B-B14F-4D97-AF65-F5344CB8AC3E}">
        <p14:creationId xmlns:p14="http://schemas.microsoft.com/office/powerpoint/2010/main" val="3380524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1408176" y="2059363"/>
            <a:ext cx="6227064"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Special Topic 1</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184345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10"/>
          <p:cNvSpPr txBox="1">
            <a:spLocks noChangeArrowheads="1"/>
          </p:cNvSpPr>
          <p:nvPr/>
        </p:nvSpPr>
        <p:spPr bwMode="auto">
          <a:xfrm>
            <a:off x="240957" y="5385888"/>
            <a:ext cx="8645868" cy="1137491"/>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600"/>
              </a:spcBef>
              <a:buFontTx/>
              <a:buChar char="•"/>
            </a:pPr>
            <a:r>
              <a:rPr lang="en-US" sz="2500" dirty="0">
                <a:latin typeface="+mj-lt"/>
                <a:cs typeface="Times New Roman" pitchFamily="18" charset="0"/>
              </a:rPr>
              <a:t>Real federal spending per person (measured in </a:t>
            </a:r>
            <a:r>
              <a:rPr lang="en-US" sz="2500" dirty="0" smtClean="0">
                <a:latin typeface="+mj-lt"/>
                <a:cs typeface="Times New Roman" pitchFamily="18" charset="0"/>
              </a:rPr>
              <a:t>2010 </a:t>
            </a:r>
            <a:r>
              <a:rPr lang="en-US" sz="2500" dirty="0">
                <a:latin typeface="+mj-lt"/>
                <a:cs typeface="Times New Roman" pitchFamily="18" charset="0"/>
              </a:rPr>
              <a:t>dollars) grew slowly during the first 125 years of U.S. history, but </a:t>
            </a:r>
            <a:r>
              <a:rPr lang="en-US" sz="2500" dirty="0" smtClean="0">
                <a:latin typeface="+mj-lt"/>
                <a:cs typeface="Times New Roman" pitchFamily="18" charset="0"/>
              </a:rPr>
              <a:t>soared </a:t>
            </a:r>
            <a:r>
              <a:rPr lang="en-US" sz="2500" dirty="0">
                <a:latin typeface="+mj-lt"/>
                <a:cs typeface="Times New Roman" pitchFamily="18" charset="0"/>
              </a:rPr>
              <a:t>throughout most of the 20th century. </a:t>
            </a:r>
          </a:p>
        </p:txBody>
      </p:sp>
      <p:sp>
        <p:nvSpPr>
          <p:cNvPr id="267" name="Title 1"/>
          <p:cNvSpPr>
            <a:spLocks noGrp="1"/>
          </p:cNvSpPr>
          <p:nvPr>
            <p:ph type="title"/>
          </p:nvPr>
        </p:nvSpPr>
        <p:spPr>
          <a:xfrm>
            <a:off x="119569" y="101578"/>
            <a:ext cx="8904855" cy="1008218"/>
          </a:xfrm>
        </p:spPr>
        <p:txBody>
          <a:bodyPr/>
          <a:lstStyle/>
          <a:p>
            <a:pPr>
              <a:lnSpc>
                <a:spcPts val="3500"/>
              </a:lnSpc>
            </a:pPr>
            <a:r>
              <a:rPr lang="en-US" dirty="0"/>
              <a:t>Real Federal Expenditures </a:t>
            </a:r>
            <a:r>
              <a:rPr lang="en-US" dirty="0" smtClean="0"/>
              <a:t/>
            </a:r>
            <a:br>
              <a:rPr lang="en-US" dirty="0" smtClean="0"/>
            </a:br>
            <a:r>
              <a:rPr lang="en-US" dirty="0" smtClean="0"/>
              <a:t>Per </a:t>
            </a:r>
            <a:r>
              <a:rPr lang="en-US" dirty="0"/>
              <a:t>Capita: </a:t>
            </a:r>
            <a:r>
              <a:rPr lang="en-US" dirty="0" smtClean="0"/>
              <a:t>1792-2015</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38" y="1165032"/>
            <a:ext cx="6986116" cy="4114800"/>
          </a:xfrm>
          <a:prstGeom prst="roundRect">
            <a:avLst>
              <a:gd name="adj" fmla="val 3872"/>
            </a:avLst>
          </a:prstGeom>
          <a:ln>
            <a:solidFill>
              <a:schemeClr val="tx1"/>
            </a:solidFill>
          </a:ln>
          <a:effectLst>
            <a:outerShdw blurRad="50800" dist="76200" dir="2700000" algn="tl" rotWithShape="0">
              <a:prstClr val="black">
                <a:alpha val="40000"/>
              </a:prstClr>
            </a:outerShdw>
          </a:effectLst>
        </p:spPr>
      </p:pic>
      <p:sp>
        <p:nvSpPr>
          <p:cNvPr id="35" name="Rectangle 35"/>
          <p:cNvSpPr>
            <a:spLocks noChangeArrowheads="1"/>
          </p:cNvSpPr>
          <p:nvPr/>
        </p:nvSpPr>
        <p:spPr bwMode="auto">
          <a:xfrm>
            <a:off x="2904049" y="1401073"/>
            <a:ext cx="3319683" cy="484170"/>
          </a:xfrm>
          <a:prstGeom prst="rect">
            <a:avLst/>
          </a:prstGeom>
          <a:noFill/>
          <a:ln w="9525">
            <a:noFill/>
            <a:miter lim="800000"/>
            <a:headEnd/>
            <a:tailEnd/>
          </a:ln>
          <a:effectLst/>
        </p:spPr>
        <p:txBody>
          <a:bodyPr wrap="none">
            <a:prstTxWarp prst="textNoShape">
              <a:avLst/>
            </a:prstTxWarp>
            <a:spAutoFit/>
          </a:bodyPr>
          <a:lstStyle/>
          <a:p>
            <a:pPr algn="ctr">
              <a:lnSpc>
                <a:spcPct val="80000"/>
              </a:lnSpc>
            </a:pPr>
            <a:r>
              <a:rPr kumimoji="0" lang="en-US" sz="1800" b="1" i="1" dirty="0">
                <a:solidFill>
                  <a:srgbClr val="000000"/>
                </a:solidFill>
                <a:latin typeface="+mj-lt"/>
                <a:cs typeface="Times New Roman" pitchFamily="18" charset="0"/>
              </a:rPr>
              <a:t>Real </a:t>
            </a:r>
            <a:r>
              <a:rPr kumimoji="0" lang="en-US" sz="1800" b="1" i="1" dirty="0" smtClean="0">
                <a:solidFill>
                  <a:srgbClr val="000000"/>
                </a:solidFill>
                <a:latin typeface="+mj-lt"/>
                <a:cs typeface="Times New Roman" pitchFamily="18" charset="0"/>
              </a:rPr>
              <a:t>Federal Spending Per Person</a:t>
            </a:r>
            <a:r>
              <a:rPr kumimoji="0" lang="en-US" sz="1800" b="0" i="1" dirty="0">
                <a:solidFill>
                  <a:srgbClr val="000000"/>
                </a:solidFill>
                <a:latin typeface="+mj-lt"/>
                <a:cs typeface="Times New Roman" pitchFamily="18" charset="0"/>
              </a:rPr>
              <a:t/>
            </a:r>
            <a:br>
              <a:rPr kumimoji="0" lang="en-US" sz="1800" b="0" i="1" dirty="0">
                <a:solidFill>
                  <a:srgbClr val="000000"/>
                </a:solidFill>
                <a:latin typeface="+mj-lt"/>
                <a:cs typeface="Times New Roman" pitchFamily="18" charset="0"/>
              </a:rPr>
            </a:br>
            <a:r>
              <a:rPr kumimoji="0" lang="en-US" sz="1600" b="0" i="1" dirty="0">
                <a:solidFill>
                  <a:srgbClr val="000000"/>
                </a:solidFill>
                <a:latin typeface="+mj-lt"/>
                <a:cs typeface="Times New Roman" pitchFamily="18" charset="0"/>
              </a:rPr>
              <a:t>(in </a:t>
            </a:r>
            <a:r>
              <a:rPr kumimoji="0" lang="en-US" sz="1600" b="0" i="1" dirty="0" smtClean="0">
                <a:solidFill>
                  <a:srgbClr val="000000"/>
                </a:solidFill>
                <a:latin typeface="+mj-lt"/>
                <a:cs typeface="Times New Roman" pitchFamily="18" charset="0"/>
              </a:rPr>
              <a:t>2010 </a:t>
            </a:r>
            <a:r>
              <a:rPr kumimoji="0" lang="en-US" sz="1600" b="0" i="1" dirty="0">
                <a:solidFill>
                  <a:srgbClr val="000000"/>
                </a:solidFill>
                <a:latin typeface="+mj-lt"/>
                <a:cs typeface="Times New Roman" pitchFamily="18" charset="0"/>
              </a:rPr>
              <a:t>U.S. dollars)</a:t>
            </a:r>
          </a:p>
        </p:txBody>
      </p:sp>
    </p:spTree>
    <p:extLst>
      <p:ext uri="{BB962C8B-B14F-4D97-AF65-F5344CB8AC3E}">
        <p14:creationId xmlns:p14="http://schemas.microsoft.com/office/powerpoint/2010/main" val="542987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169914" y="5591352"/>
            <a:ext cx="1061323" cy="926755"/>
            <a:chOff x="14013" y="5924772"/>
            <a:chExt cx="1061323" cy="926755"/>
          </a:xfrm>
        </p:grpSpPr>
        <p:sp>
          <p:nvSpPr>
            <p:cNvPr id="80" name="Rectangle 79"/>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latin typeface="+mj-lt"/>
              </a:endParaRPr>
            </a:p>
          </p:txBody>
        </p:sp>
        <p:sp>
          <p:nvSpPr>
            <p:cNvPr id="81" name="TextBox 80"/>
            <p:cNvSpPr txBox="1"/>
            <p:nvPr userDrawn="1"/>
          </p:nvSpPr>
          <p:spPr>
            <a:xfrm>
              <a:off x="137885" y="5939121"/>
              <a:ext cx="739306"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mj-lt"/>
                  <a:cs typeface="Times New Roman" pitchFamily="18" charset="0"/>
                </a:rPr>
                <a:t>15</a:t>
              </a:r>
              <a:r>
                <a:rPr lang="en-US" sz="2400" b="1" i="1" baseline="30000" dirty="0" smtClean="0">
                  <a:solidFill>
                    <a:schemeClr val="bg1"/>
                  </a:solidFill>
                  <a:latin typeface="+mj-lt"/>
                  <a:cs typeface="Times New Roman" pitchFamily="18" charset="0"/>
                </a:rPr>
                <a:t>th</a:t>
              </a:r>
              <a:r>
                <a:rPr lang="en-US" sz="2400" b="1" i="1" dirty="0" smtClean="0">
                  <a:solidFill>
                    <a:schemeClr val="bg1"/>
                  </a:solidFill>
                  <a:latin typeface="+mj-lt"/>
                  <a:cs typeface="Times New Roman" pitchFamily="18" charset="0"/>
                </a:rPr>
                <a:t> </a:t>
              </a:r>
            </a:p>
          </p:txBody>
        </p:sp>
        <p:sp>
          <p:nvSpPr>
            <p:cNvPr id="82" name="TextBox 81"/>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mj-lt"/>
                  <a:cs typeface="Times New Roman" pitchFamily="18" charset="0"/>
                </a:rPr>
                <a:t>edition</a:t>
              </a:r>
              <a:endParaRPr lang="en-US" sz="1400" b="1" i="1" dirty="0">
                <a:solidFill>
                  <a:schemeClr val="bg1"/>
                </a:solidFill>
                <a:latin typeface="+mj-lt"/>
                <a:cs typeface="Times New Roman" pitchFamily="18" charset="0"/>
              </a:endParaRPr>
            </a:p>
          </p:txBody>
        </p:sp>
        <p:cxnSp>
          <p:nvCxnSpPr>
            <p:cNvPr id="83" name="Straight Connector 82"/>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4" name="TextBox 83"/>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mj-lt"/>
                  <a:cs typeface="Times New Roman" pitchFamily="18" charset="0"/>
                </a:rPr>
                <a:t>Gwartney</a:t>
              </a:r>
              <a:r>
                <a:rPr lang="en-US" sz="800" b="1" i="1" dirty="0" smtClean="0">
                  <a:solidFill>
                    <a:schemeClr val="bg1"/>
                  </a:solidFill>
                  <a:latin typeface="+mj-lt"/>
                  <a:cs typeface="Times New Roman" pitchFamily="18" charset="0"/>
                </a:rPr>
                <a:t>-Stroup</a:t>
              </a:r>
            </a:p>
            <a:p>
              <a:pPr algn="l">
                <a:spcBef>
                  <a:spcPts val="0"/>
                </a:spcBef>
              </a:pPr>
              <a:r>
                <a:rPr lang="en-US" sz="800" b="1" i="1" dirty="0" err="1" smtClean="0">
                  <a:solidFill>
                    <a:schemeClr val="bg1"/>
                  </a:solidFill>
                  <a:latin typeface="+mj-lt"/>
                  <a:cs typeface="Times New Roman" pitchFamily="18" charset="0"/>
                </a:rPr>
                <a:t>Sobel</a:t>
              </a:r>
              <a:r>
                <a:rPr lang="en-US" sz="800" b="1" i="1" dirty="0" smtClean="0">
                  <a:solidFill>
                    <a:schemeClr val="bg1"/>
                  </a:solidFill>
                  <a:latin typeface="+mj-lt"/>
                  <a:cs typeface="Times New Roman" pitchFamily="18" charset="0"/>
                </a:rPr>
                <a:t>-Macpherson</a:t>
              </a:r>
              <a:endParaRPr lang="en-US" sz="800" b="1" i="1" dirty="0">
                <a:solidFill>
                  <a:schemeClr val="bg1"/>
                </a:solidFill>
                <a:latin typeface="+mj-lt"/>
                <a:cs typeface="Times New Roman" pitchFamily="18" charset="0"/>
              </a:endParaRPr>
            </a:p>
          </p:txBody>
        </p:sp>
      </p:grpSp>
      <p:sp>
        <p:nvSpPr>
          <p:cNvPr id="2" name="Title 1"/>
          <p:cNvSpPr>
            <a:spLocks noGrp="1"/>
          </p:cNvSpPr>
          <p:nvPr>
            <p:ph type="title"/>
          </p:nvPr>
        </p:nvSpPr>
        <p:spPr>
          <a:xfrm>
            <a:off x="119569" y="106140"/>
            <a:ext cx="8904855" cy="928176"/>
          </a:xfrm>
        </p:spPr>
        <p:txBody>
          <a:bodyPr/>
          <a:lstStyle/>
          <a:p>
            <a:pPr>
              <a:lnSpc>
                <a:spcPts val="3500"/>
              </a:lnSpc>
            </a:pPr>
            <a:r>
              <a:rPr lang="en-US" dirty="0" smtClean="0"/>
              <a:t>Changing </a:t>
            </a:r>
            <a:r>
              <a:rPr lang="en-US" dirty="0"/>
              <a:t>Composition </a:t>
            </a:r>
            <a:br>
              <a:rPr lang="en-US" dirty="0"/>
            </a:br>
            <a:r>
              <a:rPr lang="en-US" dirty="0"/>
              <a:t>of Federal Spending</a:t>
            </a:r>
          </a:p>
        </p:txBody>
      </p:sp>
      <p:sp>
        <p:nvSpPr>
          <p:cNvPr id="196" name="Content Placeholder 2"/>
          <p:cNvSpPr>
            <a:spLocks noGrp="1"/>
          </p:cNvSpPr>
          <p:nvPr>
            <p:ph idx="1"/>
          </p:nvPr>
        </p:nvSpPr>
        <p:spPr>
          <a:xfrm>
            <a:off x="63183" y="1918297"/>
            <a:ext cx="5163093" cy="3337234"/>
          </a:xfrm>
        </p:spPr>
        <p:txBody>
          <a:bodyPr/>
          <a:lstStyle/>
          <a:p>
            <a:pPr marL="169863" indent="-169863">
              <a:lnSpc>
                <a:spcPct val="90000"/>
              </a:lnSpc>
            </a:pPr>
            <a:r>
              <a:rPr lang="en-US" sz="2200" dirty="0">
                <a:solidFill>
                  <a:srgbClr val="32302A"/>
                </a:solidFill>
                <a:ea typeface="ＭＳ Ｐゴシック" pitchFamily="-107" charset="-128"/>
                <a:cs typeface="ＭＳ Ｐゴシック" pitchFamily="-107" charset="-128"/>
              </a:rPr>
              <a:t>During the last </a:t>
            </a:r>
            <a:r>
              <a:rPr lang="en-US" sz="2200" dirty="0" smtClean="0">
                <a:solidFill>
                  <a:srgbClr val="32302A"/>
                </a:solidFill>
                <a:ea typeface="ＭＳ Ｐゴシック" pitchFamily="-107" charset="-128"/>
                <a:cs typeface="ＭＳ Ｐゴシック" pitchFamily="-107" charset="-128"/>
              </a:rPr>
              <a:t>five </a:t>
            </a:r>
            <a:r>
              <a:rPr lang="en-US" sz="2200" dirty="0">
                <a:solidFill>
                  <a:srgbClr val="32302A"/>
                </a:solidFill>
                <a:ea typeface="ＭＳ Ｐゴシック" pitchFamily="-107" charset="-128"/>
                <a:cs typeface="ＭＳ Ｐゴシック" pitchFamily="-107" charset="-128"/>
              </a:rPr>
              <a:t>decades, federal spending has shifted sharply away from national defense and toward spending on income transfers and health care. </a:t>
            </a:r>
          </a:p>
          <a:p>
            <a:pPr marL="169863" indent="-169863">
              <a:lnSpc>
                <a:spcPct val="90000"/>
              </a:lnSpc>
            </a:pPr>
            <a:r>
              <a:rPr lang="en-US" sz="2200" dirty="0" smtClean="0">
                <a:solidFill>
                  <a:srgbClr val="32302A"/>
                </a:solidFill>
                <a:ea typeface="ＭＳ Ｐゴシック" pitchFamily="-107" charset="-128"/>
                <a:cs typeface="ＭＳ Ｐゴシック" pitchFamily="-107" charset="-128"/>
              </a:rPr>
              <a:t>In 2015, </a:t>
            </a:r>
            <a:r>
              <a:rPr lang="en-US" sz="2200" dirty="0">
                <a:solidFill>
                  <a:srgbClr val="32302A"/>
                </a:solidFill>
                <a:ea typeface="ＭＳ Ｐゴシック" pitchFamily="-107" charset="-128"/>
                <a:cs typeface="ＭＳ Ｐゴシック" pitchFamily="-107" charset="-128"/>
              </a:rPr>
              <a:t>national defense accounted for only </a:t>
            </a:r>
            <a:r>
              <a:rPr lang="en-US" sz="2200" dirty="0" smtClean="0">
                <a:solidFill>
                  <a:srgbClr val="32302A"/>
                </a:solidFill>
                <a:ea typeface="ＭＳ Ｐゴシック" pitchFamily="-107" charset="-128"/>
                <a:cs typeface="ＭＳ Ｐゴシック" pitchFamily="-107" charset="-128"/>
              </a:rPr>
              <a:t>16.0% </a:t>
            </a:r>
            <a:r>
              <a:rPr lang="en-US" sz="2200" dirty="0">
                <a:solidFill>
                  <a:srgbClr val="32302A"/>
                </a:solidFill>
                <a:ea typeface="ＭＳ Ｐゴシック" pitchFamily="-107" charset="-128"/>
                <a:cs typeface="ＭＳ Ｐゴシック" pitchFamily="-107" charset="-128"/>
              </a:rPr>
              <a:t>of the federal budget, down from 52.2% in 1960. </a:t>
            </a:r>
          </a:p>
          <a:p>
            <a:pPr marL="169863" indent="-169863">
              <a:lnSpc>
                <a:spcPct val="90000"/>
              </a:lnSpc>
            </a:pPr>
            <a:r>
              <a:rPr lang="en-US" sz="2200" dirty="0">
                <a:solidFill>
                  <a:srgbClr val="32302A"/>
                </a:solidFill>
                <a:ea typeface="ＭＳ Ｐゴシック" pitchFamily="-107" charset="-128"/>
                <a:cs typeface="ＭＳ Ｐゴシック" pitchFamily="-107" charset="-128"/>
              </a:rPr>
              <a:t>In contrast, spending on income transfers and </a:t>
            </a:r>
            <a:r>
              <a:rPr lang="en-US" sz="2200" dirty="0" smtClean="0">
                <a:solidFill>
                  <a:srgbClr val="32302A"/>
                </a:solidFill>
                <a:ea typeface="ＭＳ Ｐゴシック" pitchFamily="-107" charset="-128"/>
                <a:cs typeface="ＭＳ Ｐゴシック" pitchFamily="-107" charset="-128"/>
              </a:rPr>
              <a:t>health care </a:t>
            </a:r>
            <a:r>
              <a:rPr lang="en-US" sz="2200" dirty="0">
                <a:solidFill>
                  <a:srgbClr val="32302A"/>
                </a:solidFill>
                <a:ea typeface="ＭＳ Ｐゴシック" pitchFamily="-107" charset="-128"/>
                <a:cs typeface="ＭＳ Ｐゴシック" pitchFamily="-107" charset="-128"/>
              </a:rPr>
              <a:t>rose from 21.5% of the federal budget in 1960 to </a:t>
            </a:r>
            <a:r>
              <a:rPr lang="en-US" sz="2200" dirty="0" smtClean="0">
                <a:solidFill>
                  <a:srgbClr val="32302A"/>
                </a:solidFill>
                <a:ea typeface="ＭＳ Ｐゴシック" pitchFamily="-107" charset="-128"/>
                <a:cs typeface="ＭＳ Ｐゴシック" pitchFamily="-107" charset="-128"/>
              </a:rPr>
              <a:t>65.8% </a:t>
            </a:r>
            <a:r>
              <a:rPr lang="en-US" sz="2200" dirty="0">
                <a:solidFill>
                  <a:srgbClr val="32302A"/>
                </a:solidFill>
                <a:ea typeface="ＭＳ Ｐゴシック" pitchFamily="-107" charset="-128"/>
                <a:cs typeface="ＭＳ Ｐゴシック" pitchFamily="-107" charset="-128"/>
              </a:rPr>
              <a:t>in </a:t>
            </a:r>
            <a:r>
              <a:rPr lang="en-US" sz="2200" dirty="0" smtClean="0">
                <a:solidFill>
                  <a:srgbClr val="32302A"/>
                </a:solidFill>
                <a:ea typeface="ＭＳ Ｐゴシック" pitchFamily="-107" charset="-128"/>
                <a:cs typeface="ＭＳ Ｐゴシック" pitchFamily="-107" charset="-128"/>
              </a:rPr>
              <a:t>2015. </a:t>
            </a:r>
            <a:endParaRPr lang="en-US" sz="2200" dirty="0">
              <a:solidFill>
                <a:srgbClr val="32302A"/>
              </a:solidFill>
              <a:ea typeface="ＭＳ Ｐゴシック" pitchFamily="-107" charset="-128"/>
              <a:cs typeface="ＭＳ Ｐゴシック" pitchFamily="-107" charset="-128"/>
            </a:endParaRPr>
          </a:p>
        </p:txBody>
      </p:sp>
      <p:sp>
        <p:nvSpPr>
          <p:cNvPr id="85" name="Rectangle 3"/>
          <p:cNvSpPr>
            <a:spLocks noChangeArrowheads="1"/>
          </p:cNvSpPr>
          <p:nvPr/>
        </p:nvSpPr>
        <p:spPr bwMode="auto">
          <a:xfrm>
            <a:off x="5217138" y="24205"/>
            <a:ext cx="3897445" cy="6597312"/>
          </a:xfrm>
          <a:prstGeom prst="rect">
            <a:avLst/>
          </a:prstGeom>
          <a:solidFill>
            <a:srgbClr val="FBF7BD"/>
          </a:solidFill>
          <a:ln w="12700">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cxnSp>
        <p:nvCxnSpPr>
          <p:cNvPr id="86" name="Straight Connector 85"/>
          <p:cNvCxnSpPr/>
          <p:nvPr/>
        </p:nvCxnSpPr>
        <p:spPr>
          <a:xfrm>
            <a:off x="5808331" y="3352286"/>
            <a:ext cx="2652298"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88" name="Group 99"/>
          <p:cNvGrpSpPr>
            <a:grpSpLocks/>
          </p:cNvGrpSpPr>
          <p:nvPr/>
        </p:nvGrpSpPr>
        <p:grpSpPr bwMode="auto">
          <a:xfrm>
            <a:off x="5409441" y="4911705"/>
            <a:ext cx="647701" cy="875537"/>
            <a:chOff x="3510" y="1738"/>
            <a:chExt cx="408" cy="805"/>
          </a:xfrm>
        </p:grpSpPr>
        <p:sp>
          <p:nvSpPr>
            <p:cNvPr id="89" name="Rectangle 40"/>
            <p:cNvSpPr>
              <a:spLocks noChangeArrowheads="1"/>
            </p:cNvSpPr>
            <p:nvPr/>
          </p:nvSpPr>
          <p:spPr bwMode="auto">
            <a:xfrm>
              <a:off x="3510" y="1738"/>
              <a:ext cx="408" cy="243"/>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21.5%</a:t>
              </a:r>
              <a:endParaRPr kumimoji="0" lang="en-US" sz="1400" b="0" dirty="0">
                <a:solidFill>
                  <a:srgbClr val="000000"/>
                </a:solidFill>
                <a:latin typeface="+mj-lt"/>
                <a:cs typeface="Times New Roman" pitchFamily="18" charset="0"/>
              </a:endParaRPr>
            </a:p>
          </p:txBody>
        </p:sp>
        <p:grpSp>
          <p:nvGrpSpPr>
            <p:cNvPr id="90" name="Group 87"/>
            <p:cNvGrpSpPr>
              <a:grpSpLocks/>
            </p:cNvGrpSpPr>
            <p:nvPr/>
          </p:nvGrpSpPr>
          <p:grpSpPr bwMode="auto">
            <a:xfrm>
              <a:off x="3558" y="1956"/>
              <a:ext cx="230" cy="587"/>
              <a:chOff x="3558" y="1884"/>
              <a:chExt cx="230" cy="660"/>
            </a:xfrm>
          </p:grpSpPr>
          <p:sp>
            <p:nvSpPr>
              <p:cNvPr id="91" name="Rectangle 39"/>
              <p:cNvSpPr>
                <a:spLocks noChangeArrowheads="1"/>
              </p:cNvSpPr>
              <p:nvPr/>
            </p:nvSpPr>
            <p:spPr bwMode="auto">
              <a:xfrm>
                <a:off x="3558" y="1951"/>
                <a:ext cx="230" cy="593"/>
              </a:xfrm>
              <a:prstGeom prst="rect">
                <a:avLst/>
              </a:prstGeom>
              <a:solidFill>
                <a:srgbClr val="FFCC99"/>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26" name="Rectangle 41"/>
              <p:cNvSpPr>
                <a:spLocks noChangeArrowheads="1"/>
              </p:cNvSpPr>
              <p:nvPr/>
            </p:nvSpPr>
            <p:spPr bwMode="auto">
              <a:xfrm>
                <a:off x="3558" y="1884"/>
                <a:ext cx="230" cy="28"/>
              </a:xfrm>
              <a:prstGeom prst="rect">
                <a:avLst/>
              </a:prstGeom>
              <a:solidFill>
                <a:srgbClr val="A4B5F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grpSp>
      </p:grpSp>
      <p:grpSp>
        <p:nvGrpSpPr>
          <p:cNvPr id="127" name="Group 100"/>
          <p:cNvGrpSpPr>
            <a:grpSpLocks/>
          </p:cNvGrpSpPr>
          <p:nvPr/>
        </p:nvGrpSpPr>
        <p:grpSpPr bwMode="auto">
          <a:xfrm>
            <a:off x="5907017" y="4700709"/>
            <a:ext cx="647701" cy="1094151"/>
            <a:chOff x="3821" y="1544"/>
            <a:chExt cx="408" cy="1006"/>
          </a:xfrm>
        </p:grpSpPr>
        <p:sp>
          <p:nvSpPr>
            <p:cNvPr id="128" name="Rectangle 43"/>
            <p:cNvSpPr>
              <a:spLocks noChangeArrowheads="1"/>
            </p:cNvSpPr>
            <p:nvPr/>
          </p:nvSpPr>
          <p:spPr bwMode="auto">
            <a:xfrm>
              <a:off x="3821" y="1544"/>
              <a:ext cx="408" cy="243"/>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29.7%</a:t>
              </a:r>
              <a:endParaRPr kumimoji="0" lang="en-US" sz="1400" b="0" dirty="0">
                <a:solidFill>
                  <a:srgbClr val="000000"/>
                </a:solidFill>
                <a:latin typeface="+mj-lt"/>
                <a:cs typeface="Times New Roman" pitchFamily="18" charset="0"/>
              </a:endParaRPr>
            </a:p>
          </p:txBody>
        </p:sp>
        <p:grpSp>
          <p:nvGrpSpPr>
            <p:cNvPr id="129" name="Group 88"/>
            <p:cNvGrpSpPr>
              <a:grpSpLocks/>
            </p:cNvGrpSpPr>
            <p:nvPr/>
          </p:nvGrpSpPr>
          <p:grpSpPr bwMode="auto">
            <a:xfrm>
              <a:off x="3887" y="1763"/>
              <a:ext cx="230" cy="787"/>
              <a:chOff x="3887" y="1666"/>
              <a:chExt cx="230" cy="885"/>
            </a:xfrm>
          </p:grpSpPr>
          <p:sp>
            <p:nvSpPr>
              <p:cNvPr id="130" name="Rectangle 45"/>
              <p:cNvSpPr>
                <a:spLocks noChangeArrowheads="1"/>
              </p:cNvSpPr>
              <p:nvPr/>
            </p:nvSpPr>
            <p:spPr bwMode="auto">
              <a:xfrm>
                <a:off x="3887" y="1870"/>
                <a:ext cx="230" cy="681"/>
              </a:xfrm>
              <a:prstGeom prst="rect">
                <a:avLst/>
              </a:prstGeom>
              <a:solidFill>
                <a:srgbClr val="FFCC99"/>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31" name="Rectangle 46"/>
              <p:cNvSpPr>
                <a:spLocks noChangeArrowheads="1"/>
              </p:cNvSpPr>
              <p:nvPr/>
            </p:nvSpPr>
            <p:spPr bwMode="auto">
              <a:xfrm>
                <a:off x="3887" y="1666"/>
                <a:ext cx="230" cy="179"/>
              </a:xfrm>
              <a:prstGeom prst="rect">
                <a:avLst/>
              </a:prstGeom>
              <a:solidFill>
                <a:srgbClr val="A4B5F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grpSp>
      </p:grpSp>
      <p:grpSp>
        <p:nvGrpSpPr>
          <p:cNvPr id="132" name="Group 101"/>
          <p:cNvGrpSpPr>
            <a:grpSpLocks/>
          </p:cNvGrpSpPr>
          <p:nvPr/>
        </p:nvGrpSpPr>
        <p:grpSpPr bwMode="auto">
          <a:xfrm>
            <a:off x="6404593" y="4301539"/>
            <a:ext cx="647700" cy="1495469"/>
            <a:chOff x="4162" y="1177"/>
            <a:chExt cx="408" cy="1375"/>
          </a:xfrm>
        </p:grpSpPr>
        <p:sp>
          <p:nvSpPr>
            <p:cNvPr id="133" name="Rectangle 49"/>
            <p:cNvSpPr>
              <a:spLocks noChangeArrowheads="1"/>
            </p:cNvSpPr>
            <p:nvPr/>
          </p:nvSpPr>
          <p:spPr bwMode="auto">
            <a:xfrm>
              <a:off x="4162" y="1177"/>
              <a:ext cx="408" cy="243"/>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44.1%</a:t>
              </a:r>
              <a:endParaRPr kumimoji="0" lang="en-US" sz="1400" b="0" dirty="0">
                <a:solidFill>
                  <a:srgbClr val="000000"/>
                </a:solidFill>
                <a:latin typeface="+mj-lt"/>
                <a:cs typeface="Times New Roman" pitchFamily="18" charset="0"/>
              </a:endParaRPr>
            </a:p>
          </p:txBody>
        </p:sp>
        <p:grpSp>
          <p:nvGrpSpPr>
            <p:cNvPr id="134" name="Group 89"/>
            <p:cNvGrpSpPr>
              <a:grpSpLocks/>
            </p:cNvGrpSpPr>
            <p:nvPr/>
          </p:nvGrpSpPr>
          <p:grpSpPr bwMode="auto">
            <a:xfrm>
              <a:off x="4217" y="1391"/>
              <a:ext cx="230" cy="1161"/>
              <a:chOff x="4217" y="1248"/>
              <a:chExt cx="230" cy="1310"/>
            </a:xfrm>
          </p:grpSpPr>
          <p:sp>
            <p:nvSpPr>
              <p:cNvPr id="135" name="Rectangle 48"/>
              <p:cNvSpPr>
                <a:spLocks noChangeArrowheads="1"/>
              </p:cNvSpPr>
              <p:nvPr/>
            </p:nvSpPr>
            <p:spPr bwMode="auto">
              <a:xfrm>
                <a:off x="4217" y="1556"/>
                <a:ext cx="230" cy="1002"/>
              </a:xfrm>
              <a:prstGeom prst="rect">
                <a:avLst/>
              </a:prstGeom>
              <a:solidFill>
                <a:srgbClr val="FFCC99"/>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36" name="Rectangle 50"/>
              <p:cNvSpPr>
                <a:spLocks noChangeArrowheads="1"/>
              </p:cNvSpPr>
              <p:nvPr/>
            </p:nvSpPr>
            <p:spPr bwMode="auto">
              <a:xfrm>
                <a:off x="4217" y="1248"/>
                <a:ext cx="230" cy="275"/>
              </a:xfrm>
              <a:prstGeom prst="rect">
                <a:avLst/>
              </a:prstGeom>
              <a:solidFill>
                <a:srgbClr val="A4B5F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grpSp>
      </p:grpSp>
      <p:grpSp>
        <p:nvGrpSpPr>
          <p:cNvPr id="137" name="Group 102"/>
          <p:cNvGrpSpPr>
            <a:grpSpLocks/>
          </p:cNvGrpSpPr>
          <p:nvPr/>
        </p:nvGrpSpPr>
        <p:grpSpPr bwMode="auto">
          <a:xfrm>
            <a:off x="6902168" y="4290673"/>
            <a:ext cx="647700" cy="1506358"/>
            <a:chOff x="4478" y="1167"/>
            <a:chExt cx="408" cy="1385"/>
          </a:xfrm>
        </p:grpSpPr>
        <p:sp>
          <p:nvSpPr>
            <p:cNvPr id="138" name="Rectangle 53"/>
            <p:cNvSpPr>
              <a:spLocks noChangeArrowheads="1"/>
            </p:cNvSpPr>
            <p:nvPr/>
          </p:nvSpPr>
          <p:spPr bwMode="auto">
            <a:xfrm>
              <a:off x="4478" y="1167"/>
              <a:ext cx="408" cy="243"/>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44.1%</a:t>
              </a:r>
              <a:endParaRPr kumimoji="0" lang="en-US" sz="1400" b="0" dirty="0">
                <a:solidFill>
                  <a:srgbClr val="000000"/>
                </a:solidFill>
                <a:latin typeface="+mj-lt"/>
                <a:cs typeface="Times New Roman" pitchFamily="18" charset="0"/>
              </a:endParaRPr>
            </a:p>
          </p:txBody>
        </p:sp>
        <p:grpSp>
          <p:nvGrpSpPr>
            <p:cNvPr id="139" name="Group 90"/>
            <p:cNvGrpSpPr>
              <a:grpSpLocks/>
            </p:cNvGrpSpPr>
            <p:nvPr/>
          </p:nvGrpSpPr>
          <p:grpSpPr bwMode="auto">
            <a:xfrm>
              <a:off x="4541" y="1386"/>
              <a:ext cx="230" cy="1166"/>
              <a:chOff x="4541" y="1242"/>
              <a:chExt cx="230" cy="1312"/>
            </a:xfrm>
          </p:grpSpPr>
          <p:sp>
            <p:nvSpPr>
              <p:cNvPr id="140" name="Rectangle 52"/>
              <p:cNvSpPr>
                <a:spLocks noChangeArrowheads="1"/>
              </p:cNvSpPr>
              <p:nvPr/>
            </p:nvSpPr>
            <p:spPr bwMode="auto">
              <a:xfrm>
                <a:off x="4541" y="1634"/>
                <a:ext cx="230" cy="920"/>
              </a:xfrm>
              <a:prstGeom prst="rect">
                <a:avLst/>
              </a:prstGeom>
              <a:solidFill>
                <a:srgbClr val="FFCC99"/>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41" name="Rectangle 54"/>
              <p:cNvSpPr>
                <a:spLocks noChangeArrowheads="1"/>
              </p:cNvSpPr>
              <p:nvPr/>
            </p:nvSpPr>
            <p:spPr bwMode="auto">
              <a:xfrm>
                <a:off x="4541" y="1242"/>
                <a:ext cx="230" cy="359"/>
              </a:xfrm>
              <a:prstGeom prst="rect">
                <a:avLst/>
              </a:prstGeom>
              <a:solidFill>
                <a:srgbClr val="A4B5F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grpSp>
      </p:grpSp>
      <p:grpSp>
        <p:nvGrpSpPr>
          <p:cNvPr id="142" name="Group 103"/>
          <p:cNvGrpSpPr>
            <a:grpSpLocks/>
          </p:cNvGrpSpPr>
          <p:nvPr/>
        </p:nvGrpSpPr>
        <p:grpSpPr bwMode="auto">
          <a:xfrm>
            <a:off x="7399743" y="3945895"/>
            <a:ext cx="647700" cy="1851134"/>
            <a:chOff x="4816" y="850"/>
            <a:chExt cx="408" cy="1702"/>
          </a:xfrm>
        </p:grpSpPr>
        <p:sp>
          <p:nvSpPr>
            <p:cNvPr id="143" name="Rectangle 57"/>
            <p:cNvSpPr>
              <a:spLocks noChangeArrowheads="1"/>
            </p:cNvSpPr>
            <p:nvPr/>
          </p:nvSpPr>
          <p:spPr bwMode="auto">
            <a:xfrm>
              <a:off x="4816" y="850"/>
              <a:ext cx="408" cy="243"/>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56.7%</a:t>
              </a:r>
              <a:endParaRPr kumimoji="0" lang="en-US" sz="1400" b="0" dirty="0">
                <a:solidFill>
                  <a:srgbClr val="000000"/>
                </a:solidFill>
                <a:latin typeface="+mj-lt"/>
                <a:cs typeface="Times New Roman" pitchFamily="18" charset="0"/>
              </a:endParaRPr>
            </a:p>
          </p:txBody>
        </p:sp>
        <p:grpSp>
          <p:nvGrpSpPr>
            <p:cNvPr id="144" name="Group 91"/>
            <p:cNvGrpSpPr>
              <a:grpSpLocks/>
            </p:cNvGrpSpPr>
            <p:nvPr/>
          </p:nvGrpSpPr>
          <p:grpSpPr bwMode="auto">
            <a:xfrm>
              <a:off x="4876" y="1067"/>
              <a:ext cx="230" cy="1485"/>
              <a:chOff x="4876" y="884"/>
              <a:chExt cx="230" cy="1670"/>
            </a:xfrm>
          </p:grpSpPr>
          <p:sp>
            <p:nvSpPr>
              <p:cNvPr id="145" name="Rectangle 56"/>
              <p:cNvSpPr>
                <a:spLocks noChangeArrowheads="1"/>
              </p:cNvSpPr>
              <p:nvPr/>
            </p:nvSpPr>
            <p:spPr bwMode="auto">
              <a:xfrm>
                <a:off x="4876" y="1482"/>
                <a:ext cx="230" cy="1072"/>
              </a:xfrm>
              <a:prstGeom prst="rect">
                <a:avLst/>
              </a:prstGeom>
              <a:solidFill>
                <a:srgbClr val="FFCC99"/>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46" name="Rectangle 58"/>
              <p:cNvSpPr>
                <a:spLocks noChangeArrowheads="1"/>
              </p:cNvSpPr>
              <p:nvPr/>
            </p:nvSpPr>
            <p:spPr bwMode="auto">
              <a:xfrm>
                <a:off x="4876" y="884"/>
                <a:ext cx="230" cy="567"/>
              </a:xfrm>
              <a:prstGeom prst="rect">
                <a:avLst/>
              </a:prstGeom>
              <a:solidFill>
                <a:srgbClr val="A4B5F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grpSp>
      </p:grpSp>
      <p:grpSp>
        <p:nvGrpSpPr>
          <p:cNvPr id="147" name="Group 106"/>
          <p:cNvGrpSpPr>
            <a:grpSpLocks/>
          </p:cNvGrpSpPr>
          <p:nvPr/>
        </p:nvGrpSpPr>
        <p:grpSpPr bwMode="auto">
          <a:xfrm>
            <a:off x="7897318" y="3786606"/>
            <a:ext cx="647699" cy="2003403"/>
            <a:chOff x="5142" y="704"/>
            <a:chExt cx="408" cy="1842"/>
          </a:xfrm>
        </p:grpSpPr>
        <p:sp>
          <p:nvSpPr>
            <p:cNvPr id="148" name="Rectangle 81"/>
            <p:cNvSpPr>
              <a:spLocks noChangeArrowheads="1"/>
            </p:cNvSpPr>
            <p:nvPr/>
          </p:nvSpPr>
          <p:spPr bwMode="auto">
            <a:xfrm>
              <a:off x="5142" y="704"/>
              <a:ext cx="408" cy="243"/>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62.2%</a:t>
              </a:r>
              <a:endParaRPr kumimoji="0" lang="en-US" sz="1400" b="0" dirty="0">
                <a:solidFill>
                  <a:srgbClr val="000000"/>
                </a:solidFill>
                <a:latin typeface="+mj-lt"/>
                <a:cs typeface="Times New Roman" pitchFamily="18" charset="0"/>
              </a:endParaRPr>
            </a:p>
          </p:txBody>
        </p:sp>
        <p:sp>
          <p:nvSpPr>
            <p:cNvPr id="149" name="Rectangle 80"/>
            <p:cNvSpPr>
              <a:spLocks noChangeArrowheads="1"/>
            </p:cNvSpPr>
            <p:nvPr/>
          </p:nvSpPr>
          <p:spPr bwMode="auto">
            <a:xfrm>
              <a:off x="5202" y="1562"/>
              <a:ext cx="230" cy="984"/>
            </a:xfrm>
            <a:prstGeom prst="rect">
              <a:avLst/>
            </a:prstGeom>
            <a:solidFill>
              <a:srgbClr val="FFCC99"/>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dirty="0">
                <a:latin typeface="+mj-lt"/>
                <a:cs typeface="Times New Roman" pitchFamily="18" charset="0"/>
              </a:endParaRPr>
            </a:p>
          </p:txBody>
        </p:sp>
        <p:sp>
          <p:nvSpPr>
            <p:cNvPr id="150" name="Rectangle 82"/>
            <p:cNvSpPr>
              <a:spLocks noChangeArrowheads="1"/>
            </p:cNvSpPr>
            <p:nvPr/>
          </p:nvSpPr>
          <p:spPr bwMode="auto">
            <a:xfrm>
              <a:off x="5202" y="920"/>
              <a:ext cx="230" cy="614"/>
            </a:xfrm>
            <a:prstGeom prst="rect">
              <a:avLst/>
            </a:prstGeom>
            <a:solidFill>
              <a:srgbClr val="A4B5F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grpSp>
      <p:grpSp>
        <p:nvGrpSpPr>
          <p:cNvPr id="151" name="Group 93"/>
          <p:cNvGrpSpPr>
            <a:grpSpLocks/>
          </p:cNvGrpSpPr>
          <p:nvPr/>
        </p:nvGrpSpPr>
        <p:grpSpPr bwMode="auto">
          <a:xfrm>
            <a:off x="5439759" y="492972"/>
            <a:ext cx="647700" cy="2351088"/>
            <a:chOff x="1207" y="1066"/>
            <a:chExt cx="408" cy="1481"/>
          </a:xfrm>
        </p:grpSpPr>
        <p:sp>
          <p:nvSpPr>
            <p:cNvPr id="152" name="Rectangle 23"/>
            <p:cNvSpPr>
              <a:spLocks noChangeArrowheads="1"/>
            </p:cNvSpPr>
            <p:nvPr/>
          </p:nvSpPr>
          <p:spPr bwMode="auto">
            <a:xfrm>
              <a:off x="1255" y="1218"/>
              <a:ext cx="230" cy="1329"/>
            </a:xfrm>
            <a:prstGeom prst="rect">
              <a:avLst/>
            </a:prstGeom>
            <a:solidFill>
              <a:schemeClr val="accent3">
                <a:lumMod val="60000"/>
                <a:lumOff val="4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53" name="Rectangle 24"/>
            <p:cNvSpPr>
              <a:spLocks noChangeArrowheads="1"/>
            </p:cNvSpPr>
            <p:nvPr/>
          </p:nvSpPr>
          <p:spPr bwMode="auto">
            <a:xfrm>
              <a:off x="1207" y="1066"/>
              <a:ext cx="408" cy="167"/>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52.2%</a:t>
              </a:r>
              <a:endParaRPr kumimoji="0" lang="en-US" sz="1400" b="0" dirty="0">
                <a:solidFill>
                  <a:srgbClr val="000000"/>
                </a:solidFill>
                <a:latin typeface="+mj-lt"/>
                <a:cs typeface="Times New Roman" pitchFamily="18" charset="0"/>
              </a:endParaRPr>
            </a:p>
          </p:txBody>
        </p:sp>
      </p:grpSp>
      <p:grpSp>
        <p:nvGrpSpPr>
          <p:cNvPr id="154" name="Group 94"/>
          <p:cNvGrpSpPr>
            <a:grpSpLocks/>
          </p:cNvGrpSpPr>
          <p:nvPr/>
        </p:nvGrpSpPr>
        <p:grpSpPr bwMode="auto">
          <a:xfrm>
            <a:off x="5935688" y="896197"/>
            <a:ext cx="647700" cy="1947863"/>
            <a:chOff x="1518" y="1320"/>
            <a:chExt cx="408" cy="1227"/>
          </a:xfrm>
        </p:grpSpPr>
        <p:sp>
          <p:nvSpPr>
            <p:cNvPr id="155" name="Rectangle 26"/>
            <p:cNvSpPr>
              <a:spLocks noChangeArrowheads="1"/>
            </p:cNvSpPr>
            <p:nvPr/>
          </p:nvSpPr>
          <p:spPr bwMode="auto">
            <a:xfrm>
              <a:off x="1579" y="1471"/>
              <a:ext cx="230" cy="1076"/>
            </a:xfrm>
            <a:prstGeom prst="rect">
              <a:avLst/>
            </a:prstGeom>
            <a:solidFill>
              <a:schemeClr val="accent3">
                <a:lumMod val="60000"/>
                <a:lumOff val="4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56" name="Rectangle 27"/>
            <p:cNvSpPr>
              <a:spLocks noChangeArrowheads="1"/>
            </p:cNvSpPr>
            <p:nvPr/>
          </p:nvSpPr>
          <p:spPr bwMode="auto">
            <a:xfrm>
              <a:off x="1518" y="1320"/>
              <a:ext cx="408" cy="167"/>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41.8%</a:t>
              </a:r>
              <a:endParaRPr kumimoji="0" lang="en-US" sz="1400" b="0" dirty="0">
                <a:solidFill>
                  <a:srgbClr val="000000"/>
                </a:solidFill>
                <a:latin typeface="+mj-lt"/>
                <a:cs typeface="Times New Roman" pitchFamily="18" charset="0"/>
              </a:endParaRPr>
            </a:p>
          </p:txBody>
        </p:sp>
      </p:grpSp>
      <p:grpSp>
        <p:nvGrpSpPr>
          <p:cNvPr id="157" name="Group 95"/>
          <p:cNvGrpSpPr>
            <a:grpSpLocks/>
          </p:cNvGrpSpPr>
          <p:nvPr/>
        </p:nvGrpSpPr>
        <p:grpSpPr bwMode="auto">
          <a:xfrm>
            <a:off x="6431617" y="1674074"/>
            <a:ext cx="647700" cy="1169988"/>
            <a:chOff x="1859" y="1810"/>
            <a:chExt cx="408" cy="737"/>
          </a:xfrm>
        </p:grpSpPr>
        <p:sp>
          <p:nvSpPr>
            <p:cNvPr id="158" name="Rectangle 29"/>
            <p:cNvSpPr>
              <a:spLocks noChangeArrowheads="1"/>
            </p:cNvSpPr>
            <p:nvPr/>
          </p:nvSpPr>
          <p:spPr bwMode="auto">
            <a:xfrm>
              <a:off x="1904" y="1960"/>
              <a:ext cx="230" cy="587"/>
            </a:xfrm>
            <a:prstGeom prst="rect">
              <a:avLst/>
            </a:prstGeom>
            <a:solidFill>
              <a:schemeClr val="accent3">
                <a:lumMod val="60000"/>
                <a:lumOff val="4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59" name="Rectangle 30"/>
            <p:cNvSpPr>
              <a:spLocks noChangeArrowheads="1"/>
            </p:cNvSpPr>
            <p:nvPr/>
          </p:nvSpPr>
          <p:spPr bwMode="auto">
            <a:xfrm>
              <a:off x="1859" y="1810"/>
              <a:ext cx="408" cy="167"/>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22.7%</a:t>
              </a:r>
              <a:endParaRPr kumimoji="0" lang="en-US" sz="1400" b="0" dirty="0">
                <a:solidFill>
                  <a:srgbClr val="000000"/>
                </a:solidFill>
                <a:latin typeface="+mj-lt"/>
                <a:cs typeface="Times New Roman" pitchFamily="18" charset="0"/>
              </a:endParaRPr>
            </a:p>
          </p:txBody>
        </p:sp>
      </p:grpSp>
      <p:grpSp>
        <p:nvGrpSpPr>
          <p:cNvPr id="160" name="Group 96"/>
          <p:cNvGrpSpPr>
            <a:grpSpLocks/>
          </p:cNvGrpSpPr>
          <p:nvPr/>
        </p:nvGrpSpPr>
        <p:grpSpPr bwMode="auto">
          <a:xfrm>
            <a:off x="6927546" y="1618510"/>
            <a:ext cx="647700" cy="1225550"/>
            <a:chOff x="2161" y="1775"/>
            <a:chExt cx="408" cy="772"/>
          </a:xfrm>
        </p:grpSpPr>
        <p:sp>
          <p:nvSpPr>
            <p:cNvPr id="161" name="Rectangle 32"/>
            <p:cNvSpPr>
              <a:spLocks noChangeArrowheads="1"/>
            </p:cNvSpPr>
            <p:nvPr/>
          </p:nvSpPr>
          <p:spPr bwMode="auto">
            <a:xfrm>
              <a:off x="2228" y="1933"/>
              <a:ext cx="230" cy="614"/>
            </a:xfrm>
            <a:prstGeom prst="rect">
              <a:avLst/>
            </a:prstGeom>
            <a:solidFill>
              <a:schemeClr val="accent3">
                <a:lumMod val="60000"/>
                <a:lumOff val="4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62" name="Rectangle 33"/>
            <p:cNvSpPr>
              <a:spLocks noChangeArrowheads="1"/>
            </p:cNvSpPr>
            <p:nvPr/>
          </p:nvSpPr>
          <p:spPr bwMode="auto">
            <a:xfrm>
              <a:off x="2161" y="1775"/>
              <a:ext cx="408" cy="167"/>
            </a:xfrm>
            <a:prstGeom prst="rect">
              <a:avLst/>
            </a:prstGeom>
            <a:noFill/>
            <a:ln w="9525">
              <a:noFill/>
              <a:miter lim="800000"/>
              <a:headEnd/>
              <a:tailEnd/>
            </a:ln>
            <a:effectLst/>
          </p:spPr>
          <p:txBody>
            <a:bodyPr wrap="none">
              <a:prstTxWarp prst="textNoShape">
                <a:avLst/>
              </a:prstTxWarp>
              <a:spAutoFit/>
            </a:bodyPr>
            <a:lstStyle/>
            <a:p>
              <a:pPr algn="r">
                <a:lnSpc>
                  <a:spcPct val="80000"/>
                </a:lnSpc>
              </a:pPr>
              <a:r>
                <a:rPr kumimoji="0" lang="en-US" sz="1400" b="0" dirty="0" smtClean="0">
                  <a:solidFill>
                    <a:srgbClr val="000000"/>
                  </a:solidFill>
                  <a:latin typeface="+mj-lt"/>
                  <a:cs typeface="Times New Roman" pitchFamily="18" charset="0"/>
                </a:rPr>
                <a:t>23.9%</a:t>
              </a:r>
              <a:endParaRPr kumimoji="0" lang="en-US" sz="1400" b="0" dirty="0">
                <a:solidFill>
                  <a:srgbClr val="000000"/>
                </a:solidFill>
                <a:latin typeface="+mj-lt"/>
                <a:cs typeface="Times New Roman" pitchFamily="18" charset="0"/>
              </a:endParaRPr>
            </a:p>
          </p:txBody>
        </p:sp>
      </p:grpSp>
      <p:grpSp>
        <p:nvGrpSpPr>
          <p:cNvPr id="163" name="Group 98"/>
          <p:cNvGrpSpPr>
            <a:grpSpLocks/>
          </p:cNvGrpSpPr>
          <p:nvPr/>
        </p:nvGrpSpPr>
        <p:grpSpPr bwMode="auto">
          <a:xfrm>
            <a:off x="7919405" y="1812106"/>
            <a:ext cx="647701" cy="1031966"/>
            <a:chOff x="2813" y="1909"/>
            <a:chExt cx="408" cy="638"/>
          </a:xfrm>
        </p:grpSpPr>
        <p:sp>
          <p:nvSpPr>
            <p:cNvPr id="164" name="Rectangle 35"/>
            <p:cNvSpPr>
              <a:spLocks noChangeArrowheads="1"/>
            </p:cNvSpPr>
            <p:nvPr/>
          </p:nvSpPr>
          <p:spPr bwMode="auto">
            <a:xfrm>
              <a:off x="2878" y="2071"/>
              <a:ext cx="230" cy="476"/>
            </a:xfrm>
            <a:prstGeom prst="rect">
              <a:avLst/>
            </a:prstGeom>
            <a:solidFill>
              <a:schemeClr val="accent3">
                <a:lumMod val="60000"/>
                <a:lumOff val="4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65" name="Rectangle 36"/>
            <p:cNvSpPr>
              <a:spLocks noChangeArrowheads="1"/>
            </p:cNvSpPr>
            <p:nvPr/>
          </p:nvSpPr>
          <p:spPr bwMode="auto">
            <a:xfrm>
              <a:off x="2813" y="1909"/>
              <a:ext cx="408" cy="16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20.1%</a:t>
              </a:r>
              <a:endParaRPr kumimoji="0" lang="en-US" sz="1400" b="0" dirty="0">
                <a:solidFill>
                  <a:srgbClr val="000000"/>
                </a:solidFill>
                <a:latin typeface="+mj-lt"/>
                <a:cs typeface="Times New Roman" pitchFamily="18" charset="0"/>
              </a:endParaRPr>
            </a:p>
          </p:txBody>
        </p:sp>
      </p:grpSp>
      <p:grpSp>
        <p:nvGrpSpPr>
          <p:cNvPr id="166" name="Group 97"/>
          <p:cNvGrpSpPr>
            <a:grpSpLocks/>
          </p:cNvGrpSpPr>
          <p:nvPr/>
        </p:nvGrpSpPr>
        <p:grpSpPr bwMode="auto">
          <a:xfrm>
            <a:off x="7423475" y="1913785"/>
            <a:ext cx="647701" cy="930275"/>
            <a:chOff x="2481" y="1961"/>
            <a:chExt cx="408" cy="586"/>
          </a:xfrm>
        </p:grpSpPr>
        <p:sp>
          <p:nvSpPr>
            <p:cNvPr id="167" name="Rectangle 66"/>
            <p:cNvSpPr>
              <a:spLocks noChangeArrowheads="1"/>
            </p:cNvSpPr>
            <p:nvPr/>
          </p:nvSpPr>
          <p:spPr bwMode="auto">
            <a:xfrm>
              <a:off x="2553" y="2111"/>
              <a:ext cx="230" cy="436"/>
            </a:xfrm>
            <a:prstGeom prst="rect">
              <a:avLst/>
            </a:prstGeom>
            <a:solidFill>
              <a:schemeClr val="accent3">
                <a:lumMod val="60000"/>
                <a:lumOff val="4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177" name="Rectangle 67"/>
            <p:cNvSpPr>
              <a:spLocks noChangeArrowheads="1"/>
            </p:cNvSpPr>
            <p:nvPr/>
          </p:nvSpPr>
          <p:spPr bwMode="auto">
            <a:xfrm>
              <a:off x="2481" y="1961"/>
              <a:ext cx="408" cy="167"/>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16.5%</a:t>
              </a:r>
              <a:endParaRPr kumimoji="0" lang="en-US" sz="1400" b="0" dirty="0">
                <a:solidFill>
                  <a:srgbClr val="000000"/>
                </a:solidFill>
                <a:latin typeface="+mj-lt"/>
                <a:cs typeface="Times New Roman" pitchFamily="18" charset="0"/>
              </a:endParaRPr>
            </a:p>
          </p:txBody>
        </p:sp>
      </p:grpSp>
      <p:grpSp>
        <p:nvGrpSpPr>
          <p:cNvPr id="178" name="Group 177"/>
          <p:cNvGrpSpPr/>
          <p:nvPr/>
        </p:nvGrpSpPr>
        <p:grpSpPr>
          <a:xfrm>
            <a:off x="5305680" y="3511940"/>
            <a:ext cx="3660555" cy="2977284"/>
            <a:chOff x="5305680" y="3511940"/>
            <a:chExt cx="3660555" cy="2977284"/>
          </a:xfrm>
        </p:grpSpPr>
        <p:sp>
          <p:nvSpPr>
            <p:cNvPr id="198" name="Rectangle 10"/>
            <p:cNvSpPr>
              <a:spLocks noChangeArrowheads="1"/>
            </p:cNvSpPr>
            <p:nvPr/>
          </p:nvSpPr>
          <p:spPr bwMode="auto">
            <a:xfrm>
              <a:off x="5305680" y="3511940"/>
              <a:ext cx="3657600" cy="320088"/>
            </a:xfrm>
            <a:prstGeom prst="rect">
              <a:avLst/>
            </a:prstGeom>
            <a:noFill/>
            <a:ln w="9525">
              <a:noFill/>
              <a:miter lim="800000"/>
              <a:headEnd/>
              <a:tailEnd/>
            </a:ln>
          </p:spPr>
          <p:txBody>
            <a:bodyPr wrap="square" lIns="0" tIns="0" rIns="0" bIns="0">
              <a:prstTxWarp prst="textNoShape">
                <a:avLst/>
              </a:prstTxWarp>
              <a:spAutoFit/>
            </a:bodyPr>
            <a:lstStyle/>
            <a:p>
              <a:pPr algn="ctr">
                <a:lnSpc>
                  <a:spcPct val="80000"/>
                </a:lnSpc>
              </a:pPr>
              <a:r>
                <a:rPr kumimoji="0" lang="en-US" sz="1400" b="0" dirty="0">
                  <a:solidFill>
                    <a:srgbClr val="000000"/>
                  </a:solidFill>
                  <a:latin typeface="+mj-lt"/>
                  <a:cs typeface="Times New Roman" pitchFamily="18" charset="0"/>
                </a:rPr>
                <a:t>Health &amp; </a:t>
              </a:r>
              <a:r>
                <a:rPr kumimoji="0" lang="en-US" sz="1400" b="0" dirty="0" smtClean="0">
                  <a:solidFill>
                    <a:srgbClr val="000000"/>
                  </a:solidFill>
                  <a:latin typeface="+mj-lt"/>
                  <a:cs typeface="Times New Roman" pitchFamily="18" charset="0"/>
                </a:rPr>
                <a:t>Income Transfer Expenditures</a:t>
              </a:r>
              <a:r>
                <a:rPr kumimoji="0" lang="en-US" sz="1400" b="0" dirty="0">
                  <a:solidFill>
                    <a:srgbClr val="000000"/>
                  </a:solidFill>
                  <a:latin typeface="+mj-lt"/>
                  <a:cs typeface="Times New Roman" pitchFamily="18" charset="0"/>
                </a:rPr>
                <a:t/>
              </a:r>
              <a:br>
                <a:rPr kumimoji="0" lang="en-US" sz="1400" b="0" dirty="0">
                  <a:solidFill>
                    <a:srgbClr val="000000"/>
                  </a:solidFill>
                  <a:latin typeface="+mj-lt"/>
                  <a:cs typeface="Times New Roman" pitchFamily="18" charset="0"/>
                </a:rPr>
              </a:br>
              <a:r>
                <a:rPr kumimoji="0" lang="en-US" sz="1200" b="0" i="1" dirty="0">
                  <a:solidFill>
                    <a:srgbClr val="000000"/>
                  </a:solidFill>
                  <a:latin typeface="+mj-lt"/>
                  <a:cs typeface="Times New Roman" pitchFamily="18" charset="0"/>
                </a:rPr>
                <a:t>(share of federal spending)</a:t>
              </a:r>
            </a:p>
          </p:txBody>
        </p:sp>
        <p:sp>
          <p:nvSpPr>
            <p:cNvPr id="199" name="Line 37"/>
            <p:cNvSpPr>
              <a:spLocks noChangeShapeType="1"/>
            </p:cNvSpPr>
            <p:nvPr/>
          </p:nvSpPr>
          <p:spPr bwMode="auto">
            <a:xfrm>
              <a:off x="5408190" y="5840723"/>
              <a:ext cx="3528188" cy="0"/>
            </a:xfrm>
            <a:prstGeom prst="line">
              <a:avLst/>
            </a:prstGeom>
            <a:noFill/>
            <a:ln w="28575">
              <a:solidFill>
                <a:schemeClr val="tx1"/>
              </a:solidFill>
              <a:round/>
              <a:headEnd/>
              <a:tailEnd/>
            </a:ln>
            <a:effectLst/>
          </p:spPr>
          <p:txBody>
            <a:bodyPr wrap="none">
              <a:prstTxWarp prst="textNoShape">
                <a:avLst/>
              </a:prstTxWarp>
            </a:bodyPr>
            <a:lstStyle/>
            <a:p>
              <a:endParaRPr lang="en-US" sz="1600">
                <a:latin typeface="+mj-lt"/>
                <a:cs typeface="Times New Roman" pitchFamily="18" charset="0"/>
              </a:endParaRPr>
            </a:p>
          </p:txBody>
        </p:sp>
        <p:grpSp>
          <p:nvGrpSpPr>
            <p:cNvPr id="200" name="Group 59"/>
            <p:cNvGrpSpPr>
              <a:grpSpLocks/>
            </p:cNvGrpSpPr>
            <p:nvPr/>
          </p:nvGrpSpPr>
          <p:grpSpPr bwMode="auto">
            <a:xfrm>
              <a:off x="5919870" y="6249511"/>
              <a:ext cx="1096963" cy="239713"/>
              <a:chOff x="3336" y="3293"/>
              <a:chExt cx="691" cy="151"/>
            </a:xfrm>
          </p:grpSpPr>
          <p:sp>
            <p:nvSpPr>
              <p:cNvPr id="211" name="Rectangle 60"/>
              <p:cNvSpPr>
                <a:spLocks noChangeArrowheads="1"/>
              </p:cNvSpPr>
              <p:nvPr/>
            </p:nvSpPr>
            <p:spPr bwMode="auto">
              <a:xfrm>
                <a:off x="3336" y="3304"/>
                <a:ext cx="126" cy="108"/>
              </a:xfrm>
              <a:prstGeom prst="rect">
                <a:avLst/>
              </a:prstGeom>
              <a:solidFill>
                <a:srgbClr val="A4B5F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12" name="Rectangle 61"/>
              <p:cNvSpPr>
                <a:spLocks noChangeArrowheads="1"/>
              </p:cNvSpPr>
              <p:nvPr/>
            </p:nvSpPr>
            <p:spPr bwMode="auto">
              <a:xfrm>
                <a:off x="3453" y="3293"/>
                <a:ext cx="574" cy="151"/>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200" b="0" i="1" dirty="0">
                    <a:solidFill>
                      <a:srgbClr val="000000"/>
                    </a:solidFill>
                    <a:latin typeface="+mj-lt"/>
                    <a:cs typeface="Times New Roman" pitchFamily="18" charset="0"/>
                  </a:rPr>
                  <a:t>Health care</a:t>
                </a:r>
              </a:p>
            </p:txBody>
          </p:sp>
        </p:grpSp>
        <p:grpSp>
          <p:nvGrpSpPr>
            <p:cNvPr id="201" name="Group 62"/>
            <p:cNvGrpSpPr>
              <a:grpSpLocks/>
            </p:cNvGrpSpPr>
            <p:nvPr/>
          </p:nvGrpSpPr>
          <p:grpSpPr bwMode="auto">
            <a:xfrm>
              <a:off x="7208695" y="6225697"/>
              <a:ext cx="1409700" cy="239713"/>
              <a:chOff x="4188" y="3278"/>
              <a:chExt cx="888" cy="151"/>
            </a:xfrm>
          </p:grpSpPr>
          <p:sp>
            <p:nvSpPr>
              <p:cNvPr id="209" name="Rectangle 63"/>
              <p:cNvSpPr>
                <a:spLocks noChangeArrowheads="1"/>
              </p:cNvSpPr>
              <p:nvPr/>
            </p:nvSpPr>
            <p:spPr bwMode="auto">
              <a:xfrm>
                <a:off x="4188" y="3304"/>
                <a:ext cx="126" cy="108"/>
              </a:xfrm>
              <a:prstGeom prst="rect">
                <a:avLst/>
              </a:prstGeom>
              <a:solidFill>
                <a:srgbClr val="FFCC99"/>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10" name="Rectangle 64"/>
              <p:cNvSpPr>
                <a:spLocks noChangeArrowheads="1"/>
              </p:cNvSpPr>
              <p:nvPr/>
            </p:nvSpPr>
            <p:spPr bwMode="auto">
              <a:xfrm>
                <a:off x="4305" y="3278"/>
                <a:ext cx="771" cy="151"/>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200" b="0" i="1" dirty="0">
                    <a:solidFill>
                      <a:srgbClr val="000000"/>
                    </a:solidFill>
                    <a:latin typeface="+mj-lt"/>
                    <a:cs typeface="Times New Roman" pitchFamily="18" charset="0"/>
                  </a:rPr>
                  <a:t>Income transfers</a:t>
                </a:r>
              </a:p>
            </p:txBody>
          </p:sp>
        </p:grpSp>
        <p:sp>
          <p:nvSpPr>
            <p:cNvPr id="202" name="Rectangle 12"/>
            <p:cNvSpPr>
              <a:spLocks noChangeArrowheads="1"/>
            </p:cNvSpPr>
            <p:nvPr/>
          </p:nvSpPr>
          <p:spPr bwMode="auto">
            <a:xfrm>
              <a:off x="5384935" y="5886917"/>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a:solidFill>
                    <a:srgbClr val="000000"/>
                  </a:solidFill>
                  <a:latin typeface="+mj-lt"/>
                  <a:cs typeface="Times New Roman" pitchFamily="18" charset="0"/>
                </a:rPr>
                <a:t>1960</a:t>
              </a:r>
            </a:p>
          </p:txBody>
        </p:sp>
        <p:sp>
          <p:nvSpPr>
            <p:cNvPr id="203" name="Rectangle 13"/>
            <p:cNvSpPr>
              <a:spLocks noChangeArrowheads="1"/>
            </p:cNvSpPr>
            <p:nvPr/>
          </p:nvSpPr>
          <p:spPr bwMode="auto">
            <a:xfrm>
              <a:off x="5890126" y="5886917"/>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a:solidFill>
                    <a:srgbClr val="000000"/>
                  </a:solidFill>
                  <a:latin typeface="+mj-lt"/>
                  <a:cs typeface="Times New Roman" pitchFamily="18" charset="0"/>
                </a:rPr>
                <a:t>1970</a:t>
              </a:r>
            </a:p>
          </p:txBody>
        </p:sp>
        <p:sp>
          <p:nvSpPr>
            <p:cNvPr id="204" name="Rectangle 14"/>
            <p:cNvSpPr>
              <a:spLocks noChangeArrowheads="1"/>
            </p:cNvSpPr>
            <p:nvPr/>
          </p:nvSpPr>
          <p:spPr bwMode="auto">
            <a:xfrm>
              <a:off x="6395317" y="5886917"/>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a:solidFill>
                    <a:srgbClr val="000000"/>
                  </a:solidFill>
                  <a:latin typeface="+mj-lt"/>
                  <a:cs typeface="Times New Roman" pitchFamily="18" charset="0"/>
                </a:rPr>
                <a:t>1980</a:t>
              </a:r>
            </a:p>
          </p:txBody>
        </p:sp>
        <p:sp>
          <p:nvSpPr>
            <p:cNvPr id="205" name="Rectangle 15"/>
            <p:cNvSpPr>
              <a:spLocks noChangeArrowheads="1"/>
            </p:cNvSpPr>
            <p:nvPr/>
          </p:nvSpPr>
          <p:spPr bwMode="auto">
            <a:xfrm>
              <a:off x="6900508" y="5886917"/>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a:solidFill>
                    <a:srgbClr val="000000"/>
                  </a:solidFill>
                  <a:latin typeface="+mj-lt"/>
                  <a:cs typeface="Times New Roman" pitchFamily="18" charset="0"/>
                </a:rPr>
                <a:t>1990</a:t>
              </a:r>
            </a:p>
          </p:txBody>
        </p:sp>
        <p:sp>
          <p:nvSpPr>
            <p:cNvPr id="206" name="Rectangle 16"/>
            <p:cNvSpPr>
              <a:spLocks noChangeArrowheads="1"/>
            </p:cNvSpPr>
            <p:nvPr/>
          </p:nvSpPr>
          <p:spPr bwMode="auto">
            <a:xfrm>
              <a:off x="7910890" y="5886917"/>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2010</a:t>
              </a:r>
              <a:endParaRPr kumimoji="0" lang="en-US" sz="1400" b="0" dirty="0">
                <a:solidFill>
                  <a:srgbClr val="000000"/>
                </a:solidFill>
                <a:latin typeface="+mj-lt"/>
                <a:cs typeface="Times New Roman" pitchFamily="18" charset="0"/>
              </a:endParaRPr>
            </a:p>
          </p:txBody>
        </p:sp>
        <p:sp>
          <p:nvSpPr>
            <p:cNvPr id="207" name="Rectangle 65"/>
            <p:cNvSpPr>
              <a:spLocks noChangeArrowheads="1"/>
            </p:cNvSpPr>
            <p:nvPr/>
          </p:nvSpPr>
          <p:spPr bwMode="auto">
            <a:xfrm>
              <a:off x="7405699" y="5886917"/>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a:solidFill>
                    <a:srgbClr val="000000"/>
                  </a:solidFill>
                  <a:latin typeface="+mj-lt"/>
                  <a:cs typeface="Times New Roman" pitchFamily="18" charset="0"/>
                </a:rPr>
                <a:t>2000</a:t>
              </a:r>
            </a:p>
          </p:txBody>
        </p:sp>
        <p:sp>
          <p:nvSpPr>
            <p:cNvPr id="208" name="Rectangle 16"/>
            <p:cNvSpPr>
              <a:spLocks noChangeArrowheads="1"/>
            </p:cNvSpPr>
            <p:nvPr/>
          </p:nvSpPr>
          <p:spPr bwMode="auto">
            <a:xfrm>
              <a:off x="8416084" y="5890832"/>
              <a:ext cx="550151"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2015</a:t>
              </a:r>
              <a:endParaRPr kumimoji="0" lang="en-US" sz="1400" b="0" dirty="0">
                <a:solidFill>
                  <a:srgbClr val="000000"/>
                </a:solidFill>
                <a:latin typeface="+mj-lt"/>
                <a:cs typeface="Times New Roman" pitchFamily="18" charset="0"/>
              </a:endParaRPr>
            </a:p>
          </p:txBody>
        </p:sp>
      </p:grpSp>
      <p:grpSp>
        <p:nvGrpSpPr>
          <p:cNvPr id="213" name="Group 98"/>
          <p:cNvGrpSpPr>
            <a:grpSpLocks/>
          </p:cNvGrpSpPr>
          <p:nvPr/>
        </p:nvGrpSpPr>
        <p:grpSpPr bwMode="auto">
          <a:xfrm>
            <a:off x="8415335" y="1960335"/>
            <a:ext cx="631826" cy="883155"/>
            <a:chOff x="2818" y="2148"/>
            <a:chExt cx="398" cy="546"/>
          </a:xfrm>
        </p:grpSpPr>
        <p:sp>
          <p:nvSpPr>
            <p:cNvPr id="214" name="Rectangle 35"/>
            <p:cNvSpPr>
              <a:spLocks noChangeArrowheads="1"/>
            </p:cNvSpPr>
            <p:nvPr/>
          </p:nvSpPr>
          <p:spPr bwMode="auto">
            <a:xfrm>
              <a:off x="2878" y="2310"/>
              <a:ext cx="230" cy="384"/>
            </a:xfrm>
            <a:prstGeom prst="rect">
              <a:avLst/>
            </a:prstGeom>
            <a:solidFill>
              <a:schemeClr val="accent3">
                <a:lumMod val="60000"/>
                <a:lumOff val="40000"/>
              </a:schemeClr>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sp>
          <p:nvSpPr>
            <p:cNvPr id="215" name="Rectangle 36"/>
            <p:cNvSpPr>
              <a:spLocks noChangeArrowheads="1"/>
            </p:cNvSpPr>
            <p:nvPr/>
          </p:nvSpPr>
          <p:spPr bwMode="auto">
            <a:xfrm>
              <a:off x="2818" y="2148"/>
              <a:ext cx="398" cy="166"/>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sz="1400" dirty="0" smtClean="0">
                  <a:solidFill>
                    <a:srgbClr val="000000"/>
                  </a:solidFill>
                  <a:latin typeface="+mj-lt"/>
                  <a:cs typeface="Times New Roman" pitchFamily="18" charset="0"/>
                </a:rPr>
                <a:t>16</a:t>
              </a:r>
              <a:r>
                <a:rPr kumimoji="0" lang="en-US" sz="1400" b="0" dirty="0" smtClean="0">
                  <a:solidFill>
                    <a:srgbClr val="000000"/>
                  </a:solidFill>
                  <a:latin typeface="+mj-lt"/>
                  <a:cs typeface="Times New Roman" pitchFamily="18" charset="0"/>
                </a:rPr>
                <a:t>.0%</a:t>
              </a:r>
              <a:endParaRPr kumimoji="0" lang="en-US" sz="1400" b="0" dirty="0">
                <a:solidFill>
                  <a:srgbClr val="000000"/>
                </a:solidFill>
                <a:latin typeface="+mj-lt"/>
                <a:cs typeface="Times New Roman" pitchFamily="18" charset="0"/>
              </a:endParaRPr>
            </a:p>
          </p:txBody>
        </p:sp>
      </p:grpSp>
      <p:grpSp>
        <p:nvGrpSpPr>
          <p:cNvPr id="216" name="Group 106"/>
          <p:cNvGrpSpPr>
            <a:grpSpLocks/>
          </p:cNvGrpSpPr>
          <p:nvPr/>
        </p:nvGrpSpPr>
        <p:grpSpPr bwMode="auto">
          <a:xfrm>
            <a:off x="8394889" y="3637813"/>
            <a:ext cx="631824" cy="2145887"/>
            <a:chOff x="5142" y="463"/>
            <a:chExt cx="398" cy="1973"/>
          </a:xfrm>
        </p:grpSpPr>
        <p:sp>
          <p:nvSpPr>
            <p:cNvPr id="217" name="Rectangle 81"/>
            <p:cNvSpPr>
              <a:spLocks noChangeArrowheads="1"/>
            </p:cNvSpPr>
            <p:nvPr/>
          </p:nvSpPr>
          <p:spPr bwMode="auto">
            <a:xfrm>
              <a:off x="5142" y="463"/>
              <a:ext cx="398" cy="247"/>
            </a:xfrm>
            <a:prstGeom prst="rect">
              <a:avLst/>
            </a:prstGeom>
            <a:noFill/>
            <a:ln w="9525">
              <a:noFill/>
              <a:miter lim="800000"/>
              <a:headEnd/>
              <a:tailEnd/>
            </a:ln>
            <a:effectLst/>
          </p:spPr>
          <p:txBody>
            <a:bodyPr wrap="none">
              <a:prstTxWarp prst="textNoShape">
                <a:avLst/>
              </a:prstTxWarp>
              <a:spAutoFit/>
            </a:bodyPr>
            <a:lstStyle/>
            <a:p>
              <a:pPr>
                <a:lnSpc>
                  <a:spcPct val="80000"/>
                </a:lnSpc>
              </a:pPr>
              <a:r>
                <a:rPr lang="en-US" sz="1400" dirty="0" smtClean="0">
                  <a:solidFill>
                    <a:srgbClr val="000000"/>
                  </a:solidFill>
                  <a:latin typeface="+mj-lt"/>
                  <a:cs typeface="Times New Roman" pitchFamily="18" charset="0"/>
                </a:rPr>
                <a:t>65</a:t>
              </a:r>
              <a:r>
                <a:rPr kumimoji="0" lang="en-US" sz="1400" b="0" dirty="0" smtClean="0">
                  <a:solidFill>
                    <a:srgbClr val="000000"/>
                  </a:solidFill>
                  <a:latin typeface="+mj-lt"/>
                  <a:cs typeface="Times New Roman" pitchFamily="18" charset="0"/>
                </a:rPr>
                <a:t>.8%</a:t>
              </a:r>
              <a:endParaRPr kumimoji="0" lang="en-US" sz="1400" b="0" dirty="0">
                <a:solidFill>
                  <a:srgbClr val="000000"/>
                </a:solidFill>
                <a:latin typeface="+mj-lt"/>
                <a:cs typeface="Times New Roman" pitchFamily="18" charset="0"/>
              </a:endParaRPr>
            </a:p>
          </p:txBody>
        </p:sp>
        <p:sp>
          <p:nvSpPr>
            <p:cNvPr id="218" name="Rectangle 80"/>
            <p:cNvSpPr>
              <a:spLocks noChangeArrowheads="1"/>
            </p:cNvSpPr>
            <p:nvPr/>
          </p:nvSpPr>
          <p:spPr bwMode="auto">
            <a:xfrm>
              <a:off x="5202" y="1478"/>
              <a:ext cx="230" cy="958"/>
            </a:xfrm>
            <a:prstGeom prst="rect">
              <a:avLst/>
            </a:prstGeom>
            <a:solidFill>
              <a:srgbClr val="FFCC99"/>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dirty="0">
                <a:latin typeface="+mj-lt"/>
                <a:cs typeface="Times New Roman" pitchFamily="18" charset="0"/>
              </a:endParaRPr>
            </a:p>
          </p:txBody>
        </p:sp>
        <p:sp>
          <p:nvSpPr>
            <p:cNvPr id="219" name="Rectangle 82"/>
            <p:cNvSpPr>
              <a:spLocks noChangeArrowheads="1"/>
            </p:cNvSpPr>
            <p:nvPr/>
          </p:nvSpPr>
          <p:spPr bwMode="auto">
            <a:xfrm>
              <a:off x="5202" y="683"/>
              <a:ext cx="230" cy="765"/>
            </a:xfrm>
            <a:prstGeom prst="rect">
              <a:avLst/>
            </a:prstGeom>
            <a:solidFill>
              <a:srgbClr val="A4B5FC"/>
            </a:solidFill>
            <a:ln w="1905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endParaRPr lang="en-US" sz="1600">
                <a:latin typeface="+mj-lt"/>
                <a:cs typeface="Times New Roman" pitchFamily="18" charset="0"/>
              </a:endParaRPr>
            </a:p>
          </p:txBody>
        </p:sp>
      </p:grpSp>
      <p:grpSp>
        <p:nvGrpSpPr>
          <p:cNvPr id="220" name="Group 219"/>
          <p:cNvGrpSpPr/>
          <p:nvPr/>
        </p:nvGrpSpPr>
        <p:grpSpPr>
          <a:xfrm>
            <a:off x="5388835" y="283577"/>
            <a:ext cx="3581300" cy="2933884"/>
            <a:chOff x="5388835" y="283577"/>
            <a:chExt cx="3581300" cy="2933884"/>
          </a:xfrm>
        </p:grpSpPr>
        <p:sp>
          <p:nvSpPr>
            <p:cNvPr id="221" name="Rectangle 7"/>
            <p:cNvSpPr>
              <a:spLocks noChangeArrowheads="1"/>
            </p:cNvSpPr>
            <p:nvPr/>
          </p:nvSpPr>
          <p:spPr bwMode="auto">
            <a:xfrm>
              <a:off x="6300566" y="283577"/>
              <a:ext cx="1667828" cy="320088"/>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400" b="0" dirty="0">
                  <a:solidFill>
                    <a:srgbClr val="000000"/>
                  </a:solidFill>
                  <a:latin typeface="+mj-lt"/>
                  <a:cs typeface="Times New Roman" pitchFamily="18" charset="0"/>
                </a:rPr>
                <a:t>Defense </a:t>
              </a:r>
              <a:r>
                <a:rPr kumimoji="0" lang="en-US" sz="1400" b="0" dirty="0" smtClean="0">
                  <a:solidFill>
                    <a:srgbClr val="000000"/>
                  </a:solidFill>
                  <a:latin typeface="+mj-lt"/>
                  <a:cs typeface="Times New Roman" pitchFamily="18" charset="0"/>
                </a:rPr>
                <a:t>Expenditures</a:t>
              </a:r>
              <a:r>
                <a:rPr kumimoji="0" lang="en-US" sz="1400" b="0" dirty="0">
                  <a:solidFill>
                    <a:srgbClr val="000000"/>
                  </a:solidFill>
                  <a:latin typeface="+mj-lt"/>
                  <a:cs typeface="Times New Roman" pitchFamily="18" charset="0"/>
                </a:rPr>
                <a:t/>
              </a:r>
              <a:br>
                <a:rPr kumimoji="0" lang="en-US" sz="1400" b="0" dirty="0">
                  <a:solidFill>
                    <a:srgbClr val="000000"/>
                  </a:solidFill>
                  <a:latin typeface="+mj-lt"/>
                  <a:cs typeface="Times New Roman" pitchFamily="18" charset="0"/>
                </a:rPr>
              </a:br>
              <a:r>
                <a:rPr kumimoji="0" lang="en-US" sz="1200" b="0" i="1" dirty="0">
                  <a:solidFill>
                    <a:srgbClr val="000000"/>
                  </a:solidFill>
                  <a:latin typeface="+mj-lt"/>
                  <a:cs typeface="Times New Roman" pitchFamily="18" charset="0"/>
                </a:rPr>
                <a:t>(share of federal spending)</a:t>
              </a:r>
              <a:endParaRPr kumimoji="0" lang="en-US" sz="1200" b="0" i="1" dirty="0">
                <a:solidFill>
                  <a:schemeClr val="tx1"/>
                </a:solidFill>
                <a:latin typeface="+mj-lt"/>
                <a:cs typeface="Times New Roman" pitchFamily="18" charset="0"/>
              </a:endParaRPr>
            </a:p>
          </p:txBody>
        </p:sp>
        <p:sp>
          <p:nvSpPr>
            <p:cNvPr id="222" name="Rectangle 12"/>
            <p:cNvSpPr>
              <a:spLocks noChangeArrowheads="1"/>
            </p:cNvSpPr>
            <p:nvPr/>
          </p:nvSpPr>
          <p:spPr bwMode="auto">
            <a:xfrm>
              <a:off x="5388835" y="2944562"/>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a:solidFill>
                    <a:srgbClr val="000000"/>
                  </a:solidFill>
                  <a:latin typeface="+mj-lt"/>
                  <a:cs typeface="Times New Roman" pitchFamily="18" charset="0"/>
                </a:rPr>
                <a:t>1960</a:t>
              </a:r>
            </a:p>
          </p:txBody>
        </p:sp>
        <p:sp>
          <p:nvSpPr>
            <p:cNvPr id="223" name="Rectangle 13"/>
            <p:cNvSpPr>
              <a:spLocks noChangeArrowheads="1"/>
            </p:cNvSpPr>
            <p:nvPr/>
          </p:nvSpPr>
          <p:spPr bwMode="auto">
            <a:xfrm>
              <a:off x="5894026" y="2944562"/>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a:solidFill>
                    <a:srgbClr val="000000"/>
                  </a:solidFill>
                  <a:latin typeface="+mj-lt"/>
                  <a:cs typeface="Times New Roman" pitchFamily="18" charset="0"/>
                </a:rPr>
                <a:t>1970</a:t>
              </a:r>
            </a:p>
          </p:txBody>
        </p:sp>
        <p:sp>
          <p:nvSpPr>
            <p:cNvPr id="224" name="Rectangle 14"/>
            <p:cNvSpPr>
              <a:spLocks noChangeArrowheads="1"/>
            </p:cNvSpPr>
            <p:nvPr/>
          </p:nvSpPr>
          <p:spPr bwMode="auto">
            <a:xfrm>
              <a:off x="6399217" y="2944562"/>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a:solidFill>
                    <a:srgbClr val="000000"/>
                  </a:solidFill>
                  <a:latin typeface="+mj-lt"/>
                  <a:cs typeface="Times New Roman" pitchFamily="18" charset="0"/>
                </a:rPr>
                <a:t>1980</a:t>
              </a:r>
            </a:p>
          </p:txBody>
        </p:sp>
        <p:sp>
          <p:nvSpPr>
            <p:cNvPr id="225" name="Rectangle 15"/>
            <p:cNvSpPr>
              <a:spLocks noChangeArrowheads="1"/>
            </p:cNvSpPr>
            <p:nvPr/>
          </p:nvSpPr>
          <p:spPr bwMode="auto">
            <a:xfrm>
              <a:off x="6904408" y="2944562"/>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a:solidFill>
                    <a:srgbClr val="000000"/>
                  </a:solidFill>
                  <a:latin typeface="+mj-lt"/>
                  <a:cs typeface="Times New Roman" pitchFamily="18" charset="0"/>
                </a:rPr>
                <a:t>1990</a:t>
              </a:r>
            </a:p>
          </p:txBody>
        </p:sp>
        <p:sp>
          <p:nvSpPr>
            <p:cNvPr id="226" name="Rectangle 16"/>
            <p:cNvSpPr>
              <a:spLocks noChangeArrowheads="1"/>
            </p:cNvSpPr>
            <p:nvPr/>
          </p:nvSpPr>
          <p:spPr bwMode="auto">
            <a:xfrm>
              <a:off x="7914790" y="2944562"/>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2010</a:t>
              </a:r>
              <a:endParaRPr kumimoji="0" lang="en-US" sz="1400" b="0" dirty="0">
                <a:solidFill>
                  <a:srgbClr val="000000"/>
                </a:solidFill>
                <a:latin typeface="+mj-lt"/>
                <a:cs typeface="Times New Roman" pitchFamily="18" charset="0"/>
              </a:endParaRPr>
            </a:p>
          </p:txBody>
        </p:sp>
        <p:sp>
          <p:nvSpPr>
            <p:cNvPr id="227" name="Rectangle 65"/>
            <p:cNvSpPr>
              <a:spLocks noChangeArrowheads="1"/>
            </p:cNvSpPr>
            <p:nvPr/>
          </p:nvSpPr>
          <p:spPr bwMode="auto">
            <a:xfrm>
              <a:off x="7409599" y="2944562"/>
              <a:ext cx="550151" cy="264688"/>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a:solidFill>
                    <a:srgbClr val="000000"/>
                  </a:solidFill>
                  <a:latin typeface="+mj-lt"/>
                  <a:cs typeface="Times New Roman" pitchFamily="18" charset="0"/>
                </a:rPr>
                <a:t>2000</a:t>
              </a:r>
            </a:p>
          </p:txBody>
        </p:sp>
        <p:sp>
          <p:nvSpPr>
            <p:cNvPr id="228" name="Rectangle 16"/>
            <p:cNvSpPr>
              <a:spLocks noChangeArrowheads="1"/>
            </p:cNvSpPr>
            <p:nvPr/>
          </p:nvSpPr>
          <p:spPr bwMode="auto">
            <a:xfrm>
              <a:off x="8419984" y="2948477"/>
              <a:ext cx="550151" cy="268984"/>
            </a:xfrm>
            <a:prstGeom prst="rect">
              <a:avLst/>
            </a:prstGeom>
            <a:noFill/>
            <a:ln w="9525">
              <a:noFill/>
              <a:miter lim="800000"/>
              <a:headEnd/>
              <a:tailEnd/>
            </a:ln>
            <a:effectLst/>
          </p:spPr>
          <p:txBody>
            <a:bodyPr wrap="none">
              <a:prstTxWarp prst="textNoShape">
                <a:avLst/>
              </a:prstTxWarp>
              <a:spAutoFit/>
            </a:bodyPr>
            <a:lstStyle/>
            <a:p>
              <a:pPr>
                <a:lnSpc>
                  <a:spcPct val="80000"/>
                </a:lnSpc>
              </a:pPr>
              <a:r>
                <a:rPr kumimoji="0" lang="en-US" sz="1400" b="0" dirty="0" smtClean="0">
                  <a:solidFill>
                    <a:srgbClr val="000000"/>
                  </a:solidFill>
                  <a:latin typeface="+mj-lt"/>
                  <a:cs typeface="Times New Roman" pitchFamily="18" charset="0"/>
                </a:rPr>
                <a:t>2015</a:t>
              </a:r>
              <a:endParaRPr kumimoji="0" lang="en-US" sz="1400" b="0" dirty="0">
                <a:solidFill>
                  <a:srgbClr val="000000"/>
                </a:solidFill>
                <a:latin typeface="+mj-lt"/>
                <a:cs typeface="Times New Roman" pitchFamily="18" charset="0"/>
              </a:endParaRPr>
            </a:p>
          </p:txBody>
        </p:sp>
        <p:sp>
          <p:nvSpPr>
            <p:cNvPr id="229" name="Line 37"/>
            <p:cNvSpPr>
              <a:spLocks noChangeShapeType="1"/>
            </p:cNvSpPr>
            <p:nvPr/>
          </p:nvSpPr>
          <p:spPr bwMode="auto">
            <a:xfrm>
              <a:off x="5408190" y="2897672"/>
              <a:ext cx="3528188" cy="0"/>
            </a:xfrm>
            <a:prstGeom prst="line">
              <a:avLst/>
            </a:prstGeom>
            <a:noFill/>
            <a:ln w="28575">
              <a:solidFill>
                <a:schemeClr val="tx1"/>
              </a:solidFill>
              <a:round/>
              <a:headEnd/>
              <a:tailEnd/>
            </a:ln>
            <a:effectLst/>
          </p:spPr>
          <p:txBody>
            <a:bodyPr wrap="none">
              <a:prstTxWarp prst="textNoShape">
                <a:avLst/>
              </a:prstTxWarp>
            </a:bodyPr>
            <a:lstStyle/>
            <a:p>
              <a:endParaRPr lang="en-US" sz="1600">
                <a:latin typeface="+mj-lt"/>
                <a:cs typeface="Times New Roman" pitchFamily="18" charset="0"/>
              </a:endParaRPr>
            </a:p>
          </p:txBody>
        </p:sp>
      </p:grpSp>
    </p:spTree>
    <p:extLst>
      <p:ext uri="{BB962C8B-B14F-4D97-AF65-F5344CB8AC3E}">
        <p14:creationId xmlns:p14="http://schemas.microsoft.com/office/powerpoint/2010/main" val="919134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433" y="560456"/>
            <a:ext cx="7772400" cy="971359"/>
          </a:xfrm>
        </p:spPr>
        <p:txBody>
          <a:bodyPr anchor="ctr"/>
          <a:lstStyle/>
          <a:p>
            <a:pPr>
              <a:lnSpc>
                <a:spcPts val="4000"/>
              </a:lnSpc>
            </a:pPr>
            <a:r>
              <a:rPr lang="en-US" dirty="0"/>
              <a:t>Taxes and the </a:t>
            </a:r>
            <a:br>
              <a:rPr lang="en-US" dirty="0"/>
            </a:br>
            <a:r>
              <a:rPr lang="en-US" dirty="0"/>
              <a:t>Finance of Government</a:t>
            </a:r>
          </a:p>
        </p:txBody>
      </p:sp>
    </p:spTree>
    <p:extLst>
      <p:ext uri="{BB962C8B-B14F-4D97-AF65-F5344CB8AC3E}">
        <p14:creationId xmlns:p14="http://schemas.microsoft.com/office/powerpoint/2010/main" val="652417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57200"/>
            <a:ext cx="8904855" cy="649224"/>
          </a:xfrm>
        </p:spPr>
        <p:txBody>
          <a:bodyPr/>
          <a:lstStyle/>
          <a:p>
            <a:r>
              <a:rPr lang="en-US" dirty="0"/>
              <a:t>Taxes and Other Revenue Sources </a:t>
            </a:r>
          </a:p>
        </p:txBody>
      </p:sp>
      <p:sp>
        <p:nvSpPr>
          <p:cNvPr id="3" name="Content Placeholder 2"/>
          <p:cNvSpPr>
            <a:spLocks noGrp="1"/>
          </p:cNvSpPr>
          <p:nvPr>
            <p:ph idx="1"/>
          </p:nvPr>
        </p:nvSpPr>
        <p:spPr>
          <a:xfrm>
            <a:off x="140675" y="1110354"/>
            <a:ext cx="8783869" cy="5141954"/>
          </a:xfrm>
        </p:spPr>
        <p:txBody>
          <a:bodyPr/>
          <a:lstStyle/>
          <a:p>
            <a:pPr>
              <a:lnSpc>
                <a:spcPct val="90000"/>
              </a:lnSpc>
            </a:pPr>
            <a:r>
              <a:rPr lang="en-US" dirty="0">
                <a:solidFill>
                  <a:schemeClr val="tx1"/>
                </a:solidFill>
                <a:ea typeface="Times New Roman" pitchFamily="28" charset="0"/>
              </a:rPr>
              <a:t>Governments are financed </a:t>
            </a:r>
            <a:r>
              <a:rPr lang="en-US" dirty="0" smtClean="0">
                <a:solidFill>
                  <a:schemeClr val="tx1"/>
                </a:solidFill>
                <a:ea typeface="Times New Roman" pitchFamily="28" charset="0"/>
              </a:rPr>
              <a:t>through the use of </a:t>
            </a:r>
            <a:r>
              <a:rPr lang="en-US" dirty="0">
                <a:solidFill>
                  <a:schemeClr val="tx1"/>
                </a:solidFill>
                <a:ea typeface="Times New Roman" pitchFamily="28" charset="0"/>
              </a:rPr>
              <a:t>taxes,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user </a:t>
            </a:r>
            <a:r>
              <a:rPr lang="en-US" dirty="0">
                <a:solidFill>
                  <a:schemeClr val="tx1"/>
                </a:solidFill>
                <a:ea typeface="Times New Roman" pitchFamily="28" charset="0"/>
              </a:rPr>
              <a:t>charges, </a:t>
            </a:r>
            <a:r>
              <a:rPr lang="en-US" dirty="0" smtClean="0">
                <a:solidFill>
                  <a:schemeClr val="tx1"/>
                </a:solidFill>
                <a:ea typeface="Times New Roman" pitchFamily="28" charset="0"/>
              </a:rPr>
              <a:t>and </a:t>
            </a:r>
            <a:r>
              <a:rPr lang="en-US" dirty="0">
                <a:solidFill>
                  <a:schemeClr val="tx1"/>
                </a:solidFill>
                <a:ea typeface="Times New Roman" pitchFamily="28" charset="0"/>
              </a:rPr>
              <a:t>borrowing.  </a:t>
            </a:r>
          </a:p>
          <a:p>
            <a:pPr lvl="1">
              <a:lnSpc>
                <a:spcPct val="90000"/>
              </a:lnSpc>
            </a:pPr>
            <a:r>
              <a:rPr lang="en-US" sz="2800" dirty="0">
                <a:solidFill>
                  <a:schemeClr val="tx1"/>
                </a:solidFill>
                <a:ea typeface="Times New Roman" pitchFamily="28" charset="0"/>
              </a:rPr>
              <a:t>Borrowing implies higher future taxes.</a:t>
            </a:r>
          </a:p>
          <a:p>
            <a:pPr>
              <a:lnSpc>
                <a:spcPct val="90000"/>
              </a:lnSpc>
            </a:pPr>
            <a:r>
              <a:rPr lang="en-US" dirty="0">
                <a:solidFill>
                  <a:schemeClr val="tx1"/>
                </a:solidFill>
                <a:ea typeface="Times New Roman" pitchFamily="28" charset="0"/>
              </a:rPr>
              <a:t>The power to tax is a </a:t>
            </a:r>
            <a:r>
              <a:rPr lang="en-US" i="1" dirty="0">
                <a:solidFill>
                  <a:schemeClr val="tx1"/>
                </a:solidFill>
                <a:ea typeface="Times New Roman" pitchFamily="28" charset="0"/>
              </a:rPr>
              <a:t>distinguishing characteristic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of </a:t>
            </a:r>
            <a:r>
              <a:rPr lang="en-US" dirty="0">
                <a:solidFill>
                  <a:schemeClr val="tx1"/>
                </a:solidFill>
                <a:ea typeface="Times New Roman" pitchFamily="28" charset="0"/>
              </a:rPr>
              <a:t>government. </a:t>
            </a:r>
          </a:p>
          <a:p>
            <a:pPr>
              <a:lnSpc>
                <a:spcPct val="90000"/>
              </a:lnSpc>
            </a:pPr>
            <a:r>
              <a:rPr lang="en-US" dirty="0">
                <a:solidFill>
                  <a:schemeClr val="tx1"/>
                </a:solidFill>
                <a:ea typeface="Times New Roman" pitchFamily="28" charset="0"/>
              </a:rPr>
              <a:t>The major sources of federal revenue are the personal income tax (</a:t>
            </a:r>
            <a:r>
              <a:rPr lang="en-US" dirty="0" smtClean="0">
                <a:solidFill>
                  <a:schemeClr val="tx1"/>
                </a:solidFill>
                <a:ea typeface="Times New Roman" pitchFamily="28" charset="0"/>
              </a:rPr>
              <a:t>accounting </a:t>
            </a:r>
            <a:r>
              <a:rPr lang="en-US" dirty="0">
                <a:solidFill>
                  <a:schemeClr val="tx1"/>
                </a:solidFill>
                <a:ea typeface="Times New Roman" pitchFamily="28" charset="0"/>
              </a:rPr>
              <a:t>for </a:t>
            </a:r>
            <a:r>
              <a:rPr lang="en-US" dirty="0" smtClean="0">
                <a:solidFill>
                  <a:schemeClr val="tx1"/>
                </a:solidFill>
                <a:ea typeface="Times New Roman" pitchFamily="28" charset="0"/>
              </a:rPr>
              <a:t>47.4% of </a:t>
            </a:r>
            <a:r>
              <a:rPr lang="en-US" dirty="0">
                <a:solidFill>
                  <a:schemeClr val="tx1"/>
                </a:solidFill>
                <a:ea typeface="Times New Roman" pitchFamily="28" charset="0"/>
              </a:rPr>
              <a:t>federal revenue in </a:t>
            </a:r>
            <a:r>
              <a:rPr lang="en-US" dirty="0" smtClean="0">
                <a:solidFill>
                  <a:schemeClr val="tx1"/>
                </a:solidFill>
                <a:ea typeface="Times New Roman" pitchFamily="28" charset="0"/>
              </a:rPr>
              <a:t>2015) </a:t>
            </a:r>
            <a:r>
              <a:rPr lang="en-US" dirty="0">
                <a:solidFill>
                  <a:schemeClr val="tx1"/>
                </a:solidFill>
                <a:ea typeface="Times New Roman" pitchFamily="28" charset="0"/>
              </a:rPr>
              <a:t>and </a:t>
            </a:r>
            <a:r>
              <a:rPr lang="en-US" dirty="0" smtClean="0">
                <a:solidFill>
                  <a:schemeClr val="tx1"/>
                </a:solidFill>
                <a:ea typeface="Times New Roman" pitchFamily="28" charset="0"/>
              </a:rPr>
              <a:t>the </a:t>
            </a:r>
            <a:r>
              <a:rPr lang="en-US" dirty="0">
                <a:solidFill>
                  <a:schemeClr val="tx1"/>
                </a:solidFill>
                <a:ea typeface="Times New Roman" pitchFamily="28" charset="0"/>
              </a:rPr>
              <a:t>payroll tax (</a:t>
            </a:r>
            <a:r>
              <a:rPr lang="en-US" dirty="0" smtClean="0">
                <a:solidFill>
                  <a:schemeClr val="tx1"/>
                </a:solidFill>
                <a:ea typeface="Times New Roman" pitchFamily="28" charset="0"/>
              </a:rPr>
              <a:t>accounting </a:t>
            </a:r>
            <a:r>
              <a:rPr lang="en-US" dirty="0">
                <a:solidFill>
                  <a:schemeClr val="tx1"/>
                </a:solidFill>
                <a:ea typeface="Times New Roman" pitchFamily="28" charset="0"/>
              </a:rPr>
              <a:t>for </a:t>
            </a:r>
            <a:r>
              <a:rPr lang="en-US" dirty="0" smtClean="0">
                <a:solidFill>
                  <a:schemeClr val="tx1"/>
                </a:solidFill>
                <a:ea typeface="Times New Roman" pitchFamily="28" charset="0"/>
              </a:rPr>
              <a:t>32.8% </a:t>
            </a:r>
            <a:r>
              <a:rPr lang="en-US" dirty="0">
                <a:solidFill>
                  <a:schemeClr val="tx1"/>
                </a:solidFill>
                <a:ea typeface="Times New Roman" pitchFamily="28" charset="0"/>
              </a:rPr>
              <a:t>of the total in </a:t>
            </a:r>
            <a:r>
              <a:rPr lang="en-US" dirty="0" smtClean="0">
                <a:solidFill>
                  <a:schemeClr val="tx1"/>
                </a:solidFill>
                <a:ea typeface="Times New Roman" pitchFamily="28" charset="0"/>
              </a:rPr>
              <a:t>2015). </a:t>
            </a:r>
            <a:endParaRPr lang="en-US" dirty="0">
              <a:solidFill>
                <a:schemeClr val="tx1"/>
              </a:solidFill>
              <a:ea typeface="Times New Roman" pitchFamily="28" charset="0"/>
            </a:endParaRPr>
          </a:p>
          <a:p>
            <a:pPr>
              <a:lnSpc>
                <a:spcPct val="90000"/>
              </a:lnSpc>
            </a:pPr>
            <a:r>
              <a:rPr lang="en-US" dirty="0">
                <a:solidFill>
                  <a:schemeClr val="tx1"/>
                </a:solidFill>
                <a:ea typeface="Times New Roman" pitchFamily="28" charset="0"/>
              </a:rPr>
              <a:t>Major revenue sources at the state and local level are sales and excise taxes, personal income taxes, user charges, and grants from the federal government. </a:t>
            </a:r>
          </a:p>
        </p:txBody>
      </p:sp>
    </p:spTree>
    <p:extLst>
      <p:ext uri="{BB962C8B-B14F-4D97-AF65-F5344CB8AC3E}">
        <p14:creationId xmlns:p14="http://schemas.microsoft.com/office/powerpoint/2010/main" val="259752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601479" y="1282770"/>
            <a:ext cx="4342157" cy="489740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5" name="Rounded Rectangle 4"/>
          <p:cNvSpPr/>
          <p:nvPr/>
        </p:nvSpPr>
        <p:spPr>
          <a:xfrm>
            <a:off x="174274" y="1286670"/>
            <a:ext cx="4342157" cy="4897408"/>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67" name="Title 1"/>
          <p:cNvSpPr>
            <a:spLocks noGrp="1"/>
          </p:cNvSpPr>
          <p:nvPr>
            <p:ph type="title"/>
          </p:nvPr>
        </p:nvSpPr>
        <p:spPr>
          <a:xfrm>
            <a:off x="119569" y="438952"/>
            <a:ext cx="8904855" cy="596684"/>
          </a:xfrm>
        </p:spPr>
        <p:txBody>
          <a:bodyPr/>
          <a:lstStyle/>
          <a:p>
            <a:r>
              <a:rPr lang="en-US" dirty="0"/>
              <a:t>Sources of Government Revenue</a:t>
            </a:r>
          </a:p>
        </p:txBody>
      </p:sp>
      <p:graphicFrame>
        <p:nvGraphicFramePr>
          <p:cNvPr id="124" name="Chart 123"/>
          <p:cNvGraphicFramePr>
            <a:graphicFrameLocks/>
          </p:cNvGraphicFramePr>
          <p:nvPr>
            <p:extLst>
              <p:ext uri="{D42A27DB-BD31-4B8C-83A1-F6EECF244321}">
                <p14:modId xmlns:p14="http://schemas.microsoft.com/office/powerpoint/2010/main" val="2580794374"/>
              </p:ext>
            </p:extLst>
          </p:nvPr>
        </p:nvGraphicFramePr>
        <p:xfrm>
          <a:off x="336371" y="1892262"/>
          <a:ext cx="3904488" cy="35033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5" name="Chart 124"/>
          <p:cNvGraphicFramePr>
            <a:graphicFrameLocks/>
          </p:cNvGraphicFramePr>
          <p:nvPr>
            <p:extLst>
              <p:ext uri="{D42A27DB-BD31-4B8C-83A1-F6EECF244321}">
                <p14:modId xmlns:p14="http://schemas.microsoft.com/office/powerpoint/2010/main" val="2949855792"/>
              </p:ext>
            </p:extLst>
          </p:nvPr>
        </p:nvGraphicFramePr>
        <p:xfrm>
          <a:off x="4516432" y="1946967"/>
          <a:ext cx="4472120" cy="3549873"/>
        </p:xfrm>
        <a:graphic>
          <a:graphicData uri="http://schemas.openxmlformats.org/drawingml/2006/chart">
            <c:chart xmlns:c="http://schemas.openxmlformats.org/drawingml/2006/chart" xmlns:r="http://schemas.openxmlformats.org/officeDocument/2006/relationships" r:id="rId4"/>
          </a:graphicData>
        </a:graphic>
      </p:graphicFrame>
      <p:sp>
        <p:nvSpPr>
          <p:cNvPr id="131" name="Rectangle 131"/>
          <p:cNvSpPr>
            <a:spLocks noChangeArrowheads="1"/>
          </p:cNvSpPr>
          <p:nvPr/>
        </p:nvSpPr>
        <p:spPr bwMode="auto">
          <a:xfrm>
            <a:off x="3752407" y="4672880"/>
            <a:ext cx="535403" cy="448713"/>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lang="en-US" sz="1800" b="0" i="1" dirty="0">
                <a:solidFill>
                  <a:srgbClr val="000000"/>
                </a:solidFill>
                <a:latin typeface="+mj-lt"/>
                <a:cs typeface="Times New Roman" pitchFamily="18" charset="0"/>
              </a:rPr>
              <a:t>Other</a:t>
            </a:r>
            <a:br>
              <a:rPr lang="en-US" sz="1800" b="0" i="1" dirty="0">
                <a:solidFill>
                  <a:srgbClr val="000000"/>
                </a:solidFill>
                <a:latin typeface="+mj-lt"/>
                <a:cs typeface="Times New Roman" pitchFamily="18" charset="0"/>
              </a:rPr>
            </a:br>
            <a:r>
              <a:rPr lang="en-US" i="1" dirty="0" smtClean="0">
                <a:solidFill>
                  <a:srgbClr val="000000"/>
                </a:solidFill>
                <a:latin typeface="+mj-lt"/>
                <a:cs typeface="Times New Roman" pitchFamily="18" charset="0"/>
              </a:rPr>
              <a:t>5</a:t>
            </a:r>
            <a:r>
              <a:rPr lang="en-US" sz="1800" b="0" i="1" dirty="0" smtClean="0">
                <a:solidFill>
                  <a:srgbClr val="000000"/>
                </a:solidFill>
                <a:latin typeface="+mj-lt"/>
                <a:cs typeface="Times New Roman" pitchFamily="18" charset="0"/>
              </a:rPr>
              <a:t>.1%</a:t>
            </a:r>
            <a:endParaRPr lang="en-US" sz="1800" i="1" dirty="0">
              <a:latin typeface="+mj-lt"/>
              <a:cs typeface="Times New Roman" pitchFamily="18" charset="0"/>
            </a:endParaRPr>
          </a:p>
        </p:txBody>
      </p:sp>
      <p:sp>
        <p:nvSpPr>
          <p:cNvPr id="132" name="Line 156"/>
          <p:cNvSpPr>
            <a:spLocks noChangeShapeType="1"/>
          </p:cNvSpPr>
          <p:nvPr/>
        </p:nvSpPr>
        <p:spPr bwMode="auto">
          <a:xfrm flipH="1" flipV="1">
            <a:off x="3679103" y="4615588"/>
            <a:ext cx="78340" cy="71361"/>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endParaRPr lang="en-US">
              <a:latin typeface="+mj-lt"/>
              <a:cs typeface="Times New Roman" pitchFamily="18" charset="0"/>
            </a:endParaRPr>
          </a:p>
        </p:txBody>
      </p:sp>
      <p:sp>
        <p:nvSpPr>
          <p:cNvPr id="133" name="Rectangle 132"/>
          <p:cNvSpPr>
            <a:spLocks noChangeArrowheads="1"/>
          </p:cNvSpPr>
          <p:nvPr/>
        </p:nvSpPr>
        <p:spPr bwMode="auto">
          <a:xfrm>
            <a:off x="3371684" y="5132096"/>
            <a:ext cx="1077218" cy="38779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lang="en-US" sz="1800" b="0" i="1" dirty="0">
                <a:solidFill>
                  <a:srgbClr val="000000"/>
                </a:solidFill>
                <a:latin typeface="+mj-lt"/>
                <a:cs typeface="Times New Roman" pitchFamily="18" charset="0"/>
              </a:rPr>
              <a:t>Customs</a:t>
            </a:r>
          </a:p>
          <a:p>
            <a:pPr>
              <a:lnSpc>
                <a:spcPct val="70000"/>
              </a:lnSpc>
            </a:pPr>
            <a:r>
              <a:rPr lang="en-US" sz="1800" b="0" i="1" dirty="0">
                <a:solidFill>
                  <a:srgbClr val="000000"/>
                </a:solidFill>
                <a:latin typeface="+mj-lt"/>
                <a:cs typeface="Times New Roman" pitchFamily="18" charset="0"/>
              </a:rPr>
              <a:t>duties </a:t>
            </a:r>
            <a:r>
              <a:rPr lang="en-US" sz="1800" b="0" i="1" dirty="0" smtClean="0">
                <a:solidFill>
                  <a:srgbClr val="000000"/>
                </a:solidFill>
                <a:latin typeface="+mj-lt"/>
                <a:cs typeface="Times New Roman" pitchFamily="18" charset="0"/>
              </a:rPr>
              <a:t>1.1%</a:t>
            </a:r>
            <a:endParaRPr lang="en-US" sz="1800" i="1" dirty="0">
              <a:latin typeface="+mj-lt"/>
              <a:cs typeface="Times New Roman" pitchFamily="18" charset="0"/>
            </a:endParaRPr>
          </a:p>
        </p:txBody>
      </p:sp>
      <p:sp>
        <p:nvSpPr>
          <p:cNvPr id="134" name="Line 152"/>
          <p:cNvSpPr>
            <a:spLocks noChangeShapeType="1"/>
          </p:cNvSpPr>
          <p:nvPr/>
        </p:nvSpPr>
        <p:spPr bwMode="auto">
          <a:xfrm flipH="1" flipV="1">
            <a:off x="3404743" y="4863185"/>
            <a:ext cx="134652" cy="222019"/>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endParaRPr lang="en-US">
              <a:latin typeface="+mj-lt"/>
              <a:cs typeface="Times New Roman" pitchFamily="18" charset="0"/>
            </a:endParaRPr>
          </a:p>
        </p:txBody>
      </p:sp>
      <p:sp>
        <p:nvSpPr>
          <p:cNvPr id="135" name="Rectangle 133"/>
          <p:cNvSpPr>
            <a:spLocks noChangeArrowheads="1"/>
          </p:cNvSpPr>
          <p:nvPr/>
        </p:nvSpPr>
        <p:spPr bwMode="auto">
          <a:xfrm>
            <a:off x="2823275" y="5486863"/>
            <a:ext cx="555730" cy="443198"/>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lang="en-US" sz="1800" b="0" i="1" dirty="0">
                <a:solidFill>
                  <a:srgbClr val="000000"/>
                </a:solidFill>
                <a:latin typeface="+mj-lt"/>
                <a:cs typeface="Times New Roman" pitchFamily="18" charset="0"/>
              </a:rPr>
              <a:t>Excise</a:t>
            </a:r>
            <a:r>
              <a:rPr lang="en-US" sz="1800" b="0" i="1" dirty="0" smtClean="0">
                <a:solidFill>
                  <a:srgbClr val="000000"/>
                </a:solidFill>
                <a:latin typeface="+mj-lt"/>
                <a:cs typeface="Times New Roman" pitchFamily="18" charset="0"/>
              </a:rPr>
              <a:t/>
            </a:r>
            <a:br>
              <a:rPr lang="en-US" sz="1800" b="0" i="1" dirty="0" smtClean="0">
                <a:solidFill>
                  <a:srgbClr val="000000"/>
                </a:solidFill>
                <a:latin typeface="+mj-lt"/>
                <a:cs typeface="Times New Roman" pitchFamily="18" charset="0"/>
              </a:rPr>
            </a:br>
            <a:r>
              <a:rPr lang="en-US" sz="1800" b="0" i="1" dirty="0" smtClean="0">
                <a:solidFill>
                  <a:srgbClr val="000000"/>
                </a:solidFill>
                <a:latin typeface="+mj-lt"/>
                <a:cs typeface="Times New Roman" pitchFamily="18" charset="0"/>
              </a:rPr>
              <a:t>3.0%</a:t>
            </a:r>
            <a:endParaRPr lang="en-US" sz="1800" i="1" dirty="0">
              <a:latin typeface="+mj-lt"/>
              <a:cs typeface="Times New Roman" pitchFamily="18" charset="0"/>
            </a:endParaRPr>
          </a:p>
        </p:txBody>
      </p:sp>
      <p:sp>
        <p:nvSpPr>
          <p:cNvPr id="136" name="Line 149"/>
          <p:cNvSpPr>
            <a:spLocks noChangeShapeType="1"/>
          </p:cNvSpPr>
          <p:nvPr/>
        </p:nvSpPr>
        <p:spPr bwMode="auto">
          <a:xfrm flipV="1">
            <a:off x="3101140" y="5062656"/>
            <a:ext cx="0" cy="393441"/>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endParaRPr lang="en-US">
              <a:latin typeface="+mj-lt"/>
              <a:cs typeface="Times New Roman" pitchFamily="18" charset="0"/>
            </a:endParaRPr>
          </a:p>
        </p:txBody>
      </p:sp>
      <p:sp>
        <p:nvSpPr>
          <p:cNvPr id="137" name="Rectangle 134"/>
          <p:cNvSpPr>
            <a:spLocks noChangeArrowheads="1"/>
          </p:cNvSpPr>
          <p:nvPr/>
        </p:nvSpPr>
        <p:spPr bwMode="auto">
          <a:xfrm>
            <a:off x="1220251" y="5483699"/>
            <a:ext cx="1304588" cy="38779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lang="en-US" sz="1800" b="0" i="1" dirty="0">
                <a:solidFill>
                  <a:srgbClr val="000000"/>
                </a:solidFill>
                <a:latin typeface="+mj-lt"/>
                <a:cs typeface="Times New Roman" pitchFamily="18" charset="0"/>
              </a:rPr>
              <a:t>Corporate</a:t>
            </a:r>
            <a:br>
              <a:rPr lang="en-US" sz="1800" b="0" i="1" dirty="0">
                <a:solidFill>
                  <a:srgbClr val="000000"/>
                </a:solidFill>
                <a:latin typeface="+mj-lt"/>
                <a:cs typeface="Times New Roman" pitchFamily="18" charset="0"/>
              </a:rPr>
            </a:br>
            <a:r>
              <a:rPr lang="en-US" sz="1800" b="0" i="1" dirty="0">
                <a:solidFill>
                  <a:srgbClr val="000000"/>
                </a:solidFill>
                <a:latin typeface="+mj-lt"/>
                <a:cs typeface="Times New Roman" pitchFamily="18" charset="0"/>
              </a:rPr>
              <a:t>income </a:t>
            </a:r>
            <a:r>
              <a:rPr lang="en-US" i="1" dirty="0" smtClean="0">
                <a:solidFill>
                  <a:srgbClr val="000000"/>
                </a:solidFill>
                <a:latin typeface="+mj-lt"/>
                <a:cs typeface="Times New Roman" pitchFamily="18" charset="0"/>
              </a:rPr>
              <a:t>10</a:t>
            </a:r>
            <a:r>
              <a:rPr lang="en-US" sz="1800" b="0" i="1" dirty="0" smtClean="0">
                <a:solidFill>
                  <a:srgbClr val="000000"/>
                </a:solidFill>
                <a:latin typeface="+mj-lt"/>
                <a:cs typeface="Times New Roman" pitchFamily="18" charset="0"/>
              </a:rPr>
              <a:t>.6%</a:t>
            </a:r>
            <a:endParaRPr lang="en-US" sz="1800" i="1" dirty="0">
              <a:latin typeface="+mj-lt"/>
              <a:cs typeface="Times New Roman" pitchFamily="18" charset="0"/>
            </a:endParaRPr>
          </a:p>
        </p:txBody>
      </p:sp>
      <p:sp>
        <p:nvSpPr>
          <p:cNvPr id="138" name="Line 137"/>
          <p:cNvSpPr>
            <a:spLocks noChangeShapeType="1"/>
          </p:cNvSpPr>
          <p:nvPr/>
        </p:nvSpPr>
        <p:spPr bwMode="auto">
          <a:xfrm flipV="1">
            <a:off x="2228411" y="5240629"/>
            <a:ext cx="109965" cy="355644"/>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endParaRPr lang="en-US">
              <a:latin typeface="+mj-lt"/>
              <a:cs typeface="Times New Roman" pitchFamily="18" charset="0"/>
            </a:endParaRPr>
          </a:p>
        </p:txBody>
      </p:sp>
      <p:sp>
        <p:nvSpPr>
          <p:cNvPr id="139" name="Rectangle 134"/>
          <p:cNvSpPr>
            <a:spLocks noChangeArrowheads="1"/>
          </p:cNvSpPr>
          <p:nvPr/>
        </p:nvSpPr>
        <p:spPr bwMode="auto">
          <a:xfrm>
            <a:off x="5691708" y="4444572"/>
            <a:ext cx="535403" cy="40023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lang="en-US" sz="1800" b="0" i="1" dirty="0" smtClean="0">
                <a:solidFill>
                  <a:schemeClr val="bg1"/>
                </a:solidFill>
                <a:latin typeface="+mj-lt"/>
                <a:cs typeface="Times New Roman" pitchFamily="18" charset="0"/>
              </a:rPr>
              <a:t>Other</a:t>
            </a:r>
            <a:br>
              <a:rPr lang="en-US" sz="1800" b="0" i="1" dirty="0" smtClean="0">
                <a:solidFill>
                  <a:schemeClr val="bg1"/>
                </a:solidFill>
                <a:latin typeface="+mj-lt"/>
                <a:cs typeface="Times New Roman" pitchFamily="18" charset="0"/>
              </a:rPr>
            </a:br>
            <a:r>
              <a:rPr lang="en-US" sz="1800" b="0" i="1" dirty="0" smtClean="0">
                <a:solidFill>
                  <a:schemeClr val="bg1"/>
                </a:solidFill>
                <a:latin typeface="+mj-lt"/>
                <a:cs typeface="Times New Roman" pitchFamily="18" charset="0"/>
              </a:rPr>
              <a:t>9.9%</a:t>
            </a:r>
            <a:endParaRPr lang="en-US" sz="1800" i="1" dirty="0">
              <a:solidFill>
                <a:schemeClr val="bg1"/>
              </a:solidFill>
              <a:latin typeface="+mj-lt"/>
              <a:cs typeface="Times New Roman" pitchFamily="18" charset="0"/>
            </a:endParaRPr>
          </a:p>
        </p:txBody>
      </p:sp>
      <p:sp>
        <p:nvSpPr>
          <p:cNvPr id="141" name="Rectangle 134"/>
          <p:cNvSpPr>
            <a:spLocks noChangeArrowheads="1"/>
          </p:cNvSpPr>
          <p:nvPr/>
        </p:nvSpPr>
        <p:spPr bwMode="auto">
          <a:xfrm>
            <a:off x="6793531" y="4241382"/>
            <a:ext cx="996940" cy="594137"/>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800" b="0" i="1" dirty="0" smtClean="0">
                <a:solidFill>
                  <a:schemeClr val="bg1"/>
                </a:solidFill>
                <a:latin typeface="+mj-lt"/>
                <a:cs typeface="Times New Roman" pitchFamily="18" charset="0"/>
              </a:rPr>
              <a:t>from </a:t>
            </a:r>
            <a:br>
              <a:rPr lang="en-US" sz="1800" b="0" i="1" dirty="0" smtClean="0">
                <a:solidFill>
                  <a:schemeClr val="bg1"/>
                </a:solidFill>
                <a:latin typeface="+mj-lt"/>
                <a:cs typeface="Times New Roman" pitchFamily="18" charset="0"/>
              </a:rPr>
            </a:br>
            <a:r>
              <a:rPr lang="en-US" sz="1800" b="0" i="1" dirty="0" smtClean="0">
                <a:solidFill>
                  <a:schemeClr val="bg1"/>
                </a:solidFill>
                <a:latin typeface="+mj-lt"/>
                <a:cs typeface="Times New Roman" pitchFamily="18" charset="0"/>
              </a:rPr>
              <a:t>Fed. Govt. </a:t>
            </a:r>
            <a:br>
              <a:rPr lang="en-US" sz="1800" b="0" i="1" dirty="0" smtClean="0">
                <a:solidFill>
                  <a:schemeClr val="bg1"/>
                </a:solidFill>
                <a:latin typeface="+mj-lt"/>
                <a:cs typeface="Times New Roman" pitchFamily="18" charset="0"/>
              </a:rPr>
            </a:br>
            <a:r>
              <a:rPr lang="en-US" sz="1800" b="0" i="1" dirty="0" smtClean="0">
                <a:solidFill>
                  <a:schemeClr val="bg1"/>
                </a:solidFill>
                <a:latin typeface="+mj-lt"/>
                <a:cs typeface="Times New Roman" pitchFamily="18" charset="0"/>
              </a:rPr>
              <a:t>21.7%</a:t>
            </a:r>
            <a:endParaRPr lang="en-US" sz="1800" i="1" dirty="0">
              <a:solidFill>
                <a:schemeClr val="bg1"/>
              </a:solidFill>
              <a:latin typeface="+mj-lt"/>
              <a:cs typeface="Times New Roman" pitchFamily="18" charset="0"/>
            </a:endParaRPr>
          </a:p>
        </p:txBody>
      </p:sp>
      <p:sp>
        <p:nvSpPr>
          <p:cNvPr id="143" name="Rectangle 134"/>
          <p:cNvSpPr>
            <a:spLocks noChangeArrowheads="1"/>
          </p:cNvSpPr>
          <p:nvPr/>
        </p:nvSpPr>
        <p:spPr bwMode="auto">
          <a:xfrm>
            <a:off x="8220504" y="4584849"/>
            <a:ext cx="735458" cy="594137"/>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800" b="0" i="1" dirty="0" smtClean="0">
                <a:solidFill>
                  <a:srgbClr val="000000"/>
                </a:solidFill>
                <a:latin typeface="+mj-lt"/>
                <a:cs typeface="Times New Roman" pitchFamily="18" charset="0"/>
              </a:rPr>
              <a:t>Corp. </a:t>
            </a:r>
            <a:br>
              <a:rPr lang="en-US" sz="1800" b="0" i="1" dirty="0" smtClean="0">
                <a:solidFill>
                  <a:srgbClr val="000000"/>
                </a:solidFill>
                <a:latin typeface="+mj-lt"/>
                <a:cs typeface="Times New Roman" pitchFamily="18" charset="0"/>
              </a:rPr>
            </a:br>
            <a:r>
              <a:rPr lang="en-US" sz="1800" b="0" i="1" dirty="0" smtClean="0">
                <a:solidFill>
                  <a:srgbClr val="000000"/>
                </a:solidFill>
                <a:latin typeface="+mj-lt"/>
                <a:cs typeface="Times New Roman" pitchFamily="18" charset="0"/>
              </a:rPr>
              <a:t>Income </a:t>
            </a:r>
            <a:br>
              <a:rPr lang="en-US" sz="1800" b="0" i="1" dirty="0" smtClean="0">
                <a:solidFill>
                  <a:srgbClr val="000000"/>
                </a:solidFill>
                <a:latin typeface="+mj-lt"/>
                <a:cs typeface="Times New Roman" pitchFamily="18" charset="0"/>
              </a:rPr>
            </a:br>
            <a:r>
              <a:rPr lang="en-US" sz="1800" b="0" i="1" dirty="0" smtClean="0">
                <a:solidFill>
                  <a:srgbClr val="000000"/>
                </a:solidFill>
                <a:latin typeface="+mj-lt"/>
                <a:cs typeface="Times New Roman" pitchFamily="18" charset="0"/>
              </a:rPr>
              <a:t>2.0%</a:t>
            </a:r>
            <a:endParaRPr lang="en-US" sz="1800" i="1" dirty="0">
              <a:latin typeface="+mj-lt"/>
              <a:cs typeface="Times New Roman" pitchFamily="18" charset="0"/>
            </a:endParaRPr>
          </a:p>
        </p:txBody>
      </p:sp>
      <p:sp>
        <p:nvSpPr>
          <p:cNvPr id="144" name="Line 137"/>
          <p:cNvSpPr>
            <a:spLocks noChangeShapeType="1"/>
          </p:cNvSpPr>
          <p:nvPr/>
        </p:nvSpPr>
        <p:spPr bwMode="auto">
          <a:xfrm flipH="1" flipV="1">
            <a:off x="8320127" y="4095717"/>
            <a:ext cx="218852" cy="423591"/>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endParaRPr lang="en-US">
              <a:latin typeface="+mj-lt"/>
              <a:cs typeface="Times New Roman" pitchFamily="18" charset="0"/>
            </a:endParaRPr>
          </a:p>
        </p:txBody>
      </p:sp>
      <p:sp>
        <p:nvSpPr>
          <p:cNvPr id="145" name="Rectangle 134"/>
          <p:cNvSpPr>
            <a:spLocks noChangeArrowheads="1"/>
          </p:cNvSpPr>
          <p:nvPr/>
        </p:nvSpPr>
        <p:spPr bwMode="auto">
          <a:xfrm>
            <a:off x="8099564" y="2312040"/>
            <a:ext cx="801693" cy="594137"/>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800" b="0" i="1" dirty="0" smtClean="0">
                <a:solidFill>
                  <a:srgbClr val="000000"/>
                </a:solidFill>
                <a:latin typeface="+mj-lt"/>
                <a:cs typeface="Times New Roman" pitchFamily="18" charset="0"/>
              </a:rPr>
              <a:t>Personal</a:t>
            </a:r>
            <a:br>
              <a:rPr lang="en-US" sz="1800" b="0" i="1" dirty="0" smtClean="0">
                <a:solidFill>
                  <a:srgbClr val="000000"/>
                </a:solidFill>
                <a:latin typeface="+mj-lt"/>
                <a:cs typeface="Times New Roman" pitchFamily="18" charset="0"/>
              </a:rPr>
            </a:br>
            <a:r>
              <a:rPr lang="en-US" sz="1800" b="0" i="1" dirty="0" smtClean="0">
                <a:solidFill>
                  <a:srgbClr val="000000"/>
                </a:solidFill>
                <a:latin typeface="+mj-lt"/>
                <a:cs typeface="Times New Roman" pitchFamily="18" charset="0"/>
              </a:rPr>
              <a:t>Income </a:t>
            </a:r>
            <a:br>
              <a:rPr lang="en-US" sz="1800" b="0" i="1" dirty="0" smtClean="0">
                <a:solidFill>
                  <a:srgbClr val="000000"/>
                </a:solidFill>
                <a:latin typeface="+mj-lt"/>
                <a:cs typeface="Times New Roman" pitchFamily="18" charset="0"/>
              </a:rPr>
            </a:br>
            <a:r>
              <a:rPr lang="en-US" sz="1800" b="0" i="1" dirty="0" smtClean="0">
                <a:solidFill>
                  <a:srgbClr val="000000"/>
                </a:solidFill>
                <a:latin typeface="+mj-lt"/>
                <a:cs typeface="Times New Roman" pitchFamily="18" charset="0"/>
              </a:rPr>
              <a:t>12.6%</a:t>
            </a:r>
            <a:endParaRPr lang="en-US" sz="1800" i="1" dirty="0">
              <a:latin typeface="+mj-lt"/>
              <a:cs typeface="Times New Roman" pitchFamily="18" charset="0"/>
            </a:endParaRPr>
          </a:p>
        </p:txBody>
      </p:sp>
      <p:sp>
        <p:nvSpPr>
          <p:cNvPr id="146" name="Line 137"/>
          <p:cNvSpPr>
            <a:spLocks noChangeShapeType="1"/>
          </p:cNvSpPr>
          <p:nvPr/>
        </p:nvSpPr>
        <p:spPr bwMode="auto">
          <a:xfrm flipH="1">
            <a:off x="8299845" y="2902882"/>
            <a:ext cx="209709" cy="380348"/>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endParaRPr lang="en-US">
              <a:latin typeface="+mj-lt"/>
              <a:cs typeface="Times New Roman" pitchFamily="18" charset="0"/>
            </a:endParaRPr>
          </a:p>
        </p:txBody>
      </p:sp>
      <p:sp>
        <p:nvSpPr>
          <p:cNvPr id="147" name="Rectangle 134"/>
          <p:cNvSpPr>
            <a:spLocks noChangeArrowheads="1"/>
          </p:cNvSpPr>
          <p:nvPr/>
        </p:nvSpPr>
        <p:spPr bwMode="auto">
          <a:xfrm>
            <a:off x="6867963" y="2538788"/>
            <a:ext cx="814325" cy="561179"/>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lang="en-US" sz="1700" b="0" i="1" dirty="0" smtClean="0">
                <a:solidFill>
                  <a:schemeClr val="bg1"/>
                </a:solidFill>
                <a:latin typeface="+mj-lt"/>
                <a:cs typeface="Times New Roman" pitchFamily="18" charset="0"/>
              </a:rPr>
              <a:t>  User</a:t>
            </a:r>
            <a:br>
              <a:rPr lang="en-US" sz="1700" b="0" i="1" dirty="0" smtClean="0">
                <a:solidFill>
                  <a:schemeClr val="bg1"/>
                </a:solidFill>
                <a:latin typeface="+mj-lt"/>
                <a:cs typeface="Times New Roman" pitchFamily="18" charset="0"/>
              </a:rPr>
            </a:br>
            <a:r>
              <a:rPr lang="en-US" sz="1700" b="0" i="1" dirty="0" smtClean="0">
                <a:solidFill>
                  <a:schemeClr val="bg1"/>
                </a:solidFill>
                <a:latin typeface="+mj-lt"/>
                <a:cs typeface="Times New Roman" pitchFamily="18" charset="0"/>
              </a:rPr>
              <a:t> Charges </a:t>
            </a:r>
            <a:br>
              <a:rPr lang="en-US" sz="1700" b="0" i="1" dirty="0" smtClean="0">
                <a:solidFill>
                  <a:schemeClr val="bg1"/>
                </a:solidFill>
                <a:latin typeface="+mj-lt"/>
                <a:cs typeface="Times New Roman" pitchFamily="18" charset="0"/>
              </a:rPr>
            </a:br>
            <a:r>
              <a:rPr lang="en-US" sz="1700" b="0" i="1" dirty="0" smtClean="0">
                <a:solidFill>
                  <a:schemeClr val="bg1"/>
                </a:solidFill>
                <a:latin typeface="+mj-lt"/>
                <a:cs typeface="Times New Roman" pitchFamily="18" charset="0"/>
              </a:rPr>
              <a:t>16.5%</a:t>
            </a:r>
            <a:endParaRPr lang="en-US" sz="1700" i="1" dirty="0">
              <a:solidFill>
                <a:schemeClr val="bg1"/>
              </a:solidFill>
              <a:latin typeface="+mj-lt"/>
              <a:cs typeface="Times New Roman" pitchFamily="18" charset="0"/>
            </a:endParaRPr>
          </a:p>
        </p:txBody>
      </p:sp>
      <p:sp>
        <p:nvSpPr>
          <p:cNvPr id="149" name="Rectangle 134"/>
          <p:cNvSpPr>
            <a:spLocks noChangeArrowheads="1"/>
          </p:cNvSpPr>
          <p:nvPr/>
        </p:nvSpPr>
        <p:spPr bwMode="auto">
          <a:xfrm>
            <a:off x="5646140" y="2588568"/>
            <a:ext cx="803104" cy="400238"/>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800" b="0" i="1" dirty="0" smtClean="0">
                <a:solidFill>
                  <a:schemeClr val="bg1"/>
                </a:solidFill>
                <a:latin typeface="+mj-lt"/>
                <a:cs typeface="Times New Roman" pitchFamily="18" charset="0"/>
              </a:rPr>
              <a:t>Property</a:t>
            </a:r>
            <a:br>
              <a:rPr lang="en-US" sz="1800" b="0" i="1" dirty="0" smtClean="0">
                <a:solidFill>
                  <a:schemeClr val="bg1"/>
                </a:solidFill>
                <a:latin typeface="+mj-lt"/>
                <a:cs typeface="Times New Roman" pitchFamily="18" charset="0"/>
              </a:rPr>
            </a:br>
            <a:r>
              <a:rPr lang="en-US" sz="1800" b="0" i="1" dirty="0" smtClean="0">
                <a:solidFill>
                  <a:schemeClr val="bg1"/>
                </a:solidFill>
                <a:latin typeface="+mj-lt"/>
                <a:cs typeface="Times New Roman" pitchFamily="18" charset="0"/>
              </a:rPr>
              <a:t>   </a:t>
            </a:r>
            <a:r>
              <a:rPr lang="en-US" i="1" dirty="0" smtClean="0">
                <a:solidFill>
                  <a:schemeClr val="bg1"/>
                </a:solidFill>
                <a:latin typeface="+mj-lt"/>
                <a:cs typeface="Times New Roman" pitchFamily="18" charset="0"/>
              </a:rPr>
              <a:t>16</a:t>
            </a:r>
            <a:r>
              <a:rPr lang="en-US" sz="1800" b="0" i="1" dirty="0" smtClean="0">
                <a:solidFill>
                  <a:schemeClr val="bg1"/>
                </a:solidFill>
                <a:latin typeface="+mj-lt"/>
                <a:cs typeface="Times New Roman" pitchFamily="18" charset="0"/>
              </a:rPr>
              <a:t>.9%</a:t>
            </a:r>
            <a:endParaRPr lang="en-US" sz="1800" i="1" dirty="0">
              <a:solidFill>
                <a:schemeClr val="bg1"/>
              </a:solidFill>
              <a:latin typeface="+mj-lt"/>
              <a:cs typeface="Times New Roman" pitchFamily="18" charset="0"/>
            </a:endParaRPr>
          </a:p>
        </p:txBody>
      </p:sp>
      <p:sp>
        <p:nvSpPr>
          <p:cNvPr id="151" name="Rectangle 134"/>
          <p:cNvSpPr>
            <a:spLocks noChangeArrowheads="1"/>
          </p:cNvSpPr>
          <p:nvPr/>
        </p:nvSpPr>
        <p:spPr bwMode="auto">
          <a:xfrm>
            <a:off x="4681836" y="2233273"/>
            <a:ext cx="803746" cy="594137"/>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lang="en-US" sz="1800" b="0" i="1" dirty="0" smtClean="0">
                <a:solidFill>
                  <a:srgbClr val="000000"/>
                </a:solidFill>
                <a:latin typeface="+mj-lt"/>
                <a:cs typeface="Times New Roman" pitchFamily="18" charset="0"/>
              </a:rPr>
              <a:t>Interest</a:t>
            </a:r>
            <a:br>
              <a:rPr lang="en-US" sz="1800" b="0" i="1" dirty="0" smtClean="0">
                <a:solidFill>
                  <a:srgbClr val="000000"/>
                </a:solidFill>
                <a:latin typeface="+mj-lt"/>
                <a:cs typeface="Times New Roman" pitchFamily="18" charset="0"/>
              </a:rPr>
            </a:br>
            <a:r>
              <a:rPr lang="en-US" sz="1800" b="0" i="1" dirty="0" smtClean="0">
                <a:solidFill>
                  <a:srgbClr val="000000"/>
                </a:solidFill>
                <a:latin typeface="+mj-lt"/>
                <a:cs typeface="Times New Roman" pitchFamily="18" charset="0"/>
              </a:rPr>
              <a:t>Earnings</a:t>
            </a:r>
            <a:br>
              <a:rPr lang="en-US" sz="1800" b="0" i="1" dirty="0" smtClean="0">
                <a:solidFill>
                  <a:srgbClr val="000000"/>
                </a:solidFill>
                <a:latin typeface="+mj-lt"/>
                <a:cs typeface="Times New Roman" pitchFamily="18" charset="0"/>
              </a:rPr>
            </a:br>
            <a:r>
              <a:rPr lang="en-US" sz="1800" b="0" i="1" dirty="0" smtClean="0">
                <a:solidFill>
                  <a:srgbClr val="000000"/>
                </a:solidFill>
                <a:latin typeface="+mj-lt"/>
                <a:cs typeface="Times New Roman" pitchFamily="18" charset="0"/>
              </a:rPr>
              <a:t>1.9%</a:t>
            </a:r>
            <a:endParaRPr lang="en-US" sz="1800" i="1" dirty="0">
              <a:latin typeface="+mj-lt"/>
              <a:cs typeface="Times New Roman" pitchFamily="18" charset="0"/>
            </a:endParaRPr>
          </a:p>
        </p:txBody>
      </p:sp>
      <p:sp>
        <p:nvSpPr>
          <p:cNvPr id="152" name="Line 137"/>
          <p:cNvSpPr>
            <a:spLocks noChangeShapeType="1"/>
          </p:cNvSpPr>
          <p:nvPr/>
        </p:nvSpPr>
        <p:spPr bwMode="auto">
          <a:xfrm>
            <a:off x="5009661" y="2804317"/>
            <a:ext cx="146439" cy="200118"/>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wrap="none">
            <a:prstTxWarp prst="textNoShape">
              <a:avLst/>
            </a:prstTxWarp>
          </a:bodyPr>
          <a:lstStyle/>
          <a:p>
            <a:endParaRPr lang="en-US">
              <a:latin typeface="+mj-lt"/>
              <a:cs typeface="Times New Roman" pitchFamily="18" charset="0"/>
            </a:endParaRPr>
          </a:p>
        </p:txBody>
      </p:sp>
      <p:sp>
        <p:nvSpPr>
          <p:cNvPr id="156" name="Rectangle 134"/>
          <p:cNvSpPr>
            <a:spLocks noChangeArrowheads="1"/>
          </p:cNvSpPr>
          <p:nvPr/>
        </p:nvSpPr>
        <p:spPr bwMode="auto">
          <a:xfrm>
            <a:off x="2862543" y="2802098"/>
            <a:ext cx="676852" cy="584775"/>
          </a:xfrm>
          <a:prstGeom prst="rect">
            <a:avLst/>
          </a:prstGeom>
          <a:noFill/>
          <a:ln w="9525">
            <a:noFill/>
            <a:miter lim="800000"/>
            <a:headEnd/>
            <a:tailEnd/>
          </a:ln>
        </p:spPr>
        <p:txBody>
          <a:bodyPr wrap="none" lIns="0" tIns="0" rIns="0" bIns="0">
            <a:prstTxWarp prst="textNoShape">
              <a:avLst/>
            </a:prstTxWarp>
            <a:spAutoFit/>
          </a:bodyPr>
          <a:lstStyle/>
          <a:p>
            <a:pPr algn="ctr"/>
            <a:r>
              <a:rPr lang="en-US" sz="1900" i="1" dirty="0" smtClean="0">
                <a:solidFill>
                  <a:schemeClr val="bg1"/>
                </a:solidFill>
                <a:latin typeface="+mj-lt"/>
                <a:cs typeface="Times New Roman" pitchFamily="18" charset="0"/>
              </a:rPr>
              <a:t>Payroll</a:t>
            </a:r>
            <a:br>
              <a:rPr lang="en-US" sz="1900" i="1" dirty="0" smtClean="0">
                <a:solidFill>
                  <a:schemeClr val="bg1"/>
                </a:solidFill>
                <a:latin typeface="+mj-lt"/>
                <a:cs typeface="Times New Roman" pitchFamily="18" charset="0"/>
              </a:rPr>
            </a:br>
            <a:r>
              <a:rPr lang="en-US" sz="1900" i="1" dirty="0" smtClean="0">
                <a:solidFill>
                  <a:schemeClr val="bg1"/>
                </a:solidFill>
                <a:latin typeface="+mj-lt"/>
                <a:cs typeface="Times New Roman" pitchFamily="18" charset="0"/>
              </a:rPr>
              <a:t>32.8%</a:t>
            </a:r>
            <a:endParaRPr lang="en-US" sz="1900" i="1" dirty="0">
              <a:solidFill>
                <a:schemeClr val="bg1"/>
              </a:solidFill>
              <a:latin typeface="+mj-lt"/>
              <a:cs typeface="Times New Roman" pitchFamily="18" charset="0"/>
            </a:endParaRPr>
          </a:p>
        </p:txBody>
      </p:sp>
      <p:sp>
        <p:nvSpPr>
          <p:cNvPr id="157" name="Rectangle 129"/>
          <p:cNvSpPr>
            <a:spLocks noChangeArrowheads="1"/>
          </p:cNvSpPr>
          <p:nvPr/>
        </p:nvSpPr>
        <p:spPr bwMode="auto">
          <a:xfrm>
            <a:off x="926900" y="3280549"/>
            <a:ext cx="902427" cy="627223"/>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lang="en-US" sz="1900" i="1" dirty="0">
                <a:solidFill>
                  <a:schemeClr val="bg1"/>
                </a:solidFill>
                <a:latin typeface="+mj-lt"/>
                <a:cs typeface="Times New Roman" pitchFamily="18" charset="0"/>
              </a:rPr>
              <a:t>Personal </a:t>
            </a:r>
            <a:br>
              <a:rPr lang="en-US" sz="1900" i="1" dirty="0">
                <a:solidFill>
                  <a:schemeClr val="bg1"/>
                </a:solidFill>
                <a:latin typeface="+mj-lt"/>
                <a:cs typeface="Times New Roman" pitchFamily="18" charset="0"/>
              </a:rPr>
            </a:br>
            <a:r>
              <a:rPr lang="en-US" sz="1900" i="1" dirty="0">
                <a:solidFill>
                  <a:schemeClr val="bg1"/>
                </a:solidFill>
                <a:latin typeface="+mj-lt"/>
                <a:cs typeface="Times New Roman" pitchFamily="18" charset="0"/>
              </a:rPr>
              <a:t>income</a:t>
            </a:r>
            <a:br>
              <a:rPr lang="en-US" sz="1900" i="1" dirty="0">
                <a:solidFill>
                  <a:schemeClr val="bg1"/>
                </a:solidFill>
                <a:latin typeface="+mj-lt"/>
                <a:cs typeface="Times New Roman" pitchFamily="18" charset="0"/>
              </a:rPr>
            </a:br>
            <a:r>
              <a:rPr lang="en-US" sz="1900" i="1" dirty="0" smtClean="0">
                <a:solidFill>
                  <a:schemeClr val="bg1"/>
                </a:solidFill>
                <a:latin typeface="+mj-lt"/>
                <a:cs typeface="Times New Roman" pitchFamily="18" charset="0"/>
              </a:rPr>
              <a:t>47.4%</a:t>
            </a:r>
            <a:endParaRPr lang="en-US" sz="1900" i="1" dirty="0">
              <a:solidFill>
                <a:schemeClr val="bg1"/>
              </a:solidFill>
              <a:latin typeface="+mj-lt"/>
              <a:cs typeface="Times New Roman" pitchFamily="18" charset="0"/>
            </a:endParaRPr>
          </a:p>
        </p:txBody>
      </p:sp>
      <p:sp>
        <p:nvSpPr>
          <p:cNvPr id="158" name="Rectangle 134"/>
          <p:cNvSpPr>
            <a:spLocks noChangeArrowheads="1"/>
          </p:cNvSpPr>
          <p:nvPr/>
        </p:nvSpPr>
        <p:spPr bwMode="auto">
          <a:xfrm>
            <a:off x="5140470" y="3508736"/>
            <a:ext cx="686085" cy="594137"/>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1800" b="0" i="1" dirty="0" smtClean="0">
                <a:solidFill>
                  <a:schemeClr val="bg1"/>
                </a:solidFill>
                <a:latin typeface="+mj-lt"/>
                <a:cs typeface="Times New Roman" pitchFamily="18" charset="0"/>
              </a:rPr>
              <a:t>Sales &amp;</a:t>
            </a:r>
            <a:br>
              <a:rPr lang="en-US" sz="1800" b="0" i="1" dirty="0" smtClean="0">
                <a:solidFill>
                  <a:schemeClr val="bg1"/>
                </a:solidFill>
                <a:latin typeface="+mj-lt"/>
                <a:cs typeface="Times New Roman" pitchFamily="18" charset="0"/>
              </a:rPr>
            </a:br>
            <a:r>
              <a:rPr lang="en-US" sz="1800" b="0" i="1" dirty="0" smtClean="0">
                <a:solidFill>
                  <a:schemeClr val="bg1"/>
                </a:solidFill>
                <a:latin typeface="+mj-lt"/>
                <a:cs typeface="Times New Roman" pitchFamily="18" charset="0"/>
              </a:rPr>
              <a:t>Excise</a:t>
            </a:r>
            <a:br>
              <a:rPr lang="en-US" sz="1800" b="0" i="1" dirty="0" smtClean="0">
                <a:solidFill>
                  <a:schemeClr val="bg1"/>
                </a:solidFill>
                <a:latin typeface="+mj-lt"/>
                <a:cs typeface="Times New Roman" pitchFamily="18" charset="0"/>
              </a:rPr>
            </a:br>
            <a:r>
              <a:rPr lang="en-US" sz="1800" b="0" i="1" dirty="0" smtClean="0">
                <a:solidFill>
                  <a:schemeClr val="bg1"/>
                </a:solidFill>
                <a:latin typeface="+mj-lt"/>
                <a:cs typeface="Times New Roman" pitchFamily="18" charset="0"/>
              </a:rPr>
              <a:t>18.5%</a:t>
            </a:r>
            <a:endParaRPr lang="en-US" sz="1800" i="1" dirty="0">
              <a:solidFill>
                <a:schemeClr val="bg1"/>
              </a:solidFill>
              <a:latin typeface="+mj-lt"/>
              <a:cs typeface="Times New Roman" pitchFamily="18" charset="0"/>
            </a:endParaRPr>
          </a:p>
        </p:txBody>
      </p:sp>
      <p:sp>
        <p:nvSpPr>
          <p:cNvPr id="162" name="Rectangle 360"/>
          <p:cNvSpPr>
            <a:spLocks noChangeArrowheads="1"/>
          </p:cNvSpPr>
          <p:nvPr/>
        </p:nvSpPr>
        <p:spPr bwMode="auto">
          <a:xfrm>
            <a:off x="762787" y="1422362"/>
            <a:ext cx="3134383" cy="44807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2000" b="1" i="1" dirty="0">
                <a:solidFill>
                  <a:srgbClr val="000000"/>
                </a:solidFill>
                <a:latin typeface="+mj-lt"/>
                <a:cs typeface="Times New Roman" pitchFamily="18" charset="0"/>
              </a:rPr>
              <a:t>Federal </a:t>
            </a:r>
            <a:r>
              <a:rPr lang="en-US" sz="2000" b="1" i="1" dirty="0">
                <a:solidFill>
                  <a:srgbClr val="000000"/>
                </a:solidFill>
                <a:latin typeface="+mj-lt"/>
                <a:cs typeface="Times New Roman" pitchFamily="18" charset="0"/>
              </a:rPr>
              <a:t>G</a:t>
            </a:r>
            <a:r>
              <a:rPr kumimoji="0" lang="en-US" sz="2000" b="1" i="1" dirty="0" smtClean="0">
                <a:solidFill>
                  <a:srgbClr val="000000"/>
                </a:solidFill>
                <a:latin typeface="+mj-lt"/>
                <a:cs typeface="Times New Roman" pitchFamily="18" charset="0"/>
              </a:rPr>
              <a:t>overnment Revenue</a:t>
            </a:r>
            <a:r>
              <a:rPr kumimoji="0" lang="en-US" sz="1800" dirty="0">
                <a:solidFill>
                  <a:srgbClr val="000000"/>
                </a:solidFill>
                <a:latin typeface="+mj-lt"/>
                <a:cs typeface="Times New Roman" pitchFamily="18" charset="0"/>
              </a:rPr>
              <a:t/>
            </a:r>
            <a:br>
              <a:rPr kumimoji="0" lang="en-US" sz="1800" dirty="0">
                <a:solidFill>
                  <a:srgbClr val="000000"/>
                </a:solidFill>
                <a:latin typeface="+mj-lt"/>
                <a:cs typeface="Times New Roman" pitchFamily="18" charset="0"/>
              </a:rPr>
            </a:br>
            <a:r>
              <a:rPr kumimoji="0" lang="en-US" sz="1600" dirty="0" smtClean="0">
                <a:solidFill>
                  <a:srgbClr val="000000"/>
                </a:solidFill>
                <a:latin typeface="+mj-lt"/>
                <a:cs typeface="Times New Roman" pitchFamily="18" charset="0"/>
              </a:rPr>
              <a:t>2015 </a:t>
            </a:r>
            <a:r>
              <a:rPr kumimoji="0" lang="en-US" sz="1600" dirty="0">
                <a:solidFill>
                  <a:srgbClr val="000000"/>
                </a:solidFill>
                <a:latin typeface="+mj-lt"/>
                <a:cs typeface="Times New Roman" pitchFamily="18" charset="0"/>
              </a:rPr>
              <a:t>-- </a:t>
            </a:r>
            <a:r>
              <a:rPr kumimoji="0" lang="en-US" sz="1600" i="1" dirty="0">
                <a:solidFill>
                  <a:srgbClr val="000000"/>
                </a:solidFill>
                <a:latin typeface="+mj-lt"/>
                <a:cs typeface="Times New Roman" pitchFamily="18" charset="0"/>
              </a:rPr>
              <a:t>$ </a:t>
            </a:r>
            <a:r>
              <a:rPr lang="en-US" sz="1600" i="1" dirty="0" smtClean="0">
                <a:solidFill>
                  <a:srgbClr val="000000"/>
                </a:solidFill>
                <a:latin typeface="+mj-lt"/>
                <a:cs typeface="Times New Roman" pitchFamily="18" charset="0"/>
              </a:rPr>
              <a:t>3</a:t>
            </a:r>
            <a:r>
              <a:rPr kumimoji="0" lang="en-US" sz="1600" i="1" dirty="0" smtClean="0">
                <a:solidFill>
                  <a:srgbClr val="000000"/>
                </a:solidFill>
                <a:latin typeface="+mj-lt"/>
                <a:cs typeface="Times New Roman" pitchFamily="18" charset="0"/>
              </a:rPr>
              <a:t>,250 </a:t>
            </a:r>
            <a:r>
              <a:rPr kumimoji="0" lang="en-US" sz="1600" i="1" dirty="0">
                <a:solidFill>
                  <a:srgbClr val="000000"/>
                </a:solidFill>
                <a:latin typeface="+mj-lt"/>
                <a:cs typeface="Times New Roman" pitchFamily="18" charset="0"/>
              </a:rPr>
              <a:t>billion</a:t>
            </a:r>
            <a:endParaRPr kumimoji="0" lang="en-US" sz="1800" i="1" dirty="0">
              <a:solidFill>
                <a:schemeClr val="tx1"/>
              </a:solidFill>
              <a:latin typeface="+mj-lt"/>
              <a:cs typeface="Times New Roman" pitchFamily="18" charset="0"/>
            </a:endParaRPr>
          </a:p>
        </p:txBody>
      </p:sp>
      <p:sp>
        <p:nvSpPr>
          <p:cNvPr id="165" name="Rectangle 363"/>
          <p:cNvSpPr>
            <a:spLocks noChangeArrowheads="1"/>
          </p:cNvSpPr>
          <p:nvPr/>
        </p:nvSpPr>
        <p:spPr bwMode="auto">
          <a:xfrm>
            <a:off x="4918783" y="1422362"/>
            <a:ext cx="3739101" cy="448071"/>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2000" b="1" i="1" dirty="0">
                <a:solidFill>
                  <a:srgbClr val="000000"/>
                </a:solidFill>
                <a:latin typeface="+mj-lt"/>
                <a:cs typeface="Times New Roman" pitchFamily="18" charset="0"/>
              </a:rPr>
              <a:t>State &amp; </a:t>
            </a:r>
            <a:r>
              <a:rPr kumimoji="0" lang="en-US" sz="2000" b="1" i="1" dirty="0" smtClean="0">
                <a:solidFill>
                  <a:srgbClr val="000000"/>
                </a:solidFill>
                <a:latin typeface="+mj-lt"/>
                <a:cs typeface="Times New Roman" pitchFamily="18" charset="0"/>
              </a:rPr>
              <a:t>Local Government Revenue</a:t>
            </a:r>
            <a:r>
              <a:rPr kumimoji="0" lang="en-US" sz="1800" dirty="0">
                <a:solidFill>
                  <a:srgbClr val="000000"/>
                </a:solidFill>
                <a:latin typeface="+mj-lt"/>
                <a:cs typeface="Times New Roman" pitchFamily="18" charset="0"/>
              </a:rPr>
              <a:t/>
            </a:r>
            <a:br>
              <a:rPr kumimoji="0" lang="en-US" sz="1800" dirty="0">
                <a:solidFill>
                  <a:srgbClr val="000000"/>
                </a:solidFill>
                <a:latin typeface="+mj-lt"/>
                <a:cs typeface="Times New Roman" pitchFamily="18" charset="0"/>
              </a:rPr>
            </a:br>
            <a:r>
              <a:rPr kumimoji="0" lang="en-US" sz="1600" dirty="0" smtClean="0">
                <a:solidFill>
                  <a:srgbClr val="000000"/>
                </a:solidFill>
                <a:latin typeface="+mj-lt"/>
                <a:cs typeface="Times New Roman" pitchFamily="18" charset="0"/>
              </a:rPr>
              <a:t>2013 </a:t>
            </a:r>
            <a:r>
              <a:rPr kumimoji="0" lang="en-US" sz="1600" dirty="0">
                <a:solidFill>
                  <a:srgbClr val="000000"/>
                </a:solidFill>
                <a:latin typeface="+mj-lt"/>
                <a:cs typeface="Times New Roman" pitchFamily="18" charset="0"/>
              </a:rPr>
              <a:t>-- </a:t>
            </a:r>
            <a:r>
              <a:rPr kumimoji="0" lang="en-US" sz="1600" i="1" dirty="0">
                <a:solidFill>
                  <a:srgbClr val="000000"/>
                </a:solidFill>
                <a:latin typeface="+mj-lt"/>
                <a:cs typeface="Times New Roman" pitchFamily="18" charset="0"/>
              </a:rPr>
              <a:t>$ </a:t>
            </a:r>
            <a:r>
              <a:rPr kumimoji="0" lang="en-US" sz="1600" i="1" dirty="0" smtClean="0">
                <a:solidFill>
                  <a:srgbClr val="000000"/>
                </a:solidFill>
                <a:latin typeface="+mj-lt"/>
                <a:cs typeface="Times New Roman" pitchFamily="18" charset="0"/>
              </a:rPr>
              <a:t>2,690 </a:t>
            </a:r>
            <a:r>
              <a:rPr kumimoji="0" lang="en-US" sz="1600" i="1" dirty="0">
                <a:solidFill>
                  <a:srgbClr val="000000"/>
                </a:solidFill>
                <a:latin typeface="+mj-lt"/>
                <a:cs typeface="Times New Roman" pitchFamily="18" charset="0"/>
              </a:rPr>
              <a:t>billion</a:t>
            </a:r>
            <a:endParaRPr kumimoji="0" lang="en-US" sz="1800" i="1" dirty="0">
              <a:solidFill>
                <a:schemeClr val="tx1"/>
              </a:solidFill>
              <a:latin typeface="+mj-lt"/>
              <a:cs typeface="Times New Roman" pitchFamily="18" charset="0"/>
            </a:endParaRPr>
          </a:p>
        </p:txBody>
      </p:sp>
    </p:spTree>
    <p:extLst>
      <p:ext uri="{BB962C8B-B14F-4D97-AF65-F5344CB8AC3E}">
        <p14:creationId xmlns:p14="http://schemas.microsoft.com/office/powerpoint/2010/main" val="1355985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433" y="560456"/>
            <a:ext cx="7772400" cy="971359"/>
          </a:xfrm>
        </p:spPr>
        <p:txBody>
          <a:bodyPr anchor="ctr"/>
          <a:lstStyle/>
          <a:p>
            <a:pPr>
              <a:lnSpc>
                <a:spcPts val="4000"/>
              </a:lnSpc>
            </a:pPr>
            <a:r>
              <a:rPr lang="en-US" dirty="0"/>
              <a:t>Taxes and the </a:t>
            </a:r>
            <a:br>
              <a:rPr lang="en-US" dirty="0"/>
            </a:br>
            <a:r>
              <a:rPr lang="en-US" dirty="0" smtClean="0"/>
              <a:t>Cost </a:t>
            </a:r>
            <a:r>
              <a:rPr lang="en-US" dirty="0"/>
              <a:t>of Government</a:t>
            </a:r>
          </a:p>
        </p:txBody>
      </p:sp>
    </p:spTree>
    <p:extLst>
      <p:ext uri="{BB962C8B-B14F-4D97-AF65-F5344CB8AC3E}">
        <p14:creationId xmlns:p14="http://schemas.microsoft.com/office/powerpoint/2010/main" val="3671998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414</TotalTime>
  <Words>1439</Words>
  <Application>Microsoft Macintosh PowerPoint</Application>
  <PresentationFormat>On-screen Show (4:3)</PresentationFormat>
  <Paragraphs>312</Paragraphs>
  <Slides>33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ＭＳ Ｐゴシック</vt:lpstr>
      <vt:lpstr>Times New Roman</vt:lpstr>
      <vt:lpstr>Arial</vt:lpstr>
      <vt:lpstr>15th edition TEMPLATE</vt:lpstr>
      <vt:lpstr>Government Spending  and Taxation</vt:lpstr>
      <vt:lpstr>Government Expenditures</vt:lpstr>
      <vt:lpstr>Growth of Government</vt:lpstr>
      <vt:lpstr>Real Federal Expenditures  Per Capita: 1792-2015</vt:lpstr>
      <vt:lpstr>Changing Composition  of Federal Spending</vt:lpstr>
      <vt:lpstr>Taxes and the  Finance of Government</vt:lpstr>
      <vt:lpstr>Taxes and Other Revenue Sources </vt:lpstr>
      <vt:lpstr>Sources of Government Revenue</vt:lpstr>
      <vt:lpstr>Taxes and the  Cost of Government</vt:lpstr>
      <vt:lpstr>Taxes and the Cost of Government</vt:lpstr>
      <vt:lpstr>How Has the Structure of the Personal Income Tax Changed</vt:lpstr>
      <vt:lpstr>How Has the Structure of the  Federal Personal Income Tax Changed?</vt:lpstr>
      <vt:lpstr>Share of Federal Income Taxes Paid By Various Income Groups</vt:lpstr>
      <vt:lpstr>Income Levels and  Overall Tax Payments</vt:lpstr>
      <vt:lpstr>Total Federal Taxes  As a Share of Income, 2011</vt:lpstr>
      <vt:lpstr>Size of Government: A Cross-Country Comparison</vt:lpstr>
      <vt:lpstr>Size of Government:  U.S. Versus Other Countries </vt:lpstr>
      <vt:lpstr>PowerPoint Presentation</vt:lpstr>
      <vt:lpstr>How Does the Size of Govt.  Affect Economic Growth</vt:lpstr>
      <vt:lpstr>PowerPoint Presentation</vt:lpstr>
      <vt:lpstr>Size of Government – Growth Curve</vt:lpstr>
      <vt:lpstr>Government Spending  and Economic Growth, 1960-2009</vt:lpstr>
      <vt:lpstr>Expenditures, Taxes,  Debt Finance, and Democracy</vt:lpstr>
      <vt:lpstr>Share of Population (18 and older)  With and Without Income Tax Liability</vt:lpstr>
      <vt:lpstr>Share of Americans Deriving  Income from Government, 1991-2013</vt:lpstr>
      <vt:lpstr>PowerPoint Presentation</vt:lpstr>
      <vt:lpstr>PowerPoint Presentation</vt:lpstr>
      <vt:lpstr>PowerPoint Presentation</vt:lpstr>
      <vt:lpstr>PowerPoint Presentation</vt:lpstr>
      <vt:lpstr>PowerPoint Presentation</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Spending and Taxation (15th ed.)</dc:title>
  <dc:subject>Government Spending and Taxation (15th ed.)</dc:subject>
  <dc:creator>Dr. Chuck Skipton</dc:creator>
  <cp:lastModifiedBy>Joseph Connors</cp:lastModifiedBy>
  <cp:revision>70</cp:revision>
  <dcterms:created xsi:type="dcterms:W3CDTF">2013-12-17T18:08:03Z</dcterms:created>
  <dcterms:modified xsi:type="dcterms:W3CDTF">2016-12-27T22:41:05Z</dcterms:modified>
</cp:coreProperties>
</file>