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83" r:id="rId11"/>
    <p:sldId id="284" r:id="rId12"/>
    <p:sldId id="265" r:id="rId13"/>
    <p:sldId id="266" r:id="rId14"/>
    <p:sldId id="267" r:id="rId15"/>
    <p:sldId id="268" r:id="rId16"/>
    <p:sldId id="269" r:id="rId17"/>
    <p:sldId id="270" r:id="rId18"/>
    <p:sldId id="271" r:id="rId19"/>
    <p:sldId id="272" r:id="rId20"/>
    <p:sldId id="273" r:id="rId21"/>
    <p:sldId id="285" r:id="rId22"/>
    <p:sldId id="275" r:id="rId23"/>
    <p:sldId id="276" r:id="rId24"/>
    <p:sldId id="277" r:id="rId25"/>
    <p:sldId id="278" r:id="rId26"/>
    <p:sldId id="279" r:id="rId27"/>
    <p:sldId id="280" r:id="rId28"/>
    <p:sldId id="274" r:id="rId29"/>
    <p:sldId id="28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3">
          <p15:clr>
            <a:srgbClr val="A4A3A4"/>
          </p15:clr>
        </p15:guide>
        <p15:guide id="2" pos="6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698"/>
    <a:srgbClr val="F1F1E3"/>
    <a:srgbClr val="F4F6EE"/>
    <a:srgbClr val="E9EDDF"/>
    <a:srgbClr val="EFE5BB"/>
    <a:srgbClr val="E2DEEE"/>
    <a:srgbClr val="32302A"/>
    <a:srgbClr val="515A61"/>
    <a:srgbClr val="444C5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0" autoAdjust="0"/>
    <p:restoredTop sz="94666"/>
  </p:normalViewPr>
  <p:slideViewPr>
    <p:cSldViewPr snapToGrid="0" snapToObjects="1">
      <p:cViewPr varScale="1">
        <p:scale>
          <a:sx n="102" d="100"/>
          <a:sy n="102" d="100"/>
        </p:scale>
        <p:origin x="864" y="184"/>
      </p:cViewPr>
      <p:guideLst>
        <p:guide orient="horz" pos="593"/>
        <p:guide pos="651"/>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6</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7</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14</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18</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24</a:t>
            </a:fld>
            <a:endParaRPr lang="en-US"/>
          </a:p>
        </p:txBody>
      </p:sp>
    </p:spTree>
    <p:extLst>
      <p:ext uri="{BB962C8B-B14F-4D97-AF65-F5344CB8AC3E}">
        <p14:creationId xmlns:p14="http://schemas.microsoft.com/office/powerpoint/2010/main" val="372258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a:solidFill>
                  <a:schemeClr val="bg1"/>
                </a:solidFill>
                <a:latin typeface="Calibri" panose="020F0502020204030204" pitchFamily="34" charset="0"/>
              </a:rPr>
              <a:t>Micro 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26</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13</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9126" y="1552101"/>
            <a:ext cx="7634484" cy="1864086"/>
          </a:xfrm>
          <a:prstGeom prst="rect">
            <a:avLst/>
          </a:prstGeom>
        </p:spPr>
        <p:txBody>
          <a:bodyPr anchor="b">
            <a:noAutofit/>
          </a:bodyPr>
          <a:lstStyle/>
          <a:p>
            <a:pPr>
              <a:lnSpc>
                <a:spcPts val="4000"/>
              </a:lnSpc>
            </a:pPr>
            <a:r>
              <a:rPr lang="en-US" dirty="0"/>
              <a:t>Earnings, </a:t>
            </a:r>
            <a:r>
              <a:rPr lang="en-US" dirty="0" smtClean="0"/>
              <a:t>Productivity</a:t>
            </a:r>
            <a:r>
              <a:rPr lang="en-US" dirty="0"/>
              <a:t>, </a:t>
            </a:r>
            <a:br>
              <a:rPr lang="en-US" dirty="0"/>
            </a:br>
            <a:r>
              <a:rPr lang="en-US" dirty="0"/>
              <a:t>and the Job Market</a:t>
            </a:r>
          </a:p>
        </p:txBody>
      </p:sp>
    </p:spTree>
    <p:extLst>
      <p:ext uri="{BB962C8B-B14F-4D97-AF65-F5344CB8AC3E}">
        <p14:creationId xmlns:p14="http://schemas.microsoft.com/office/powerpoint/2010/main" val="1980578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69" y="-50104"/>
            <a:ext cx="8904855" cy="657667"/>
          </a:xfrm>
        </p:spPr>
        <p:txBody>
          <a:bodyPr/>
          <a:lstStyle/>
          <a:p>
            <a:r>
              <a:rPr lang="en-US" smtClean="0"/>
              <a:t>The Economics of</a:t>
            </a:r>
            <a:br>
              <a:rPr lang="en-US" smtClean="0"/>
            </a:br>
            <a:r>
              <a:rPr lang="en-US" smtClean="0"/>
              <a:t>Occupational </a:t>
            </a:r>
            <a:r>
              <a:rPr lang="en-US" dirty="0" smtClean="0"/>
              <a:t>Licensing</a:t>
            </a:r>
            <a:endParaRPr lang="en-US" dirty="0"/>
          </a:p>
        </p:txBody>
      </p:sp>
      <p:sp>
        <p:nvSpPr>
          <p:cNvPr id="3" name="Content Placeholder 2"/>
          <p:cNvSpPr>
            <a:spLocks noGrp="1"/>
          </p:cNvSpPr>
          <p:nvPr>
            <p:ph idx="1"/>
          </p:nvPr>
        </p:nvSpPr>
        <p:spPr>
          <a:xfrm>
            <a:off x="140675" y="1243583"/>
            <a:ext cx="8820445" cy="5407738"/>
          </a:xfrm>
        </p:spPr>
        <p:txBody>
          <a:bodyPr/>
          <a:lstStyle/>
          <a:p>
            <a:r>
              <a:rPr lang="en-US" dirty="0" smtClean="0"/>
              <a:t>Occupation licensing requires individuals to pay fees, </a:t>
            </a:r>
            <a:r>
              <a:rPr lang="en-US" dirty="0"/>
              <a:t>take training </a:t>
            </a:r>
            <a:r>
              <a:rPr lang="en-US" dirty="0" smtClean="0"/>
              <a:t>courses, and </a:t>
            </a:r>
            <a:r>
              <a:rPr lang="en-US" dirty="0"/>
              <a:t>pass </a:t>
            </a:r>
            <a:r>
              <a:rPr lang="en-US" dirty="0" smtClean="0"/>
              <a:t>examinations in order to work in the occupation.</a:t>
            </a:r>
          </a:p>
          <a:p>
            <a:pPr lvl="1"/>
            <a:r>
              <a:rPr lang="en-US" dirty="0" smtClean="0"/>
              <a:t>These programs reduce supply and drive up wages in the occupation.</a:t>
            </a:r>
          </a:p>
          <a:p>
            <a:pPr lvl="1"/>
            <a:r>
              <a:rPr lang="en-US" dirty="0" smtClean="0"/>
              <a:t>Occupational licensing now covers 30 percent of the labor force, up from 5 percent in 1952.</a:t>
            </a:r>
          </a:p>
        </p:txBody>
      </p:sp>
    </p:spTree>
    <p:extLst>
      <p:ext uri="{BB962C8B-B14F-4D97-AF65-F5344CB8AC3E}">
        <p14:creationId xmlns:p14="http://schemas.microsoft.com/office/powerpoint/2010/main" val="41597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69" y="-50104"/>
            <a:ext cx="8904855" cy="657667"/>
          </a:xfrm>
        </p:spPr>
        <p:txBody>
          <a:bodyPr/>
          <a:lstStyle/>
          <a:p>
            <a:r>
              <a:rPr lang="en-US" smtClean="0"/>
              <a:t>The Economics of</a:t>
            </a:r>
            <a:br>
              <a:rPr lang="en-US" smtClean="0"/>
            </a:br>
            <a:r>
              <a:rPr lang="en-US" smtClean="0"/>
              <a:t>Occupational </a:t>
            </a:r>
            <a:r>
              <a:rPr lang="en-US" dirty="0" smtClean="0"/>
              <a:t>Licensing</a:t>
            </a:r>
            <a:endParaRPr lang="en-US" dirty="0"/>
          </a:p>
        </p:txBody>
      </p:sp>
      <p:sp>
        <p:nvSpPr>
          <p:cNvPr id="3" name="Content Placeholder 2"/>
          <p:cNvSpPr>
            <a:spLocks noGrp="1"/>
          </p:cNvSpPr>
          <p:nvPr>
            <p:ph idx="1"/>
          </p:nvPr>
        </p:nvSpPr>
        <p:spPr>
          <a:xfrm>
            <a:off x="140675" y="1243583"/>
            <a:ext cx="8820445" cy="5407738"/>
          </a:xfrm>
        </p:spPr>
        <p:txBody>
          <a:bodyPr/>
          <a:lstStyle/>
          <a:p>
            <a:r>
              <a:rPr lang="en-US" dirty="0" smtClean="0"/>
              <a:t>Proponents often use consumer protection to justify the licensing, but consumers are capable of evaluating quality in many of the licensed occupations.</a:t>
            </a:r>
          </a:p>
          <a:p>
            <a:pPr lvl="1"/>
            <a:r>
              <a:rPr lang="en-US" dirty="0"/>
              <a:t>For example: </a:t>
            </a:r>
            <a:r>
              <a:rPr lang="en-US" dirty="0" smtClean="0"/>
              <a:t>make-up </a:t>
            </a:r>
            <a:r>
              <a:rPr lang="en-US" dirty="0"/>
              <a:t>artist, florist, hair braider, shampoo specialist, </a:t>
            </a:r>
            <a:r>
              <a:rPr lang="en-US" dirty="0" smtClean="0"/>
              <a:t>athletic </a:t>
            </a:r>
            <a:r>
              <a:rPr lang="en-US" dirty="0"/>
              <a:t>trainer, tour guide, </a:t>
            </a:r>
            <a:r>
              <a:rPr lang="en-US" dirty="0" smtClean="0"/>
              <a:t>casket </a:t>
            </a:r>
            <a:r>
              <a:rPr lang="en-US" dirty="0"/>
              <a:t>seller, </a:t>
            </a:r>
            <a:r>
              <a:rPr lang="en-US" dirty="0" smtClean="0"/>
              <a:t>ferret breeder, </a:t>
            </a:r>
            <a:r>
              <a:rPr lang="en-US" dirty="0"/>
              <a:t>and </a:t>
            </a:r>
            <a:r>
              <a:rPr lang="en-US" dirty="0" smtClean="0"/>
              <a:t>palm reader.</a:t>
            </a:r>
          </a:p>
          <a:p>
            <a:r>
              <a:rPr lang="en-US" dirty="0" smtClean="0"/>
              <a:t>Certification is an alternative to licensing.</a:t>
            </a:r>
          </a:p>
          <a:p>
            <a:pPr lvl="1"/>
            <a:r>
              <a:rPr lang="en-US" dirty="0" smtClean="0"/>
              <a:t>Certification would require suppliers to provide consumers with information on their qualifications, but would not prohibit practice of the occupation.</a:t>
            </a:r>
            <a:endParaRPr lang="en-US" dirty="0"/>
          </a:p>
        </p:txBody>
      </p:sp>
    </p:spTree>
    <p:extLst>
      <p:ext uri="{BB962C8B-B14F-4D97-AF65-F5344CB8AC3E}">
        <p14:creationId xmlns:p14="http://schemas.microsoft.com/office/powerpoint/2010/main" val="8702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4551"/>
            <a:ext cx="7772400" cy="1158928"/>
          </a:xfrm>
        </p:spPr>
        <p:txBody>
          <a:bodyPr anchor="ctr"/>
          <a:lstStyle/>
          <a:p>
            <a:pPr>
              <a:lnSpc>
                <a:spcPts val="4000"/>
              </a:lnSpc>
            </a:pPr>
            <a:r>
              <a:rPr lang="en-US" dirty="0"/>
              <a:t>The Economics of</a:t>
            </a:r>
            <a:br>
              <a:rPr lang="en-US" dirty="0"/>
            </a:br>
            <a:r>
              <a:rPr lang="en-US" dirty="0"/>
              <a:t>Employment Discrimination</a:t>
            </a:r>
          </a:p>
        </p:txBody>
      </p:sp>
    </p:spTree>
    <p:extLst>
      <p:ext uri="{BB962C8B-B14F-4D97-AF65-F5344CB8AC3E}">
        <p14:creationId xmlns:p14="http://schemas.microsoft.com/office/powerpoint/2010/main" val="385517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32489"/>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Wage Discrimination</a:t>
            </a:r>
          </a:p>
        </p:txBody>
      </p:sp>
      <p:sp>
        <p:nvSpPr>
          <p:cNvPr id="3" name="Content Placeholder 2"/>
          <p:cNvSpPr>
            <a:spLocks noGrp="1"/>
          </p:cNvSpPr>
          <p:nvPr>
            <p:ph idx="1"/>
          </p:nvPr>
        </p:nvSpPr>
        <p:spPr>
          <a:xfrm>
            <a:off x="140675" y="1109027"/>
            <a:ext cx="8883750" cy="2095281"/>
          </a:xfrm>
        </p:spPr>
        <p:txBody>
          <a:bodyPr/>
          <a:lstStyle/>
          <a:p>
            <a:pPr marL="231775" indent="-231775"/>
            <a:r>
              <a:rPr lang="en-US" dirty="0">
                <a:solidFill>
                  <a:schemeClr val="tx1"/>
                </a:solidFill>
              </a:rPr>
              <a:t>When white workers are preferred to minority workers </a:t>
            </a:r>
            <a:r>
              <a:rPr lang="en-US" dirty="0" smtClean="0">
                <a:solidFill>
                  <a:schemeClr val="tx1"/>
                </a:solidFill>
              </a:rPr>
              <a:t/>
            </a:r>
            <a:br>
              <a:rPr lang="en-US" dirty="0" smtClean="0">
                <a:solidFill>
                  <a:schemeClr val="tx1"/>
                </a:solidFill>
              </a:rPr>
            </a:br>
            <a:r>
              <a:rPr lang="en-US" dirty="0" smtClean="0">
                <a:solidFill>
                  <a:schemeClr val="tx1"/>
                </a:solidFill>
              </a:rPr>
              <a:t>(</a:t>
            </a:r>
            <a:r>
              <a:rPr lang="en-US" dirty="0">
                <a:solidFill>
                  <a:schemeClr val="tx1"/>
                </a:solidFill>
              </a:rPr>
              <a:t>or </a:t>
            </a:r>
            <a:r>
              <a:rPr lang="en-US" dirty="0" smtClean="0">
                <a:solidFill>
                  <a:schemeClr val="tx1"/>
                </a:solidFill>
              </a:rPr>
              <a:t>men </a:t>
            </a:r>
            <a:r>
              <a:rPr lang="en-US" dirty="0">
                <a:solidFill>
                  <a:schemeClr val="tx1"/>
                </a:solidFill>
              </a:rPr>
              <a:t>to women), the demand for minority workers </a:t>
            </a:r>
            <a:r>
              <a:rPr lang="en-US" dirty="0" smtClean="0">
                <a:solidFill>
                  <a:schemeClr val="tx1"/>
                </a:solidFill>
              </a:rPr>
              <a:t/>
            </a:r>
            <a:br>
              <a:rPr lang="en-US" dirty="0" smtClean="0">
                <a:solidFill>
                  <a:schemeClr val="tx1"/>
                </a:solidFill>
              </a:rPr>
            </a:br>
            <a:r>
              <a:rPr lang="en-US" dirty="0" smtClean="0">
                <a:solidFill>
                  <a:schemeClr val="tx1"/>
                </a:solidFill>
              </a:rPr>
              <a:t>is </a:t>
            </a:r>
            <a:r>
              <a:rPr lang="en-US" dirty="0">
                <a:solidFill>
                  <a:schemeClr val="tx1"/>
                </a:solidFill>
              </a:rPr>
              <a:t>reduced.</a:t>
            </a:r>
          </a:p>
          <a:p>
            <a:pPr marL="631825" lvl="1" indent="-231775"/>
            <a:r>
              <a:rPr lang="en-US" sz="2800" dirty="0">
                <a:solidFill>
                  <a:schemeClr val="tx1"/>
                </a:solidFill>
              </a:rPr>
              <a:t>Minority workers receive lower wages.</a:t>
            </a:r>
          </a:p>
        </p:txBody>
      </p:sp>
    </p:spTree>
    <p:extLst>
      <p:ext uri="{BB962C8B-B14F-4D97-AF65-F5344CB8AC3E}">
        <p14:creationId xmlns:p14="http://schemas.microsoft.com/office/powerpoint/2010/main" val="2883730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96663" y="1285799"/>
            <a:ext cx="4927827" cy="5071145"/>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30429"/>
            <a:ext cx="8904855" cy="596684"/>
          </a:xfrm>
        </p:spPr>
        <p:txBody>
          <a:bodyPr/>
          <a:lstStyle/>
          <a:p>
            <a:r>
              <a:rPr lang="en-US" dirty="0"/>
              <a:t>Impact of Wage Discrimination</a:t>
            </a:r>
          </a:p>
        </p:txBody>
      </p:sp>
      <p:sp>
        <p:nvSpPr>
          <p:cNvPr id="51" name="Text Box 54"/>
          <p:cNvSpPr txBox="1">
            <a:spLocks noChangeArrowheads="1"/>
          </p:cNvSpPr>
          <p:nvPr/>
        </p:nvSpPr>
        <p:spPr bwMode="auto">
          <a:xfrm>
            <a:off x="4224834" y="1442497"/>
            <a:ext cx="960628" cy="307777"/>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2000" dirty="0" smtClean="0">
                <a:latin typeface="+mj-lt"/>
                <a:cs typeface="Times New Roman" pitchFamily="18" charset="0"/>
              </a:rPr>
              <a:t>W</a:t>
            </a:r>
            <a:r>
              <a:rPr kumimoji="0" lang="en-US" sz="1600" dirty="0" smtClean="0">
                <a:latin typeface="+mj-lt"/>
                <a:cs typeface="Times New Roman" pitchFamily="18" charset="0"/>
              </a:rPr>
              <a:t>ages</a:t>
            </a:r>
            <a:endParaRPr kumimoji="0" lang="en-US" sz="1600" dirty="0">
              <a:latin typeface="+mj-lt"/>
              <a:cs typeface="Times New Roman" pitchFamily="18" charset="0"/>
            </a:endParaRPr>
          </a:p>
        </p:txBody>
      </p:sp>
      <p:sp>
        <p:nvSpPr>
          <p:cNvPr id="62" name="Text Box 55"/>
          <p:cNvSpPr txBox="1">
            <a:spLocks noChangeArrowheads="1"/>
          </p:cNvSpPr>
          <p:nvPr/>
        </p:nvSpPr>
        <p:spPr bwMode="auto">
          <a:xfrm>
            <a:off x="7591605" y="5781218"/>
            <a:ext cx="1277748" cy="486287"/>
          </a:xfrm>
          <a:prstGeom prst="rect">
            <a:avLst/>
          </a:prstGeom>
          <a:noFill/>
          <a:ln w="9525">
            <a:noFill/>
            <a:miter lim="800000"/>
            <a:headEnd/>
            <a:tailEnd/>
          </a:ln>
        </p:spPr>
        <p:txBody>
          <a:bodyPr wrap="square">
            <a:prstTxWarp prst="textNoShape">
              <a:avLst/>
            </a:prstTxWarp>
            <a:spAutoFit/>
          </a:bodyPr>
          <a:lstStyle/>
          <a:p>
            <a:pPr algn="r">
              <a:lnSpc>
                <a:spcPct val="80000"/>
              </a:lnSpc>
              <a:spcBef>
                <a:spcPct val="50000"/>
              </a:spcBef>
            </a:pPr>
            <a:r>
              <a:rPr kumimoji="0" lang="en-US" dirty="0" smtClean="0">
                <a:latin typeface="+mj-lt"/>
                <a:cs typeface="Times New Roman" pitchFamily="18" charset="0"/>
              </a:rPr>
              <a:t>Q</a:t>
            </a:r>
            <a:r>
              <a:rPr lang="en-US" sz="1600" dirty="0">
                <a:latin typeface="+mj-lt"/>
                <a:cs typeface="Times New Roman" pitchFamily="18" charset="0"/>
              </a:rPr>
              <a:t>uantity</a:t>
            </a:r>
            <a:br>
              <a:rPr lang="en-US" sz="1600" dirty="0">
                <a:latin typeface="+mj-lt"/>
                <a:cs typeface="Times New Roman" pitchFamily="18" charset="0"/>
              </a:rPr>
            </a:br>
            <a:r>
              <a:rPr lang="en-US" sz="1400" i="1" dirty="0">
                <a:latin typeface="+mj-lt"/>
                <a:cs typeface="Times New Roman" pitchFamily="18" charset="0"/>
              </a:rPr>
              <a:t>(</a:t>
            </a:r>
            <a:r>
              <a:rPr lang="en-US" sz="1400" i="1" dirty="0" smtClean="0">
                <a:latin typeface="+mj-lt"/>
                <a:cs typeface="Times New Roman" pitchFamily="18" charset="0"/>
              </a:rPr>
              <a:t>Employment)</a:t>
            </a:r>
            <a:endParaRPr lang="en-US" sz="1600" i="1" dirty="0">
              <a:latin typeface="+mj-lt"/>
              <a:cs typeface="Times New Roman" pitchFamily="18" charset="0"/>
            </a:endParaRPr>
          </a:p>
        </p:txBody>
      </p:sp>
      <p:grpSp>
        <p:nvGrpSpPr>
          <p:cNvPr id="64" name="Group 58"/>
          <p:cNvGrpSpPr>
            <a:grpSpLocks/>
          </p:cNvGrpSpPr>
          <p:nvPr/>
        </p:nvGrpSpPr>
        <p:grpSpPr bwMode="auto">
          <a:xfrm>
            <a:off x="4554526" y="1686738"/>
            <a:ext cx="3447288" cy="4231767"/>
            <a:chOff x="3024" y="822"/>
            <a:chExt cx="1824" cy="2966"/>
          </a:xfrm>
        </p:grpSpPr>
        <p:sp>
          <p:nvSpPr>
            <p:cNvPr id="65" name="Line 59"/>
            <p:cNvSpPr>
              <a:spLocks noChangeShapeType="1"/>
            </p:cNvSpPr>
            <p:nvPr/>
          </p:nvSpPr>
          <p:spPr bwMode="auto">
            <a:xfrm>
              <a:off x="3024" y="3788"/>
              <a:ext cx="1824" cy="0"/>
            </a:xfrm>
            <a:prstGeom prst="line">
              <a:avLst/>
            </a:prstGeom>
            <a:no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sp>
          <p:nvSpPr>
            <p:cNvPr id="66" name="Line 60"/>
            <p:cNvSpPr>
              <a:spLocks noChangeShapeType="1"/>
            </p:cNvSpPr>
            <p:nvPr/>
          </p:nvSpPr>
          <p:spPr bwMode="auto">
            <a:xfrm>
              <a:off x="3031" y="822"/>
              <a:ext cx="0" cy="2963"/>
            </a:xfrm>
            <a:prstGeom prst="line">
              <a:avLst/>
            </a:prstGeom>
            <a:no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grpSp>
      <p:sp>
        <p:nvSpPr>
          <p:cNvPr id="61" name="Text Box 10"/>
          <p:cNvSpPr txBox="1">
            <a:spLocks noChangeArrowheads="1"/>
          </p:cNvSpPr>
          <p:nvPr/>
        </p:nvSpPr>
        <p:spPr bwMode="auto">
          <a:xfrm>
            <a:off x="73112" y="1937581"/>
            <a:ext cx="3939181" cy="320549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400" dirty="0" smtClean="0">
                <a:latin typeface="+mj-lt"/>
                <a:cs typeface="Times New Roman" pitchFamily="18" charset="0"/>
              </a:rPr>
              <a:t>If </a:t>
            </a:r>
            <a:r>
              <a:rPr lang="en-US" sz="2400" dirty="0">
                <a:latin typeface="+mj-lt"/>
                <a:cs typeface="Times New Roman" pitchFamily="18" charset="0"/>
              </a:rPr>
              <a:t>there is </a:t>
            </a:r>
            <a:r>
              <a:rPr lang="en-US" sz="2400" dirty="0" smtClean="0">
                <a:latin typeface="+mj-lt"/>
                <a:cs typeface="Times New Roman" pitchFamily="18" charset="0"/>
              </a:rPr>
              <a:t>employment discrimination against minorities </a:t>
            </a:r>
            <a:r>
              <a:rPr lang="en-US" sz="2400" dirty="0">
                <a:latin typeface="+mj-lt"/>
                <a:cs typeface="Times New Roman" pitchFamily="18" charset="0"/>
              </a:rPr>
              <a:t>(or women</a:t>
            </a:r>
            <a:r>
              <a:rPr lang="en-US" sz="2400" dirty="0" smtClean="0">
                <a:latin typeface="+mj-lt"/>
                <a:cs typeface="Times New Roman" pitchFamily="18" charset="0"/>
              </a:rPr>
              <a:t>), the </a:t>
            </a:r>
            <a:r>
              <a:rPr lang="en-US" sz="2400" dirty="0">
                <a:latin typeface="+mj-lt"/>
                <a:cs typeface="Times New Roman" pitchFamily="18" charset="0"/>
              </a:rPr>
              <a:t>demand for </a:t>
            </a:r>
            <a:r>
              <a:rPr lang="en-US" sz="2400" dirty="0" smtClean="0">
                <a:latin typeface="+mj-lt"/>
                <a:cs typeface="Times New Roman" pitchFamily="18" charset="0"/>
              </a:rPr>
              <a:t>their services </a:t>
            </a:r>
            <a:br>
              <a:rPr lang="en-US" sz="2400" dirty="0" smtClean="0">
                <a:latin typeface="+mj-lt"/>
                <a:cs typeface="Times New Roman" pitchFamily="18" charset="0"/>
              </a:rPr>
            </a:br>
            <a:r>
              <a:rPr lang="en-US" sz="2400" dirty="0" smtClean="0">
                <a:latin typeface="+mj-lt"/>
                <a:cs typeface="Times New Roman" pitchFamily="18" charset="0"/>
              </a:rPr>
              <a:t>will </a:t>
            </a:r>
            <a:r>
              <a:rPr lang="en-US" sz="2400" dirty="0">
                <a:latin typeface="+mj-lt"/>
                <a:cs typeface="Times New Roman" pitchFamily="18" charset="0"/>
              </a:rPr>
              <a:t>decline</a:t>
            </a:r>
            <a:r>
              <a:rPr lang="en-US" sz="2400" dirty="0" smtClean="0">
                <a:latin typeface="+mj-lt"/>
                <a:cs typeface="Times New Roman" pitchFamily="18" charset="0"/>
              </a:rPr>
              <a:t>.</a:t>
            </a:r>
          </a:p>
          <a:p>
            <a:pPr marL="115888" indent="-115888">
              <a:lnSpc>
                <a:spcPct val="90000"/>
              </a:lnSpc>
              <a:spcBef>
                <a:spcPts val="900"/>
              </a:spcBef>
              <a:buFontTx/>
              <a:buChar char="•"/>
            </a:pPr>
            <a:r>
              <a:rPr lang="en-US" sz="2400" dirty="0" smtClean="0">
                <a:latin typeface="+mj-lt"/>
                <a:cs typeface="Times New Roman" pitchFamily="18" charset="0"/>
              </a:rPr>
              <a:t>As </a:t>
            </a:r>
            <a:r>
              <a:rPr lang="en-US" sz="2400" dirty="0">
                <a:latin typeface="+mj-lt"/>
                <a:cs typeface="Times New Roman" pitchFamily="18" charset="0"/>
              </a:rPr>
              <a:t>a result of this </a:t>
            </a:r>
            <a:r>
              <a:rPr lang="en-US" sz="2400" dirty="0" smtClean="0">
                <a:latin typeface="+mj-lt"/>
                <a:cs typeface="Times New Roman" pitchFamily="18" charset="0"/>
              </a:rPr>
              <a:t>lower demand</a:t>
            </a:r>
            <a:r>
              <a:rPr lang="en-US" sz="2400" dirty="0">
                <a:latin typeface="+mj-lt"/>
                <a:cs typeface="Times New Roman" pitchFamily="18" charset="0"/>
              </a:rPr>
              <a:t>, </a:t>
            </a:r>
            <a:r>
              <a:rPr lang="en-US" sz="2400" dirty="0" smtClean="0">
                <a:latin typeface="+mj-lt"/>
                <a:cs typeface="Times New Roman" pitchFamily="18" charset="0"/>
              </a:rPr>
              <a:t>equilibrium wage </a:t>
            </a:r>
            <a:br>
              <a:rPr lang="en-US" sz="2400" dirty="0" smtClean="0">
                <a:latin typeface="+mj-lt"/>
                <a:cs typeface="Times New Roman" pitchFamily="18" charset="0"/>
              </a:rPr>
            </a:br>
            <a:r>
              <a:rPr lang="en-US" sz="2400" dirty="0" smtClean="0">
                <a:latin typeface="+mj-lt"/>
                <a:cs typeface="Times New Roman" pitchFamily="18" charset="0"/>
              </a:rPr>
              <a:t>for </a:t>
            </a:r>
            <a:r>
              <a:rPr lang="en-US" sz="2400" dirty="0">
                <a:latin typeface="+mj-lt"/>
                <a:cs typeface="Times New Roman" pitchFamily="18" charset="0"/>
              </a:rPr>
              <a:t>minorities </a:t>
            </a:r>
            <a:r>
              <a:rPr lang="en-US" sz="2400" dirty="0" smtClean="0">
                <a:latin typeface="+mj-lt"/>
                <a:cs typeface="Times New Roman" pitchFamily="18" charset="0"/>
              </a:rPr>
              <a:t>will be </a:t>
            </a:r>
            <a:r>
              <a:rPr lang="en-US" sz="2400" dirty="0">
                <a:latin typeface="+mj-lt"/>
                <a:cs typeface="Times New Roman" pitchFamily="18" charset="0"/>
              </a:rPr>
              <a:t>lower, </a:t>
            </a:r>
            <a:r>
              <a:rPr lang="en-US" sz="2400" dirty="0" smtClean="0">
                <a:latin typeface="+mj-lt"/>
                <a:cs typeface="Times New Roman" pitchFamily="18" charset="0"/>
              </a:rPr>
              <a:t/>
            </a:r>
            <a:br>
              <a:rPr lang="en-US" sz="2400" dirty="0" smtClean="0">
                <a:latin typeface="+mj-lt"/>
                <a:cs typeface="Times New Roman" pitchFamily="18" charset="0"/>
              </a:rPr>
            </a:br>
            <a:r>
              <a:rPr lang="en-US" sz="2400" b="1" i="1" dirty="0" err="1" smtClean="0">
                <a:latin typeface="+mj-lt"/>
                <a:cs typeface="Times New Roman" pitchFamily="18" charset="0"/>
              </a:rPr>
              <a:t>W</a:t>
            </a:r>
            <a:r>
              <a:rPr lang="en-US" sz="2400" b="1" i="1" baseline="-25000" dirty="0" err="1" smtClean="0">
                <a:latin typeface="+mj-lt"/>
                <a:cs typeface="Times New Roman" pitchFamily="18" charset="0"/>
              </a:rPr>
              <a:t>w</a:t>
            </a:r>
            <a:r>
              <a:rPr lang="en-US" sz="2400" dirty="0" smtClean="0">
                <a:latin typeface="+mj-lt"/>
                <a:cs typeface="Times New Roman" pitchFamily="18" charset="0"/>
              </a:rPr>
              <a:t> </a:t>
            </a:r>
            <a:r>
              <a:rPr lang="en-US" sz="2400" b="1" dirty="0">
                <a:latin typeface="+mj-lt"/>
                <a:cs typeface="Times New Roman" pitchFamily="18" charset="0"/>
              </a:rPr>
              <a:t>&gt;</a:t>
            </a:r>
            <a:r>
              <a:rPr lang="en-US" sz="2400" dirty="0">
                <a:latin typeface="+mj-lt"/>
                <a:cs typeface="Times New Roman" pitchFamily="18" charset="0"/>
              </a:rPr>
              <a:t> </a:t>
            </a:r>
            <a:r>
              <a:rPr lang="en-US" sz="2400" b="1" i="1" dirty="0" smtClean="0">
                <a:latin typeface="+mj-lt"/>
                <a:cs typeface="Times New Roman" pitchFamily="18" charset="0"/>
              </a:rPr>
              <a:t>W</a:t>
            </a:r>
            <a:r>
              <a:rPr lang="en-US" sz="2400" b="1" i="1" baseline="-25000" dirty="0" smtClean="0">
                <a:latin typeface="+mj-lt"/>
                <a:cs typeface="Times New Roman" pitchFamily="18" charset="0"/>
              </a:rPr>
              <a:t>M</a:t>
            </a:r>
            <a:r>
              <a:rPr lang="en-US" sz="2400" dirty="0" smtClean="0">
                <a:latin typeface="+mj-lt"/>
                <a:cs typeface="Times New Roman" pitchFamily="18" charset="0"/>
              </a:rPr>
              <a:t>.</a:t>
            </a:r>
            <a:endParaRPr lang="en-US" sz="2400" dirty="0">
              <a:latin typeface="+mj-lt"/>
              <a:cs typeface="Times New Roman" pitchFamily="18" charset="0"/>
            </a:endParaRPr>
          </a:p>
        </p:txBody>
      </p:sp>
      <p:grpSp>
        <p:nvGrpSpPr>
          <p:cNvPr id="67" name="Group 42"/>
          <p:cNvGrpSpPr>
            <a:grpSpLocks/>
          </p:cNvGrpSpPr>
          <p:nvPr/>
        </p:nvGrpSpPr>
        <p:grpSpPr bwMode="auto">
          <a:xfrm>
            <a:off x="4783126" y="2236585"/>
            <a:ext cx="3843338" cy="2822575"/>
            <a:chOff x="2880" y="1162"/>
            <a:chExt cx="2421" cy="1778"/>
          </a:xfrm>
        </p:grpSpPr>
        <p:sp>
          <p:nvSpPr>
            <p:cNvPr id="68" name="Line 4"/>
            <p:cNvSpPr>
              <a:spLocks noChangeShapeType="1"/>
            </p:cNvSpPr>
            <p:nvPr/>
          </p:nvSpPr>
          <p:spPr bwMode="auto">
            <a:xfrm>
              <a:off x="2880" y="1162"/>
              <a:ext cx="1632" cy="1632"/>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69" name="Text Box 5"/>
            <p:cNvSpPr txBox="1">
              <a:spLocks noChangeAspect="1" noChangeArrowheads="1"/>
            </p:cNvSpPr>
            <p:nvPr/>
          </p:nvSpPr>
          <p:spPr bwMode="auto">
            <a:xfrm>
              <a:off x="4386" y="2766"/>
              <a:ext cx="915" cy="174"/>
            </a:xfrm>
            <a:prstGeom prst="rect">
              <a:avLst/>
            </a:prstGeom>
            <a:noFill/>
            <a:ln w="9525">
              <a:noFill/>
              <a:miter lim="800000"/>
              <a:headEnd/>
              <a:tailEnd/>
            </a:ln>
          </p:spPr>
          <p:txBody>
            <a:bodyPr wrap="square">
              <a:prstTxWarp prst="textNoShape">
                <a:avLst/>
              </a:prstTxWarp>
              <a:spAutoFit/>
            </a:bodyPr>
            <a:lstStyle/>
            <a:p>
              <a:pPr algn="ctr">
                <a:lnSpc>
                  <a:spcPct val="60000"/>
                </a:lnSpc>
              </a:pPr>
              <a:r>
                <a:rPr kumimoji="0" lang="en-US" sz="2000" b="1" i="1" dirty="0" err="1">
                  <a:solidFill>
                    <a:srgbClr val="C80000"/>
                  </a:solidFill>
                  <a:latin typeface="+mj-lt"/>
                  <a:cs typeface="Times New Roman" pitchFamily="18" charset="0"/>
                </a:rPr>
                <a:t>D</a:t>
              </a:r>
              <a:r>
                <a:rPr kumimoji="0" lang="en-US" sz="2000" b="1" i="1" baseline="-25000" dirty="0" err="1">
                  <a:solidFill>
                    <a:srgbClr val="C80000"/>
                  </a:solidFill>
                  <a:latin typeface="+mj-lt"/>
                  <a:cs typeface="Times New Roman" pitchFamily="18" charset="0"/>
                </a:rPr>
                <a:t>minorities</a:t>
              </a:r>
              <a:endParaRPr kumimoji="0" lang="en-US" sz="2000" b="1" i="1" dirty="0">
                <a:solidFill>
                  <a:srgbClr val="C80000"/>
                </a:solidFill>
                <a:latin typeface="+mj-lt"/>
                <a:cs typeface="Times New Roman" pitchFamily="18" charset="0"/>
              </a:endParaRPr>
            </a:p>
          </p:txBody>
        </p:sp>
        <p:sp>
          <p:nvSpPr>
            <p:cNvPr id="70" name="Line 6"/>
            <p:cNvSpPr>
              <a:spLocks noChangeShapeType="1"/>
            </p:cNvSpPr>
            <p:nvPr/>
          </p:nvSpPr>
          <p:spPr bwMode="auto">
            <a:xfrm flipH="1">
              <a:off x="3050" y="1218"/>
              <a:ext cx="396"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b="1">
                <a:latin typeface="+mj-lt"/>
                <a:cs typeface="Times New Roman" pitchFamily="18" charset="0"/>
              </a:endParaRPr>
            </a:p>
          </p:txBody>
        </p:sp>
        <p:sp>
          <p:nvSpPr>
            <p:cNvPr id="71" name="Line 7"/>
            <p:cNvSpPr>
              <a:spLocks noChangeShapeType="1"/>
            </p:cNvSpPr>
            <p:nvPr/>
          </p:nvSpPr>
          <p:spPr bwMode="auto">
            <a:xfrm flipH="1">
              <a:off x="4224" y="2400"/>
              <a:ext cx="396"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b="1">
                <a:latin typeface="+mj-lt"/>
                <a:cs typeface="Times New Roman" pitchFamily="18" charset="0"/>
              </a:endParaRPr>
            </a:p>
          </p:txBody>
        </p:sp>
      </p:grpSp>
      <p:sp>
        <p:nvSpPr>
          <p:cNvPr id="72" name="Line 8"/>
          <p:cNvSpPr>
            <a:spLocks noChangeShapeType="1"/>
          </p:cNvSpPr>
          <p:nvPr/>
        </p:nvSpPr>
        <p:spPr bwMode="auto">
          <a:xfrm flipV="1">
            <a:off x="5545126" y="2144510"/>
            <a:ext cx="2133600" cy="2971800"/>
          </a:xfrm>
          <a:prstGeom prst="line">
            <a:avLst/>
          </a:prstGeom>
          <a:noFill/>
          <a:ln w="57150">
            <a:solidFill>
              <a:schemeClr val="tx1"/>
            </a:solidFill>
            <a:round/>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73" name="Text Box 12"/>
          <p:cNvSpPr txBox="1">
            <a:spLocks noChangeAspect="1" noChangeArrowheads="1"/>
          </p:cNvSpPr>
          <p:nvPr/>
        </p:nvSpPr>
        <p:spPr bwMode="auto">
          <a:xfrm>
            <a:off x="7578714" y="1853997"/>
            <a:ext cx="461962"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chemeClr val="tx1"/>
                </a:solidFill>
                <a:latin typeface="+mj-lt"/>
                <a:cs typeface="Times New Roman" pitchFamily="18" charset="0"/>
              </a:rPr>
              <a:t>S</a:t>
            </a:r>
          </a:p>
        </p:txBody>
      </p:sp>
      <p:sp>
        <p:nvSpPr>
          <p:cNvPr id="74" name="Line 15"/>
          <p:cNvSpPr>
            <a:spLocks noChangeAspect="1" noChangeShapeType="1"/>
          </p:cNvSpPr>
          <p:nvPr/>
        </p:nvSpPr>
        <p:spPr bwMode="auto">
          <a:xfrm>
            <a:off x="6440476" y="3970135"/>
            <a:ext cx="0" cy="1919287"/>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b="1">
              <a:latin typeface="+mj-lt"/>
              <a:cs typeface="Times New Roman" pitchFamily="18" charset="0"/>
            </a:endParaRPr>
          </a:p>
        </p:txBody>
      </p:sp>
      <p:sp>
        <p:nvSpPr>
          <p:cNvPr id="75" name="Line 17"/>
          <p:cNvSpPr>
            <a:spLocks noChangeAspect="1" noChangeShapeType="1"/>
          </p:cNvSpPr>
          <p:nvPr/>
        </p:nvSpPr>
        <p:spPr bwMode="auto">
          <a:xfrm flipH="1">
            <a:off x="4613264" y="3287510"/>
            <a:ext cx="2151062" cy="0"/>
          </a:xfrm>
          <a:prstGeom prst="line">
            <a:avLst/>
          </a:prstGeom>
          <a:noFill/>
          <a:ln w="31750" cap="rnd">
            <a:solidFill>
              <a:schemeClr val="tx1"/>
            </a:solidFill>
            <a:prstDash val="sysDot"/>
            <a:round/>
            <a:headEnd type="none" w="lg" len="lg"/>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76" name="Text Box 18"/>
          <p:cNvSpPr txBox="1">
            <a:spLocks noChangeAspect="1" noChangeArrowheads="1"/>
          </p:cNvSpPr>
          <p:nvPr/>
        </p:nvSpPr>
        <p:spPr bwMode="auto">
          <a:xfrm>
            <a:off x="6135676" y="5878310"/>
            <a:ext cx="617538" cy="400110"/>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2000" b="1" i="1">
                <a:latin typeface="+mj-lt"/>
                <a:cs typeface="Times New Roman" pitchFamily="18" charset="0"/>
              </a:rPr>
              <a:t>Q</a:t>
            </a:r>
            <a:r>
              <a:rPr kumimoji="0" lang="en-US" sz="2000" b="1" i="1" baseline="-25000">
                <a:latin typeface="+mj-lt"/>
                <a:cs typeface="Times New Roman" pitchFamily="18" charset="0"/>
              </a:rPr>
              <a:t>m</a:t>
            </a:r>
            <a:endParaRPr kumimoji="0" lang="en-US" sz="2000" b="1">
              <a:latin typeface="+mj-lt"/>
              <a:cs typeface="Times New Roman" pitchFamily="18" charset="0"/>
            </a:endParaRPr>
          </a:p>
        </p:txBody>
      </p:sp>
      <p:sp>
        <p:nvSpPr>
          <p:cNvPr id="77" name="Text Box 19"/>
          <p:cNvSpPr txBox="1">
            <a:spLocks noChangeAspect="1" noChangeArrowheads="1"/>
          </p:cNvSpPr>
          <p:nvPr/>
        </p:nvSpPr>
        <p:spPr bwMode="auto">
          <a:xfrm>
            <a:off x="3898063" y="3698355"/>
            <a:ext cx="677863" cy="400110"/>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2000" b="1" i="1">
                <a:latin typeface="+mj-lt"/>
                <a:cs typeface="Times New Roman" pitchFamily="18" charset="0"/>
              </a:rPr>
              <a:t>W</a:t>
            </a:r>
            <a:r>
              <a:rPr kumimoji="0" lang="en-US" sz="2000" b="1" i="1" baseline="-25000">
                <a:latin typeface="+mj-lt"/>
                <a:cs typeface="Times New Roman" pitchFamily="18" charset="0"/>
              </a:rPr>
              <a:t>m</a:t>
            </a:r>
            <a:endParaRPr kumimoji="0" lang="en-US" sz="2000" b="1">
              <a:latin typeface="+mj-lt"/>
              <a:cs typeface="Times New Roman" pitchFamily="18" charset="0"/>
            </a:endParaRPr>
          </a:p>
        </p:txBody>
      </p:sp>
      <p:sp>
        <p:nvSpPr>
          <p:cNvPr id="78" name="Line 20"/>
          <p:cNvSpPr>
            <a:spLocks noChangeAspect="1" noChangeShapeType="1"/>
          </p:cNvSpPr>
          <p:nvPr/>
        </p:nvSpPr>
        <p:spPr bwMode="auto">
          <a:xfrm flipH="1">
            <a:off x="4613264" y="3897110"/>
            <a:ext cx="1779587" cy="0"/>
          </a:xfrm>
          <a:prstGeom prst="line">
            <a:avLst/>
          </a:prstGeom>
          <a:noFill/>
          <a:ln w="31750" cap="rnd">
            <a:solidFill>
              <a:schemeClr val="tx1"/>
            </a:solidFill>
            <a:prstDash val="sysDot"/>
            <a:round/>
            <a:headEnd type="none" w="lg" len="lg"/>
            <a:tailEnd type="stealth" w="lg" len="lg"/>
          </a:ln>
        </p:spPr>
        <p:txBody>
          <a:bodyPr wrap="none" anchor="ctr">
            <a:prstTxWarp prst="textNoShape">
              <a:avLst/>
            </a:prstTxWarp>
          </a:bodyPr>
          <a:lstStyle/>
          <a:p>
            <a:endParaRPr lang="en-US" sz="1600" b="1">
              <a:latin typeface="+mj-lt"/>
              <a:cs typeface="Times New Roman" pitchFamily="18" charset="0"/>
            </a:endParaRPr>
          </a:p>
        </p:txBody>
      </p:sp>
      <p:grpSp>
        <p:nvGrpSpPr>
          <p:cNvPr id="79" name="Group 40"/>
          <p:cNvGrpSpPr>
            <a:grpSpLocks/>
          </p:cNvGrpSpPr>
          <p:nvPr/>
        </p:nvGrpSpPr>
        <p:grpSpPr bwMode="auto">
          <a:xfrm>
            <a:off x="6389676" y="3652639"/>
            <a:ext cx="466725" cy="369888"/>
            <a:chOff x="3892" y="2054"/>
            <a:chExt cx="294" cy="233"/>
          </a:xfrm>
        </p:grpSpPr>
        <p:sp>
          <p:nvSpPr>
            <p:cNvPr id="80" name="Oval 23"/>
            <p:cNvSpPr>
              <a:spLocks noChangeAspect="1" noChangeArrowheads="1"/>
            </p:cNvSpPr>
            <p:nvPr/>
          </p:nvSpPr>
          <p:spPr bwMode="auto">
            <a:xfrm>
              <a:off x="3892" y="2169"/>
              <a:ext cx="73" cy="73"/>
            </a:xfrm>
            <a:prstGeom prst="ellipse">
              <a:avLst/>
            </a:prstGeom>
            <a:solidFill>
              <a:srgbClr val="FFFF00"/>
            </a:solid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sp>
          <p:nvSpPr>
            <p:cNvPr id="81" name="Text Box 24"/>
            <p:cNvSpPr txBox="1">
              <a:spLocks noChangeAspect="1" noChangeArrowheads="1"/>
            </p:cNvSpPr>
            <p:nvPr/>
          </p:nvSpPr>
          <p:spPr bwMode="auto">
            <a:xfrm>
              <a:off x="3949" y="2054"/>
              <a:ext cx="237" cy="233"/>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a:latin typeface="+mj-lt"/>
                  <a:cs typeface="Times New Roman" pitchFamily="18" charset="0"/>
                </a:rPr>
                <a:t>B</a:t>
              </a:r>
              <a:endParaRPr kumimoji="0" lang="en-US" sz="2000" b="1">
                <a:latin typeface="+mj-lt"/>
                <a:cs typeface="Times New Roman" pitchFamily="18" charset="0"/>
              </a:endParaRPr>
            </a:p>
          </p:txBody>
        </p:sp>
      </p:grpSp>
      <p:sp>
        <p:nvSpPr>
          <p:cNvPr id="82" name="Line 25"/>
          <p:cNvSpPr>
            <a:spLocks noChangeAspect="1" noChangeShapeType="1"/>
          </p:cNvSpPr>
          <p:nvPr/>
        </p:nvSpPr>
        <p:spPr bwMode="auto">
          <a:xfrm>
            <a:off x="6846876" y="3354185"/>
            <a:ext cx="0" cy="254000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83" name="Text Box 26"/>
          <p:cNvSpPr txBox="1">
            <a:spLocks noChangeAspect="1" noChangeArrowheads="1"/>
          </p:cNvSpPr>
          <p:nvPr/>
        </p:nvSpPr>
        <p:spPr bwMode="auto">
          <a:xfrm>
            <a:off x="6610339" y="5878310"/>
            <a:ext cx="617537" cy="400110"/>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2000" b="1" i="1">
                <a:latin typeface="+mj-lt"/>
                <a:cs typeface="Times New Roman" pitchFamily="18" charset="0"/>
              </a:rPr>
              <a:t>Q</a:t>
            </a:r>
            <a:r>
              <a:rPr kumimoji="0" lang="en-US" sz="2000" b="1" i="1" baseline="-25000">
                <a:latin typeface="+mj-lt"/>
                <a:cs typeface="Times New Roman" pitchFamily="18" charset="0"/>
              </a:rPr>
              <a:t>w</a:t>
            </a:r>
            <a:endParaRPr kumimoji="0" lang="en-US" sz="2000" b="1">
              <a:latin typeface="+mj-lt"/>
              <a:cs typeface="Times New Roman" pitchFamily="18" charset="0"/>
            </a:endParaRPr>
          </a:p>
        </p:txBody>
      </p:sp>
      <p:sp>
        <p:nvSpPr>
          <p:cNvPr id="84" name="Line 28"/>
          <p:cNvSpPr>
            <a:spLocks noChangeShapeType="1"/>
          </p:cNvSpPr>
          <p:nvPr/>
        </p:nvSpPr>
        <p:spPr bwMode="auto">
          <a:xfrm>
            <a:off x="5164126" y="1611110"/>
            <a:ext cx="2590800" cy="2590800"/>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85" name="Text Box 29"/>
          <p:cNvSpPr txBox="1">
            <a:spLocks noChangeAspect="1" noChangeArrowheads="1"/>
          </p:cNvSpPr>
          <p:nvPr/>
        </p:nvSpPr>
        <p:spPr bwMode="auto">
          <a:xfrm>
            <a:off x="7658089" y="4125710"/>
            <a:ext cx="1074737"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C80000"/>
                </a:solidFill>
                <a:latin typeface="+mj-lt"/>
                <a:cs typeface="Times New Roman" pitchFamily="18" charset="0"/>
              </a:rPr>
              <a:t>D</a:t>
            </a:r>
            <a:r>
              <a:rPr kumimoji="0" lang="en-US" sz="2000" b="1" i="1" baseline="-25000">
                <a:solidFill>
                  <a:srgbClr val="C80000"/>
                </a:solidFill>
                <a:latin typeface="+mj-lt"/>
                <a:cs typeface="Times New Roman" pitchFamily="18" charset="0"/>
              </a:rPr>
              <a:t>whites</a:t>
            </a:r>
            <a:endParaRPr kumimoji="0" lang="en-US" sz="2000" b="1" i="1">
              <a:solidFill>
                <a:srgbClr val="C80000"/>
              </a:solidFill>
              <a:latin typeface="+mj-lt"/>
              <a:cs typeface="Times New Roman" pitchFamily="18" charset="0"/>
            </a:endParaRPr>
          </a:p>
        </p:txBody>
      </p:sp>
      <p:grpSp>
        <p:nvGrpSpPr>
          <p:cNvPr id="86" name="Group 41"/>
          <p:cNvGrpSpPr>
            <a:grpSpLocks/>
          </p:cNvGrpSpPr>
          <p:nvPr/>
        </p:nvGrpSpPr>
        <p:grpSpPr bwMode="auto">
          <a:xfrm>
            <a:off x="6786551" y="3039864"/>
            <a:ext cx="477838" cy="369888"/>
            <a:chOff x="4142" y="1668"/>
            <a:chExt cx="301" cy="233"/>
          </a:xfrm>
        </p:grpSpPr>
        <p:sp>
          <p:nvSpPr>
            <p:cNvPr id="87" name="Oval 31"/>
            <p:cNvSpPr>
              <a:spLocks noChangeAspect="1" noChangeArrowheads="1"/>
            </p:cNvSpPr>
            <p:nvPr/>
          </p:nvSpPr>
          <p:spPr bwMode="auto">
            <a:xfrm>
              <a:off x="4142" y="1788"/>
              <a:ext cx="73" cy="7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1">
                <a:solidFill>
                  <a:schemeClr val="tx1"/>
                </a:solidFill>
                <a:latin typeface="+mj-lt"/>
                <a:cs typeface="Times New Roman" pitchFamily="18" charset="0"/>
              </a:endParaRPr>
            </a:p>
          </p:txBody>
        </p:sp>
        <p:sp>
          <p:nvSpPr>
            <p:cNvPr id="88" name="Text Box 32"/>
            <p:cNvSpPr txBox="1">
              <a:spLocks noChangeAspect="1" noChangeArrowheads="1"/>
            </p:cNvSpPr>
            <p:nvPr/>
          </p:nvSpPr>
          <p:spPr bwMode="auto">
            <a:xfrm>
              <a:off x="4206" y="1668"/>
              <a:ext cx="237" cy="233"/>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a:latin typeface="+mj-lt"/>
                  <a:cs typeface="Times New Roman" pitchFamily="18" charset="0"/>
                </a:rPr>
                <a:t>A</a:t>
              </a:r>
              <a:endParaRPr kumimoji="0" lang="en-US" sz="2000" b="1">
                <a:latin typeface="+mj-lt"/>
                <a:cs typeface="Times New Roman" pitchFamily="18" charset="0"/>
              </a:endParaRPr>
            </a:p>
          </p:txBody>
        </p:sp>
      </p:grpSp>
      <p:sp>
        <p:nvSpPr>
          <p:cNvPr id="89" name="Text Box 33"/>
          <p:cNvSpPr txBox="1">
            <a:spLocks noChangeAspect="1" noChangeArrowheads="1"/>
          </p:cNvSpPr>
          <p:nvPr/>
        </p:nvSpPr>
        <p:spPr bwMode="auto">
          <a:xfrm>
            <a:off x="3898063" y="3088755"/>
            <a:ext cx="677863" cy="400110"/>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2000" b="1" i="1" dirty="0" err="1">
                <a:latin typeface="+mj-lt"/>
                <a:cs typeface="Times New Roman" pitchFamily="18" charset="0"/>
              </a:rPr>
              <a:t>W</a:t>
            </a:r>
            <a:r>
              <a:rPr kumimoji="0" lang="en-US" sz="2000" b="1" i="1" baseline="-25000" dirty="0" err="1">
                <a:latin typeface="+mj-lt"/>
                <a:cs typeface="Times New Roman" pitchFamily="18" charset="0"/>
              </a:rPr>
              <a:t>w</a:t>
            </a:r>
            <a:endParaRPr kumimoji="0" lang="en-US" sz="2000" b="1" dirty="0">
              <a:latin typeface="+mj-lt"/>
              <a:cs typeface="Times New Roman" pitchFamily="18" charset="0"/>
            </a:endParaRPr>
          </a:p>
        </p:txBody>
      </p:sp>
    </p:spTree>
    <p:extLst>
      <p:ext uri="{BB962C8B-B14F-4D97-AF65-F5344CB8AC3E}">
        <p14:creationId xmlns:p14="http://schemas.microsoft.com/office/powerpoint/2010/main" val="675530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32489"/>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Employment Discrimination</a:t>
            </a:r>
          </a:p>
        </p:txBody>
      </p:sp>
      <p:sp>
        <p:nvSpPr>
          <p:cNvPr id="3" name="Content Placeholder 2"/>
          <p:cNvSpPr>
            <a:spLocks noGrp="1"/>
          </p:cNvSpPr>
          <p:nvPr>
            <p:ph idx="1"/>
          </p:nvPr>
        </p:nvSpPr>
        <p:spPr>
          <a:xfrm>
            <a:off x="140675" y="1107855"/>
            <a:ext cx="8883750" cy="4087368"/>
          </a:xfrm>
        </p:spPr>
        <p:txBody>
          <a:bodyPr/>
          <a:lstStyle/>
          <a:p>
            <a:pPr marL="231775" indent="-231775"/>
            <a:r>
              <a:rPr lang="en-US" dirty="0">
                <a:solidFill>
                  <a:schemeClr val="tx1"/>
                </a:solidFill>
              </a:rPr>
              <a:t>When discrimination is present, the entry </a:t>
            </a:r>
            <a:r>
              <a:rPr lang="en-US" dirty="0" smtClean="0">
                <a:solidFill>
                  <a:schemeClr val="tx1"/>
                </a:solidFill>
              </a:rPr>
              <a:t>of </a:t>
            </a:r>
            <a:r>
              <a:rPr lang="en-US" dirty="0">
                <a:solidFill>
                  <a:schemeClr val="tx1"/>
                </a:solidFill>
              </a:rPr>
              <a:t>minority workers into some types of jobs and occupations may </a:t>
            </a:r>
            <a:r>
              <a:rPr lang="en-US" dirty="0" smtClean="0">
                <a:solidFill>
                  <a:schemeClr val="tx1"/>
                </a:solidFill>
              </a:rPr>
              <a:t/>
            </a:r>
            <a:br>
              <a:rPr lang="en-US" dirty="0" smtClean="0">
                <a:solidFill>
                  <a:schemeClr val="tx1"/>
                </a:solidFill>
              </a:rPr>
            </a:br>
            <a:r>
              <a:rPr lang="en-US" dirty="0" smtClean="0">
                <a:solidFill>
                  <a:schemeClr val="tx1"/>
                </a:solidFill>
              </a:rPr>
              <a:t>be </a:t>
            </a:r>
            <a:r>
              <a:rPr lang="en-US" dirty="0">
                <a:solidFill>
                  <a:schemeClr val="tx1"/>
                </a:solidFill>
              </a:rPr>
              <a:t>restricted.</a:t>
            </a:r>
          </a:p>
          <a:p>
            <a:pPr marL="631825" lvl="1" indent="-231775"/>
            <a:r>
              <a:rPr lang="en-US" sz="2800" dirty="0">
                <a:solidFill>
                  <a:schemeClr val="tx1"/>
                </a:solidFill>
              </a:rPr>
              <a:t>If so, the </a:t>
            </a:r>
            <a:r>
              <a:rPr lang="en-US" sz="2800" b="1" i="1" dirty="0">
                <a:solidFill>
                  <a:schemeClr val="tx1"/>
                </a:solidFill>
              </a:rPr>
              <a:t>supply </a:t>
            </a:r>
            <a:r>
              <a:rPr lang="en-US" sz="2800" dirty="0">
                <a:solidFill>
                  <a:schemeClr val="tx1"/>
                </a:solidFill>
              </a:rPr>
              <a:t>in unrestricted jobs will increase, </a:t>
            </a:r>
            <a:r>
              <a:rPr lang="en-US" sz="2800" dirty="0" smtClean="0">
                <a:solidFill>
                  <a:schemeClr val="tx1"/>
                </a:solidFill>
              </a:rPr>
              <a:t/>
            </a:r>
            <a:br>
              <a:rPr lang="en-US" sz="2800" dirty="0" smtClean="0">
                <a:solidFill>
                  <a:schemeClr val="tx1"/>
                </a:solidFill>
              </a:rPr>
            </a:br>
            <a:r>
              <a:rPr lang="en-US" sz="2800" dirty="0" smtClean="0">
                <a:solidFill>
                  <a:schemeClr val="tx1"/>
                </a:solidFill>
              </a:rPr>
              <a:t>causing </a:t>
            </a:r>
            <a:r>
              <a:rPr lang="en-US" sz="2800" dirty="0">
                <a:solidFill>
                  <a:schemeClr val="tx1"/>
                </a:solidFill>
              </a:rPr>
              <a:t>wages to fall in these jobs.</a:t>
            </a:r>
          </a:p>
          <a:p>
            <a:pPr marL="631825" lvl="1" indent="-231775"/>
            <a:r>
              <a:rPr lang="en-US" sz="2800" dirty="0" smtClean="0">
                <a:solidFill>
                  <a:schemeClr val="tx1"/>
                </a:solidFill>
              </a:rPr>
              <a:t>When the </a:t>
            </a:r>
            <a:r>
              <a:rPr lang="en-US" sz="2800" b="1" i="1" dirty="0" smtClean="0">
                <a:solidFill>
                  <a:schemeClr val="tx1"/>
                </a:solidFill>
              </a:rPr>
              <a:t>supply</a:t>
            </a:r>
            <a:r>
              <a:rPr lang="en-US" sz="2800" dirty="0" smtClean="0">
                <a:solidFill>
                  <a:schemeClr val="tx1"/>
                </a:solidFill>
              </a:rPr>
              <a:t> of minorities (or women) to an occupation is restricted, the wages of white males </a:t>
            </a:r>
            <a:br>
              <a:rPr lang="en-US" sz="2800" dirty="0" smtClean="0">
                <a:solidFill>
                  <a:schemeClr val="tx1"/>
                </a:solidFill>
              </a:rPr>
            </a:br>
            <a:r>
              <a:rPr lang="en-US" sz="2800" dirty="0" smtClean="0">
                <a:solidFill>
                  <a:schemeClr val="tx1"/>
                </a:solidFill>
              </a:rPr>
              <a:t>will rise.</a:t>
            </a:r>
            <a:endParaRPr lang="en-US" sz="2800" dirty="0">
              <a:solidFill>
                <a:schemeClr val="tx1"/>
              </a:solidFill>
            </a:endParaRPr>
          </a:p>
        </p:txBody>
      </p:sp>
    </p:spTree>
    <p:extLst>
      <p:ext uri="{BB962C8B-B14F-4D97-AF65-F5344CB8AC3E}">
        <p14:creationId xmlns:p14="http://schemas.microsoft.com/office/powerpoint/2010/main" val="1280268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28086"/>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Employment Discrimination</a:t>
            </a:r>
          </a:p>
        </p:txBody>
      </p:sp>
      <p:sp>
        <p:nvSpPr>
          <p:cNvPr id="3" name="Content Placeholder 2"/>
          <p:cNvSpPr>
            <a:spLocks noGrp="1"/>
          </p:cNvSpPr>
          <p:nvPr>
            <p:ph idx="1"/>
          </p:nvPr>
        </p:nvSpPr>
        <p:spPr>
          <a:xfrm>
            <a:off x="140675" y="1106525"/>
            <a:ext cx="8883750" cy="3986785"/>
          </a:xfrm>
        </p:spPr>
        <p:txBody>
          <a:bodyPr/>
          <a:lstStyle/>
          <a:p>
            <a:pPr marL="231775" indent="-231775"/>
            <a:r>
              <a:rPr lang="en-US" b="1" i="1" dirty="0">
                <a:solidFill>
                  <a:schemeClr val="tx1"/>
                </a:solidFill>
              </a:rPr>
              <a:t>Discrimination is costly </a:t>
            </a:r>
            <a:r>
              <a:rPr lang="en-US" dirty="0">
                <a:solidFill>
                  <a:schemeClr val="tx1"/>
                </a:solidFill>
              </a:rPr>
              <a:t>to employers.</a:t>
            </a:r>
          </a:p>
          <a:p>
            <a:pPr marL="631825" lvl="1" indent="-231775"/>
            <a:r>
              <a:rPr lang="en-US" sz="2800" dirty="0">
                <a:solidFill>
                  <a:schemeClr val="tx1"/>
                </a:solidFill>
              </a:rPr>
              <a:t>When employers can hire equally productive minorities </a:t>
            </a:r>
            <a:r>
              <a:rPr lang="en-US" sz="2800" dirty="0" smtClean="0">
                <a:solidFill>
                  <a:schemeClr val="tx1"/>
                </a:solidFill>
              </a:rPr>
              <a:t/>
            </a:r>
            <a:br>
              <a:rPr lang="en-US" sz="2800" dirty="0" smtClean="0">
                <a:solidFill>
                  <a:schemeClr val="tx1"/>
                </a:solidFill>
              </a:rPr>
            </a:br>
            <a:r>
              <a:rPr lang="en-US" sz="2800" dirty="0" smtClean="0">
                <a:solidFill>
                  <a:schemeClr val="tx1"/>
                </a:solidFill>
              </a:rPr>
              <a:t>(</a:t>
            </a:r>
            <a:r>
              <a:rPr lang="en-US" sz="2800" dirty="0">
                <a:solidFill>
                  <a:schemeClr val="tx1"/>
                </a:solidFill>
              </a:rPr>
              <a:t>or women) at a lower wage than whites (men), the profit motive gives them a strong incentive to do so.</a:t>
            </a:r>
          </a:p>
          <a:p>
            <a:pPr marL="1031875" lvl="2" indent="-231775"/>
            <a:r>
              <a:rPr lang="en-US" sz="2800" dirty="0">
                <a:solidFill>
                  <a:schemeClr val="tx1"/>
                </a:solidFill>
              </a:rPr>
              <a:t>Employers who ignore minority and gender status when employing workers will have lower wage costs than employers who discriminate.</a:t>
            </a:r>
          </a:p>
        </p:txBody>
      </p:sp>
    </p:spTree>
    <p:extLst>
      <p:ext uri="{BB962C8B-B14F-4D97-AF65-F5344CB8AC3E}">
        <p14:creationId xmlns:p14="http://schemas.microsoft.com/office/powerpoint/2010/main" val="1806586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100806"/>
            <a:ext cx="8904855" cy="1063690"/>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Employment Discrimination </a:t>
            </a:r>
          </a:p>
          <a:p>
            <a:pPr>
              <a:lnSpc>
                <a:spcPts val="3500"/>
              </a:lnSpc>
            </a:pPr>
            <a:r>
              <a:rPr lang="en-US" dirty="0">
                <a:solidFill>
                  <a:schemeClr val="tx1"/>
                </a:solidFill>
                <a:latin typeface="+mj-lt"/>
              </a:rPr>
              <a:t>and Earnings of </a:t>
            </a:r>
            <a:r>
              <a:rPr lang="en-US" dirty="0" smtClean="0">
                <a:solidFill>
                  <a:schemeClr val="tx1"/>
                </a:solidFill>
                <a:latin typeface="+mj-lt"/>
              </a:rPr>
              <a:t>Minorities</a:t>
            </a:r>
            <a:endParaRPr lang="en-US" dirty="0">
              <a:solidFill>
                <a:schemeClr val="tx1"/>
              </a:solidFill>
              <a:latin typeface="+mj-lt"/>
            </a:endParaRPr>
          </a:p>
        </p:txBody>
      </p:sp>
      <p:sp>
        <p:nvSpPr>
          <p:cNvPr id="3" name="Content Placeholder 2"/>
          <p:cNvSpPr>
            <a:spLocks noGrp="1"/>
          </p:cNvSpPr>
          <p:nvPr>
            <p:ph idx="1"/>
          </p:nvPr>
        </p:nvSpPr>
        <p:spPr>
          <a:xfrm>
            <a:off x="140675" y="1106525"/>
            <a:ext cx="8883750" cy="3986785"/>
          </a:xfrm>
        </p:spPr>
        <p:txBody>
          <a:bodyPr/>
          <a:lstStyle/>
          <a:p>
            <a:pPr marL="231775" indent="-231775"/>
            <a:r>
              <a:rPr lang="en-US" dirty="0">
                <a:solidFill>
                  <a:schemeClr val="tx1"/>
                </a:solidFill>
              </a:rPr>
              <a:t>Earnings may differ among groups for reasons besides employment discrimination.</a:t>
            </a:r>
          </a:p>
          <a:p>
            <a:pPr marL="231775" indent="-231775"/>
            <a:r>
              <a:rPr lang="en-US" dirty="0">
                <a:solidFill>
                  <a:schemeClr val="tx1"/>
                </a:solidFill>
              </a:rPr>
              <a:t>To measure the extent of employment discrimination, </a:t>
            </a:r>
            <a:r>
              <a:rPr lang="en-US" dirty="0" smtClean="0">
                <a:solidFill>
                  <a:schemeClr val="tx1"/>
                </a:solidFill>
              </a:rPr>
              <a:t/>
            </a:r>
            <a:br>
              <a:rPr lang="en-US" dirty="0" smtClean="0">
                <a:solidFill>
                  <a:schemeClr val="tx1"/>
                </a:solidFill>
              </a:rPr>
            </a:br>
            <a:r>
              <a:rPr lang="en-US" dirty="0" smtClean="0">
                <a:solidFill>
                  <a:schemeClr val="tx1"/>
                </a:solidFill>
              </a:rPr>
              <a:t>we </a:t>
            </a:r>
            <a:r>
              <a:rPr lang="en-US" dirty="0">
                <a:solidFill>
                  <a:schemeClr val="tx1"/>
                </a:solidFill>
              </a:rPr>
              <a:t>must</a:t>
            </a:r>
          </a:p>
          <a:p>
            <a:pPr marL="631825" lvl="1" indent="-231775"/>
            <a:r>
              <a:rPr lang="en-US" sz="2800" dirty="0">
                <a:solidFill>
                  <a:schemeClr val="tx1"/>
                </a:solidFill>
              </a:rPr>
              <a:t>adjust earnings for differences between groups </a:t>
            </a:r>
            <a:r>
              <a:rPr lang="en-US" sz="2800" dirty="0" smtClean="0">
                <a:solidFill>
                  <a:schemeClr val="tx1"/>
                </a:solidFill>
              </a:rPr>
              <a:t>in productivity-related </a:t>
            </a:r>
            <a:r>
              <a:rPr lang="en-US" sz="2800" dirty="0">
                <a:solidFill>
                  <a:schemeClr val="tx1"/>
                </a:solidFill>
              </a:rPr>
              <a:t>factors such </a:t>
            </a:r>
            <a:r>
              <a:rPr lang="en-US" sz="2800" dirty="0" smtClean="0">
                <a:solidFill>
                  <a:schemeClr val="tx1"/>
                </a:solidFill>
              </a:rPr>
              <a:t>as </a:t>
            </a:r>
            <a:r>
              <a:rPr lang="en-US" sz="2800" dirty="0">
                <a:solidFill>
                  <a:schemeClr val="tx1"/>
                </a:solidFill>
              </a:rPr>
              <a:t>education, and, </a:t>
            </a:r>
          </a:p>
          <a:p>
            <a:pPr marL="631825" lvl="1" indent="-231775"/>
            <a:r>
              <a:rPr lang="en-US" sz="2800" dirty="0">
                <a:solidFill>
                  <a:schemeClr val="tx1"/>
                </a:solidFill>
              </a:rPr>
              <a:t>then make comparisons between similarly qualified groups of workers who differ only in race or gender.</a:t>
            </a:r>
          </a:p>
        </p:txBody>
      </p:sp>
    </p:spTree>
    <p:extLst>
      <p:ext uri="{BB962C8B-B14F-4D97-AF65-F5344CB8AC3E}">
        <p14:creationId xmlns:p14="http://schemas.microsoft.com/office/powerpoint/2010/main" val="245258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19015" y="1600200"/>
            <a:ext cx="7596554" cy="432133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103846"/>
            <a:ext cx="8904855" cy="951240"/>
          </a:xfrm>
        </p:spPr>
        <p:txBody>
          <a:bodyPr/>
          <a:lstStyle/>
          <a:p>
            <a:pPr>
              <a:lnSpc>
                <a:spcPts val="3500"/>
              </a:lnSpc>
            </a:pPr>
            <a:r>
              <a:rPr lang="en-US" sz="3400" dirty="0" smtClean="0"/>
              <a:t>Actual and </a:t>
            </a:r>
            <a:r>
              <a:rPr lang="en-US" sz="3400" dirty="0"/>
              <a:t>Productivity-Adjusted </a:t>
            </a:r>
            <a:r>
              <a:rPr lang="en-US" sz="3400" dirty="0" smtClean="0"/>
              <a:t>Wages </a:t>
            </a:r>
            <a:br>
              <a:rPr lang="en-US" sz="3400" dirty="0" smtClean="0"/>
            </a:br>
            <a:r>
              <a:rPr lang="en-US" sz="3400" dirty="0" smtClean="0"/>
              <a:t>of </a:t>
            </a:r>
            <a:r>
              <a:rPr lang="en-US" sz="3400" dirty="0"/>
              <a:t>Minorities Compared to </a:t>
            </a:r>
            <a:r>
              <a:rPr lang="en-US" sz="3400" dirty="0" smtClean="0"/>
              <a:t>Whites 2012-15*</a:t>
            </a:r>
            <a:endParaRPr lang="en-US" sz="3400" dirty="0"/>
          </a:p>
        </p:txBody>
      </p:sp>
      <p:sp>
        <p:nvSpPr>
          <p:cNvPr id="34" name="Rectangle 8"/>
          <p:cNvSpPr>
            <a:spLocks noChangeAspect="1" noChangeArrowheads="1"/>
          </p:cNvSpPr>
          <p:nvPr/>
        </p:nvSpPr>
        <p:spPr bwMode="auto">
          <a:xfrm>
            <a:off x="4193858" y="1786382"/>
            <a:ext cx="454025" cy="266700"/>
          </a:xfrm>
          <a:prstGeom prst="rect">
            <a:avLst/>
          </a:prstGeom>
          <a:noFill/>
          <a:ln w="9525">
            <a:noFill/>
            <a:miter lim="800000"/>
            <a:headEnd/>
            <a:tailEnd/>
          </a:ln>
        </p:spPr>
        <p:txBody>
          <a:bodyPr wrap="none" lIns="0" tIns="0" rIns="0" bIns="0">
            <a:prstTxWarp prst="textNoShape">
              <a:avLst/>
            </a:prstTxWarp>
          </a:bodyPr>
          <a:lstStyle/>
          <a:p>
            <a:r>
              <a:rPr lang="en-US" sz="2100" i="1">
                <a:solidFill>
                  <a:srgbClr val="000000"/>
                </a:solidFill>
                <a:latin typeface="+mj-lt"/>
                <a:cs typeface="Times New Roman" pitchFamily="18" charset="0"/>
              </a:rPr>
              <a:t>Men</a:t>
            </a:r>
            <a:endParaRPr lang="en-US" sz="2100" i="1">
              <a:solidFill>
                <a:schemeClr val="tx1"/>
              </a:solidFill>
              <a:latin typeface="+mj-lt"/>
              <a:cs typeface="Times New Roman" pitchFamily="18" charset="0"/>
            </a:endParaRPr>
          </a:p>
        </p:txBody>
      </p:sp>
      <p:sp>
        <p:nvSpPr>
          <p:cNvPr id="35" name="Rectangle 10"/>
          <p:cNvSpPr>
            <a:spLocks noChangeAspect="1" noChangeArrowheads="1"/>
          </p:cNvSpPr>
          <p:nvPr/>
        </p:nvSpPr>
        <p:spPr bwMode="auto">
          <a:xfrm>
            <a:off x="6568758" y="1786382"/>
            <a:ext cx="766762" cy="266700"/>
          </a:xfrm>
          <a:prstGeom prst="rect">
            <a:avLst/>
          </a:prstGeom>
          <a:noFill/>
          <a:ln w="9525">
            <a:noFill/>
            <a:miter lim="800000"/>
            <a:headEnd/>
            <a:tailEnd/>
          </a:ln>
        </p:spPr>
        <p:txBody>
          <a:bodyPr wrap="none" lIns="0" tIns="0" rIns="0" bIns="0">
            <a:prstTxWarp prst="textNoShape">
              <a:avLst/>
            </a:prstTxWarp>
          </a:bodyPr>
          <a:lstStyle/>
          <a:p>
            <a:r>
              <a:rPr lang="en-US" sz="2100" i="1">
                <a:solidFill>
                  <a:srgbClr val="000000"/>
                </a:solidFill>
                <a:latin typeface="+mj-lt"/>
                <a:cs typeface="Times New Roman" pitchFamily="18" charset="0"/>
              </a:rPr>
              <a:t>Women</a:t>
            </a:r>
            <a:endParaRPr lang="en-US" sz="2100" i="1">
              <a:solidFill>
                <a:schemeClr val="tx1"/>
              </a:solidFill>
              <a:latin typeface="+mj-lt"/>
              <a:cs typeface="Times New Roman" pitchFamily="18" charset="0"/>
            </a:endParaRPr>
          </a:p>
        </p:txBody>
      </p:sp>
      <p:sp>
        <p:nvSpPr>
          <p:cNvPr id="36" name="Rectangle 11"/>
          <p:cNvSpPr>
            <a:spLocks noChangeAspect="1" noChangeArrowheads="1"/>
          </p:cNvSpPr>
          <p:nvPr/>
        </p:nvSpPr>
        <p:spPr bwMode="auto">
          <a:xfrm>
            <a:off x="3565208" y="2130870"/>
            <a:ext cx="776287" cy="266700"/>
          </a:xfrm>
          <a:prstGeom prst="rect">
            <a:avLst/>
          </a:prstGeom>
          <a:noFill/>
          <a:ln w="9525">
            <a:noFill/>
            <a:miter lim="800000"/>
            <a:headEnd/>
            <a:tailEnd/>
          </a:ln>
        </p:spPr>
        <p:txBody>
          <a:bodyPr wrap="none" lIns="0" tIns="0" rIns="0" bIns="0">
            <a:prstTxWarp prst="textNoShape">
              <a:avLst/>
            </a:prstTxWarp>
          </a:bodyPr>
          <a:lstStyle/>
          <a:p>
            <a:r>
              <a:rPr lang="en-US" sz="1900" b="0" i="1">
                <a:solidFill>
                  <a:srgbClr val="000000"/>
                </a:solidFill>
                <a:latin typeface="+mj-lt"/>
                <a:cs typeface="Times New Roman" pitchFamily="18" charset="0"/>
              </a:rPr>
              <a:t>Actual</a:t>
            </a:r>
            <a:endParaRPr lang="en-US" sz="1900" b="0" i="1">
              <a:solidFill>
                <a:schemeClr val="tx1"/>
              </a:solidFill>
              <a:latin typeface="+mj-lt"/>
              <a:cs typeface="Times New Roman" pitchFamily="18" charset="0"/>
            </a:endParaRPr>
          </a:p>
        </p:txBody>
      </p:sp>
      <p:sp>
        <p:nvSpPr>
          <p:cNvPr id="37" name="Rectangle 12"/>
          <p:cNvSpPr>
            <a:spLocks noChangeAspect="1" noChangeArrowheads="1"/>
          </p:cNvSpPr>
          <p:nvPr/>
        </p:nvSpPr>
        <p:spPr bwMode="auto">
          <a:xfrm>
            <a:off x="4555808" y="2130870"/>
            <a:ext cx="960437" cy="266700"/>
          </a:xfrm>
          <a:prstGeom prst="rect">
            <a:avLst/>
          </a:prstGeom>
          <a:noFill/>
          <a:ln w="9525">
            <a:noFill/>
            <a:miter lim="800000"/>
            <a:headEnd/>
            <a:tailEnd/>
          </a:ln>
        </p:spPr>
        <p:txBody>
          <a:bodyPr wrap="none" lIns="0" tIns="0" rIns="0" bIns="0">
            <a:prstTxWarp prst="textNoShape">
              <a:avLst/>
            </a:prstTxWarp>
          </a:bodyPr>
          <a:lstStyle/>
          <a:p>
            <a:r>
              <a:rPr lang="en-US" sz="1900" b="0" i="1">
                <a:solidFill>
                  <a:srgbClr val="000000"/>
                </a:solidFill>
                <a:latin typeface="+mj-lt"/>
                <a:cs typeface="Times New Roman" pitchFamily="18" charset="0"/>
              </a:rPr>
              <a:t>Adjusted</a:t>
            </a:r>
            <a:endParaRPr lang="en-US" sz="1900" b="0" i="1">
              <a:solidFill>
                <a:schemeClr val="tx1"/>
              </a:solidFill>
              <a:latin typeface="+mj-lt"/>
              <a:cs typeface="Times New Roman" pitchFamily="18" charset="0"/>
            </a:endParaRPr>
          </a:p>
        </p:txBody>
      </p:sp>
      <p:sp>
        <p:nvSpPr>
          <p:cNvPr id="38" name="Rectangle 13"/>
          <p:cNvSpPr>
            <a:spLocks noChangeAspect="1" noChangeArrowheads="1"/>
          </p:cNvSpPr>
          <p:nvPr/>
        </p:nvSpPr>
        <p:spPr bwMode="auto">
          <a:xfrm>
            <a:off x="6073458" y="2130870"/>
            <a:ext cx="776287" cy="266700"/>
          </a:xfrm>
          <a:prstGeom prst="rect">
            <a:avLst/>
          </a:prstGeom>
          <a:noFill/>
          <a:ln w="9525">
            <a:noFill/>
            <a:miter lim="800000"/>
            <a:headEnd/>
            <a:tailEnd/>
          </a:ln>
        </p:spPr>
        <p:txBody>
          <a:bodyPr wrap="none" lIns="0" tIns="0" rIns="0" bIns="0">
            <a:prstTxWarp prst="textNoShape">
              <a:avLst/>
            </a:prstTxWarp>
          </a:bodyPr>
          <a:lstStyle/>
          <a:p>
            <a:r>
              <a:rPr lang="en-US" sz="1900" b="0" i="1">
                <a:solidFill>
                  <a:srgbClr val="000000"/>
                </a:solidFill>
                <a:latin typeface="+mj-lt"/>
                <a:cs typeface="Times New Roman" pitchFamily="18" charset="0"/>
              </a:rPr>
              <a:t>Actual</a:t>
            </a:r>
            <a:endParaRPr lang="en-US" sz="1900" b="0" i="1">
              <a:solidFill>
                <a:schemeClr val="tx1"/>
              </a:solidFill>
              <a:latin typeface="+mj-lt"/>
              <a:cs typeface="Times New Roman" pitchFamily="18" charset="0"/>
            </a:endParaRPr>
          </a:p>
        </p:txBody>
      </p:sp>
      <p:sp>
        <p:nvSpPr>
          <p:cNvPr id="39" name="Rectangle 14"/>
          <p:cNvSpPr>
            <a:spLocks noChangeAspect="1" noChangeArrowheads="1"/>
          </p:cNvSpPr>
          <p:nvPr/>
        </p:nvSpPr>
        <p:spPr bwMode="auto">
          <a:xfrm>
            <a:off x="7064058" y="2130870"/>
            <a:ext cx="960437" cy="266700"/>
          </a:xfrm>
          <a:prstGeom prst="rect">
            <a:avLst/>
          </a:prstGeom>
          <a:noFill/>
          <a:ln w="9525">
            <a:noFill/>
            <a:miter lim="800000"/>
            <a:headEnd/>
            <a:tailEnd/>
          </a:ln>
        </p:spPr>
        <p:txBody>
          <a:bodyPr wrap="none" lIns="0" tIns="0" rIns="0" bIns="0">
            <a:prstTxWarp prst="textNoShape">
              <a:avLst/>
            </a:prstTxWarp>
          </a:bodyPr>
          <a:lstStyle/>
          <a:p>
            <a:r>
              <a:rPr lang="en-US" sz="1900" b="0" i="1">
                <a:solidFill>
                  <a:srgbClr val="000000"/>
                </a:solidFill>
                <a:latin typeface="+mj-lt"/>
                <a:cs typeface="Times New Roman" pitchFamily="18" charset="0"/>
              </a:rPr>
              <a:t>Adjusted</a:t>
            </a:r>
            <a:endParaRPr lang="en-US" sz="1900" b="0" i="1">
              <a:solidFill>
                <a:schemeClr val="tx1"/>
              </a:solidFill>
              <a:latin typeface="+mj-lt"/>
              <a:cs typeface="Times New Roman" pitchFamily="18" charset="0"/>
            </a:endParaRPr>
          </a:p>
        </p:txBody>
      </p:sp>
      <p:sp>
        <p:nvSpPr>
          <p:cNvPr id="40" name="Line 15"/>
          <p:cNvSpPr>
            <a:spLocks noChangeAspect="1" noChangeShapeType="1"/>
          </p:cNvSpPr>
          <p:nvPr/>
        </p:nvSpPr>
        <p:spPr bwMode="auto">
          <a:xfrm>
            <a:off x="1126109" y="2445195"/>
            <a:ext cx="6826250" cy="1587"/>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sp>
        <p:nvSpPr>
          <p:cNvPr id="42" name="Rectangle 17"/>
          <p:cNvSpPr>
            <a:spLocks noChangeAspect="1" noChangeArrowheads="1"/>
          </p:cNvSpPr>
          <p:nvPr/>
        </p:nvSpPr>
        <p:spPr bwMode="auto">
          <a:xfrm>
            <a:off x="1137920" y="2524570"/>
            <a:ext cx="547688" cy="277812"/>
          </a:xfrm>
          <a:prstGeom prst="rect">
            <a:avLst/>
          </a:prstGeom>
          <a:noFill/>
          <a:ln w="9525">
            <a:noFill/>
            <a:miter lim="800000"/>
            <a:headEnd/>
            <a:tailEnd/>
          </a:ln>
        </p:spPr>
        <p:txBody>
          <a:bodyPr wrap="none" lIns="0" tIns="0" rIns="0" bIns="0">
            <a:prstTxWarp prst="textNoShape">
              <a:avLst/>
            </a:prstTxWarp>
          </a:bodyPr>
          <a:lstStyle/>
          <a:p>
            <a:r>
              <a:rPr lang="en-US" sz="2100" b="0">
                <a:solidFill>
                  <a:srgbClr val="000000"/>
                </a:solidFill>
                <a:latin typeface="+mj-lt"/>
                <a:cs typeface="Times New Roman" pitchFamily="18" charset="0"/>
              </a:rPr>
              <a:t>White </a:t>
            </a:r>
            <a:endParaRPr lang="en-US" sz="2100" b="0">
              <a:solidFill>
                <a:schemeClr val="tx1"/>
              </a:solidFill>
              <a:latin typeface="+mj-lt"/>
              <a:cs typeface="Times New Roman" pitchFamily="18" charset="0"/>
            </a:endParaRPr>
          </a:p>
        </p:txBody>
      </p:sp>
      <p:sp>
        <p:nvSpPr>
          <p:cNvPr id="43" name="Rectangle 18"/>
          <p:cNvSpPr>
            <a:spLocks noChangeAspect="1" noChangeArrowheads="1"/>
          </p:cNvSpPr>
          <p:nvPr/>
        </p:nvSpPr>
        <p:spPr bwMode="auto">
          <a:xfrm>
            <a:off x="3682683" y="2524570"/>
            <a:ext cx="358775" cy="277812"/>
          </a:xfrm>
          <a:prstGeom prst="rect">
            <a:avLst/>
          </a:prstGeom>
          <a:noFill/>
          <a:ln w="9525">
            <a:noFill/>
            <a:miter lim="800000"/>
            <a:headEnd/>
            <a:tailEnd/>
          </a:ln>
        </p:spPr>
        <p:txBody>
          <a:bodyPr wrap="none" lIns="0" tIns="0" rIns="0" bIns="0">
            <a:prstTxWarp prst="textNoShape">
              <a:avLst/>
            </a:prstTxWarp>
          </a:bodyPr>
          <a:lstStyle/>
          <a:p>
            <a:r>
              <a:rPr lang="en-US" sz="2100" b="0" dirty="0">
                <a:solidFill>
                  <a:srgbClr val="000000"/>
                </a:solidFill>
                <a:latin typeface="+mj-lt"/>
                <a:cs typeface="Times New Roman" pitchFamily="18" charset="0"/>
              </a:rPr>
              <a:t>100 </a:t>
            </a:r>
            <a:endParaRPr lang="en-US" sz="2100" b="0" dirty="0">
              <a:solidFill>
                <a:schemeClr val="tx1"/>
              </a:solidFill>
              <a:latin typeface="+mj-lt"/>
              <a:cs typeface="Times New Roman" pitchFamily="18" charset="0"/>
            </a:endParaRPr>
          </a:p>
        </p:txBody>
      </p:sp>
      <p:sp>
        <p:nvSpPr>
          <p:cNvPr id="44" name="Rectangle 19"/>
          <p:cNvSpPr>
            <a:spLocks noChangeAspect="1" noChangeArrowheads="1"/>
          </p:cNvSpPr>
          <p:nvPr/>
        </p:nvSpPr>
        <p:spPr bwMode="auto">
          <a:xfrm>
            <a:off x="4739958" y="2524570"/>
            <a:ext cx="358775" cy="277812"/>
          </a:xfrm>
          <a:prstGeom prst="rect">
            <a:avLst/>
          </a:prstGeom>
          <a:noFill/>
          <a:ln w="9525">
            <a:noFill/>
            <a:miter lim="800000"/>
            <a:headEnd/>
            <a:tailEnd/>
          </a:ln>
        </p:spPr>
        <p:txBody>
          <a:bodyPr wrap="none" lIns="0" tIns="0" rIns="0" bIns="0">
            <a:prstTxWarp prst="textNoShape">
              <a:avLst/>
            </a:prstTxWarp>
          </a:bodyPr>
          <a:lstStyle/>
          <a:p>
            <a:r>
              <a:rPr lang="en-US" sz="2100" b="0" dirty="0">
                <a:solidFill>
                  <a:srgbClr val="000000"/>
                </a:solidFill>
                <a:latin typeface="+mj-lt"/>
                <a:cs typeface="Times New Roman" pitchFamily="18" charset="0"/>
              </a:rPr>
              <a:t>100 </a:t>
            </a:r>
            <a:endParaRPr lang="en-US" sz="2100" b="0" dirty="0">
              <a:solidFill>
                <a:schemeClr val="tx1"/>
              </a:solidFill>
              <a:latin typeface="+mj-lt"/>
              <a:cs typeface="Times New Roman" pitchFamily="18" charset="0"/>
            </a:endParaRPr>
          </a:p>
        </p:txBody>
      </p:sp>
      <p:sp>
        <p:nvSpPr>
          <p:cNvPr id="45" name="Rectangle 20"/>
          <p:cNvSpPr>
            <a:spLocks noChangeAspect="1" noChangeArrowheads="1"/>
          </p:cNvSpPr>
          <p:nvPr/>
        </p:nvSpPr>
        <p:spPr bwMode="auto">
          <a:xfrm>
            <a:off x="6176645" y="2524570"/>
            <a:ext cx="358775" cy="277812"/>
          </a:xfrm>
          <a:prstGeom prst="rect">
            <a:avLst/>
          </a:prstGeom>
          <a:noFill/>
          <a:ln w="9525">
            <a:noFill/>
            <a:miter lim="800000"/>
            <a:headEnd/>
            <a:tailEnd/>
          </a:ln>
        </p:spPr>
        <p:txBody>
          <a:bodyPr wrap="none" lIns="0" tIns="0" rIns="0" bIns="0">
            <a:prstTxWarp prst="textNoShape">
              <a:avLst/>
            </a:prstTxWarp>
          </a:bodyPr>
          <a:lstStyle/>
          <a:p>
            <a:r>
              <a:rPr lang="en-US" sz="2100" b="0" dirty="0">
                <a:solidFill>
                  <a:srgbClr val="000000"/>
                </a:solidFill>
                <a:latin typeface="+mj-lt"/>
                <a:cs typeface="Times New Roman" pitchFamily="18" charset="0"/>
              </a:rPr>
              <a:t>100 </a:t>
            </a:r>
            <a:endParaRPr lang="en-US" sz="2100" b="0" dirty="0">
              <a:solidFill>
                <a:schemeClr val="tx1"/>
              </a:solidFill>
              <a:latin typeface="+mj-lt"/>
              <a:cs typeface="Times New Roman" pitchFamily="18" charset="0"/>
            </a:endParaRPr>
          </a:p>
        </p:txBody>
      </p:sp>
      <p:sp>
        <p:nvSpPr>
          <p:cNvPr id="46" name="Rectangle 21"/>
          <p:cNvSpPr>
            <a:spLocks noChangeAspect="1" noChangeArrowheads="1"/>
          </p:cNvSpPr>
          <p:nvPr/>
        </p:nvSpPr>
        <p:spPr bwMode="auto">
          <a:xfrm>
            <a:off x="7314883" y="2524570"/>
            <a:ext cx="358775" cy="277812"/>
          </a:xfrm>
          <a:prstGeom prst="rect">
            <a:avLst/>
          </a:prstGeom>
          <a:noFill/>
          <a:ln w="9525">
            <a:noFill/>
            <a:miter lim="800000"/>
            <a:headEnd/>
            <a:tailEnd/>
          </a:ln>
        </p:spPr>
        <p:txBody>
          <a:bodyPr wrap="none" lIns="0" tIns="0" rIns="0" bIns="0">
            <a:prstTxWarp prst="textNoShape">
              <a:avLst/>
            </a:prstTxWarp>
          </a:bodyPr>
          <a:lstStyle/>
          <a:p>
            <a:r>
              <a:rPr lang="en-US" sz="2100" b="0" dirty="0">
                <a:solidFill>
                  <a:srgbClr val="000000"/>
                </a:solidFill>
                <a:latin typeface="+mj-lt"/>
                <a:cs typeface="Times New Roman" pitchFamily="18" charset="0"/>
              </a:rPr>
              <a:t>100 </a:t>
            </a:r>
            <a:endParaRPr lang="en-US" sz="2100" b="0" dirty="0">
              <a:solidFill>
                <a:schemeClr val="tx1"/>
              </a:solidFill>
              <a:latin typeface="+mj-lt"/>
              <a:cs typeface="Times New Roman" pitchFamily="18" charset="0"/>
            </a:endParaRPr>
          </a:p>
        </p:txBody>
      </p:sp>
      <p:sp>
        <p:nvSpPr>
          <p:cNvPr id="47" name="Rectangle 22"/>
          <p:cNvSpPr>
            <a:spLocks noChangeAspect="1" noChangeArrowheads="1"/>
          </p:cNvSpPr>
          <p:nvPr/>
        </p:nvSpPr>
        <p:spPr bwMode="auto">
          <a:xfrm>
            <a:off x="1137920" y="2824607"/>
            <a:ext cx="1417638" cy="277813"/>
          </a:xfrm>
          <a:prstGeom prst="rect">
            <a:avLst/>
          </a:prstGeom>
          <a:noFill/>
          <a:ln w="9525">
            <a:noFill/>
            <a:miter lim="800000"/>
            <a:headEnd/>
            <a:tailEnd/>
          </a:ln>
        </p:spPr>
        <p:txBody>
          <a:bodyPr wrap="none" lIns="0" tIns="0" rIns="0" bIns="0">
            <a:prstTxWarp prst="textNoShape">
              <a:avLst/>
            </a:prstTxWarp>
          </a:bodyPr>
          <a:lstStyle/>
          <a:p>
            <a:r>
              <a:rPr lang="en-US" sz="2100" b="0">
                <a:solidFill>
                  <a:srgbClr val="000000"/>
                </a:solidFill>
                <a:latin typeface="+mj-lt"/>
                <a:cs typeface="Times New Roman" pitchFamily="18" charset="0"/>
              </a:rPr>
              <a:t>African-American </a:t>
            </a:r>
            <a:endParaRPr lang="en-US" sz="2100" b="0">
              <a:solidFill>
                <a:schemeClr val="tx1"/>
              </a:solidFill>
              <a:latin typeface="+mj-lt"/>
              <a:cs typeface="Times New Roman" pitchFamily="18" charset="0"/>
            </a:endParaRPr>
          </a:p>
        </p:txBody>
      </p:sp>
      <p:sp>
        <p:nvSpPr>
          <p:cNvPr id="48" name="Rectangle 23"/>
          <p:cNvSpPr>
            <a:spLocks noChangeAspect="1" noChangeArrowheads="1"/>
          </p:cNvSpPr>
          <p:nvPr/>
        </p:nvSpPr>
        <p:spPr bwMode="auto">
          <a:xfrm>
            <a:off x="1137920" y="3134170"/>
            <a:ext cx="1277938" cy="277812"/>
          </a:xfrm>
          <a:prstGeom prst="rect">
            <a:avLst/>
          </a:prstGeom>
          <a:noFill/>
          <a:ln w="9525">
            <a:noFill/>
            <a:miter lim="800000"/>
            <a:headEnd/>
            <a:tailEnd/>
          </a:ln>
        </p:spPr>
        <p:txBody>
          <a:bodyPr wrap="none" lIns="0" tIns="0" rIns="0" bIns="0">
            <a:prstTxWarp prst="textNoShape">
              <a:avLst/>
            </a:prstTxWarp>
          </a:bodyPr>
          <a:lstStyle/>
          <a:p>
            <a:r>
              <a:rPr lang="en-US" sz="2100" b="0">
                <a:solidFill>
                  <a:srgbClr val="000000"/>
                </a:solidFill>
                <a:latin typeface="+mj-lt"/>
                <a:cs typeface="Times New Roman" pitchFamily="18" charset="0"/>
              </a:rPr>
              <a:t>American Indian </a:t>
            </a:r>
            <a:endParaRPr lang="en-US" sz="2100" b="0">
              <a:solidFill>
                <a:schemeClr val="tx1"/>
              </a:solidFill>
              <a:latin typeface="+mj-lt"/>
              <a:cs typeface="Times New Roman" pitchFamily="18" charset="0"/>
            </a:endParaRPr>
          </a:p>
        </p:txBody>
      </p:sp>
      <p:sp>
        <p:nvSpPr>
          <p:cNvPr id="49" name="Rectangle 24"/>
          <p:cNvSpPr>
            <a:spLocks noChangeAspect="1" noChangeArrowheads="1"/>
          </p:cNvSpPr>
          <p:nvPr/>
        </p:nvSpPr>
        <p:spPr bwMode="auto">
          <a:xfrm>
            <a:off x="1137920" y="3451670"/>
            <a:ext cx="1266825"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Asian-American </a:t>
            </a:r>
            <a:endParaRPr lang="en-US" sz="2100" b="0" dirty="0">
              <a:solidFill>
                <a:schemeClr val="tx1"/>
              </a:solidFill>
              <a:latin typeface="+mj-lt"/>
              <a:cs typeface="Times New Roman" pitchFamily="18" charset="0"/>
            </a:endParaRPr>
          </a:p>
        </p:txBody>
      </p:sp>
      <p:sp>
        <p:nvSpPr>
          <p:cNvPr id="50" name="Rectangle 25"/>
          <p:cNvSpPr>
            <a:spLocks noChangeAspect="1" noChangeArrowheads="1"/>
          </p:cNvSpPr>
          <p:nvPr/>
        </p:nvSpPr>
        <p:spPr bwMode="auto">
          <a:xfrm>
            <a:off x="1137920" y="3761232"/>
            <a:ext cx="1474788" cy="277813"/>
          </a:xfrm>
          <a:prstGeom prst="rect">
            <a:avLst/>
          </a:prstGeom>
          <a:noFill/>
          <a:ln w="9525">
            <a:noFill/>
            <a:miter lim="800000"/>
            <a:headEnd/>
            <a:tailEnd/>
          </a:ln>
        </p:spPr>
        <p:txBody>
          <a:bodyPr wrap="none" lIns="0" tIns="0" rIns="0" bIns="0">
            <a:prstTxWarp prst="textNoShape">
              <a:avLst/>
            </a:prstTxWarp>
          </a:bodyPr>
          <a:lstStyle/>
          <a:p>
            <a:r>
              <a:rPr lang="en-US" sz="2100" b="0">
                <a:solidFill>
                  <a:srgbClr val="000000"/>
                </a:solidFill>
                <a:latin typeface="+mj-lt"/>
                <a:cs typeface="Times New Roman" pitchFamily="18" charset="0"/>
              </a:rPr>
              <a:t>Mexican-American </a:t>
            </a:r>
            <a:endParaRPr lang="en-US" sz="2100" b="0">
              <a:solidFill>
                <a:schemeClr val="tx1"/>
              </a:solidFill>
              <a:latin typeface="+mj-lt"/>
              <a:cs typeface="Times New Roman" pitchFamily="18" charset="0"/>
            </a:endParaRPr>
          </a:p>
        </p:txBody>
      </p:sp>
      <p:sp>
        <p:nvSpPr>
          <p:cNvPr id="52" name="Rectangle 26"/>
          <p:cNvSpPr>
            <a:spLocks noChangeAspect="1" noChangeArrowheads="1"/>
          </p:cNvSpPr>
          <p:nvPr/>
        </p:nvSpPr>
        <p:spPr bwMode="auto">
          <a:xfrm>
            <a:off x="1137920" y="4080320"/>
            <a:ext cx="1125538" cy="277812"/>
          </a:xfrm>
          <a:prstGeom prst="rect">
            <a:avLst/>
          </a:prstGeom>
          <a:noFill/>
          <a:ln w="9525">
            <a:noFill/>
            <a:miter lim="800000"/>
            <a:headEnd/>
            <a:tailEnd/>
          </a:ln>
        </p:spPr>
        <p:txBody>
          <a:bodyPr wrap="none" lIns="0" tIns="0" rIns="0" bIns="0">
            <a:prstTxWarp prst="textNoShape">
              <a:avLst/>
            </a:prstTxWarp>
          </a:bodyPr>
          <a:lstStyle/>
          <a:p>
            <a:r>
              <a:rPr lang="en-US" sz="2100" b="0">
                <a:solidFill>
                  <a:srgbClr val="000000"/>
                </a:solidFill>
                <a:latin typeface="+mj-lt"/>
                <a:cs typeface="Times New Roman" pitchFamily="18" charset="0"/>
              </a:rPr>
              <a:t>Other Hispanic</a:t>
            </a:r>
            <a:endParaRPr lang="en-US" sz="2100" b="0">
              <a:solidFill>
                <a:schemeClr val="tx1"/>
              </a:solidFill>
              <a:latin typeface="+mj-lt"/>
              <a:cs typeface="Times New Roman" pitchFamily="18" charset="0"/>
            </a:endParaRPr>
          </a:p>
        </p:txBody>
      </p:sp>
      <p:sp>
        <p:nvSpPr>
          <p:cNvPr id="53" name="Rectangle 27"/>
          <p:cNvSpPr>
            <a:spLocks noChangeAspect="1" noChangeArrowheads="1"/>
          </p:cNvSpPr>
          <p:nvPr/>
        </p:nvSpPr>
        <p:spPr bwMode="auto">
          <a:xfrm>
            <a:off x="3773170" y="2824607"/>
            <a:ext cx="295275" cy="277813"/>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75</a:t>
            </a:r>
            <a:endParaRPr lang="en-US" sz="2100" b="0" dirty="0">
              <a:solidFill>
                <a:schemeClr val="tx1"/>
              </a:solidFill>
              <a:latin typeface="+mj-lt"/>
              <a:cs typeface="Times New Roman" pitchFamily="18" charset="0"/>
            </a:endParaRPr>
          </a:p>
        </p:txBody>
      </p:sp>
      <p:sp>
        <p:nvSpPr>
          <p:cNvPr id="54" name="Rectangle 28"/>
          <p:cNvSpPr>
            <a:spLocks noChangeAspect="1" noChangeArrowheads="1"/>
          </p:cNvSpPr>
          <p:nvPr/>
        </p:nvSpPr>
        <p:spPr bwMode="auto">
          <a:xfrm>
            <a:off x="3773170" y="3134170"/>
            <a:ext cx="311150" cy="277812"/>
          </a:xfrm>
          <a:prstGeom prst="rect">
            <a:avLst/>
          </a:prstGeom>
          <a:noFill/>
          <a:ln w="9525">
            <a:noFill/>
            <a:miter lim="800000"/>
            <a:headEnd/>
            <a:tailEnd/>
          </a:ln>
        </p:spPr>
        <p:txBody>
          <a:bodyPr wrap="none" lIns="0" tIns="0" rIns="0" bIns="0">
            <a:prstTxWarp prst="textNoShape">
              <a:avLst/>
            </a:prstTxWarp>
          </a:bodyPr>
          <a:lstStyle/>
          <a:p>
            <a:r>
              <a:rPr lang="en-US" sz="2100" dirty="0" smtClean="0">
                <a:solidFill>
                  <a:srgbClr val="000000"/>
                </a:solidFill>
                <a:latin typeface="+mj-lt"/>
                <a:cs typeface="Times New Roman" pitchFamily="18" charset="0"/>
              </a:rPr>
              <a:t>80</a:t>
            </a:r>
            <a:endParaRPr lang="en-US" sz="2100" b="0" dirty="0">
              <a:solidFill>
                <a:schemeClr val="tx1"/>
              </a:solidFill>
              <a:latin typeface="+mj-lt"/>
              <a:cs typeface="Times New Roman" pitchFamily="18" charset="0"/>
            </a:endParaRPr>
          </a:p>
        </p:txBody>
      </p:sp>
      <p:sp>
        <p:nvSpPr>
          <p:cNvPr id="55" name="Rectangle 29"/>
          <p:cNvSpPr>
            <a:spLocks noChangeAspect="1" noChangeArrowheads="1"/>
          </p:cNvSpPr>
          <p:nvPr/>
        </p:nvSpPr>
        <p:spPr bwMode="auto">
          <a:xfrm>
            <a:off x="3820795" y="3451670"/>
            <a:ext cx="298450" cy="277812"/>
          </a:xfrm>
          <a:prstGeom prst="rect">
            <a:avLst/>
          </a:prstGeom>
          <a:noFill/>
          <a:ln w="9525">
            <a:noFill/>
            <a:miter lim="800000"/>
            <a:headEnd/>
            <a:tailEnd/>
          </a:ln>
        </p:spPr>
        <p:txBody>
          <a:bodyPr wrap="none" lIns="0" tIns="0" rIns="0" bIns="0">
            <a:prstTxWarp prst="textNoShape">
              <a:avLst/>
            </a:prstTxWarp>
          </a:bodyPr>
          <a:lstStyle/>
          <a:p>
            <a:pPr algn="r"/>
            <a:r>
              <a:rPr lang="en-US" sz="2100" b="0" dirty="0" smtClean="0">
                <a:solidFill>
                  <a:srgbClr val="000000"/>
                </a:solidFill>
                <a:latin typeface="+mj-lt"/>
                <a:cs typeface="Times New Roman" pitchFamily="18" charset="0"/>
              </a:rPr>
              <a:t>105</a:t>
            </a:r>
            <a:endParaRPr lang="en-US" sz="2100" b="0" dirty="0">
              <a:solidFill>
                <a:schemeClr val="tx1"/>
              </a:solidFill>
              <a:latin typeface="+mj-lt"/>
              <a:cs typeface="Times New Roman" pitchFamily="18" charset="0"/>
            </a:endParaRPr>
          </a:p>
        </p:txBody>
      </p:sp>
      <p:sp>
        <p:nvSpPr>
          <p:cNvPr id="56" name="Rectangle 30"/>
          <p:cNvSpPr>
            <a:spLocks noChangeAspect="1" noChangeArrowheads="1"/>
          </p:cNvSpPr>
          <p:nvPr/>
        </p:nvSpPr>
        <p:spPr bwMode="auto">
          <a:xfrm>
            <a:off x="3773170" y="3761232"/>
            <a:ext cx="293688" cy="277813"/>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66</a:t>
            </a:r>
            <a:endParaRPr lang="en-US" sz="2100" b="0" dirty="0">
              <a:solidFill>
                <a:schemeClr val="tx1"/>
              </a:solidFill>
              <a:latin typeface="+mj-lt"/>
              <a:cs typeface="Times New Roman" pitchFamily="18" charset="0"/>
            </a:endParaRPr>
          </a:p>
        </p:txBody>
      </p:sp>
      <p:sp>
        <p:nvSpPr>
          <p:cNvPr id="57" name="Rectangle 31"/>
          <p:cNvSpPr>
            <a:spLocks noChangeAspect="1" noChangeArrowheads="1"/>
          </p:cNvSpPr>
          <p:nvPr/>
        </p:nvSpPr>
        <p:spPr bwMode="auto">
          <a:xfrm>
            <a:off x="3773170" y="4080320"/>
            <a:ext cx="25400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74</a:t>
            </a:r>
            <a:endParaRPr lang="en-US" sz="2100" b="0" dirty="0">
              <a:solidFill>
                <a:schemeClr val="tx1"/>
              </a:solidFill>
              <a:latin typeface="+mj-lt"/>
              <a:cs typeface="Times New Roman" pitchFamily="18" charset="0"/>
            </a:endParaRPr>
          </a:p>
        </p:txBody>
      </p:sp>
      <p:sp>
        <p:nvSpPr>
          <p:cNvPr id="58" name="Rectangle 32"/>
          <p:cNvSpPr>
            <a:spLocks noChangeAspect="1" noChangeArrowheads="1"/>
          </p:cNvSpPr>
          <p:nvPr/>
        </p:nvSpPr>
        <p:spPr bwMode="auto">
          <a:xfrm>
            <a:off x="4832033" y="2824607"/>
            <a:ext cx="295275" cy="277813"/>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85</a:t>
            </a:r>
            <a:endParaRPr lang="en-US" sz="2100" b="0" dirty="0">
              <a:solidFill>
                <a:schemeClr val="tx1"/>
              </a:solidFill>
              <a:latin typeface="+mj-lt"/>
              <a:cs typeface="Times New Roman" pitchFamily="18" charset="0"/>
            </a:endParaRPr>
          </a:p>
        </p:txBody>
      </p:sp>
      <p:sp>
        <p:nvSpPr>
          <p:cNvPr id="59" name="Rectangle 33"/>
          <p:cNvSpPr>
            <a:spLocks noChangeAspect="1" noChangeArrowheads="1"/>
          </p:cNvSpPr>
          <p:nvPr/>
        </p:nvSpPr>
        <p:spPr bwMode="auto">
          <a:xfrm>
            <a:off x="4832033" y="3134170"/>
            <a:ext cx="29845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93 </a:t>
            </a:r>
            <a:endParaRPr lang="en-US" sz="2100" b="0" dirty="0">
              <a:solidFill>
                <a:schemeClr val="tx1"/>
              </a:solidFill>
              <a:latin typeface="+mj-lt"/>
              <a:cs typeface="Times New Roman" pitchFamily="18" charset="0"/>
            </a:endParaRPr>
          </a:p>
        </p:txBody>
      </p:sp>
      <p:sp>
        <p:nvSpPr>
          <p:cNvPr id="60" name="Rectangle 34"/>
          <p:cNvSpPr>
            <a:spLocks noChangeAspect="1" noChangeArrowheads="1"/>
          </p:cNvSpPr>
          <p:nvPr/>
        </p:nvSpPr>
        <p:spPr bwMode="auto">
          <a:xfrm>
            <a:off x="4832033" y="3451670"/>
            <a:ext cx="26670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97</a:t>
            </a:r>
            <a:endParaRPr lang="en-US" sz="2100" b="0" dirty="0">
              <a:solidFill>
                <a:schemeClr val="tx1"/>
              </a:solidFill>
              <a:latin typeface="+mj-lt"/>
              <a:cs typeface="Times New Roman" pitchFamily="18" charset="0"/>
            </a:endParaRPr>
          </a:p>
        </p:txBody>
      </p:sp>
      <p:sp>
        <p:nvSpPr>
          <p:cNvPr id="63" name="Rectangle 35"/>
          <p:cNvSpPr>
            <a:spLocks noChangeAspect="1" noChangeArrowheads="1"/>
          </p:cNvSpPr>
          <p:nvPr/>
        </p:nvSpPr>
        <p:spPr bwMode="auto">
          <a:xfrm>
            <a:off x="4832033" y="3761232"/>
            <a:ext cx="266700" cy="277813"/>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88 </a:t>
            </a:r>
            <a:endParaRPr lang="en-US" sz="2100" b="0" dirty="0">
              <a:solidFill>
                <a:schemeClr val="tx1"/>
              </a:solidFill>
              <a:latin typeface="+mj-lt"/>
              <a:cs typeface="Times New Roman" pitchFamily="18" charset="0"/>
            </a:endParaRPr>
          </a:p>
        </p:txBody>
      </p:sp>
      <p:sp>
        <p:nvSpPr>
          <p:cNvPr id="90" name="Rectangle 36"/>
          <p:cNvSpPr>
            <a:spLocks noChangeAspect="1" noChangeArrowheads="1"/>
          </p:cNvSpPr>
          <p:nvPr/>
        </p:nvSpPr>
        <p:spPr bwMode="auto">
          <a:xfrm>
            <a:off x="4832033" y="4080320"/>
            <a:ext cx="22225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88</a:t>
            </a:r>
            <a:endParaRPr lang="en-US" sz="2100" b="0" dirty="0">
              <a:solidFill>
                <a:schemeClr val="tx1"/>
              </a:solidFill>
              <a:latin typeface="+mj-lt"/>
              <a:cs typeface="Times New Roman" pitchFamily="18" charset="0"/>
            </a:endParaRPr>
          </a:p>
        </p:txBody>
      </p:sp>
      <p:sp>
        <p:nvSpPr>
          <p:cNvPr id="91" name="Rectangle 37"/>
          <p:cNvSpPr>
            <a:spLocks noChangeAspect="1" noChangeArrowheads="1"/>
          </p:cNvSpPr>
          <p:nvPr/>
        </p:nvSpPr>
        <p:spPr bwMode="auto">
          <a:xfrm>
            <a:off x="6267133" y="2824607"/>
            <a:ext cx="300037" cy="277813"/>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85 </a:t>
            </a:r>
            <a:endParaRPr lang="en-US" sz="2100" b="0" dirty="0">
              <a:solidFill>
                <a:schemeClr val="tx1"/>
              </a:solidFill>
              <a:latin typeface="+mj-lt"/>
              <a:cs typeface="Times New Roman" pitchFamily="18" charset="0"/>
            </a:endParaRPr>
          </a:p>
        </p:txBody>
      </p:sp>
      <p:sp>
        <p:nvSpPr>
          <p:cNvPr id="93" name="Rectangle 38"/>
          <p:cNvSpPr>
            <a:spLocks noChangeAspect="1" noChangeArrowheads="1"/>
          </p:cNvSpPr>
          <p:nvPr/>
        </p:nvSpPr>
        <p:spPr bwMode="auto">
          <a:xfrm>
            <a:off x="6267133" y="3134170"/>
            <a:ext cx="29845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84</a:t>
            </a:r>
            <a:endParaRPr lang="en-US" sz="2100" b="0" dirty="0">
              <a:solidFill>
                <a:schemeClr val="tx1"/>
              </a:solidFill>
              <a:latin typeface="+mj-lt"/>
              <a:cs typeface="Times New Roman" pitchFamily="18" charset="0"/>
            </a:endParaRPr>
          </a:p>
        </p:txBody>
      </p:sp>
      <p:sp>
        <p:nvSpPr>
          <p:cNvPr id="94" name="Rectangle 39"/>
          <p:cNvSpPr>
            <a:spLocks noChangeAspect="1" noChangeArrowheads="1"/>
          </p:cNvSpPr>
          <p:nvPr/>
        </p:nvSpPr>
        <p:spPr bwMode="auto">
          <a:xfrm>
            <a:off x="6176645" y="3451670"/>
            <a:ext cx="35560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107</a:t>
            </a:r>
            <a:endParaRPr lang="en-US" sz="2100" b="0" dirty="0">
              <a:solidFill>
                <a:schemeClr val="tx1"/>
              </a:solidFill>
              <a:latin typeface="+mj-lt"/>
              <a:cs typeface="Times New Roman" pitchFamily="18" charset="0"/>
            </a:endParaRPr>
          </a:p>
        </p:txBody>
      </p:sp>
      <p:sp>
        <p:nvSpPr>
          <p:cNvPr id="95" name="Rectangle 40"/>
          <p:cNvSpPr>
            <a:spLocks noChangeAspect="1" noChangeArrowheads="1"/>
          </p:cNvSpPr>
          <p:nvPr/>
        </p:nvSpPr>
        <p:spPr bwMode="auto">
          <a:xfrm>
            <a:off x="6267133" y="3761232"/>
            <a:ext cx="295275" cy="277813"/>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72</a:t>
            </a:r>
            <a:endParaRPr lang="en-US" sz="2100" b="0" dirty="0">
              <a:solidFill>
                <a:schemeClr val="tx1"/>
              </a:solidFill>
              <a:latin typeface="+mj-lt"/>
              <a:cs typeface="Times New Roman" pitchFamily="18" charset="0"/>
            </a:endParaRPr>
          </a:p>
        </p:txBody>
      </p:sp>
      <p:sp>
        <p:nvSpPr>
          <p:cNvPr id="96" name="Rectangle 41"/>
          <p:cNvSpPr>
            <a:spLocks noChangeAspect="1" noChangeArrowheads="1"/>
          </p:cNvSpPr>
          <p:nvPr/>
        </p:nvSpPr>
        <p:spPr bwMode="auto">
          <a:xfrm>
            <a:off x="6267133" y="4080320"/>
            <a:ext cx="252412" cy="277812"/>
          </a:xfrm>
          <a:prstGeom prst="rect">
            <a:avLst/>
          </a:prstGeom>
          <a:noFill/>
          <a:ln w="9525">
            <a:noFill/>
            <a:miter lim="800000"/>
            <a:headEnd/>
            <a:tailEnd/>
          </a:ln>
        </p:spPr>
        <p:txBody>
          <a:bodyPr wrap="none" lIns="0" tIns="0" rIns="0" bIns="0">
            <a:prstTxWarp prst="textNoShape">
              <a:avLst/>
            </a:prstTxWarp>
          </a:bodyPr>
          <a:lstStyle/>
          <a:p>
            <a:r>
              <a:rPr lang="en-US" sz="2100" dirty="0" smtClean="0">
                <a:solidFill>
                  <a:srgbClr val="000000"/>
                </a:solidFill>
                <a:latin typeface="+mj-lt"/>
                <a:cs typeface="Times New Roman" pitchFamily="18" charset="0"/>
              </a:rPr>
              <a:t>79</a:t>
            </a:r>
            <a:endParaRPr lang="en-US" sz="2100" b="0" dirty="0">
              <a:solidFill>
                <a:schemeClr val="tx1"/>
              </a:solidFill>
              <a:latin typeface="+mj-lt"/>
              <a:cs typeface="Times New Roman" pitchFamily="18" charset="0"/>
            </a:endParaRPr>
          </a:p>
        </p:txBody>
      </p:sp>
      <p:sp>
        <p:nvSpPr>
          <p:cNvPr id="97" name="Rectangle 42"/>
          <p:cNvSpPr>
            <a:spLocks noChangeAspect="1" noChangeArrowheads="1"/>
          </p:cNvSpPr>
          <p:nvPr/>
        </p:nvSpPr>
        <p:spPr bwMode="auto">
          <a:xfrm>
            <a:off x="7405370" y="2824607"/>
            <a:ext cx="298450" cy="277813"/>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90 </a:t>
            </a:r>
            <a:endParaRPr lang="en-US" sz="2100" b="0" dirty="0">
              <a:solidFill>
                <a:schemeClr val="tx1"/>
              </a:solidFill>
              <a:latin typeface="+mj-lt"/>
              <a:cs typeface="Times New Roman" pitchFamily="18" charset="0"/>
            </a:endParaRPr>
          </a:p>
        </p:txBody>
      </p:sp>
      <p:sp>
        <p:nvSpPr>
          <p:cNvPr id="98" name="Rectangle 43"/>
          <p:cNvSpPr>
            <a:spLocks noChangeAspect="1" noChangeArrowheads="1"/>
          </p:cNvSpPr>
          <p:nvPr/>
        </p:nvSpPr>
        <p:spPr bwMode="auto">
          <a:xfrm>
            <a:off x="7405370" y="3134170"/>
            <a:ext cx="29845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96 </a:t>
            </a:r>
            <a:endParaRPr lang="en-US" sz="2100" b="0" dirty="0">
              <a:solidFill>
                <a:schemeClr val="tx1"/>
              </a:solidFill>
              <a:latin typeface="+mj-lt"/>
              <a:cs typeface="Times New Roman" pitchFamily="18" charset="0"/>
            </a:endParaRPr>
          </a:p>
        </p:txBody>
      </p:sp>
      <p:sp>
        <p:nvSpPr>
          <p:cNvPr id="99" name="Rectangle 44"/>
          <p:cNvSpPr>
            <a:spLocks noChangeAspect="1" noChangeArrowheads="1"/>
          </p:cNvSpPr>
          <p:nvPr/>
        </p:nvSpPr>
        <p:spPr bwMode="auto">
          <a:xfrm>
            <a:off x="7405370" y="3451670"/>
            <a:ext cx="29845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99 </a:t>
            </a:r>
            <a:endParaRPr lang="en-US" sz="2100" b="0" dirty="0">
              <a:solidFill>
                <a:schemeClr val="tx1"/>
              </a:solidFill>
              <a:latin typeface="+mj-lt"/>
              <a:cs typeface="Times New Roman" pitchFamily="18" charset="0"/>
            </a:endParaRPr>
          </a:p>
        </p:txBody>
      </p:sp>
      <p:sp>
        <p:nvSpPr>
          <p:cNvPr id="100" name="Rectangle 45"/>
          <p:cNvSpPr>
            <a:spLocks noChangeAspect="1" noChangeArrowheads="1"/>
          </p:cNvSpPr>
          <p:nvPr/>
        </p:nvSpPr>
        <p:spPr bwMode="auto">
          <a:xfrm>
            <a:off x="7405370" y="3761232"/>
            <a:ext cx="295275" cy="277813"/>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91</a:t>
            </a:r>
            <a:endParaRPr lang="en-US" sz="2100" b="0" dirty="0">
              <a:solidFill>
                <a:schemeClr val="tx1"/>
              </a:solidFill>
              <a:latin typeface="+mj-lt"/>
              <a:cs typeface="Times New Roman" pitchFamily="18" charset="0"/>
            </a:endParaRPr>
          </a:p>
        </p:txBody>
      </p:sp>
      <p:sp>
        <p:nvSpPr>
          <p:cNvPr id="101" name="Rectangle 46"/>
          <p:cNvSpPr>
            <a:spLocks noChangeAspect="1" noChangeArrowheads="1"/>
          </p:cNvSpPr>
          <p:nvPr/>
        </p:nvSpPr>
        <p:spPr bwMode="auto">
          <a:xfrm>
            <a:off x="7405370" y="4080320"/>
            <a:ext cx="254000" cy="277812"/>
          </a:xfrm>
          <a:prstGeom prst="rect">
            <a:avLst/>
          </a:prstGeom>
          <a:noFill/>
          <a:ln w="9525">
            <a:noFill/>
            <a:miter lim="800000"/>
            <a:headEnd/>
            <a:tailEnd/>
          </a:ln>
        </p:spPr>
        <p:txBody>
          <a:bodyPr wrap="none" lIns="0" tIns="0" rIns="0" bIns="0">
            <a:prstTxWarp prst="textNoShape">
              <a:avLst/>
            </a:prstTxWarp>
          </a:bodyPr>
          <a:lstStyle/>
          <a:p>
            <a:r>
              <a:rPr lang="en-US" sz="2100" b="0" dirty="0" smtClean="0">
                <a:solidFill>
                  <a:srgbClr val="000000"/>
                </a:solidFill>
                <a:latin typeface="+mj-lt"/>
                <a:cs typeface="Times New Roman" pitchFamily="18" charset="0"/>
              </a:rPr>
              <a:t>90</a:t>
            </a:r>
            <a:endParaRPr lang="en-US" sz="2100" b="0" dirty="0">
              <a:solidFill>
                <a:schemeClr val="tx1"/>
              </a:solidFill>
              <a:latin typeface="+mj-lt"/>
              <a:cs typeface="Times New Roman" pitchFamily="18" charset="0"/>
            </a:endParaRPr>
          </a:p>
        </p:txBody>
      </p:sp>
      <p:sp>
        <p:nvSpPr>
          <p:cNvPr id="102" name="Text Box 51"/>
          <p:cNvSpPr txBox="1">
            <a:spLocks noChangeArrowheads="1"/>
          </p:cNvSpPr>
          <p:nvPr/>
        </p:nvSpPr>
        <p:spPr bwMode="auto">
          <a:xfrm>
            <a:off x="832104" y="4942649"/>
            <a:ext cx="7269480" cy="757130"/>
          </a:xfrm>
          <a:prstGeom prst="rect">
            <a:avLst/>
          </a:prstGeom>
          <a:noFill/>
          <a:ln w="19050" cap="rnd">
            <a:noFill/>
            <a:prstDash val="sysDot"/>
            <a:miter lim="800000"/>
            <a:headEnd/>
            <a:tailEnd type="none" w="lg" len="lg"/>
          </a:ln>
        </p:spPr>
        <p:txBody>
          <a:bodyPr wrap="square">
            <a:prstTxWarp prst="textNoShape">
              <a:avLst/>
            </a:prstTxWarp>
            <a:spAutoFit/>
          </a:bodyPr>
          <a:lstStyle/>
          <a:p>
            <a:pPr marL="173038" indent="-173038">
              <a:lnSpc>
                <a:spcPct val="90000"/>
              </a:lnSpc>
            </a:pPr>
            <a:r>
              <a:rPr kumimoji="0" lang="en-US" sz="1600" b="0" i="1" dirty="0">
                <a:latin typeface="+mj-lt"/>
                <a:cs typeface="Times New Roman" pitchFamily="18" charset="0"/>
              </a:rPr>
              <a:t>* Data were supplied by David MacPherson, as derived from the </a:t>
            </a:r>
            <a:r>
              <a:rPr kumimoji="0" lang="en-US" sz="1600" b="0" i="1" dirty="0" smtClean="0">
                <a:latin typeface="+mj-lt"/>
                <a:cs typeface="Times New Roman" pitchFamily="18" charset="0"/>
              </a:rPr>
              <a:t>2012-2015 Current </a:t>
            </a:r>
            <a:r>
              <a:rPr kumimoji="0" lang="en-US" sz="1600" b="0" i="1" dirty="0">
                <a:latin typeface="+mj-lt"/>
                <a:cs typeface="Times New Roman" pitchFamily="18" charset="0"/>
              </a:rPr>
              <a:t>Population Surveys (CPS).  Data were adjusted for years of </a:t>
            </a:r>
            <a:r>
              <a:rPr kumimoji="0" lang="en-US" sz="1600" b="0" i="1" dirty="0" smtClean="0">
                <a:latin typeface="+mj-lt"/>
                <a:cs typeface="Times New Roman" pitchFamily="18" charset="0"/>
              </a:rPr>
              <a:t>schooling</a:t>
            </a:r>
            <a:r>
              <a:rPr kumimoji="0" lang="en-US" sz="1600" b="0" i="1" dirty="0">
                <a:latin typeface="+mj-lt"/>
                <a:cs typeface="Times New Roman" pitchFamily="18" charset="0"/>
              </a:rPr>
              <a:t>, work experience, region, industry, sector of employment, </a:t>
            </a:r>
            <a:r>
              <a:rPr kumimoji="0" lang="en-US" sz="1600" b="0" i="1" dirty="0" smtClean="0">
                <a:latin typeface="+mj-lt"/>
                <a:cs typeface="Times New Roman" pitchFamily="18" charset="0"/>
              </a:rPr>
              <a:t>union status</a:t>
            </a:r>
            <a:r>
              <a:rPr kumimoji="0" lang="en-US" sz="1600" b="0" i="1" dirty="0">
                <a:latin typeface="+mj-lt"/>
                <a:cs typeface="Times New Roman" pitchFamily="18" charset="0"/>
              </a:rPr>
              <a:t>, and marital status.</a:t>
            </a:r>
            <a:endParaRPr kumimoji="0" lang="en-US" sz="2000" b="0" dirty="0">
              <a:latin typeface="+mj-lt"/>
              <a:cs typeface="Times New Roman" pitchFamily="18" charset="0"/>
            </a:endParaRPr>
          </a:p>
        </p:txBody>
      </p:sp>
      <p:sp>
        <p:nvSpPr>
          <p:cNvPr id="103" name="Line 15"/>
          <p:cNvSpPr>
            <a:spLocks noChangeAspect="1" noChangeShapeType="1"/>
          </p:cNvSpPr>
          <p:nvPr/>
        </p:nvSpPr>
        <p:spPr bwMode="auto">
          <a:xfrm>
            <a:off x="1126109" y="4490403"/>
            <a:ext cx="6826250" cy="1587"/>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spTree>
    <p:extLst>
      <p:ext uri="{BB962C8B-B14F-4D97-AF65-F5344CB8AC3E}">
        <p14:creationId xmlns:p14="http://schemas.microsoft.com/office/powerpoint/2010/main" val="3994135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What are the major factors that would help explain earnings differences between the following:</a:t>
            </a:r>
          </a:p>
          <a:p>
            <a:pPr marL="630238" indent="-282575">
              <a:buNone/>
            </a:pPr>
            <a:r>
              <a:rPr lang="en-US" dirty="0" smtClean="0">
                <a:solidFill>
                  <a:srgbClr val="32302A"/>
                </a:solidFill>
              </a:rPr>
              <a:t>(a) a lawyer and a minister, </a:t>
            </a:r>
          </a:p>
          <a:p>
            <a:pPr marL="630238" indent="-282575">
              <a:buNone/>
            </a:pPr>
            <a:r>
              <a:rPr lang="en-US" dirty="0" smtClean="0">
                <a:solidFill>
                  <a:srgbClr val="32302A"/>
                </a:solidFill>
              </a:rPr>
              <a:t>(b) an accountant and a school teacher, </a:t>
            </a:r>
          </a:p>
          <a:p>
            <a:pPr marL="630238" indent="-282575">
              <a:buNone/>
            </a:pPr>
            <a:r>
              <a:rPr lang="en-US" dirty="0" smtClean="0">
                <a:solidFill>
                  <a:srgbClr val="32302A"/>
                </a:solidFill>
              </a:rPr>
              <a:t>(c) a business executive and a social worker, </a:t>
            </a:r>
          </a:p>
          <a:p>
            <a:pPr marL="630238" indent="-282575">
              <a:buNone/>
            </a:pPr>
            <a:r>
              <a:rPr lang="en-US" dirty="0" smtClean="0">
                <a:solidFill>
                  <a:srgbClr val="32302A"/>
                </a:solidFill>
              </a:rPr>
              <a:t>(d) a country lawyer and a Wall Street lawyer, </a:t>
            </a:r>
          </a:p>
          <a:p>
            <a:pPr marL="630238" indent="-282575">
              <a:buNone/>
            </a:pPr>
            <a:r>
              <a:rPr lang="en-US" dirty="0" smtClean="0">
                <a:solidFill>
                  <a:srgbClr val="32302A"/>
                </a:solidFill>
              </a:rPr>
              <a:t>(e) an experienced, skilled craftsperson and a 20‑year‑old </a:t>
            </a:r>
            <a:br>
              <a:rPr lang="en-US" dirty="0" smtClean="0">
                <a:solidFill>
                  <a:srgbClr val="32302A"/>
                </a:solidFill>
              </a:rPr>
            </a:br>
            <a:r>
              <a:rPr lang="en-US" dirty="0" smtClean="0">
                <a:solidFill>
                  <a:srgbClr val="32302A"/>
                </a:solidFill>
              </a:rPr>
              <a:t>  high school dropout </a:t>
            </a:r>
          </a:p>
          <a:p>
            <a:pPr marL="347663" indent="0">
              <a:buNone/>
            </a:pPr>
            <a:r>
              <a:rPr lang="en-US" dirty="0" smtClean="0">
                <a:solidFill>
                  <a:srgbClr val="32302A"/>
                </a:solidFill>
              </a:rPr>
              <a:t>(f) an upper‑story and ground‑floor window washer?</a:t>
            </a:r>
            <a:endParaRPr lang="en-US" dirty="0">
              <a:solidFill>
                <a:srgbClr val="32302A"/>
              </a:solidFill>
            </a:endParaRPr>
          </a:p>
        </p:txBody>
      </p:sp>
    </p:spTree>
    <p:extLst>
      <p:ext uri="{BB962C8B-B14F-4D97-AF65-F5344CB8AC3E}">
        <p14:creationId xmlns:p14="http://schemas.microsoft.com/office/powerpoint/2010/main" val="105767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6999"/>
            <a:ext cx="7772400" cy="994805"/>
          </a:xfrm>
        </p:spPr>
        <p:txBody>
          <a:bodyPr anchor="ctr"/>
          <a:lstStyle/>
          <a:p>
            <a:r>
              <a:rPr lang="en-US" dirty="0"/>
              <a:t>Why Do Earnings Differ?</a:t>
            </a:r>
          </a:p>
        </p:txBody>
      </p:sp>
    </p:spTree>
    <p:extLst>
      <p:ext uri="{BB962C8B-B14F-4D97-AF65-F5344CB8AC3E}">
        <p14:creationId xmlns:p14="http://schemas.microsoft.com/office/powerpoint/2010/main" val="3602996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228600" indent="-228600">
              <a:buNone/>
            </a:pPr>
            <a:r>
              <a:rPr lang="en-US" dirty="0" smtClean="0">
                <a:solidFill>
                  <a:srgbClr val="32302A"/>
                </a:solidFill>
              </a:rPr>
              <a:t>2. </a:t>
            </a:r>
            <a:r>
              <a:rPr lang="en-US" i="1" dirty="0" smtClean="0">
                <a:solidFill>
                  <a:srgbClr val="32302A"/>
                </a:solidFill>
              </a:rPr>
              <a:t>“If </a:t>
            </a:r>
            <a:r>
              <a:rPr lang="en-US" i="1" dirty="0">
                <a:solidFill>
                  <a:srgbClr val="32302A"/>
                </a:solidFill>
              </a:rPr>
              <a:t>it were not for employment discrimination </a:t>
            </a:r>
            <a:br>
              <a:rPr lang="en-US" i="1" dirty="0">
                <a:solidFill>
                  <a:srgbClr val="32302A"/>
                </a:solidFill>
              </a:rPr>
            </a:br>
            <a:r>
              <a:rPr lang="en-US" i="1" dirty="0">
                <a:solidFill>
                  <a:srgbClr val="32302A"/>
                </a:solidFill>
              </a:rPr>
              <a:t>  against minorities, the average earnings of </a:t>
            </a:r>
            <a:br>
              <a:rPr lang="en-US" i="1" dirty="0">
                <a:solidFill>
                  <a:srgbClr val="32302A"/>
                </a:solidFill>
              </a:rPr>
            </a:br>
            <a:r>
              <a:rPr lang="en-US" i="1" dirty="0">
                <a:solidFill>
                  <a:srgbClr val="32302A"/>
                </a:solidFill>
              </a:rPr>
              <a:t>  minorities and whites would be equal.</a:t>
            </a:r>
            <a:r>
              <a:rPr lang="en-US" dirty="0">
                <a:solidFill>
                  <a:srgbClr val="32302A"/>
                </a:solidFill>
              </a:rPr>
              <a:t>” </a:t>
            </a:r>
            <a:r>
              <a:rPr lang="en-US" dirty="0" smtClean="0">
                <a:solidFill>
                  <a:srgbClr val="32302A"/>
                </a:solidFill>
              </a:rPr>
              <a:t> -- </a:t>
            </a:r>
            <a:r>
              <a:rPr lang="en-US" dirty="0">
                <a:solidFill>
                  <a:srgbClr val="32302A"/>
                </a:solidFill>
              </a:rPr>
              <a:t>Is this true</a:t>
            </a:r>
            <a:r>
              <a:rPr lang="en-US" dirty="0" smtClean="0">
                <a:solidFill>
                  <a:srgbClr val="32302A"/>
                </a:solidFill>
              </a:rPr>
              <a:t>?</a:t>
            </a:r>
            <a:br>
              <a:rPr lang="en-US" dirty="0" smtClean="0">
                <a:solidFill>
                  <a:srgbClr val="32302A"/>
                </a:solidFill>
              </a:rPr>
            </a:br>
            <a:endParaRPr lang="en-US" sz="1000" dirty="0" smtClean="0">
              <a:solidFill>
                <a:srgbClr val="32302A"/>
              </a:solidFill>
            </a:endParaRPr>
          </a:p>
          <a:p>
            <a:pPr marL="457200" indent="-457200">
              <a:buNone/>
            </a:pPr>
            <a:r>
              <a:rPr lang="en-US" dirty="0">
                <a:solidFill>
                  <a:srgbClr val="32302A"/>
                </a:solidFill>
              </a:rPr>
              <a:t>3. “</a:t>
            </a:r>
            <a:r>
              <a:rPr lang="en-US" i="1" dirty="0">
                <a:solidFill>
                  <a:srgbClr val="32302A"/>
                </a:solidFill>
              </a:rPr>
              <a:t>When employment discrimination results </a:t>
            </a:r>
            <a:r>
              <a:rPr lang="en-US" i="1" dirty="0" smtClean="0">
                <a:solidFill>
                  <a:srgbClr val="32302A"/>
                </a:solidFill>
              </a:rPr>
              <a:t>from </a:t>
            </a:r>
            <a:r>
              <a:rPr lang="en-US" i="1" dirty="0">
                <a:solidFill>
                  <a:srgbClr val="32302A"/>
                </a:solidFill>
              </a:rPr>
              <a:t>the personal prejudices of employers</a:t>
            </a:r>
            <a:r>
              <a:rPr lang="en-US" i="1" dirty="0" smtClean="0">
                <a:solidFill>
                  <a:srgbClr val="32302A"/>
                </a:solidFill>
              </a:rPr>
              <a:t>, economic </a:t>
            </a:r>
            <a:r>
              <a:rPr lang="en-US" i="1" dirty="0">
                <a:solidFill>
                  <a:srgbClr val="32302A"/>
                </a:solidFill>
              </a:rPr>
              <a:t>theory suggests that </a:t>
            </a:r>
            <a:r>
              <a:rPr lang="en-US" i="1" dirty="0" smtClean="0">
                <a:solidFill>
                  <a:srgbClr val="32302A"/>
                </a:solidFill>
              </a:rPr>
              <a:t>discrimination by </a:t>
            </a:r>
            <a:r>
              <a:rPr lang="en-US" i="1" dirty="0">
                <a:solidFill>
                  <a:srgbClr val="32302A"/>
                </a:solidFill>
              </a:rPr>
              <a:t>an employer will reduce production </a:t>
            </a:r>
            <a:r>
              <a:rPr lang="en-US" i="1" dirty="0" smtClean="0">
                <a:solidFill>
                  <a:srgbClr val="32302A"/>
                </a:solidFill>
              </a:rPr>
              <a:t>costs since </a:t>
            </a:r>
            <a:r>
              <a:rPr lang="en-US" i="1" dirty="0">
                <a:solidFill>
                  <a:srgbClr val="32302A"/>
                </a:solidFill>
              </a:rPr>
              <a:t>the employer can pay lower wages</a:t>
            </a:r>
            <a:r>
              <a:rPr lang="en-US" i="1" dirty="0" smtClean="0">
                <a:solidFill>
                  <a:srgbClr val="32302A"/>
                </a:solidFill>
              </a:rPr>
              <a:t>.</a:t>
            </a:r>
            <a:r>
              <a:rPr lang="en-US" dirty="0" smtClean="0">
                <a:solidFill>
                  <a:srgbClr val="32302A"/>
                </a:solidFill>
              </a:rPr>
              <a:t>” </a:t>
            </a:r>
          </a:p>
          <a:p>
            <a:pPr marL="457200" indent="-457200">
              <a:buNone/>
            </a:pPr>
            <a:r>
              <a:rPr lang="en-US" sz="1000" dirty="0" smtClean="0">
                <a:solidFill>
                  <a:srgbClr val="32302A"/>
                </a:solidFill>
              </a:rPr>
              <a:t/>
            </a:r>
            <a:br>
              <a:rPr lang="en-US" sz="1000" dirty="0" smtClean="0">
                <a:solidFill>
                  <a:srgbClr val="32302A"/>
                </a:solidFill>
              </a:rPr>
            </a:br>
            <a:r>
              <a:rPr lang="en-US" dirty="0" smtClean="0">
                <a:solidFill>
                  <a:srgbClr val="32302A"/>
                </a:solidFill>
              </a:rPr>
              <a:t>-- </a:t>
            </a:r>
            <a:r>
              <a:rPr lang="en-US" dirty="0">
                <a:solidFill>
                  <a:srgbClr val="32302A"/>
                </a:solidFill>
              </a:rPr>
              <a:t>Is this statement true, false, or uncertain</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42160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7663" indent="-347663">
              <a:buNone/>
            </a:pPr>
            <a:r>
              <a:rPr lang="en-US" dirty="0">
                <a:solidFill>
                  <a:srgbClr val="32302A"/>
                </a:solidFill>
              </a:rPr>
              <a:t>4</a:t>
            </a:r>
            <a:r>
              <a:rPr lang="en-US" smtClean="0">
                <a:solidFill>
                  <a:srgbClr val="32302A"/>
                </a:solidFill>
              </a:rPr>
              <a:t>. </a:t>
            </a:r>
            <a:r>
              <a:rPr lang="en-US" dirty="0" smtClean="0">
                <a:solidFill>
                  <a:srgbClr val="32302A"/>
                </a:solidFill>
              </a:rPr>
              <a:t>How does licensing of occupations such as interior decorator, florists, and athletic trainers impact the welfare of the following groups:</a:t>
            </a:r>
            <a:endParaRPr lang="en-US" dirty="0">
              <a:solidFill>
                <a:srgbClr val="32302A"/>
              </a:solidFill>
            </a:endParaRPr>
          </a:p>
          <a:p>
            <a:pPr marL="685800" indent="-338138">
              <a:buNone/>
            </a:pPr>
            <a:r>
              <a:rPr lang="en-US" dirty="0" smtClean="0">
                <a:solidFill>
                  <a:srgbClr val="32302A"/>
                </a:solidFill>
              </a:rPr>
              <a:t>(a) consumers,</a:t>
            </a:r>
            <a:endParaRPr lang="en-US" dirty="0">
              <a:solidFill>
                <a:srgbClr val="32302A"/>
              </a:solidFill>
            </a:endParaRPr>
          </a:p>
          <a:p>
            <a:pPr marL="685800" indent="-338138">
              <a:buNone/>
            </a:pPr>
            <a:r>
              <a:rPr lang="en-US" dirty="0" smtClean="0">
                <a:solidFill>
                  <a:srgbClr val="32302A"/>
                </a:solidFill>
              </a:rPr>
              <a:t>(b) </a:t>
            </a:r>
            <a:r>
              <a:rPr lang="en-US" dirty="0">
                <a:solidFill>
                  <a:srgbClr val="32302A"/>
                </a:solidFill>
              </a:rPr>
              <a:t>workers in </a:t>
            </a:r>
            <a:r>
              <a:rPr lang="en-US" dirty="0" smtClean="0">
                <a:solidFill>
                  <a:srgbClr val="32302A"/>
                </a:solidFill>
              </a:rPr>
              <a:t>the occupation,</a:t>
            </a:r>
            <a:endParaRPr lang="en-US" dirty="0">
              <a:solidFill>
                <a:srgbClr val="32302A"/>
              </a:solidFill>
            </a:endParaRPr>
          </a:p>
          <a:p>
            <a:pPr marL="685800" indent="-338138">
              <a:buNone/>
            </a:pPr>
            <a:r>
              <a:rPr lang="en-US" dirty="0" smtClean="0">
                <a:solidFill>
                  <a:srgbClr val="32302A"/>
                </a:solidFill>
              </a:rPr>
              <a:t>(c) </a:t>
            </a:r>
            <a:r>
              <a:rPr lang="en-US" dirty="0">
                <a:solidFill>
                  <a:srgbClr val="32302A"/>
                </a:solidFill>
              </a:rPr>
              <a:t>p</a:t>
            </a:r>
            <a:r>
              <a:rPr lang="en-US" dirty="0" smtClean="0">
                <a:solidFill>
                  <a:srgbClr val="32302A"/>
                </a:solidFill>
              </a:rPr>
              <a:t>otential entrants into the occupation.</a:t>
            </a:r>
          </a:p>
          <a:p>
            <a:pPr marL="685800" indent="-338138">
              <a:buNone/>
            </a:pPr>
            <a:endParaRPr lang="en-US" dirty="0" smtClean="0">
              <a:solidFill>
                <a:srgbClr val="32302A"/>
              </a:solidFill>
            </a:endParaRPr>
          </a:p>
        </p:txBody>
      </p:sp>
    </p:spTree>
    <p:extLst>
      <p:ext uri="{BB962C8B-B14F-4D97-AF65-F5344CB8AC3E}">
        <p14:creationId xmlns:p14="http://schemas.microsoft.com/office/powerpoint/2010/main" val="2024243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1106"/>
            <a:ext cx="7772400" cy="1229267"/>
          </a:xfrm>
        </p:spPr>
        <p:txBody>
          <a:bodyPr anchor="ctr"/>
          <a:lstStyle/>
          <a:p>
            <a:pPr>
              <a:lnSpc>
                <a:spcPts val="4000"/>
              </a:lnSpc>
            </a:pPr>
            <a:r>
              <a:rPr lang="en-US" dirty="0"/>
              <a:t>The Link Between </a:t>
            </a:r>
            <a:r>
              <a:rPr lang="en-US" dirty="0" smtClean="0"/>
              <a:t/>
            </a:r>
            <a:br>
              <a:rPr lang="en-US" dirty="0" smtClean="0"/>
            </a:br>
            <a:r>
              <a:rPr lang="en-US" dirty="0" smtClean="0"/>
              <a:t>Productivity </a:t>
            </a:r>
            <a:r>
              <a:rPr lang="en-US" dirty="0"/>
              <a:t>and Earnings</a:t>
            </a:r>
          </a:p>
        </p:txBody>
      </p:sp>
    </p:spTree>
    <p:extLst>
      <p:ext uri="{BB962C8B-B14F-4D97-AF65-F5344CB8AC3E}">
        <p14:creationId xmlns:p14="http://schemas.microsoft.com/office/powerpoint/2010/main" val="2535166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1209"/>
            <a:ext cx="8904855" cy="704026"/>
          </a:xfrm>
        </p:spPr>
        <p:txBody>
          <a:bodyPr/>
          <a:lstStyle/>
          <a:p>
            <a:r>
              <a:rPr lang="en-US" dirty="0" smtClean="0"/>
              <a:t>Keys </a:t>
            </a:r>
            <a:r>
              <a:rPr lang="en-US" smtClean="0"/>
              <a:t>to Prosperity:</a:t>
            </a:r>
            <a:br>
              <a:rPr lang="en-US" smtClean="0"/>
            </a:br>
            <a:r>
              <a:rPr lang="en-US" smtClean="0"/>
              <a:t>Productivity </a:t>
            </a:r>
            <a:r>
              <a:rPr lang="en-US" dirty="0"/>
              <a:t>and Earnings</a:t>
            </a:r>
          </a:p>
        </p:txBody>
      </p:sp>
      <p:sp>
        <p:nvSpPr>
          <p:cNvPr id="3" name="Content Placeholder 2"/>
          <p:cNvSpPr>
            <a:spLocks noGrp="1"/>
          </p:cNvSpPr>
          <p:nvPr>
            <p:ph idx="1"/>
          </p:nvPr>
        </p:nvSpPr>
        <p:spPr>
          <a:xfrm>
            <a:off x="140676" y="1108014"/>
            <a:ext cx="6219938" cy="1865583"/>
          </a:xfrm>
        </p:spPr>
        <p:txBody>
          <a:bodyPr/>
          <a:lstStyle/>
          <a:p>
            <a:pPr marL="231775" indent="-231775"/>
            <a:r>
              <a:rPr lang="en-US" i="1" dirty="0">
                <a:solidFill>
                  <a:srgbClr val="32302A"/>
                </a:solidFill>
              </a:rPr>
              <a:t>Productivity</a:t>
            </a:r>
            <a:r>
              <a:rPr lang="en-US" dirty="0">
                <a:solidFill>
                  <a:srgbClr val="32302A"/>
                </a:solidFill>
              </a:rPr>
              <a:t> is the source of high wages.</a:t>
            </a:r>
          </a:p>
          <a:p>
            <a:pPr marL="231775" indent="-231775"/>
            <a:r>
              <a:rPr lang="en-US" dirty="0">
                <a:solidFill>
                  <a:srgbClr val="32302A"/>
                </a:solidFill>
              </a:rPr>
              <a:t>Workers in the U.S. earn high wages because their </a:t>
            </a:r>
            <a:r>
              <a:rPr lang="en-US" dirty="0" smtClean="0">
                <a:solidFill>
                  <a:srgbClr val="32302A"/>
                </a:solidFill>
              </a:rPr>
              <a:t>output </a:t>
            </a:r>
            <a:r>
              <a:rPr lang="en-US" dirty="0">
                <a:solidFill>
                  <a:srgbClr val="32302A"/>
                </a:solidFill>
              </a:rPr>
              <a:t>per hour is high as </a:t>
            </a:r>
            <a:r>
              <a:rPr lang="en-US" dirty="0" smtClean="0">
                <a:solidFill>
                  <a:srgbClr val="32302A"/>
                </a:solidFill>
              </a:rPr>
              <a:t>a </a:t>
            </a:r>
            <a:r>
              <a:rPr lang="en-US" dirty="0">
                <a:solidFill>
                  <a:srgbClr val="32302A"/>
                </a:solidFill>
              </a:rPr>
              <a:t>result of</a:t>
            </a:r>
            <a:r>
              <a:rPr lang="en-US" dirty="0" smtClean="0">
                <a:solidFill>
                  <a:srgbClr val="32302A"/>
                </a:solidFill>
              </a:rPr>
              <a:t>:</a:t>
            </a:r>
            <a:endParaRPr lang="en-US" dirty="0">
              <a:solidFill>
                <a:srgbClr val="32302A"/>
              </a:solidFill>
            </a:endParaRPr>
          </a:p>
        </p:txBody>
      </p:sp>
      <p:pic>
        <p:nvPicPr>
          <p:cNvPr id="4" name="Picture 3"/>
          <p:cNvPicPr>
            <a:picLocks noChangeAspect="1"/>
          </p:cNvPicPr>
          <p:nvPr/>
        </p:nvPicPr>
        <p:blipFill>
          <a:blip r:embed="rId2"/>
          <a:stretch>
            <a:fillRect/>
          </a:stretch>
        </p:blipFill>
        <p:spPr>
          <a:xfrm>
            <a:off x="6360613" y="1253647"/>
            <a:ext cx="2486025" cy="1371600"/>
          </a:xfrm>
          <a:prstGeom prst="roundRect">
            <a:avLst>
              <a:gd name="adj" fmla="val 8448"/>
            </a:avLst>
          </a:prstGeom>
          <a:effectLst>
            <a:outerShdw blurRad="50800" dist="76200" dir="2700000" algn="tl" rotWithShape="0">
              <a:prstClr val="black">
                <a:alpha val="40000"/>
              </a:prstClr>
            </a:outerShdw>
          </a:effectLst>
        </p:spPr>
      </p:pic>
      <p:sp>
        <p:nvSpPr>
          <p:cNvPr id="5" name="Content Placeholder 2"/>
          <p:cNvSpPr txBox="1">
            <a:spLocks/>
          </p:cNvSpPr>
          <p:nvPr/>
        </p:nvSpPr>
        <p:spPr>
          <a:xfrm>
            <a:off x="140675" y="2973597"/>
            <a:ext cx="8783869" cy="330194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1825" lvl="1" indent="-231775"/>
            <a:r>
              <a:rPr lang="en-US" sz="2800" dirty="0" smtClean="0">
                <a:solidFill>
                  <a:srgbClr val="32302A"/>
                </a:solidFill>
              </a:rPr>
              <a:t>Greater worker knowledge and skills (</a:t>
            </a:r>
            <a:r>
              <a:rPr lang="en-US" sz="2800" b="1" i="1" dirty="0" smtClean="0">
                <a:solidFill>
                  <a:srgbClr val="32302A"/>
                </a:solidFill>
              </a:rPr>
              <a:t>human capital</a:t>
            </a:r>
            <a:r>
              <a:rPr lang="en-US" sz="2800" dirty="0" smtClean="0">
                <a:solidFill>
                  <a:srgbClr val="32302A"/>
                </a:solidFill>
              </a:rPr>
              <a:t>)</a:t>
            </a:r>
          </a:p>
          <a:p>
            <a:pPr marL="631825" lvl="1" indent="-231775"/>
            <a:r>
              <a:rPr lang="en-US" sz="2800" dirty="0" smtClean="0">
                <a:solidFill>
                  <a:srgbClr val="32302A"/>
                </a:solidFill>
              </a:rPr>
              <a:t>The use of modern machinery (</a:t>
            </a:r>
            <a:r>
              <a:rPr lang="en-US" sz="2800" b="1" i="1" dirty="0" smtClean="0">
                <a:solidFill>
                  <a:srgbClr val="32302A"/>
                </a:solidFill>
              </a:rPr>
              <a:t>physical capital</a:t>
            </a:r>
            <a:r>
              <a:rPr lang="en-US" sz="2800" dirty="0" smtClean="0">
                <a:solidFill>
                  <a:srgbClr val="32302A"/>
                </a:solidFill>
              </a:rPr>
              <a:t>)</a:t>
            </a:r>
            <a:endParaRPr lang="en-US" sz="2800" dirty="0">
              <a:solidFill>
                <a:srgbClr val="32302A"/>
              </a:solidFill>
            </a:endParaRPr>
          </a:p>
        </p:txBody>
      </p:sp>
    </p:spTree>
    <p:extLst>
      <p:ext uri="{BB962C8B-B14F-4D97-AF65-F5344CB8AC3E}">
        <p14:creationId xmlns:p14="http://schemas.microsoft.com/office/powerpoint/2010/main" val="2854289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73113" y="1553033"/>
            <a:ext cx="4724354" cy="458894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smtClean="0">
                <a:latin typeface="+mj-lt"/>
                <a:cs typeface="Times New Roman" pitchFamily="18" charset="0"/>
              </a:rPr>
              <a:t>As shown </a:t>
            </a:r>
            <a:r>
              <a:rPr lang="en-US" sz="2200" dirty="0">
                <a:latin typeface="+mj-lt"/>
                <a:cs typeface="Times New Roman" pitchFamily="18" charset="0"/>
              </a:rPr>
              <a:t>in </a:t>
            </a:r>
            <a:r>
              <a:rPr lang="en-US" sz="2200" dirty="0" smtClean="0">
                <a:latin typeface="+mj-lt"/>
                <a:cs typeface="Times New Roman" pitchFamily="18" charset="0"/>
              </a:rPr>
              <a:t>the top </a:t>
            </a:r>
            <a:r>
              <a:rPr lang="en-US" sz="2200" dirty="0">
                <a:latin typeface="+mj-lt"/>
                <a:cs typeface="Times New Roman" pitchFamily="18" charset="0"/>
              </a:rPr>
              <a:t>panel, worker productivity has been increasing at a faster rate than real compensation per hour in the official </a:t>
            </a:r>
            <a:r>
              <a:rPr lang="en-US" sz="2200" dirty="0" smtClean="0">
                <a:latin typeface="+mj-lt"/>
                <a:cs typeface="Times New Roman" pitchFamily="18" charset="0"/>
              </a:rPr>
              <a:t>statistics.</a:t>
            </a:r>
          </a:p>
          <a:p>
            <a:pPr marL="115888" indent="-115888">
              <a:lnSpc>
                <a:spcPct val="90000"/>
              </a:lnSpc>
              <a:spcBef>
                <a:spcPts val="900"/>
              </a:spcBef>
              <a:buFontTx/>
              <a:buChar char="•"/>
            </a:pPr>
            <a:r>
              <a:rPr lang="en-US" sz="2200" dirty="0" smtClean="0">
                <a:latin typeface="+mj-lt"/>
                <a:cs typeface="Times New Roman" pitchFamily="18" charset="0"/>
              </a:rPr>
              <a:t>The </a:t>
            </a:r>
            <a:r>
              <a:rPr lang="en-US" sz="2200" dirty="0">
                <a:latin typeface="+mj-lt"/>
                <a:cs typeface="Times New Roman" pitchFamily="18" charset="0"/>
              </a:rPr>
              <a:t>consumer price index is used to derive real compensation, </a:t>
            </a:r>
            <a:r>
              <a:rPr lang="en-US" sz="2200" dirty="0" smtClean="0">
                <a:latin typeface="+mj-lt"/>
                <a:cs typeface="Times New Roman" pitchFamily="18" charset="0"/>
              </a:rPr>
              <a:t>while the </a:t>
            </a:r>
            <a:r>
              <a:rPr lang="en-US" sz="2200" dirty="0">
                <a:latin typeface="+mj-lt"/>
                <a:cs typeface="Times New Roman" pitchFamily="18" charset="0"/>
              </a:rPr>
              <a:t>implicit price deflator is used to calculate </a:t>
            </a:r>
            <a:r>
              <a:rPr lang="en-US" sz="2200" dirty="0" smtClean="0">
                <a:latin typeface="+mj-lt"/>
                <a:cs typeface="Times New Roman" pitchFamily="18" charset="0"/>
              </a:rPr>
              <a:t>productivity.</a:t>
            </a:r>
          </a:p>
          <a:p>
            <a:pPr marL="115888" indent="-115888">
              <a:lnSpc>
                <a:spcPct val="90000"/>
              </a:lnSpc>
              <a:spcBef>
                <a:spcPts val="900"/>
              </a:spcBef>
              <a:buFontTx/>
              <a:buChar char="•"/>
            </a:pPr>
            <a:r>
              <a:rPr lang="en-US" sz="2200" dirty="0" smtClean="0">
                <a:latin typeface="+mj-lt"/>
                <a:cs typeface="Times New Roman" pitchFamily="18" charset="0"/>
              </a:rPr>
              <a:t>The bottom panel </a:t>
            </a:r>
            <a:r>
              <a:rPr lang="en-US" sz="2200" dirty="0">
                <a:latin typeface="+mj-lt"/>
                <a:cs typeface="Times New Roman" pitchFamily="18" charset="0"/>
              </a:rPr>
              <a:t>shows that the gap between productivity and compensation is </a:t>
            </a:r>
            <a:r>
              <a:rPr lang="en-US" sz="2200" dirty="0" smtClean="0">
                <a:latin typeface="+mj-lt"/>
                <a:cs typeface="Times New Roman" pitchFamily="18" charset="0"/>
              </a:rPr>
              <a:t>largely eliminated when </a:t>
            </a:r>
            <a:r>
              <a:rPr lang="en-US" sz="2200" dirty="0">
                <a:latin typeface="+mj-lt"/>
                <a:cs typeface="Times New Roman" pitchFamily="18" charset="0"/>
              </a:rPr>
              <a:t>both productivity </a:t>
            </a:r>
            <a:r>
              <a:rPr lang="en-US" sz="2200" dirty="0" smtClean="0">
                <a:latin typeface="+mj-lt"/>
                <a:cs typeface="Times New Roman" pitchFamily="18" charset="0"/>
              </a:rPr>
              <a:t>and compensation </a:t>
            </a:r>
            <a:r>
              <a:rPr lang="en-US" sz="2200" dirty="0">
                <a:latin typeface="+mj-lt"/>
                <a:cs typeface="Times New Roman" pitchFamily="18" charset="0"/>
              </a:rPr>
              <a:t>are converted into real terms using the implicit price deflator.</a:t>
            </a:r>
          </a:p>
        </p:txBody>
      </p:sp>
      <p:sp>
        <p:nvSpPr>
          <p:cNvPr id="267" name="Title 1"/>
          <p:cNvSpPr>
            <a:spLocks noGrp="1"/>
          </p:cNvSpPr>
          <p:nvPr>
            <p:ph type="title"/>
          </p:nvPr>
        </p:nvSpPr>
        <p:spPr>
          <a:xfrm>
            <a:off x="119569" y="430429"/>
            <a:ext cx="8904855" cy="596684"/>
          </a:xfrm>
        </p:spPr>
        <p:txBody>
          <a:bodyPr/>
          <a:lstStyle/>
          <a:p>
            <a:r>
              <a:rPr lang="en-US" dirty="0"/>
              <a:t>Productivity and </a:t>
            </a:r>
            <a:r>
              <a:rPr lang="en-US" dirty="0" smtClean="0"/>
              <a:t>Earnings, 1948-2015</a:t>
            </a:r>
            <a:endParaRPr lang="en-US" dirty="0"/>
          </a:p>
        </p:txBody>
      </p:sp>
      <p:sp>
        <p:nvSpPr>
          <p:cNvPr id="28" name="Rectangle 3"/>
          <p:cNvSpPr>
            <a:spLocks noChangeAspect="1" noChangeArrowheads="1"/>
          </p:cNvSpPr>
          <p:nvPr/>
        </p:nvSpPr>
        <p:spPr bwMode="auto">
          <a:xfrm>
            <a:off x="3649504" y="1858923"/>
            <a:ext cx="6575425" cy="0"/>
          </a:xfrm>
          <a:prstGeom prst="rect">
            <a:avLst/>
          </a:prstGeom>
          <a:solidFill>
            <a:srgbClr val="003F6E"/>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29" name="Rectangle 4"/>
          <p:cNvSpPr>
            <a:spLocks noChangeAspect="1" noChangeArrowheads="1"/>
          </p:cNvSpPr>
          <p:nvPr/>
        </p:nvSpPr>
        <p:spPr bwMode="auto">
          <a:xfrm>
            <a:off x="3649504" y="1858923"/>
            <a:ext cx="6575425" cy="0"/>
          </a:xfrm>
          <a:prstGeom prst="rect">
            <a:avLst/>
          </a:prstGeom>
          <a:solidFill>
            <a:srgbClr val="003F6E"/>
          </a:solidFill>
          <a:ln w="9525">
            <a:noFill/>
            <a:miter lim="800000"/>
            <a:headEnd/>
            <a:tailEnd/>
          </a:ln>
        </p:spPr>
        <p:txBody>
          <a:bodyPr>
            <a:prstTxWarp prst="textNoShape">
              <a:avLst/>
            </a:prstTxWarp>
          </a:bodyPr>
          <a:lstStyle/>
          <a:p>
            <a:endParaRPr lang="en-US">
              <a:latin typeface="+mj-lt"/>
              <a:cs typeface="Times New Roman" pitchFamily="18" charset="0"/>
            </a:endParaRPr>
          </a:p>
        </p:txBody>
      </p:sp>
      <p:grpSp>
        <p:nvGrpSpPr>
          <p:cNvPr id="8" name="Group 7"/>
          <p:cNvGrpSpPr/>
          <p:nvPr/>
        </p:nvGrpSpPr>
        <p:grpSpPr>
          <a:xfrm>
            <a:off x="4797468" y="1149475"/>
            <a:ext cx="4061578" cy="5339008"/>
            <a:chOff x="4797468" y="1149475"/>
            <a:chExt cx="4061578" cy="5339008"/>
          </a:xfrm>
        </p:grpSpPr>
        <p:sp>
          <p:nvSpPr>
            <p:cNvPr id="7" name="Rounded Rectangle 6"/>
            <p:cNvSpPr/>
            <p:nvPr/>
          </p:nvSpPr>
          <p:spPr>
            <a:xfrm>
              <a:off x="4797468" y="1149475"/>
              <a:ext cx="4061578" cy="5339008"/>
            </a:xfrm>
            <a:prstGeom prst="roundRect">
              <a:avLst>
                <a:gd name="adj" fmla="val 5673"/>
              </a:avLst>
            </a:prstGeom>
            <a:solidFill>
              <a:srgbClr val="FEE698"/>
            </a:solidFill>
            <a:ln>
              <a:solidFill>
                <a:schemeClr val="tx1"/>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517"/>
            <a:stretch/>
          </p:blipFill>
          <p:spPr>
            <a:xfrm>
              <a:off x="4871398" y="1174527"/>
              <a:ext cx="3987648" cy="2651760"/>
            </a:xfrm>
            <a:prstGeom prst="roundRect">
              <a:avLst>
                <a:gd name="adj" fmla="val 10999"/>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828" b="3024"/>
            <a:stretch/>
          </p:blipFill>
          <p:spPr>
            <a:xfrm>
              <a:off x="5473874" y="3826287"/>
              <a:ext cx="3385172" cy="2651760"/>
            </a:xfrm>
            <a:prstGeom prst="roundRect">
              <a:avLst>
                <a:gd name="adj" fmla="val 8637"/>
              </a:avLst>
            </a:prstGeom>
          </p:spPr>
        </p:pic>
        <p:sp>
          <p:nvSpPr>
            <p:cNvPr id="6" name="TextBox 5"/>
            <p:cNvSpPr txBox="1"/>
            <p:nvPr/>
          </p:nvSpPr>
          <p:spPr>
            <a:xfrm rot="16200000">
              <a:off x="4247795" y="4740302"/>
              <a:ext cx="1851995" cy="600164"/>
            </a:xfrm>
            <a:prstGeom prst="rect">
              <a:avLst/>
            </a:prstGeom>
            <a:noFill/>
          </p:spPr>
          <p:txBody>
            <a:bodyPr wrap="square" rtlCol="0">
              <a:spAutoFit/>
            </a:bodyPr>
            <a:lstStyle/>
            <a:p>
              <a:pPr algn="ctr"/>
              <a:r>
                <a:rPr lang="en-US" sz="1100" smtClean="0"/>
                <a:t>Percentage</a:t>
              </a:r>
            </a:p>
            <a:p>
              <a:pPr algn="ctr"/>
              <a:r>
                <a:rPr lang="en-US" sz="1100" dirty="0" smtClean="0"/>
                <a:t>annual rate of increase of productivity and real wages</a:t>
              </a:r>
              <a:endParaRPr lang="en-US" sz="1100" dirty="0"/>
            </a:p>
          </p:txBody>
        </p:sp>
      </p:grpSp>
    </p:spTree>
    <p:extLst>
      <p:ext uri="{BB962C8B-B14F-4D97-AF65-F5344CB8AC3E}">
        <p14:creationId xmlns:p14="http://schemas.microsoft.com/office/powerpoint/2010/main" val="1702919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9831"/>
            <a:ext cx="8904855" cy="704026"/>
          </a:xfrm>
        </p:spPr>
        <p:txBody>
          <a:bodyPr/>
          <a:lstStyle/>
          <a:p>
            <a:r>
              <a:rPr lang="en-US" dirty="0"/>
              <a:t>Productivity </a:t>
            </a:r>
            <a:r>
              <a:rPr lang="en-US" dirty="0" smtClean="0"/>
              <a:t>and Compensation</a:t>
            </a:r>
            <a:endParaRPr lang="en-US" dirty="0"/>
          </a:p>
        </p:txBody>
      </p:sp>
      <p:sp>
        <p:nvSpPr>
          <p:cNvPr id="3" name="Content Placeholder 2"/>
          <p:cNvSpPr>
            <a:spLocks noGrp="1"/>
          </p:cNvSpPr>
          <p:nvPr>
            <p:ph idx="1"/>
          </p:nvPr>
        </p:nvSpPr>
        <p:spPr>
          <a:xfrm>
            <a:off x="140675" y="1115828"/>
            <a:ext cx="8783869" cy="5485387"/>
          </a:xfrm>
        </p:spPr>
        <p:txBody>
          <a:bodyPr/>
          <a:lstStyle/>
          <a:p>
            <a:pPr marL="231775" indent="-231775"/>
            <a:r>
              <a:rPr lang="en-US" dirty="0" smtClean="0">
                <a:solidFill>
                  <a:srgbClr val="32302A"/>
                </a:solidFill>
              </a:rPr>
              <a:t>Theory indicates that increased productivity is the major source of higher earnings.</a:t>
            </a:r>
          </a:p>
          <a:p>
            <a:pPr marL="231775" indent="-231775"/>
            <a:r>
              <a:rPr lang="en-US" dirty="0" smtClean="0">
                <a:solidFill>
                  <a:srgbClr val="32302A"/>
                </a:solidFill>
              </a:rPr>
              <a:t>When the same price index is used to adjust both productivity and wage data, the change in productivity and employee compensation are closely related.</a:t>
            </a:r>
          </a:p>
          <a:p>
            <a:pPr marL="231775" indent="-231775"/>
            <a:r>
              <a:rPr lang="en-US" dirty="0" smtClean="0">
                <a:solidFill>
                  <a:srgbClr val="32302A"/>
                </a:solidFill>
              </a:rPr>
              <a:t>Since 2000, even when the same price index is used to adjust both productivity and wage growth, compensation has lagged behind productivity. Improvements in the work environment provide part of the explanation.</a:t>
            </a:r>
          </a:p>
          <a:p>
            <a:pPr marL="631825" lvl="1" indent="-231775"/>
            <a:r>
              <a:rPr lang="en-US" sz="2800" dirty="0" smtClean="0">
                <a:solidFill>
                  <a:srgbClr val="32302A"/>
                </a:solidFill>
              </a:rPr>
              <a:t>Hourly compensation does not reflect movements towards less strenuous work, a more comfortable work environment, and greater job safety.</a:t>
            </a:r>
          </a:p>
        </p:txBody>
      </p:sp>
    </p:spTree>
    <p:extLst>
      <p:ext uri="{BB962C8B-B14F-4D97-AF65-F5344CB8AC3E}">
        <p14:creationId xmlns:p14="http://schemas.microsoft.com/office/powerpoint/2010/main" val="986698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9831"/>
            <a:ext cx="8904855" cy="704026"/>
          </a:xfrm>
        </p:spPr>
        <p:txBody>
          <a:bodyPr/>
          <a:lstStyle/>
          <a:p>
            <a:r>
              <a:rPr lang="en-US" dirty="0"/>
              <a:t>Automation</a:t>
            </a:r>
          </a:p>
        </p:txBody>
      </p:sp>
      <p:sp>
        <p:nvSpPr>
          <p:cNvPr id="3" name="Content Placeholder 2"/>
          <p:cNvSpPr>
            <a:spLocks noGrp="1"/>
          </p:cNvSpPr>
          <p:nvPr>
            <p:ph idx="1"/>
          </p:nvPr>
        </p:nvSpPr>
        <p:spPr>
          <a:xfrm>
            <a:off x="140675" y="1108014"/>
            <a:ext cx="8783869" cy="3712464"/>
          </a:xfrm>
        </p:spPr>
        <p:txBody>
          <a:bodyPr/>
          <a:lstStyle/>
          <a:p>
            <a:pPr marL="231775" indent="-231775"/>
            <a:r>
              <a:rPr lang="en-US" dirty="0">
                <a:solidFill>
                  <a:srgbClr val="32302A"/>
                </a:solidFill>
              </a:rPr>
              <a:t>Automated methods of production will only be adopted </a:t>
            </a:r>
            <a:r>
              <a:rPr lang="en-US" dirty="0" smtClean="0">
                <a:solidFill>
                  <a:srgbClr val="32302A"/>
                </a:solidFill>
              </a:rPr>
              <a:t/>
            </a:r>
            <a:br>
              <a:rPr lang="en-US" dirty="0" smtClean="0">
                <a:solidFill>
                  <a:srgbClr val="32302A"/>
                </a:solidFill>
              </a:rPr>
            </a:br>
            <a:r>
              <a:rPr lang="en-US" dirty="0" smtClean="0">
                <a:solidFill>
                  <a:srgbClr val="32302A"/>
                </a:solidFill>
              </a:rPr>
              <a:t>if </a:t>
            </a:r>
            <a:r>
              <a:rPr lang="en-US" dirty="0">
                <a:solidFill>
                  <a:srgbClr val="32302A"/>
                </a:solidFill>
              </a:rPr>
              <a:t>they reduce costs.</a:t>
            </a:r>
          </a:p>
          <a:p>
            <a:pPr marL="231775" indent="-231775"/>
            <a:r>
              <a:rPr lang="en-US" dirty="0">
                <a:solidFill>
                  <a:srgbClr val="32302A"/>
                </a:solidFill>
              </a:rPr>
              <a:t>Automation may reduce employment in a specific industry.</a:t>
            </a:r>
          </a:p>
          <a:p>
            <a:pPr marL="631825" lvl="1" indent="-231775"/>
            <a:r>
              <a:rPr lang="en-US" sz="2800" dirty="0">
                <a:solidFill>
                  <a:srgbClr val="32302A"/>
                </a:solidFill>
              </a:rPr>
              <a:t>But, </a:t>
            </a:r>
            <a:r>
              <a:rPr lang="en-US" sz="2800" dirty="0" smtClean="0">
                <a:solidFill>
                  <a:srgbClr val="32302A"/>
                </a:solidFill>
              </a:rPr>
              <a:t>as it does so it </a:t>
            </a:r>
            <a:r>
              <a:rPr lang="en-US" sz="2800" dirty="0">
                <a:solidFill>
                  <a:srgbClr val="32302A"/>
                </a:solidFill>
              </a:rPr>
              <a:t>also releases resources that can be employed in other areas.</a:t>
            </a:r>
          </a:p>
          <a:p>
            <a:pPr marL="231775" indent="-231775"/>
            <a:r>
              <a:rPr lang="en-US" dirty="0">
                <a:solidFill>
                  <a:srgbClr val="32302A"/>
                </a:solidFill>
              </a:rPr>
              <a:t>Improved technology permits us to achieve larger output </a:t>
            </a:r>
            <a:r>
              <a:rPr lang="en-US" dirty="0" smtClean="0">
                <a:solidFill>
                  <a:srgbClr val="32302A"/>
                </a:solidFill>
              </a:rPr>
              <a:t/>
            </a:r>
            <a:br>
              <a:rPr lang="en-US" dirty="0" smtClean="0">
                <a:solidFill>
                  <a:srgbClr val="32302A"/>
                </a:solidFill>
              </a:rPr>
            </a:br>
            <a:r>
              <a:rPr lang="en-US" dirty="0" smtClean="0">
                <a:solidFill>
                  <a:srgbClr val="32302A"/>
                </a:solidFill>
              </a:rPr>
              <a:t>and </a:t>
            </a:r>
            <a:r>
              <a:rPr lang="en-US" dirty="0">
                <a:solidFill>
                  <a:srgbClr val="32302A"/>
                </a:solidFill>
              </a:rPr>
              <a:t>income levels.</a:t>
            </a:r>
          </a:p>
        </p:txBody>
      </p:sp>
    </p:spTree>
    <p:extLst>
      <p:ext uri="{BB962C8B-B14F-4D97-AF65-F5344CB8AC3E}">
        <p14:creationId xmlns:p14="http://schemas.microsoft.com/office/powerpoint/2010/main" val="2561733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3852041"/>
          </a:xfrm>
        </p:spPr>
        <p:txBody>
          <a:bodyPr/>
          <a:lstStyle/>
          <a:p>
            <a:pPr marL="341313" indent="-341313">
              <a:buAutoNum type="arabicPeriod"/>
            </a:pPr>
            <a:r>
              <a:rPr lang="en-US" dirty="0" smtClean="0">
                <a:solidFill>
                  <a:srgbClr val="32302A"/>
                </a:solidFill>
              </a:rPr>
              <a:t>Why </a:t>
            </a:r>
            <a:r>
              <a:rPr lang="en-US" dirty="0">
                <a:solidFill>
                  <a:srgbClr val="32302A"/>
                </a:solidFill>
              </a:rPr>
              <a:t>are wages higher in the </a:t>
            </a:r>
            <a:r>
              <a:rPr lang="en-US" dirty="0" smtClean="0">
                <a:solidFill>
                  <a:srgbClr val="32302A"/>
                </a:solidFill>
              </a:rPr>
              <a:t>U.S. than </a:t>
            </a:r>
            <a:r>
              <a:rPr lang="en-US" dirty="0">
                <a:solidFill>
                  <a:srgbClr val="32302A"/>
                </a:solidFill>
              </a:rPr>
              <a:t>in India or China? </a:t>
            </a:r>
            <a:r>
              <a:rPr lang="en-US" dirty="0" smtClean="0">
                <a:solidFill>
                  <a:srgbClr val="32302A"/>
                </a:solidFill>
              </a:rPr>
              <a:t/>
            </a:r>
            <a:br>
              <a:rPr lang="en-US" dirty="0" smtClean="0">
                <a:solidFill>
                  <a:srgbClr val="32302A"/>
                </a:solidFill>
              </a:rPr>
            </a:br>
            <a:endParaRPr lang="en-US" sz="1000" dirty="0">
              <a:solidFill>
                <a:srgbClr val="32302A"/>
              </a:solidFill>
            </a:endParaRPr>
          </a:p>
          <a:p>
            <a:pPr marL="341313" indent="-341313">
              <a:buAutoNum type="arabicPeriod"/>
            </a:pPr>
            <a:r>
              <a:rPr lang="en-US" dirty="0" smtClean="0">
                <a:solidFill>
                  <a:srgbClr val="32302A"/>
                </a:solidFill>
              </a:rPr>
              <a:t>“</a:t>
            </a:r>
            <a:r>
              <a:rPr lang="en-US" i="1" dirty="0">
                <a:solidFill>
                  <a:srgbClr val="32302A"/>
                </a:solidFill>
              </a:rPr>
              <a:t>Jobs are the key to economic progress</a:t>
            </a:r>
            <a:r>
              <a:rPr lang="en-US" i="1" dirty="0" smtClean="0">
                <a:solidFill>
                  <a:srgbClr val="32302A"/>
                </a:solidFill>
              </a:rPr>
              <a:t>. Unless </a:t>
            </a:r>
            <a:r>
              <a:rPr lang="en-US" i="1" dirty="0">
                <a:solidFill>
                  <a:srgbClr val="32302A"/>
                </a:solidFill>
              </a:rPr>
              <a:t>we create </a:t>
            </a:r>
            <a:r>
              <a:rPr lang="en-US" i="1" dirty="0" smtClean="0">
                <a:solidFill>
                  <a:srgbClr val="32302A"/>
                </a:solidFill>
              </a:rPr>
              <a:t/>
            </a:r>
            <a:br>
              <a:rPr lang="en-US" i="1" dirty="0" smtClean="0">
                <a:solidFill>
                  <a:srgbClr val="32302A"/>
                </a:solidFill>
              </a:rPr>
            </a:br>
            <a:r>
              <a:rPr lang="en-US" i="1" dirty="0" smtClean="0">
                <a:solidFill>
                  <a:srgbClr val="32302A"/>
                </a:solidFill>
              </a:rPr>
              <a:t>  more </a:t>
            </a:r>
            <a:r>
              <a:rPr lang="en-US" i="1" dirty="0">
                <a:solidFill>
                  <a:srgbClr val="32302A"/>
                </a:solidFill>
              </a:rPr>
              <a:t>jobs, our </a:t>
            </a:r>
            <a:r>
              <a:rPr lang="en-US" i="1" dirty="0" smtClean="0">
                <a:solidFill>
                  <a:srgbClr val="32302A"/>
                </a:solidFill>
              </a:rPr>
              <a:t>standard of </a:t>
            </a:r>
            <a:r>
              <a:rPr lang="en-US" i="1" dirty="0">
                <a:solidFill>
                  <a:srgbClr val="32302A"/>
                </a:solidFill>
              </a:rPr>
              <a:t>living will fall.</a:t>
            </a:r>
            <a:r>
              <a:rPr lang="en-US" dirty="0">
                <a:solidFill>
                  <a:srgbClr val="32302A"/>
                </a:solidFill>
              </a:rPr>
              <a:t>” </a:t>
            </a:r>
            <a:endParaRPr lang="en-US" dirty="0" smtClean="0">
              <a:solidFill>
                <a:srgbClr val="32302A"/>
              </a:solidFill>
            </a:endParaRPr>
          </a:p>
          <a:p>
            <a:pPr marL="0" indent="0">
              <a:buNone/>
            </a:pPr>
            <a:r>
              <a:rPr lang="en-US" sz="1000" dirty="0" smtClean="0">
                <a:solidFill>
                  <a:srgbClr val="32302A"/>
                </a:solidFill>
              </a:rPr>
              <a:t/>
            </a:r>
            <a:br>
              <a:rPr lang="en-US" sz="1000" dirty="0" smtClean="0">
                <a:solidFill>
                  <a:srgbClr val="32302A"/>
                </a:solidFill>
              </a:rPr>
            </a:br>
            <a:r>
              <a:rPr lang="en-US" sz="1000" dirty="0" smtClean="0">
                <a:solidFill>
                  <a:srgbClr val="32302A"/>
                </a:solidFill>
              </a:rPr>
              <a:t>                 </a:t>
            </a:r>
            <a:r>
              <a:rPr lang="en-US" dirty="0" smtClean="0">
                <a:solidFill>
                  <a:srgbClr val="32302A"/>
                </a:solidFill>
              </a:rPr>
              <a:t>-- </a:t>
            </a:r>
            <a:r>
              <a:rPr lang="en-US" dirty="0">
                <a:solidFill>
                  <a:srgbClr val="32302A"/>
                </a:solidFill>
              </a:rPr>
              <a:t>Is this statement true or false</a:t>
            </a:r>
            <a:r>
              <a:rPr lang="en-US" dirty="0" smtClean="0">
                <a:solidFill>
                  <a:srgbClr val="32302A"/>
                </a:solidFill>
              </a:rPr>
              <a:t>?</a:t>
            </a:r>
            <a:br>
              <a:rPr lang="en-US" dirty="0" smtClean="0">
                <a:solidFill>
                  <a:srgbClr val="32302A"/>
                </a:solidFill>
              </a:rPr>
            </a:br>
            <a:endParaRPr lang="en-US" sz="1000" dirty="0">
              <a:solidFill>
                <a:srgbClr val="32302A"/>
              </a:solidFill>
            </a:endParaRPr>
          </a:p>
          <a:p>
            <a:pPr marL="344488" indent="-344488">
              <a:buFont typeface="+mj-lt"/>
              <a:buAutoNum type="arabicPeriod" startAt="3"/>
            </a:pPr>
            <a:r>
              <a:rPr lang="en-US" dirty="0" smtClean="0">
                <a:solidFill>
                  <a:srgbClr val="32302A"/>
                </a:solidFill>
              </a:rPr>
              <a:t>Do </a:t>
            </a:r>
            <a:r>
              <a:rPr lang="en-US" dirty="0">
                <a:solidFill>
                  <a:srgbClr val="32302A"/>
                </a:solidFill>
              </a:rPr>
              <a:t>you think the market system of wage determination </a:t>
            </a:r>
            <a:r>
              <a:rPr lang="en-US" dirty="0" smtClean="0">
                <a:solidFill>
                  <a:srgbClr val="32302A"/>
                </a:solidFill>
              </a:rPr>
              <a:t>is </a:t>
            </a:r>
            <a:r>
              <a:rPr lang="en-US" dirty="0">
                <a:solidFill>
                  <a:srgbClr val="32302A"/>
                </a:solidFill>
              </a:rPr>
              <a:t>fair? Why or why not? </a:t>
            </a:r>
            <a:r>
              <a:rPr lang="en-US" dirty="0" smtClean="0">
                <a:solidFill>
                  <a:srgbClr val="32302A"/>
                </a:solidFill>
              </a:rPr>
              <a:t>Can </a:t>
            </a:r>
            <a:r>
              <a:rPr lang="en-US" dirty="0">
                <a:solidFill>
                  <a:srgbClr val="32302A"/>
                </a:solidFill>
              </a:rPr>
              <a:t>you think of a more equitable system? </a:t>
            </a:r>
            <a:r>
              <a:rPr lang="en-US" dirty="0" smtClean="0">
                <a:solidFill>
                  <a:srgbClr val="32302A"/>
                </a:solidFill>
              </a:rPr>
              <a:t>If </a:t>
            </a:r>
            <a:r>
              <a:rPr lang="en-US" dirty="0">
                <a:solidFill>
                  <a:srgbClr val="32302A"/>
                </a:solidFill>
              </a:rPr>
              <a:t>so, explain why it is more equitable. </a:t>
            </a:r>
          </a:p>
        </p:txBody>
      </p:sp>
    </p:spTree>
    <p:extLst>
      <p:ext uri="{BB962C8B-B14F-4D97-AF65-F5344CB8AC3E}">
        <p14:creationId xmlns:p14="http://schemas.microsoft.com/office/powerpoint/2010/main" val="223872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7663" indent="-347663">
              <a:buNone/>
            </a:pPr>
            <a:r>
              <a:rPr lang="en-US" dirty="0">
                <a:solidFill>
                  <a:srgbClr val="32302A"/>
                </a:solidFill>
              </a:rPr>
              <a:t>4. If Congress </a:t>
            </a:r>
            <a:r>
              <a:rPr lang="en-US" dirty="0" smtClean="0">
                <a:solidFill>
                  <a:srgbClr val="32302A"/>
                </a:solidFill>
              </a:rPr>
              <a:t>passed </a:t>
            </a:r>
            <a:r>
              <a:rPr lang="en-US" dirty="0">
                <a:solidFill>
                  <a:srgbClr val="32302A"/>
                </a:solidFill>
              </a:rPr>
              <a:t>legislation that required all U.S. workers to receive the same annual pay, then we would expect… </a:t>
            </a:r>
          </a:p>
          <a:p>
            <a:pPr marL="685800" indent="-338138">
              <a:buNone/>
            </a:pPr>
            <a:r>
              <a:rPr lang="en-US" dirty="0">
                <a:solidFill>
                  <a:srgbClr val="32302A"/>
                </a:solidFill>
              </a:rPr>
              <a:t>(a) less human capital investment </a:t>
            </a:r>
          </a:p>
          <a:p>
            <a:pPr marL="685800" indent="-338138">
              <a:buNone/>
            </a:pPr>
            <a:r>
              <a:rPr lang="en-US" dirty="0">
                <a:solidFill>
                  <a:srgbClr val="32302A"/>
                </a:solidFill>
              </a:rPr>
              <a:t>(b) a shortage of workers to fill undesirable jobs</a:t>
            </a:r>
          </a:p>
          <a:p>
            <a:pPr marL="685800" indent="-338138">
              <a:buNone/>
            </a:pPr>
            <a:r>
              <a:rPr lang="en-US" dirty="0">
                <a:solidFill>
                  <a:srgbClr val="32302A"/>
                </a:solidFill>
              </a:rPr>
              <a:t>(c) a surplus of workers to fill easy, desirable jobs</a:t>
            </a:r>
          </a:p>
          <a:p>
            <a:pPr marL="685800" indent="-338138">
              <a:buNone/>
            </a:pPr>
            <a:endParaRPr lang="en-US" dirty="0" smtClean="0">
              <a:solidFill>
                <a:srgbClr val="32302A"/>
              </a:solidFill>
            </a:endParaRPr>
          </a:p>
        </p:txBody>
      </p:sp>
    </p:spTree>
    <p:extLst>
      <p:ext uri="{BB962C8B-B14F-4D97-AF65-F5344CB8AC3E}">
        <p14:creationId xmlns:p14="http://schemas.microsoft.com/office/powerpoint/2010/main" val="2224952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035918"/>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26</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626118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9831"/>
            <a:ext cx="8904855" cy="704026"/>
          </a:xfrm>
        </p:spPr>
        <p:txBody>
          <a:bodyPr/>
          <a:lstStyle/>
          <a:p>
            <a:r>
              <a:rPr lang="en-US" dirty="0"/>
              <a:t>Why Do Earnings Differ?</a:t>
            </a:r>
          </a:p>
        </p:txBody>
      </p:sp>
      <p:sp>
        <p:nvSpPr>
          <p:cNvPr id="3" name="Content Placeholder 2"/>
          <p:cNvSpPr>
            <a:spLocks noGrp="1"/>
          </p:cNvSpPr>
          <p:nvPr>
            <p:ph idx="1"/>
          </p:nvPr>
        </p:nvSpPr>
        <p:spPr>
          <a:xfrm>
            <a:off x="140675" y="1108014"/>
            <a:ext cx="8783869" cy="2260417"/>
          </a:xfrm>
        </p:spPr>
        <p:txBody>
          <a:bodyPr/>
          <a:lstStyle/>
          <a:p>
            <a:pPr marL="231775" indent="-231775"/>
            <a:r>
              <a:rPr lang="en-US" dirty="0">
                <a:solidFill>
                  <a:srgbClr val="32302A"/>
                </a:solidFill>
              </a:rPr>
              <a:t>Earnings would be equal if:</a:t>
            </a:r>
          </a:p>
          <a:p>
            <a:pPr marL="631825" lvl="1" indent="-231775"/>
            <a:r>
              <a:rPr lang="en-US" sz="2800" dirty="0">
                <a:solidFill>
                  <a:srgbClr val="32302A"/>
                </a:solidFill>
              </a:rPr>
              <a:t>all individuals were identical</a:t>
            </a:r>
          </a:p>
          <a:p>
            <a:pPr marL="631825" lvl="1" indent="-231775"/>
            <a:r>
              <a:rPr lang="en-US" sz="2800" dirty="0">
                <a:solidFill>
                  <a:srgbClr val="32302A"/>
                </a:solidFill>
              </a:rPr>
              <a:t>all jobs were equally attractive</a:t>
            </a:r>
          </a:p>
          <a:p>
            <a:pPr marL="631825" lvl="1" indent="-231775"/>
            <a:r>
              <a:rPr lang="en-US" sz="2800" dirty="0">
                <a:solidFill>
                  <a:srgbClr val="32302A"/>
                </a:solidFill>
              </a:rPr>
              <a:t>workers were perfectly mobile among jobs</a:t>
            </a:r>
          </a:p>
        </p:txBody>
      </p:sp>
    </p:spTree>
    <p:extLst>
      <p:ext uri="{BB962C8B-B14F-4D97-AF65-F5344CB8AC3E}">
        <p14:creationId xmlns:p14="http://schemas.microsoft.com/office/powerpoint/2010/main" val="701585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4730"/>
            <a:ext cx="8904855" cy="950351"/>
          </a:xfrm>
        </p:spPr>
        <p:txBody>
          <a:bodyPr/>
          <a:lstStyle/>
          <a:p>
            <a:pPr>
              <a:lnSpc>
                <a:spcPts val="3500"/>
              </a:lnSpc>
            </a:pPr>
            <a:r>
              <a:rPr lang="en-US" dirty="0"/>
              <a:t>Earnings Differentials </a:t>
            </a:r>
            <a:br>
              <a:rPr lang="en-US" dirty="0"/>
            </a:br>
            <a:r>
              <a:rPr lang="en-US" dirty="0"/>
              <a:t>Due to Non-identical Workers</a:t>
            </a:r>
          </a:p>
        </p:txBody>
      </p:sp>
      <p:sp>
        <p:nvSpPr>
          <p:cNvPr id="3" name="Content Placeholder 2"/>
          <p:cNvSpPr>
            <a:spLocks noGrp="1"/>
          </p:cNvSpPr>
          <p:nvPr>
            <p:ph idx="1"/>
          </p:nvPr>
        </p:nvSpPr>
        <p:spPr>
          <a:xfrm>
            <a:off x="140675" y="1108013"/>
            <a:ext cx="8783869" cy="5580885"/>
          </a:xfrm>
        </p:spPr>
        <p:txBody>
          <a:bodyPr/>
          <a:lstStyle/>
          <a:p>
            <a:pPr marL="231775" indent="-231775"/>
            <a:r>
              <a:rPr lang="en-US" b="1" i="1" dirty="0">
                <a:solidFill>
                  <a:srgbClr val="32302A"/>
                </a:solidFill>
              </a:rPr>
              <a:t>Worker productivity</a:t>
            </a:r>
            <a:r>
              <a:rPr lang="en-US" dirty="0">
                <a:solidFill>
                  <a:srgbClr val="32302A"/>
                </a:solidFill>
              </a:rPr>
              <a:t>:</a:t>
            </a:r>
          </a:p>
          <a:p>
            <a:pPr marL="631825" lvl="1" indent="-231775"/>
            <a:r>
              <a:rPr lang="en-US" sz="2800" dirty="0">
                <a:solidFill>
                  <a:srgbClr val="32302A"/>
                </a:solidFill>
              </a:rPr>
              <a:t>More productive workers have greater earnings.</a:t>
            </a:r>
          </a:p>
          <a:p>
            <a:pPr marL="231775" indent="-231775"/>
            <a:r>
              <a:rPr lang="en-US" b="1" i="1" dirty="0">
                <a:solidFill>
                  <a:srgbClr val="32302A"/>
                </a:solidFill>
              </a:rPr>
              <a:t>Worker preferences</a:t>
            </a:r>
            <a:r>
              <a:rPr lang="en-US" dirty="0">
                <a:solidFill>
                  <a:srgbClr val="32302A"/>
                </a:solidFill>
              </a:rPr>
              <a:t>:</a:t>
            </a:r>
          </a:p>
          <a:p>
            <a:pPr marL="631825" lvl="1" indent="-231775"/>
            <a:r>
              <a:rPr lang="en-US" sz="2800" dirty="0">
                <a:solidFill>
                  <a:srgbClr val="32302A"/>
                </a:solidFill>
              </a:rPr>
              <a:t>Workers motivated by monetary objectives are likely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to </a:t>
            </a:r>
            <a:r>
              <a:rPr lang="en-US" sz="2800" dirty="0">
                <a:solidFill>
                  <a:srgbClr val="32302A"/>
                </a:solidFill>
              </a:rPr>
              <a:t>pursue jobs with higher wages.</a:t>
            </a:r>
          </a:p>
          <a:p>
            <a:pPr marL="231775" indent="-231775"/>
            <a:r>
              <a:rPr lang="en-US" b="1" i="1" dirty="0">
                <a:solidFill>
                  <a:srgbClr val="32302A"/>
                </a:solidFill>
              </a:rPr>
              <a:t>Race and gender</a:t>
            </a:r>
            <a:r>
              <a:rPr lang="en-US" dirty="0">
                <a:solidFill>
                  <a:srgbClr val="32302A"/>
                </a:solidFill>
              </a:rPr>
              <a:t>:</a:t>
            </a:r>
          </a:p>
          <a:p>
            <a:pPr marL="631825" lvl="1" indent="-231775"/>
            <a:r>
              <a:rPr lang="en-US" sz="2800" dirty="0">
                <a:solidFill>
                  <a:srgbClr val="32302A"/>
                </a:solidFill>
              </a:rPr>
              <a:t>Discrimination may lower earnings opportunities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of </a:t>
            </a:r>
            <a:r>
              <a:rPr lang="en-US" sz="2800" dirty="0">
                <a:solidFill>
                  <a:srgbClr val="32302A"/>
                </a:solidFill>
              </a:rPr>
              <a:t>minorities and women</a:t>
            </a:r>
            <a:r>
              <a:rPr lang="en-US" sz="2800" dirty="0" smtClean="0">
                <a:solidFill>
                  <a:srgbClr val="32302A"/>
                </a:solidFill>
              </a:rPr>
              <a:t>.</a:t>
            </a:r>
          </a:p>
          <a:p>
            <a:pPr marL="231775" indent="-231775"/>
            <a:r>
              <a:rPr lang="en-US" b="1" i="1" dirty="0" smtClean="0">
                <a:solidFill>
                  <a:srgbClr val="32302A"/>
                </a:solidFill>
              </a:rPr>
              <a:t>Worker Attitudes</a:t>
            </a:r>
            <a:r>
              <a:rPr lang="en-US" dirty="0" smtClean="0">
                <a:solidFill>
                  <a:srgbClr val="32302A"/>
                </a:solidFill>
              </a:rPr>
              <a:t>:</a:t>
            </a:r>
          </a:p>
          <a:p>
            <a:pPr marL="631825" lvl="1" indent="-231775"/>
            <a:r>
              <a:rPr lang="en-US" dirty="0" smtClean="0">
                <a:solidFill>
                  <a:srgbClr val="32302A"/>
                </a:solidFill>
              </a:rPr>
              <a:t>Attributes such as honesty, dependability, persistence, reliability, trustworthiness, creativity, desire to learn and improve, and ability to work with others will increase productivity</a:t>
            </a:r>
            <a:endParaRPr lang="en-US" dirty="0">
              <a:solidFill>
                <a:srgbClr val="32302A"/>
              </a:solidFill>
            </a:endParaRPr>
          </a:p>
        </p:txBody>
      </p:sp>
    </p:spTree>
    <p:extLst>
      <p:ext uri="{BB962C8B-B14F-4D97-AF65-F5344CB8AC3E}">
        <p14:creationId xmlns:p14="http://schemas.microsoft.com/office/powerpoint/2010/main" val="1575675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963219" y="2919690"/>
            <a:ext cx="3813907" cy="30923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5" name="Rounded Rectangle 4"/>
          <p:cNvSpPr/>
          <p:nvPr/>
        </p:nvSpPr>
        <p:spPr>
          <a:xfrm>
            <a:off x="301564" y="2915775"/>
            <a:ext cx="3813907" cy="30923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99382"/>
            <a:ext cx="8904855" cy="1112783"/>
          </a:xfrm>
        </p:spPr>
        <p:txBody>
          <a:bodyPr/>
          <a:lstStyle/>
          <a:p>
            <a:pPr>
              <a:lnSpc>
                <a:spcPts val="3500"/>
              </a:lnSpc>
            </a:pPr>
            <a:r>
              <a:rPr lang="en-US" dirty="0"/>
              <a:t>Earnings Differences </a:t>
            </a:r>
            <a:r>
              <a:rPr lang="en-US" dirty="0" smtClean="0"/>
              <a:t>of </a:t>
            </a:r>
            <a:br>
              <a:rPr lang="en-US" dirty="0" smtClean="0"/>
            </a:br>
            <a:r>
              <a:rPr lang="en-US" dirty="0" smtClean="0"/>
              <a:t>Skilled and </a:t>
            </a:r>
            <a:r>
              <a:rPr lang="en-US" dirty="0"/>
              <a:t>Unskilled Workers</a:t>
            </a:r>
          </a:p>
        </p:txBody>
      </p:sp>
      <p:sp>
        <p:nvSpPr>
          <p:cNvPr id="61" name="Text Box 10"/>
          <p:cNvSpPr txBox="1">
            <a:spLocks noChangeArrowheads="1"/>
          </p:cNvSpPr>
          <p:nvPr/>
        </p:nvSpPr>
        <p:spPr bwMode="auto">
          <a:xfrm>
            <a:off x="73112" y="1270069"/>
            <a:ext cx="4614672" cy="148502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600"/>
              </a:spcBef>
              <a:buFontTx/>
              <a:buChar char="•"/>
            </a:pPr>
            <a:r>
              <a:rPr lang="en-US" sz="1900" dirty="0" smtClean="0">
                <a:latin typeface="+mj-lt"/>
                <a:cs typeface="Times New Roman" pitchFamily="18" charset="0"/>
              </a:rPr>
              <a:t>The productivity and, thus, marginal product </a:t>
            </a:r>
            <a:r>
              <a:rPr lang="en-US" sz="1900" dirty="0">
                <a:latin typeface="+mj-lt"/>
                <a:cs typeface="Times New Roman" pitchFamily="18" charset="0"/>
              </a:rPr>
              <a:t>of </a:t>
            </a:r>
            <a:r>
              <a:rPr lang="en-US" sz="1900" b="1" i="1" dirty="0">
                <a:latin typeface="+mj-lt"/>
                <a:cs typeface="Times New Roman" pitchFamily="18" charset="0"/>
              </a:rPr>
              <a:t>skilled workers</a:t>
            </a:r>
            <a:r>
              <a:rPr lang="en-US" sz="1900" dirty="0">
                <a:latin typeface="+mj-lt"/>
                <a:cs typeface="Times New Roman" pitchFamily="18" charset="0"/>
              </a:rPr>
              <a:t> is </a:t>
            </a:r>
            <a:r>
              <a:rPr lang="en-US" sz="1900" dirty="0" smtClean="0">
                <a:latin typeface="+mj-lt"/>
                <a:cs typeface="Times New Roman" pitchFamily="18" charset="0"/>
              </a:rPr>
              <a:t>greater than </a:t>
            </a:r>
            <a:r>
              <a:rPr lang="en-US" sz="1900" dirty="0">
                <a:latin typeface="+mj-lt"/>
                <a:cs typeface="Times New Roman" pitchFamily="18" charset="0"/>
              </a:rPr>
              <a:t>that of </a:t>
            </a:r>
            <a:r>
              <a:rPr lang="en-US" sz="1900" b="1" i="1" dirty="0">
                <a:latin typeface="+mj-lt"/>
                <a:cs typeface="Times New Roman" pitchFamily="18" charset="0"/>
              </a:rPr>
              <a:t>unskilled workers</a:t>
            </a:r>
            <a:r>
              <a:rPr lang="en-US" sz="1900" dirty="0" smtClean="0">
                <a:latin typeface="+mj-lt"/>
                <a:cs typeface="Times New Roman" pitchFamily="18" charset="0"/>
              </a:rPr>
              <a:t>.</a:t>
            </a:r>
          </a:p>
          <a:p>
            <a:pPr marL="115888" indent="-115888">
              <a:lnSpc>
                <a:spcPct val="90000"/>
              </a:lnSpc>
              <a:spcBef>
                <a:spcPts val="600"/>
              </a:spcBef>
              <a:buFontTx/>
              <a:buChar char="•"/>
            </a:pPr>
            <a:r>
              <a:rPr lang="en-US" sz="1900" dirty="0" smtClean="0">
                <a:latin typeface="+mj-lt"/>
                <a:cs typeface="Times New Roman" pitchFamily="18" charset="0"/>
              </a:rPr>
              <a:t>Hence</a:t>
            </a:r>
            <a:r>
              <a:rPr lang="en-US" sz="1900" dirty="0">
                <a:latin typeface="+mj-lt"/>
                <a:cs typeface="Times New Roman" pitchFamily="18" charset="0"/>
              </a:rPr>
              <a:t>, </a:t>
            </a:r>
            <a:r>
              <a:rPr lang="en-US" sz="1900" dirty="0" smtClean="0">
                <a:latin typeface="+mj-lt"/>
                <a:cs typeface="Times New Roman" pitchFamily="18" charset="0"/>
              </a:rPr>
              <a:t>demand </a:t>
            </a:r>
            <a:r>
              <a:rPr lang="en-US" sz="1900" dirty="0">
                <a:latin typeface="+mj-lt"/>
                <a:cs typeface="Times New Roman" pitchFamily="18" charset="0"/>
              </a:rPr>
              <a:t>for </a:t>
            </a:r>
            <a:r>
              <a:rPr lang="en-US" sz="1900" dirty="0" smtClean="0">
                <a:latin typeface="+mj-lt"/>
                <a:cs typeface="Times New Roman" pitchFamily="18" charset="0"/>
              </a:rPr>
              <a:t>skilled workers </a:t>
            </a:r>
            <a:r>
              <a:rPr lang="en-US" sz="1900" b="1" i="1" dirty="0">
                <a:solidFill>
                  <a:srgbClr val="C00000"/>
                </a:solidFill>
                <a:latin typeface="+mj-lt"/>
                <a:cs typeface="Times New Roman" pitchFamily="18" charset="0"/>
              </a:rPr>
              <a:t>D</a:t>
            </a:r>
            <a:r>
              <a:rPr lang="en-US" sz="1900" b="1" i="1" baseline="-25000" dirty="0">
                <a:solidFill>
                  <a:srgbClr val="C00000"/>
                </a:solidFill>
                <a:latin typeface="+mj-lt"/>
                <a:cs typeface="Times New Roman" pitchFamily="18" charset="0"/>
              </a:rPr>
              <a:t>s</a:t>
            </a:r>
            <a:r>
              <a:rPr lang="en-US" sz="1900" dirty="0">
                <a:latin typeface="+mj-lt"/>
                <a:cs typeface="Times New Roman" pitchFamily="18" charset="0"/>
              </a:rPr>
              <a:t> exceeds </a:t>
            </a:r>
            <a:r>
              <a:rPr lang="en-US" sz="1900" dirty="0" smtClean="0">
                <a:latin typeface="+mj-lt"/>
                <a:cs typeface="Times New Roman" pitchFamily="18" charset="0"/>
              </a:rPr>
              <a:t>demand for unskilled </a:t>
            </a:r>
            <a:r>
              <a:rPr lang="en-US" sz="1900" dirty="0">
                <a:latin typeface="+mj-lt"/>
                <a:cs typeface="Times New Roman" pitchFamily="18" charset="0"/>
              </a:rPr>
              <a:t>workers </a:t>
            </a:r>
            <a:r>
              <a:rPr lang="en-US" sz="1900" b="1" i="1" dirty="0">
                <a:solidFill>
                  <a:srgbClr val="C00000"/>
                </a:solidFill>
                <a:latin typeface="+mj-lt"/>
                <a:cs typeface="Times New Roman" pitchFamily="18" charset="0"/>
              </a:rPr>
              <a:t>D</a:t>
            </a:r>
            <a:r>
              <a:rPr lang="en-US" sz="1900" b="1" i="1" baseline="-25000" dirty="0">
                <a:solidFill>
                  <a:srgbClr val="C00000"/>
                </a:solidFill>
                <a:latin typeface="+mj-lt"/>
                <a:cs typeface="Times New Roman" pitchFamily="18" charset="0"/>
              </a:rPr>
              <a:t>u</a:t>
            </a:r>
            <a:r>
              <a:rPr lang="en-US" sz="1900" dirty="0" smtClean="0">
                <a:latin typeface="+mj-lt"/>
                <a:cs typeface="Times New Roman" pitchFamily="18" charset="0"/>
              </a:rPr>
              <a:t>.</a:t>
            </a:r>
            <a:endParaRPr lang="en-US" sz="1900" dirty="0">
              <a:latin typeface="+mj-lt"/>
              <a:cs typeface="Times New Roman" pitchFamily="18" charset="0"/>
            </a:endParaRPr>
          </a:p>
        </p:txBody>
      </p:sp>
      <p:grpSp>
        <p:nvGrpSpPr>
          <p:cNvPr id="4" name="Group 3"/>
          <p:cNvGrpSpPr/>
          <p:nvPr/>
        </p:nvGrpSpPr>
        <p:grpSpPr>
          <a:xfrm>
            <a:off x="483770" y="2993114"/>
            <a:ext cx="3502442" cy="2900846"/>
            <a:chOff x="518657" y="3218695"/>
            <a:chExt cx="3502442" cy="2332003"/>
          </a:xfrm>
        </p:grpSpPr>
        <p:sp>
          <p:nvSpPr>
            <p:cNvPr id="74" name="Rectangle 226"/>
            <p:cNvSpPr>
              <a:spLocks noChangeArrowheads="1"/>
            </p:cNvSpPr>
            <p:nvPr/>
          </p:nvSpPr>
          <p:spPr bwMode="auto">
            <a:xfrm rot="21565703">
              <a:off x="518657" y="3218695"/>
              <a:ext cx="527388" cy="247423"/>
            </a:xfrm>
            <a:prstGeom prst="rect">
              <a:avLst/>
            </a:prstGeom>
            <a:noFill/>
            <a:ln w="9525">
              <a:noFill/>
              <a:miter lim="800000"/>
              <a:headEnd/>
              <a:tailEnd/>
            </a:ln>
          </p:spPr>
          <p:txBody>
            <a:bodyPr wrap="none" lIns="0" tIns="0" rIns="0" bIns="0">
              <a:prstTxWarp prst="textNoShape">
                <a:avLst/>
              </a:prstTxWarp>
              <a:spAutoFit/>
            </a:bodyPr>
            <a:lstStyle/>
            <a:p>
              <a:r>
                <a:rPr lang="en-US" sz="2000" b="0" dirty="0" smtClean="0">
                  <a:solidFill>
                    <a:srgbClr val="000000"/>
                  </a:solidFill>
                  <a:latin typeface="+mj-lt"/>
                  <a:cs typeface="Times New Roman" pitchFamily="18" charset="0"/>
                </a:rPr>
                <a:t>W</a:t>
              </a:r>
              <a:r>
                <a:rPr lang="en-US" sz="1600" b="0" dirty="0" smtClean="0">
                  <a:solidFill>
                    <a:srgbClr val="000000"/>
                  </a:solidFill>
                  <a:latin typeface="+mj-lt"/>
                  <a:cs typeface="Times New Roman" pitchFamily="18" charset="0"/>
                </a:rPr>
                <a:t>age</a:t>
              </a:r>
              <a:endParaRPr lang="en-US" sz="1600" b="0" dirty="0">
                <a:solidFill>
                  <a:schemeClr val="tx1"/>
                </a:solidFill>
                <a:latin typeface="+mj-lt"/>
                <a:cs typeface="Times New Roman" pitchFamily="18" charset="0"/>
              </a:endParaRPr>
            </a:p>
          </p:txBody>
        </p:sp>
        <p:sp>
          <p:nvSpPr>
            <p:cNvPr id="75" name="Rectangle 227"/>
            <p:cNvSpPr>
              <a:spLocks noChangeArrowheads="1"/>
            </p:cNvSpPr>
            <p:nvPr/>
          </p:nvSpPr>
          <p:spPr bwMode="auto">
            <a:xfrm>
              <a:off x="3262878" y="5372501"/>
              <a:ext cx="758221" cy="178197"/>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2000" b="0" dirty="0" smtClean="0">
                  <a:solidFill>
                    <a:srgbClr val="000000"/>
                  </a:solidFill>
                  <a:latin typeface="+mj-lt"/>
                  <a:cs typeface="Times New Roman" pitchFamily="18" charset="0"/>
                </a:rPr>
                <a:t>Q</a:t>
              </a:r>
              <a:r>
                <a:rPr lang="en-US" sz="1600" b="0" dirty="0" smtClean="0">
                  <a:solidFill>
                    <a:srgbClr val="000000"/>
                  </a:solidFill>
                  <a:latin typeface="+mj-lt"/>
                  <a:cs typeface="Times New Roman" pitchFamily="18" charset="0"/>
                </a:rPr>
                <a:t>uantity</a:t>
              </a:r>
              <a:endParaRPr lang="en-US" sz="1600" b="0" dirty="0">
                <a:solidFill>
                  <a:schemeClr val="tx1"/>
                </a:solidFill>
                <a:latin typeface="+mj-lt"/>
                <a:cs typeface="Times New Roman" pitchFamily="18" charset="0"/>
              </a:endParaRPr>
            </a:p>
          </p:txBody>
        </p:sp>
        <p:sp>
          <p:nvSpPr>
            <p:cNvPr id="76" name="Line 246"/>
            <p:cNvSpPr>
              <a:spLocks noChangeShapeType="1"/>
            </p:cNvSpPr>
            <p:nvPr/>
          </p:nvSpPr>
          <p:spPr bwMode="auto">
            <a:xfrm>
              <a:off x="718344" y="3479260"/>
              <a:ext cx="0" cy="1979739"/>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a:latin typeface="+mj-lt"/>
              </a:endParaRPr>
            </a:p>
          </p:txBody>
        </p:sp>
        <p:sp>
          <p:nvSpPr>
            <p:cNvPr id="77" name="Line 247"/>
            <p:cNvSpPr>
              <a:spLocks noChangeShapeType="1"/>
            </p:cNvSpPr>
            <p:nvPr/>
          </p:nvSpPr>
          <p:spPr bwMode="auto">
            <a:xfrm>
              <a:off x="718344" y="5459000"/>
              <a:ext cx="2482056" cy="0"/>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a:latin typeface="+mj-lt"/>
              </a:endParaRPr>
            </a:p>
          </p:txBody>
        </p:sp>
      </p:grpSp>
      <p:sp>
        <p:nvSpPr>
          <p:cNvPr id="78" name="Freeform 244"/>
          <p:cNvSpPr>
            <a:spLocks/>
          </p:cNvSpPr>
          <p:nvPr/>
        </p:nvSpPr>
        <p:spPr bwMode="auto">
          <a:xfrm>
            <a:off x="492957" y="3326217"/>
            <a:ext cx="2590800" cy="2434820"/>
          </a:xfrm>
          <a:custGeom>
            <a:avLst/>
            <a:gdLst/>
            <a:ahLst/>
            <a:cxnLst>
              <a:cxn ang="0">
                <a:pos x="0" y="0"/>
              </a:cxn>
              <a:cxn ang="0">
                <a:pos x="3790" y="0"/>
              </a:cxn>
              <a:cxn ang="0">
                <a:pos x="3790" y="2816"/>
              </a:cxn>
              <a:cxn ang="0">
                <a:pos x="0" y="2816"/>
              </a:cxn>
              <a:cxn ang="0">
                <a:pos x="0" y="0"/>
              </a:cxn>
              <a:cxn ang="0">
                <a:pos x="0" y="0"/>
              </a:cxn>
            </a:cxnLst>
            <a:rect l="0" t="0" r="r" b="b"/>
            <a:pathLst>
              <a:path w="3790" h="2816">
                <a:moveTo>
                  <a:pt x="0" y="0"/>
                </a:moveTo>
                <a:lnTo>
                  <a:pt x="3790" y="0"/>
                </a:lnTo>
                <a:lnTo>
                  <a:pt x="3790" y="2816"/>
                </a:lnTo>
                <a:lnTo>
                  <a:pt x="0" y="2816"/>
                </a:lnTo>
                <a:lnTo>
                  <a:pt x="0" y="0"/>
                </a:lnTo>
                <a:lnTo>
                  <a:pt x="0" y="0"/>
                </a:lnTo>
                <a:close/>
              </a:path>
            </a:pathLst>
          </a:custGeom>
          <a:noFill/>
          <a:ln w="9525">
            <a:noFill/>
            <a:round/>
            <a:headEnd/>
            <a:tailEnd/>
          </a:ln>
        </p:spPr>
        <p:txBody>
          <a:bodyPr>
            <a:prstTxWarp prst="textNoShape">
              <a:avLst/>
            </a:prstTxWarp>
          </a:bodyPr>
          <a:lstStyle/>
          <a:p>
            <a:endParaRPr lang="en-US">
              <a:latin typeface="+mj-lt"/>
            </a:endParaRPr>
          </a:p>
        </p:txBody>
      </p:sp>
      <p:sp>
        <p:nvSpPr>
          <p:cNvPr id="85" name="Text Box 10"/>
          <p:cNvSpPr txBox="1">
            <a:spLocks noChangeArrowheads="1"/>
          </p:cNvSpPr>
          <p:nvPr/>
        </p:nvSpPr>
        <p:spPr bwMode="auto">
          <a:xfrm>
            <a:off x="4715216" y="1267021"/>
            <a:ext cx="4336640" cy="148502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600"/>
              </a:spcBef>
              <a:buFontTx/>
              <a:buChar char="•"/>
            </a:pPr>
            <a:r>
              <a:rPr lang="en-US" sz="1900" dirty="0" smtClean="0">
                <a:latin typeface="+mj-lt"/>
                <a:cs typeface="Times New Roman" pitchFamily="18" charset="0"/>
              </a:rPr>
              <a:t>Education &amp; </a:t>
            </a:r>
            <a:r>
              <a:rPr lang="en-US" sz="1900" dirty="0">
                <a:latin typeface="+mj-lt"/>
                <a:cs typeface="Times New Roman" pitchFamily="18" charset="0"/>
              </a:rPr>
              <a:t>training </a:t>
            </a:r>
            <a:r>
              <a:rPr lang="en-US" sz="1900" dirty="0" smtClean="0">
                <a:latin typeface="+mj-lt"/>
                <a:cs typeface="Times New Roman" pitchFamily="18" charset="0"/>
              </a:rPr>
              <a:t>enhance </a:t>
            </a:r>
            <a:r>
              <a:rPr lang="en-US" sz="1900" dirty="0">
                <a:latin typeface="+mj-lt"/>
                <a:cs typeface="Times New Roman" pitchFamily="18" charset="0"/>
              </a:rPr>
              <a:t>skill</a:t>
            </a:r>
            <a:r>
              <a:rPr lang="en-US" sz="1900" dirty="0" smtClean="0">
                <a:latin typeface="+mj-lt"/>
                <a:cs typeface="Times New Roman" pitchFamily="18" charset="0"/>
              </a:rPr>
              <a:t>.</a:t>
            </a:r>
          </a:p>
          <a:p>
            <a:pPr marL="115888" indent="-115888">
              <a:lnSpc>
                <a:spcPct val="90000"/>
              </a:lnSpc>
              <a:spcBef>
                <a:spcPts val="600"/>
              </a:spcBef>
              <a:buFontTx/>
              <a:buChar char="•"/>
            </a:pPr>
            <a:r>
              <a:rPr lang="en-US" sz="1900" dirty="0" smtClean="0">
                <a:latin typeface="+mj-lt"/>
                <a:cs typeface="Times New Roman" pitchFamily="18" charset="0"/>
              </a:rPr>
              <a:t>As upgrading skills through investment in human capital is costly, the supply </a:t>
            </a:r>
            <a:br>
              <a:rPr lang="en-US" sz="1900" dirty="0" smtClean="0">
                <a:latin typeface="+mj-lt"/>
                <a:cs typeface="Times New Roman" pitchFamily="18" charset="0"/>
              </a:rPr>
            </a:br>
            <a:r>
              <a:rPr lang="en-US" sz="1900" dirty="0" smtClean="0">
                <a:latin typeface="+mj-lt"/>
                <a:cs typeface="Times New Roman" pitchFamily="18" charset="0"/>
              </a:rPr>
              <a:t>of </a:t>
            </a:r>
            <a:r>
              <a:rPr lang="en-US" sz="1900" dirty="0">
                <a:latin typeface="+mj-lt"/>
                <a:cs typeface="Times New Roman" pitchFamily="18" charset="0"/>
              </a:rPr>
              <a:t>skilled </a:t>
            </a:r>
            <a:r>
              <a:rPr lang="en-US" sz="1900" dirty="0" smtClean="0">
                <a:latin typeface="+mj-lt"/>
                <a:cs typeface="Times New Roman" pitchFamily="18" charset="0"/>
              </a:rPr>
              <a:t>workers </a:t>
            </a:r>
            <a:r>
              <a:rPr lang="en-US" sz="1900" b="1" i="1" dirty="0" err="1" smtClean="0">
                <a:latin typeface="+mj-lt"/>
                <a:cs typeface="Times New Roman" pitchFamily="18" charset="0"/>
              </a:rPr>
              <a:t>S</a:t>
            </a:r>
            <a:r>
              <a:rPr lang="en-US" sz="1900" b="1" i="1" baseline="-25000" dirty="0" err="1" smtClean="0">
                <a:latin typeface="+mj-lt"/>
                <a:cs typeface="Times New Roman" pitchFamily="18" charset="0"/>
              </a:rPr>
              <a:t>s</a:t>
            </a:r>
            <a:r>
              <a:rPr lang="en-US" sz="1900" dirty="0" smtClean="0">
                <a:latin typeface="+mj-lt"/>
                <a:cs typeface="Times New Roman" pitchFamily="18" charset="0"/>
              </a:rPr>
              <a:t> </a:t>
            </a:r>
            <a:r>
              <a:rPr lang="en-US" sz="1900" dirty="0">
                <a:latin typeface="+mj-lt"/>
                <a:cs typeface="Times New Roman" pitchFamily="18" charset="0"/>
              </a:rPr>
              <a:t>is smaller than </a:t>
            </a:r>
            <a:r>
              <a:rPr lang="en-US" sz="1900" dirty="0" smtClean="0">
                <a:latin typeface="+mj-lt"/>
                <a:cs typeface="Times New Roman" pitchFamily="18" charset="0"/>
              </a:rPr>
              <a:t/>
            </a:r>
            <a:br>
              <a:rPr lang="en-US" sz="1900" dirty="0" smtClean="0">
                <a:latin typeface="+mj-lt"/>
                <a:cs typeface="Times New Roman" pitchFamily="18" charset="0"/>
              </a:rPr>
            </a:br>
            <a:r>
              <a:rPr lang="en-US" sz="1900" dirty="0" smtClean="0">
                <a:latin typeface="+mj-lt"/>
                <a:cs typeface="Times New Roman" pitchFamily="18" charset="0"/>
              </a:rPr>
              <a:t>the </a:t>
            </a:r>
            <a:r>
              <a:rPr lang="en-US" sz="1900" dirty="0">
                <a:latin typeface="+mj-lt"/>
                <a:cs typeface="Times New Roman" pitchFamily="18" charset="0"/>
              </a:rPr>
              <a:t>supply of </a:t>
            </a:r>
            <a:r>
              <a:rPr lang="en-US" sz="1900" dirty="0" smtClean="0">
                <a:latin typeface="+mj-lt"/>
                <a:cs typeface="Times New Roman" pitchFamily="18" charset="0"/>
              </a:rPr>
              <a:t>unskilled </a:t>
            </a:r>
            <a:r>
              <a:rPr lang="en-US" sz="1900" dirty="0">
                <a:latin typeface="+mj-lt"/>
                <a:cs typeface="Times New Roman" pitchFamily="18" charset="0"/>
              </a:rPr>
              <a:t>workers </a:t>
            </a:r>
            <a:r>
              <a:rPr lang="en-US" sz="1900" b="1" i="1" dirty="0">
                <a:latin typeface="+mj-lt"/>
                <a:cs typeface="Times New Roman" pitchFamily="18" charset="0"/>
              </a:rPr>
              <a:t>S</a:t>
            </a:r>
            <a:r>
              <a:rPr lang="en-US" sz="1900" b="1" i="1" baseline="-25000" dirty="0">
                <a:latin typeface="+mj-lt"/>
                <a:cs typeface="Times New Roman" pitchFamily="18" charset="0"/>
              </a:rPr>
              <a:t>u</a:t>
            </a:r>
            <a:r>
              <a:rPr lang="en-US" sz="1900" dirty="0" smtClean="0">
                <a:latin typeface="+mj-lt"/>
                <a:cs typeface="Times New Roman" pitchFamily="18" charset="0"/>
              </a:rPr>
              <a:t>.</a:t>
            </a:r>
            <a:endParaRPr lang="en-US" sz="1900" dirty="0">
              <a:latin typeface="+mj-lt"/>
              <a:cs typeface="Times New Roman" pitchFamily="18" charset="0"/>
            </a:endParaRPr>
          </a:p>
        </p:txBody>
      </p:sp>
      <p:grpSp>
        <p:nvGrpSpPr>
          <p:cNvPr id="86" name="Group 85"/>
          <p:cNvGrpSpPr/>
          <p:nvPr/>
        </p:nvGrpSpPr>
        <p:grpSpPr>
          <a:xfrm>
            <a:off x="5139091" y="2984811"/>
            <a:ext cx="3506926" cy="2887961"/>
            <a:chOff x="521125" y="3219201"/>
            <a:chExt cx="3506926" cy="2312143"/>
          </a:xfrm>
        </p:grpSpPr>
        <p:sp>
          <p:nvSpPr>
            <p:cNvPr id="87" name="Rectangle 226"/>
            <p:cNvSpPr>
              <a:spLocks noChangeArrowheads="1"/>
            </p:cNvSpPr>
            <p:nvPr/>
          </p:nvSpPr>
          <p:spPr bwMode="auto">
            <a:xfrm rot="21565703">
              <a:off x="521125" y="3219201"/>
              <a:ext cx="522451" cy="246411"/>
            </a:xfrm>
            <a:prstGeom prst="rect">
              <a:avLst/>
            </a:prstGeom>
            <a:noFill/>
            <a:ln w="9525">
              <a:noFill/>
              <a:miter lim="800000"/>
              <a:headEnd/>
              <a:tailEnd/>
            </a:ln>
          </p:spPr>
          <p:txBody>
            <a:bodyPr wrap="none" lIns="0" tIns="0" rIns="0" bIns="0">
              <a:prstTxWarp prst="textNoShape">
                <a:avLst/>
              </a:prstTxWarp>
              <a:spAutoFit/>
            </a:bodyPr>
            <a:lstStyle/>
            <a:p>
              <a:r>
                <a:rPr lang="en-US" sz="2000" b="0" dirty="0" smtClean="0">
                  <a:solidFill>
                    <a:srgbClr val="000000"/>
                  </a:solidFill>
                  <a:latin typeface="+mj-lt"/>
                  <a:cs typeface="Times New Roman" pitchFamily="18" charset="0"/>
                </a:rPr>
                <a:t>W</a:t>
              </a:r>
              <a:r>
                <a:rPr lang="en-US" sz="1600" b="0" dirty="0" smtClean="0">
                  <a:solidFill>
                    <a:srgbClr val="000000"/>
                  </a:solidFill>
                  <a:latin typeface="+mj-lt"/>
                  <a:cs typeface="Times New Roman" pitchFamily="18" charset="0"/>
                </a:rPr>
                <a:t>age</a:t>
              </a:r>
              <a:endParaRPr lang="en-US" sz="1600" b="0" dirty="0">
                <a:solidFill>
                  <a:schemeClr val="tx1"/>
                </a:solidFill>
                <a:latin typeface="+mj-lt"/>
                <a:cs typeface="Times New Roman" pitchFamily="18" charset="0"/>
              </a:endParaRPr>
            </a:p>
          </p:txBody>
        </p:sp>
        <p:sp>
          <p:nvSpPr>
            <p:cNvPr id="88" name="Rectangle 227"/>
            <p:cNvSpPr>
              <a:spLocks noChangeArrowheads="1"/>
            </p:cNvSpPr>
            <p:nvPr/>
          </p:nvSpPr>
          <p:spPr bwMode="auto">
            <a:xfrm>
              <a:off x="3269830" y="5359686"/>
              <a:ext cx="758221" cy="171658"/>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2000" b="0" dirty="0" smtClean="0">
                  <a:solidFill>
                    <a:srgbClr val="000000"/>
                  </a:solidFill>
                  <a:latin typeface="+mj-lt"/>
                  <a:cs typeface="Times New Roman" pitchFamily="18" charset="0"/>
                </a:rPr>
                <a:t>Q</a:t>
              </a:r>
              <a:r>
                <a:rPr lang="en-US" sz="1600" b="0" dirty="0" smtClean="0">
                  <a:solidFill>
                    <a:srgbClr val="000000"/>
                  </a:solidFill>
                  <a:latin typeface="+mj-lt"/>
                  <a:cs typeface="Times New Roman" pitchFamily="18" charset="0"/>
                </a:rPr>
                <a:t>uantity</a:t>
              </a:r>
              <a:endParaRPr lang="en-US" sz="1600" b="0" dirty="0">
                <a:solidFill>
                  <a:schemeClr val="tx1"/>
                </a:solidFill>
                <a:latin typeface="+mj-lt"/>
                <a:cs typeface="Times New Roman" pitchFamily="18" charset="0"/>
              </a:endParaRPr>
            </a:p>
          </p:txBody>
        </p:sp>
        <p:sp>
          <p:nvSpPr>
            <p:cNvPr id="89" name="Line 246"/>
            <p:cNvSpPr>
              <a:spLocks noChangeShapeType="1"/>
            </p:cNvSpPr>
            <p:nvPr/>
          </p:nvSpPr>
          <p:spPr bwMode="auto">
            <a:xfrm>
              <a:off x="718344" y="3479260"/>
              <a:ext cx="0" cy="1979739"/>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a:latin typeface="+mj-lt"/>
              </a:endParaRPr>
            </a:p>
          </p:txBody>
        </p:sp>
        <p:sp>
          <p:nvSpPr>
            <p:cNvPr id="90" name="Line 247"/>
            <p:cNvSpPr>
              <a:spLocks noChangeShapeType="1"/>
            </p:cNvSpPr>
            <p:nvPr/>
          </p:nvSpPr>
          <p:spPr bwMode="auto">
            <a:xfrm>
              <a:off x="718344" y="5459000"/>
              <a:ext cx="2482056" cy="0"/>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a:latin typeface="+mj-lt"/>
              </a:endParaRPr>
            </a:p>
          </p:txBody>
        </p:sp>
      </p:grpSp>
      <p:grpSp>
        <p:nvGrpSpPr>
          <p:cNvPr id="24" name="Group 95"/>
          <p:cNvGrpSpPr>
            <a:grpSpLocks/>
          </p:cNvGrpSpPr>
          <p:nvPr/>
        </p:nvGrpSpPr>
        <p:grpSpPr bwMode="auto">
          <a:xfrm>
            <a:off x="930385" y="3709571"/>
            <a:ext cx="2187227" cy="1917559"/>
            <a:chOff x="1349" y="1137"/>
            <a:chExt cx="1102" cy="1055"/>
          </a:xfrm>
        </p:grpSpPr>
        <p:sp>
          <p:nvSpPr>
            <p:cNvPr id="25" name="Text Box 50"/>
            <p:cNvSpPr txBox="1">
              <a:spLocks noChangeArrowheads="1"/>
            </p:cNvSpPr>
            <p:nvPr/>
          </p:nvSpPr>
          <p:spPr bwMode="auto">
            <a:xfrm>
              <a:off x="2231" y="1972"/>
              <a:ext cx="220" cy="220"/>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2000" b="1" i="1" dirty="0">
                  <a:solidFill>
                    <a:srgbClr val="C80000"/>
                  </a:solidFill>
                  <a:latin typeface="+mj-lt"/>
                  <a:cs typeface="Times New Roman" pitchFamily="18" charset="0"/>
                </a:rPr>
                <a:t>D</a:t>
              </a:r>
              <a:r>
                <a:rPr kumimoji="0" lang="en-US" sz="2000" b="1" i="1" baseline="-25000" dirty="0">
                  <a:solidFill>
                    <a:srgbClr val="C80000"/>
                  </a:solidFill>
                  <a:latin typeface="+mj-lt"/>
                  <a:cs typeface="Times New Roman" pitchFamily="18" charset="0"/>
                </a:rPr>
                <a:t>u</a:t>
              </a:r>
              <a:endParaRPr kumimoji="0" lang="en-US" sz="2000" b="1" dirty="0">
                <a:solidFill>
                  <a:srgbClr val="C80000"/>
                </a:solidFill>
                <a:latin typeface="+mj-lt"/>
                <a:cs typeface="Times New Roman" pitchFamily="18" charset="0"/>
              </a:endParaRPr>
            </a:p>
          </p:txBody>
        </p:sp>
        <p:sp>
          <p:nvSpPr>
            <p:cNvPr id="26" name="Freeform 51"/>
            <p:cNvSpPr>
              <a:spLocks/>
            </p:cNvSpPr>
            <p:nvPr/>
          </p:nvSpPr>
          <p:spPr bwMode="auto">
            <a:xfrm>
              <a:off x="1349" y="1137"/>
              <a:ext cx="905" cy="936"/>
            </a:xfrm>
            <a:custGeom>
              <a:avLst/>
              <a:gdLst/>
              <a:ahLst/>
              <a:cxnLst>
                <a:cxn ang="0">
                  <a:pos x="0" y="0"/>
                </a:cxn>
                <a:cxn ang="0">
                  <a:pos x="144" y="288"/>
                </a:cxn>
                <a:cxn ang="0">
                  <a:pos x="480" y="720"/>
                </a:cxn>
                <a:cxn ang="0">
                  <a:pos x="864" y="960"/>
                </a:cxn>
              </a:cxnLst>
              <a:rect l="0" t="0" r="r" b="b"/>
              <a:pathLst>
                <a:path w="864" h="960">
                  <a:moveTo>
                    <a:pt x="0" y="0"/>
                  </a:moveTo>
                  <a:cubicBezTo>
                    <a:pt x="32" y="84"/>
                    <a:pt x="64" y="168"/>
                    <a:pt x="144" y="288"/>
                  </a:cubicBezTo>
                  <a:cubicBezTo>
                    <a:pt x="224" y="408"/>
                    <a:pt x="360" y="608"/>
                    <a:pt x="480" y="720"/>
                  </a:cubicBezTo>
                  <a:cubicBezTo>
                    <a:pt x="600" y="832"/>
                    <a:pt x="732" y="896"/>
                    <a:pt x="864" y="960"/>
                  </a:cubicBezTo>
                </a:path>
              </a:pathLst>
            </a:custGeom>
            <a:noFill/>
            <a:ln w="57150" cap="flat" cmpd="sng">
              <a:solidFill>
                <a:srgbClr val="C80000"/>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grpSp>
      <p:grpSp>
        <p:nvGrpSpPr>
          <p:cNvPr id="27" name="Group 96"/>
          <p:cNvGrpSpPr>
            <a:grpSpLocks/>
          </p:cNvGrpSpPr>
          <p:nvPr/>
        </p:nvGrpSpPr>
        <p:grpSpPr bwMode="auto">
          <a:xfrm>
            <a:off x="1333610" y="3160295"/>
            <a:ext cx="2097912" cy="1948458"/>
            <a:chOff x="1603" y="791"/>
            <a:chExt cx="1057" cy="1072"/>
          </a:xfrm>
        </p:grpSpPr>
        <p:sp>
          <p:nvSpPr>
            <p:cNvPr id="28" name="Text Box 53"/>
            <p:cNvSpPr txBox="1">
              <a:spLocks noChangeArrowheads="1"/>
            </p:cNvSpPr>
            <p:nvPr/>
          </p:nvSpPr>
          <p:spPr bwMode="auto">
            <a:xfrm>
              <a:off x="2451" y="1643"/>
              <a:ext cx="209" cy="220"/>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2000" b="1" i="1" dirty="0">
                  <a:solidFill>
                    <a:srgbClr val="C80000"/>
                  </a:solidFill>
                  <a:latin typeface="+mj-lt"/>
                  <a:cs typeface="Times New Roman" pitchFamily="18" charset="0"/>
                </a:rPr>
                <a:t>D</a:t>
              </a:r>
              <a:r>
                <a:rPr kumimoji="0" lang="en-US" sz="2000" b="1" i="1" baseline="-25000" dirty="0">
                  <a:solidFill>
                    <a:srgbClr val="C80000"/>
                  </a:solidFill>
                  <a:latin typeface="+mj-lt"/>
                  <a:cs typeface="Times New Roman" pitchFamily="18" charset="0"/>
                </a:rPr>
                <a:t>s</a:t>
              </a:r>
              <a:endParaRPr kumimoji="0" lang="en-US" sz="2000" b="1" dirty="0">
                <a:solidFill>
                  <a:srgbClr val="C80000"/>
                </a:solidFill>
                <a:latin typeface="+mj-lt"/>
                <a:cs typeface="Times New Roman" pitchFamily="18" charset="0"/>
              </a:endParaRPr>
            </a:p>
          </p:txBody>
        </p:sp>
        <p:sp>
          <p:nvSpPr>
            <p:cNvPr id="35" name="Freeform 54"/>
            <p:cNvSpPr>
              <a:spLocks/>
            </p:cNvSpPr>
            <p:nvPr/>
          </p:nvSpPr>
          <p:spPr bwMode="auto">
            <a:xfrm>
              <a:off x="1603" y="791"/>
              <a:ext cx="864" cy="960"/>
            </a:xfrm>
            <a:custGeom>
              <a:avLst/>
              <a:gdLst/>
              <a:ahLst/>
              <a:cxnLst>
                <a:cxn ang="0">
                  <a:pos x="0" y="0"/>
                </a:cxn>
                <a:cxn ang="0">
                  <a:pos x="144" y="288"/>
                </a:cxn>
                <a:cxn ang="0">
                  <a:pos x="480" y="720"/>
                </a:cxn>
                <a:cxn ang="0">
                  <a:pos x="864" y="960"/>
                </a:cxn>
              </a:cxnLst>
              <a:rect l="0" t="0" r="r" b="b"/>
              <a:pathLst>
                <a:path w="864" h="960">
                  <a:moveTo>
                    <a:pt x="0" y="0"/>
                  </a:moveTo>
                  <a:cubicBezTo>
                    <a:pt x="32" y="84"/>
                    <a:pt x="64" y="168"/>
                    <a:pt x="144" y="288"/>
                  </a:cubicBezTo>
                  <a:cubicBezTo>
                    <a:pt x="224" y="408"/>
                    <a:pt x="360" y="608"/>
                    <a:pt x="480" y="720"/>
                  </a:cubicBezTo>
                  <a:cubicBezTo>
                    <a:pt x="600" y="832"/>
                    <a:pt x="732" y="896"/>
                    <a:pt x="864" y="960"/>
                  </a:cubicBezTo>
                </a:path>
              </a:pathLst>
            </a:custGeom>
            <a:noFill/>
            <a:ln w="57150" cap="flat" cmpd="sng">
              <a:solidFill>
                <a:srgbClr val="C80000"/>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grpSp>
      <p:grpSp>
        <p:nvGrpSpPr>
          <p:cNvPr id="36" name="Group 97"/>
          <p:cNvGrpSpPr>
            <a:grpSpLocks/>
          </p:cNvGrpSpPr>
          <p:nvPr/>
        </p:nvGrpSpPr>
        <p:grpSpPr bwMode="auto">
          <a:xfrm>
            <a:off x="5572038" y="2905065"/>
            <a:ext cx="1602830" cy="2118865"/>
            <a:chOff x="4254" y="2420"/>
            <a:chExt cx="859" cy="1101"/>
          </a:xfrm>
        </p:grpSpPr>
        <p:sp>
          <p:nvSpPr>
            <p:cNvPr id="37" name="Freeform 56"/>
            <p:cNvSpPr>
              <a:spLocks/>
            </p:cNvSpPr>
            <p:nvPr/>
          </p:nvSpPr>
          <p:spPr bwMode="auto">
            <a:xfrm>
              <a:off x="4254" y="2633"/>
              <a:ext cx="775" cy="888"/>
            </a:xfrm>
            <a:custGeom>
              <a:avLst/>
              <a:gdLst/>
              <a:ahLst/>
              <a:cxnLst>
                <a:cxn ang="0">
                  <a:pos x="0" y="816"/>
                </a:cxn>
                <a:cxn ang="0">
                  <a:pos x="432" y="624"/>
                </a:cxn>
                <a:cxn ang="0">
                  <a:pos x="816" y="240"/>
                </a:cxn>
                <a:cxn ang="0">
                  <a:pos x="912" y="0"/>
                </a:cxn>
              </a:cxnLst>
              <a:rect l="0" t="0" r="r" b="b"/>
              <a:pathLst>
                <a:path w="912" h="816">
                  <a:moveTo>
                    <a:pt x="0" y="816"/>
                  </a:moveTo>
                  <a:cubicBezTo>
                    <a:pt x="148" y="768"/>
                    <a:pt x="296" y="720"/>
                    <a:pt x="432" y="624"/>
                  </a:cubicBezTo>
                  <a:cubicBezTo>
                    <a:pt x="568" y="528"/>
                    <a:pt x="736" y="344"/>
                    <a:pt x="816" y="240"/>
                  </a:cubicBezTo>
                  <a:cubicBezTo>
                    <a:pt x="896" y="136"/>
                    <a:pt x="904" y="68"/>
                    <a:pt x="912" y="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38" name="Text Box 57"/>
            <p:cNvSpPr txBox="1">
              <a:spLocks noChangeArrowheads="1"/>
            </p:cNvSpPr>
            <p:nvPr/>
          </p:nvSpPr>
          <p:spPr bwMode="auto">
            <a:xfrm>
              <a:off x="4914" y="2420"/>
              <a:ext cx="199" cy="208"/>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2000" b="1" i="1" dirty="0" err="1">
                  <a:solidFill>
                    <a:schemeClr val="tx1"/>
                  </a:solidFill>
                  <a:latin typeface="+mj-lt"/>
                  <a:cs typeface="Times New Roman" pitchFamily="18" charset="0"/>
                </a:rPr>
                <a:t>S</a:t>
              </a:r>
              <a:r>
                <a:rPr kumimoji="0" lang="en-US" sz="2000" b="1" i="1" baseline="-25000" dirty="0" err="1">
                  <a:solidFill>
                    <a:schemeClr val="tx1"/>
                  </a:solidFill>
                  <a:latin typeface="+mj-lt"/>
                  <a:cs typeface="Times New Roman" pitchFamily="18" charset="0"/>
                </a:rPr>
                <a:t>s</a:t>
              </a:r>
              <a:endParaRPr kumimoji="0" lang="en-US" sz="2000" b="1" dirty="0">
                <a:solidFill>
                  <a:schemeClr val="tx1"/>
                </a:solidFill>
                <a:latin typeface="+mj-lt"/>
                <a:cs typeface="Times New Roman" pitchFamily="18" charset="0"/>
              </a:endParaRPr>
            </a:p>
          </p:txBody>
        </p:sp>
      </p:grpSp>
      <p:grpSp>
        <p:nvGrpSpPr>
          <p:cNvPr id="39" name="Group 98"/>
          <p:cNvGrpSpPr>
            <a:grpSpLocks/>
          </p:cNvGrpSpPr>
          <p:nvPr/>
        </p:nvGrpSpPr>
        <p:grpSpPr bwMode="auto">
          <a:xfrm>
            <a:off x="5919829" y="3364723"/>
            <a:ext cx="1625221" cy="2095770"/>
            <a:chOff x="4542" y="2707"/>
            <a:chExt cx="871" cy="1089"/>
          </a:xfrm>
        </p:grpSpPr>
        <p:sp>
          <p:nvSpPr>
            <p:cNvPr id="40" name="Freeform 59"/>
            <p:cNvSpPr>
              <a:spLocks/>
            </p:cNvSpPr>
            <p:nvPr/>
          </p:nvSpPr>
          <p:spPr bwMode="auto">
            <a:xfrm>
              <a:off x="4542" y="2908"/>
              <a:ext cx="775" cy="888"/>
            </a:xfrm>
            <a:custGeom>
              <a:avLst/>
              <a:gdLst/>
              <a:ahLst/>
              <a:cxnLst>
                <a:cxn ang="0">
                  <a:pos x="0" y="816"/>
                </a:cxn>
                <a:cxn ang="0">
                  <a:pos x="432" y="624"/>
                </a:cxn>
                <a:cxn ang="0">
                  <a:pos x="816" y="240"/>
                </a:cxn>
                <a:cxn ang="0">
                  <a:pos x="912" y="0"/>
                </a:cxn>
              </a:cxnLst>
              <a:rect l="0" t="0" r="r" b="b"/>
              <a:pathLst>
                <a:path w="912" h="816">
                  <a:moveTo>
                    <a:pt x="0" y="816"/>
                  </a:moveTo>
                  <a:cubicBezTo>
                    <a:pt x="148" y="768"/>
                    <a:pt x="296" y="720"/>
                    <a:pt x="432" y="624"/>
                  </a:cubicBezTo>
                  <a:cubicBezTo>
                    <a:pt x="568" y="528"/>
                    <a:pt x="736" y="344"/>
                    <a:pt x="816" y="240"/>
                  </a:cubicBezTo>
                  <a:cubicBezTo>
                    <a:pt x="896" y="136"/>
                    <a:pt x="904" y="68"/>
                    <a:pt x="912" y="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41" name="Text Box 60"/>
            <p:cNvSpPr txBox="1">
              <a:spLocks noChangeArrowheads="1"/>
            </p:cNvSpPr>
            <p:nvPr/>
          </p:nvSpPr>
          <p:spPr bwMode="auto">
            <a:xfrm>
              <a:off x="5202" y="2707"/>
              <a:ext cx="211" cy="208"/>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2000" b="1" i="1" dirty="0">
                  <a:solidFill>
                    <a:schemeClr val="tx1"/>
                  </a:solidFill>
                  <a:latin typeface="+mj-lt"/>
                  <a:cs typeface="Times New Roman" pitchFamily="18" charset="0"/>
                </a:rPr>
                <a:t>S</a:t>
              </a:r>
              <a:r>
                <a:rPr kumimoji="0" lang="en-US" sz="2000" b="1" i="1" baseline="-25000" dirty="0">
                  <a:solidFill>
                    <a:schemeClr val="tx1"/>
                  </a:solidFill>
                  <a:latin typeface="+mj-lt"/>
                  <a:cs typeface="Times New Roman" pitchFamily="18" charset="0"/>
                </a:rPr>
                <a:t>u</a:t>
              </a:r>
              <a:endParaRPr kumimoji="0" lang="en-US" sz="2000" b="1" dirty="0">
                <a:solidFill>
                  <a:schemeClr val="tx1"/>
                </a:solidFill>
                <a:latin typeface="+mj-lt"/>
                <a:cs typeface="Times New Roman" pitchFamily="18" charset="0"/>
              </a:endParaRPr>
            </a:p>
          </p:txBody>
        </p:sp>
      </p:grpSp>
    </p:spTree>
    <p:extLst>
      <p:ext uri="{BB962C8B-B14F-4D97-AF65-F5344CB8AC3E}">
        <p14:creationId xmlns:p14="http://schemas.microsoft.com/office/powerpoint/2010/main" val="3707683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79430" y="1653121"/>
            <a:ext cx="4742950" cy="430304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61" name="Text Box 10"/>
          <p:cNvSpPr txBox="1">
            <a:spLocks noChangeArrowheads="1"/>
          </p:cNvSpPr>
          <p:nvPr/>
        </p:nvSpPr>
        <p:spPr bwMode="auto">
          <a:xfrm>
            <a:off x="73113" y="2541085"/>
            <a:ext cx="4106317" cy="192052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smtClean="0">
                <a:latin typeface="+mj-lt"/>
                <a:cs typeface="Times New Roman" pitchFamily="18" charset="0"/>
              </a:rPr>
              <a:t>The wages </a:t>
            </a:r>
            <a:r>
              <a:rPr lang="en-US" sz="2200" dirty="0">
                <a:latin typeface="+mj-lt"/>
                <a:cs typeface="Times New Roman" pitchFamily="18" charset="0"/>
              </a:rPr>
              <a:t>of </a:t>
            </a:r>
            <a:r>
              <a:rPr lang="en-US" sz="2200" i="1" dirty="0">
                <a:latin typeface="+mj-lt"/>
                <a:cs typeface="Times New Roman" pitchFamily="18" charset="0"/>
              </a:rPr>
              <a:t>skilled workers</a:t>
            </a:r>
            <a:r>
              <a:rPr lang="en-US" sz="2200" dirty="0">
                <a:latin typeface="+mj-lt"/>
                <a:cs typeface="Times New Roman" pitchFamily="18" charset="0"/>
              </a:rPr>
              <a:t> </a:t>
            </a:r>
            <a:r>
              <a:rPr lang="en-US" sz="2200" dirty="0" smtClean="0">
                <a:latin typeface="+mj-lt"/>
                <a:cs typeface="Times New Roman" pitchFamily="18" charset="0"/>
              </a:rPr>
              <a:t>are high </a:t>
            </a:r>
            <a:r>
              <a:rPr lang="en-US" sz="2200" dirty="0">
                <a:latin typeface="+mj-lt"/>
                <a:cs typeface="Times New Roman" pitchFamily="18" charset="0"/>
              </a:rPr>
              <a:t>relative to </a:t>
            </a:r>
            <a:r>
              <a:rPr lang="en-US" sz="2200" dirty="0" smtClean="0">
                <a:latin typeface="+mj-lt"/>
                <a:cs typeface="Times New Roman" pitchFamily="18" charset="0"/>
              </a:rPr>
              <a:t>those of </a:t>
            </a:r>
            <a:r>
              <a:rPr lang="en-US" sz="2200" i="1" dirty="0" smtClean="0">
                <a:latin typeface="+mj-lt"/>
                <a:cs typeface="Times New Roman" pitchFamily="18" charset="0"/>
              </a:rPr>
              <a:t>unskilled workers</a:t>
            </a:r>
            <a:r>
              <a:rPr lang="en-US" sz="2200" dirty="0" smtClean="0">
                <a:latin typeface="+mj-lt"/>
                <a:cs typeface="Times New Roman" pitchFamily="18" charset="0"/>
              </a:rPr>
              <a:t> </a:t>
            </a:r>
            <a:r>
              <a:rPr lang="en-US" sz="2200" dirty="0">
                <a:latin typeface="+mj-lt"/>
                <a:cs typeface="Times New Roman" pitchFamily="18" charset="0"/>
              </a:rPr>
              <a:t>due to the strong demand and small supply </a:t>
            </a:r>
            <a:r>
              <a:rPr lang="en-US" sz="2200" dirty="0" smtClean="0">
                <a:latin typeface="+mj-lt"/>
                <a:cs typeface="Times New Roman" pitchFamily="18" charset="0"/>
              </a:rPr>
              <a:t>of skilled </a:t>
            </a:r>
            <a:r>
              <a:rPr lang="en-US" sz="2200" dirty="0">
                <a:latin typeface="+mj-lt"/>
                <a:cs typeface="Times New Roman" pitchFamily="18" charset="0"/>
              </a:rPr>
              <a:t>workers relative to </a:t>
            </a:r>
            <a:r>
              <a:rPr lang="en-US" sz="2200" dirty="0" smtClean="0">
                <a:latin typeface="+mj-lt"/>
                <a:cs typeface="Times New Roman" pitchFamily="18" charset="0"/>
              </a:rPr>
              <a:t>that of unskilled </a:t>
            </a:r>
            <a:r>
              <a:rPr lang="en-US" sz="2200" dirty="0">
                <a:latin typeface="+mj-lt"/>
                <a:cs typeface="Times New Roman" pitchFamily="18" charset="0"/>
              </a:rPr>
              <a:t>workers.</a:t>
            </a:r>
          </a:p>
        </p:txBody>
      </p:sp>
      <p:sp>
        <p:nvSpPr>
          <p:cNvPr id="267" name="Title 1"/>
          <p:cNvSpPr>
            <a:spLocks noGrp="1"/>
          </p:cNvSpPr>
          <p:nvPr>
            <p:ph type="title"/>
          </p:nvPr>
        </p:nvSpPr>
        <p:spPr>
          <a:xfrm>
            <a:off x="119569" y="102198"/>
            <a:ext cx="8904855" cy="1038849"/>
          </a:xfrm>
        </p:spPr>
        <p:txBody>
          <a:bodyPr/>
          <a:lstStyle/>
          <a:p>
            <a:pPr>
              <a:lnSpc>
                <a:spcPts val="3500"/>
              </a:lnSpc>
            </a:pPr>
            <a:r>
              <a:rPr lang="en-US" dirty="0"/>
              <a:t>Earnings Differences </a:t>
            </a:r>
            <a:br>
              <a:rPr lang="en-US" dirty="0"/>
            </a:br>
            <a:r>
              <a:rPr lang="en-US" dirty="0"/>
              <a:t>of Skilled and Unskilled Workers</a:t>
            </a:r>
          </a:p>
        </p:txBody>
      </p:sp>
      <p:sp>
        <p:nvSpPr>
          <p:cNvPr id="51" name="Text Box 54"/>
          <p:cNvSpPr txBox="1">
            <a:spLocks noChangeArrowheads="1"/>
          </p:cNvSpPr>
          <p:nvPr/>
        </p:nvSpPr>
        <p:spPr bwMode="auto">
          <a:xfrm>
            <a:off x="4353397" y="1802005"/>
            <a:ext cx="960628" cy="307777"/>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2000" dirty="0" smtClean="0">
                <a:latin typeface="+mj-lt"/>
                <a:cs typeface="Times New Roman" pitchFamily="18" charset="0"/>
              </a:rPr>
              <a:t>W</a:t>
            </a:r>
            <a:r>
              <a:rPr kumimoji="0" lang="en-US" sz="1600" dirty="0" smtClean="0">
                <a:latin typeface="+mj-lt"/>
                <a:cs typeface="Times New Roman" pitchFamily="18" charset="0"/>
              </a:rPr>
              <a:t>ages</a:t>
            </a:r>
            <a:endParaRPr kumimoji="0" lang="en-US" sz="1600" dirty="0">
              <a:latin typeface="+mj-lt"/>
              <a:cs typeface="Times New Roman" pitchFamily="18" charset="0"/>
            </a:endParaRPr>
          </a:p>
        </p:txBody>
      </p:sp>
      <p:sp>
        <p:nvSpPr>
          <p:cNvPr id="62" name="Text Box 55"/>
          <p:cNvSpPr txBox="1">
            <a:spLocks noChangeArrowheads="1"/>
          </p:cNvSpPr>
          <p:nvPr/>
        </p:nvSpPr>
        <p:spPr bwMode="auto">
          <a:xfrm>
            <a:off x="7938353" y="5473214"/>
            <a:ext cx="977265" cy="387798"/>
          </a:xfrm>
          <a:prstGeom prst="rect">
            <a:avLst/>
          </a:prstGeom>
          <a:noFill/>
          <a:ln w="9525">
            <a:noFill/>
            <a:miter lim="800000"/>
            <a:headEnd/>
            <a:tailEnd/>
          </a:ln>
        </p:spPr>
        <p:txBody>
          <a:bodyPr wrap="square">
            <a:prstTxWarp prst="textNoShape">
              <a:avLst/>
            </a:prstTxWarp>
            <a:spAutoFit/>
          </a:bodyPr>
          <a:lstStyle/>
          <a:p>
            <a:pPr algn="r">
              <a:lnSpc>
                <a:spcPct val="80000"/>
              </a:lnSpc>
              <a:spcBef>
                <a:spcPct val="50000"/>
              </a:spcBef>
            </a:pPr>
            <a:r>
              <a:rPr kumimoji="0" lang="en-US" sz="2400" dirty="0" smtClean="0">
                <a:latin typeface="+mj-lt"/>
                <a:cs typeface="Times New Roman" pitchFamily="18" charset="0"/>
              </a:rPr>
              <a:t>Q</a:t>
            </a:r>
            <a:r>
              <a:rPr kumimoji="0" lang="en-US" sz="1600" dirty="0" smtClean="0">
                <a:latin typeface="+mj-lt"/>
                <a:cs typeface="Times New Roman" pitchFamily="18" charset="0"/>
              </a:rPr>
              <a:t>uantity</a:t>
            </a:r>
            <a:endParaRPr kumimoji="0" lang="en-US" sz="1600" dirty="0">
              <a:latin typeface="+mj-lt"/>
              <a:cs typeface="Times New Roman" pitchFamily="18" charset="0"/>
            </a:endParaRPr>
          </a:p>
        </p:txBody>
      </p:sp>
      <p:grpSp>
        <p:nvGrpSpPr>
          <p:cNvPr id="64" name="Group 58"/>
          <p:cNvGrpSpPr>
            <a:grpSpLocks/>
          </p:cNvGrpSpPr>
          <p:nvPr/>
        </p:nvGrpSpPr>
        <p:grpSpPr bwMode="auto">
          <a:xfrm>
            <a:off x="4683089" y="2071694"/>
            <a:ext cx="3331020" cy="3593671"/>
            <a:chOff x="3024" y="822"/>
            <a:chExt cx="1824" cy="2966"/>
          </a:xfrm>
        </p:grpSpPr>
        <p:sp>
          <p:nvSpPr>
            <p:cNvPr id="65" name="Line 59"/>
            <p:cNvSpPr>
              <a:spLocks noChangeShapeType="1"/>
            </p:cNvSpPr>
            <p:nvPr/>
          </p:nvSpPr>
          <p:spPr bwMode="auto">
            <a:xfrm>
              <a:off x="3024" y="3788"/>
              <a:ext cx="1824" cy="0"/>
            </a:xfrm>
            <a:prstGeom prst="line">
              <a:avLst/>
            </a:prstGeom>
            <a:no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sp>
          <p:nvSpPr>
            <p:cNvPr id="66" name="Line 60"/>
            <p:cNvSpPr>
              <a:spLocks noChangeShapeType="1"/>
            </p:cNvSpPr>
            <p:nvPr/>
          </p:nvSpPr>
          <p:spPr bwMode="auto">
            <a:xfrm>
              <a:off x="3031" y="822"/>
              <a:ext cx="0" cy="2963"/>
            </a:xfrm>
            <a:prstGeom prst="line">
              <a:avLst/>
            </a:prstGeom>
            <a:no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grpSp>
      <p:grpSp>
        <p:nvGrpSpPr>
          <p:cNvPr id="30" name="Group 46"/>
          <p:cNvGrpSpPr>
            <a:grpSpLocks/>
          </p:cNvGrpSpPr>
          <p:nvPr/>
        </p:nvGrpSpPr>
        <p:grpSpPr bwMode="auto">
          <a:xfrm>
            <a:off x="5186361" y="2890665"/>
            <a:ext cx="2401888" cy="2347913"/>
            <a:chOff x="2752" y="2206"/>
            <a:chExt cx="1513" cy="1479"/>
          </a:xfrm>
        </p:grpSpPr>
        <p:sp>
          <p:nvSpPr>
            <p:cNvPr id="31" name="Text Box 2"/>
            <p:cNvSpPr txBox="1">
              <a:spLocks noChangeArrowheads="1"/>
            </p:cNvSpPr>
            <p:nvPr/>
          </p:nvSpPr>
          <p:spPr bwMode="auto">
            <a:xfrm>
              <a:off x="3990" y="3433"/>
              <a:ext cx="275" cy="252"/>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2000" b="1" i="1" dirty="0">
                  <a:solidFill>
                    <a:srgbClr val="C80000"/>
                  </a:solidFill>
                  <a:latin typeface="+mj-lt"/>
                  <a:cs typeface="Times New Roman" pitchFamily="18" charset="0"/>
                </a:rPr>
                <a:t>D</a:t>
              </a:r>
              <a:r>
                <a:rPr kumimoji="0" lang="en-US" sz="2000" b="1" i="1" baseline="-25000" dirty="0">
                  <a:solidFill>
                    <a:srgbClr val="C80000"/>
                  </a:solidFill>
                  <a:latin typeface="+mj-lt"/>
                  <a:cs typeface="Times New Roman" pitchFamily="18" charset="0"/>
                </a:rPr>
                <a:t>u</a:t>
              </a:r>
              <a:endParaRPr kumimoji="0" lang="en-US" sz="2000" b="1" dirty="0">
                <a:solidFill>
                  <a:srgbClr val="C80000"/>
                </a:solidFill>
                <a:latin typeface="+mj-lt"/>
                <a:cs typeface="Times New Roman" pitchFamily="18" charset="0"/>
              </a:endParaRPr>
            </a:p>
          </p:txBody>
        </p:sp>
        <p:sp>
          <p:nvSpPr>
            <p:cNvPr id="32" name="Freeform 3"/>
            <p:cNvSpPr>
              <a:spLocks/>
            </p:cNvSpPr>
            <p:nvPr/>
          </p:nvSpPr>
          <p:spPr bwMode="auto">
            <a:xfrm>
              <a:off x="2752" y="2206"/>
              <a:ext cx="1267" cy="1312"/>
            </a:xfrm>
            <a:custGeom>
              <a:avLst/>
              <a:gdLst/>
              <a:ahLst/>
              <a:cxnLst>
                <a:cxn ang="0">
                  <a:pos x="0" y="0"/>
                </a:cxn>
                <a:cxn ang="0">
                  <a:pos x="144" y="288"/>
                </a:cxn>
                <a:cxn ang="0">
                  <a:pos x="480" y="720"/>
                </a:cxn>
                <a:cxn ang="0">
                  <a:pos x="864" y="960"/>
                </a:cxn>
              </a:cxnLst>
              <a:rect l="0" t="0" r="r" b="b"/>
              <a:pathLst>
                <a:path w="864" h="960">
                  <a:moveTo>
                    <a:pt x="0" y="0"/>
                  </a:moveTo>
                  <a:cubicBezTo>
                    <a:pt x="32" y="84"/>
                    <a:pt x="64" y="168"/>
                    <a:pt x="144" y="288"/>
                  </a:cubicBezTo>
                  <a:cubicBezTo>
                    <a:pt x="224" y="408"/>
                    <a:pt x="360" y="608"/>
                    <a:pt x="480" y="720"/>
                  </a:cubicBezTo>
                  <a:cubicBezTo>
                    <a:pt x="600" y="832"/>
                    <a:pt x="732" y="896"/>
                    <a:pt x="864" y="960"/>
                  </a:cubicBezTo>
                </a:path>
              </a:pathLst>
            </a:custGeom>
            <a:noFill/>
            <a:ln w="57150" cap="flat" cmpd="sng">
              <a:solidFill>
                <a:srgbClr val="C80000"/>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grpSp>
      <p:grpSp>
        <p:nvGrpSpPr>
          <p:cNvPr id="33" name="Group 47"/>
          <p:cNvGrpSpPr>
            <a:grpSpLocks/>
          </p:cNvGrpSpPr>
          <p:nvPr/>
        </p:nvGrpSpPr>
        <p:grpSpPr bwMode="auto">
          <a:xfrm>
            <a:off x="5732459" y="2149303"/>
            <a:ext cx="2311400" cy="2349500"/>
            <a:chOff x="3096" y="1739"/>
            <a:chExt cx="1456" cy="1480"/>
          </a:xfrm>
        </p:grpSpPr>
        <p:sp>
          <p:nvSpPr>
            <p:cNvPr id="34" name="Text Box 4"/>
            <p:cNvSpPr txBox="1">
              <a:spLocks noChangeArrowheads="1"/>
            </p:cNvSpPr>
            <p:nvPr/>
          </p:nvSpPr>
          <p:spPr bwMode="auto">
            <a:xfrm>
              <a:off x="4291" y="2967"/>
              <a:ext cx="261" cy="252"/>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2000" b="1" i="1" dirty="0">
                  <a:solidFill>
                    <a:srgbClr val="C80000"/>
                  </a:solidFill>
                  <a:latin typeface="+mj-lt"/>
                  <a:cs typeface="Times New Roman" pitchFamily="18" charset="0"/>
                </a:rPr>
                <a:t>D</a:t>
              </a:r>
              <a:r>
                <a:rPr kumimoji="0" lang="en-US" sz="2000" b="1" i="1" baseline="-25000" dirty="0">
                  <a:solidFill>
                    <a:srgbClr val="C80000"/>
                  </a:solidFill>
                  <a:latin typeface="+mj-lt"/>
                  <a:cs typeface="Times New Roman" pitchFamily="18" charset="0"/>
                </a:rPr>
                <a:t>s</a:t>
              </a:r>
              <a:endParaRPr kumimoji="0" lang="en-US" sz="2000" b="1" dirty="0">
                <a:solidFill>
                  <a:srgbClr val="C80000"/>
                </a:solidFill>
                <a:latin typeface="+mj-lt"/>
                <a:cs typeface="Times New Roman" pitchFamily="18" charset="0"/>
              </a:endParaRPr>
            </a:p>
          </p:txBody>
        </p:sp>
        <p:sp>
          <p:nvSpPr>
            <p:cNvPr id="35" name="Freeform 5"/>
            <p:cNvSpPr>
              <a:spLocks/>
            </p:cNvSpPr>
            <p:nvPr/>
          </p:nvSpPr>
          <p:spPr bwMode="auto">
            <a:xfrm>
              <a:off x="3096" y="1739"/>
              <a:ext cx="1209" cy="1345"/>
            </a:xfrm>
            <a:custGeom>
              <a:avLst/>
              <a:gdLst/>
              <a:ahLst/>
              <a:cxnLst>
                <a:cxn ang="0">
                  <a:pos x="0" y="0"/>
                </a:cxn>
                <a:cxn ang="0">
                  <a:pos x="144" y="288"/>
                </a:cxn>
                <a:cxn ang="0">
                  <a:pos x="480" y="720"/>
                </a:cxn>
                <a:cxn ang="0">
                  <a:pos x="864" y="960"/>
                </a:cxn>
              </a:cxnLst>
              <a:rect l="0" t="0" r="r" b="b"/>
              <a:pathLst>
                <a:path w="864" h="960">
                  <a:moveTo>
                    <a:pt x="0" y="0"/>
                  </a:moveTo>
                  <a:cubicBezTo>
                    <a:pt x="32" y="84"/>
                    <a:pt x="64" y="168"/>
                    <a:pt x="144" y="288"/>
                  </a:cubicBezTo>
                  <a:cubicBezTo>
                    <a:pt x="224" y="408"/>
                    <a:pt x="360" y="608"/>
                    <a:pt x="480" y="720"/>
                  </a:cubicBezTo>
                  <a:cubicBezTo>
                    <a:pt x="600" y="832"/>
                    <a:pt x="732" y="896"/>
                    <a:pt x="864" y="960"/>
                  </a:cubicBezTo>
                </a:path>
              </a:pathLst>
            </a:custGeom>
            <a:noFill/>
            <a:ln w="57150" cap="flat" cmpd="sng">
              <a:solidFill>
                <a:srgbClr val="C80000"/>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grpSp>
      <p:grpSp>
        <p:nvGrpSpPr>
          <p:cNvPr id="36" name="Group 49"/>
          <p:cNvGrpSpPr>
            <a:grpSpLocks/>
          </p:cNvGrpSpPr>
          <p:nvPr/>
        </p:nvGrpSpPr>
        <p:grpSpPr bwMode="auto">
          <a:xfrm>
            <a:off x="5116510" y="2196928"/>
            <a:ext cx="1938338" cy="2422525"/>
            <a:chOff x="2708" y="1769"/>
            <a:chExt cx="1221" cy="1526"/>
          </a:xfrm>
        </p:grpSpPr>
        <p:sp>
          <p:nvSpPr>
            <p:cNvPr id="37" name="Freeform 26"/>
            <p:cNvSpPr>
              <a:spLocks/>
            </p:cNvSpPr>
            <p:nvPr/>
          </p:nvSpPr>
          <p:spPr bwMode="auto">
            <a:xfrm>
              <a:off x="2708" y="2050"/>
              <a:ext cx="1085" cy="1245"/>
            </a:xfrm>
            <a:custGeom>
              <a:avLst/>
              <a:gdLst/>
              <a:ahLst/>
              <a:cxnLst>
                <a:cxn ang="0">
                  <a:pos x="0" y="816"/>
                </a:cxn>
                <a:cxn ang="0">
                  <a:pos x="432" y="624"/>
                </a:cxn>
                <a:cxn ang="0">
                  <a:pos x="816" y="240"/>
                </a:cxn>
                <a:cxn ang="0">
                  <a:pos x="912" y="0"/>
                </a:cxn>
              </a:cxnLst>
              <a:rect l="0" t="0" r="r" b="b"/>
              <a:pathLst>
                <a:path w="912" h="816">
                  <a:moveTo>
                    <a:pt x="0" y="816"/>
                  </a:moveTo>
                  <a:cubicBezTo>
                    <a:pt x="148" y="768"/>
                    <a:pt x="296" y="720"/>
                    <a:pt x="432" y="624"/>
                  </a:cubicBezTo>
                  <a:cubicBezTo>
                    <a:pt x="568" y="528"/>
                    <a:pt x="736" y="344"/>
                    <a:pt x="816" y="240"/>
                  </a:cubicBezTo>
                  <a:cubicBezTo>
                    <a:pt x="896" y="136"/>
                    <a:pt x="904" y="68"/>
                    <a:pt x="912" y="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38" name="Text Box 27"/>
            <p:cNvSpPr txBox="1">
              <a:spLocks noChangeArrowheads="1"/>
            </p:cNvSpPr>
            <p:nvPr/>
          </p:nvSpPr>
          <p:spPr bwMode="auto">
            <a:xfrm>
              <a:off x="3696" y="1769"/>
              <a:ext cx="233" cy="252"/>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2000" b="1" i="1">
                  <a:solidFill>
                    <a:schemeClr val="tx1"/>
                  </a:solidFill>
                  <a:latin typeface="+mj-lt"/>
                  <a:cs typeface="Times New Roman" pitchFamily="18" charset="0"/>
                </a:rPr>
                <a:t>S</a:t>
              </a:r>
              <a:r>
                <a:rPr kumimoji="0" lang="en-US" sz="2000" b="1" i="1" baseline="-25000">
                  <a:solidFill>
                    <a:schemeClr val="tx1"/>
                  </a:solidFill>
                  <a:latin typeface="+mj-lt"/>
                  <a:cs typeface="Times New Roman" pitchFamily="18" charset="0"/>
                </a:rPr>
                <a:t>s</a:t>
              </a:r>
              <a:endParaRPr kumimoji="0" lang="en-US" sz="2000" b="1">
                <a:solidFill>
                  <a:schemeClr val="tx1"/>
                </a:solidFill>
                <a:latin typeface="+mj-lt"/>
                <a:cs typeface="Times New Roman" pitchFamily="18" charset="0"/>
              </a:endParaRPr>
            </a:p>
          </p:txBody>
        </p:sp>
      </p:grpSp>
      <p:grpSp>
        <p:nvGrpSpPr>
          <p:cNvPr id="39" name="Group 48"/>
          <p:cNvGrpSpPr>
            <a:grpSpLocks/>
          </p:cNvGrpSpPr>
          <p:nvPr/>
        </p:nvGrpSpPr>
        <p:grpSpPr bwMode="auto">
          <a:xfrm>
            <a:off x="5737225" y="2760490"/>
            <a:ext cx="1990726" cy="2374900"/>
            <a:chOff x="3099" y="2124"/>
            <a:chExt cx="1254" cy="1496"/>
          </a:xfrm>
        </p:grpSpPr>
        <p:sp>
          <p:nvSpPr>
            <p:cNvPr id="40" name="Freeform 28"/>
            <p:cNvSpPr>
              <a:spLocks/>
            </p:cNvSpPr>
            <p:nvPr/>
          </p:nvSpPr>
          <p:spPr bwMode="auto">
            <a:xfrm>
              <a:off x="3099" y="2375"/>
              <a:ext cx="1085" cy="1245"/>
            </a:xfrm>
            <a:custGeom>
              <a:avLst/>
              <a:gdLst/>
              <a:ahLst/>
              <a:cxnLst>
                <a:cxn ang="0">
                  <a:pos x="0" y="816"/>
                </a:cxn>
                <a:cxn ang="0">
                  <a:pos x="432" y="624"/>
                </a:cxn>
                <a:cxn ang="0">
                  <a:pos x="816" y="240"/>
                </a:cxn>
                <a:cxn ang="0">
                  <a:pos x="912" y="0"/>
                </a:cxn>
              </a:cxnLst>
              <a:rect l="0" t="0" r="r" b="b"/>
              <a:pathLst>
                <a:path w="912" h="816">
                  <a:moveTo>
                    <a:pt x="0" y="816"/>
                  </a:moveTo>
                  <a:cubicBezTo>
                    <a:pt x="148" y="768"/>
                    <a:pt x="296" y="720"/>
                    <a:pt x="432" y="624"/>
                  </a:cubicBezTo>
                  <a:cubicBezTo>
                    <a:pt x="568" y="528"/>
                    <a:pt x="736" y="344"/>
                    <a:pt x="816" y="240"/>
                  </a:cubicBezTo>
                  <a:cubicBezTo>
                    <a:pt x="896" y="136"/>
                    <a:pt x="904" y="68"/>
                    <a:pt x="912" y="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41" name="Text Box 29"/>
            <p:cNvSpPr txBox="1">
              <a:spLocks noChangeArrowheads="1"/>
            </p:cNvSpPr>
            <p:nvPr/>
          </p:nvSpPr>
          <p:spPr bwMode="auto">
            <a:xfrm>
              <a:off x="4105" y="2124"/>
              <a:ext cx="248" cy="252"/>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2000" b="1" i="1">
                  <a:solidFill>
                    <a:schemeClr val="tx1"/>
                  </a:solidFill>
                  <a:latin typeface="+mj-lt"/>
                  <a:cs typeface="Times New Roman" pitchFamily="18" charset="0"/>
                </a:rPr>
                <a:t>S</a:t>
              </a:r>
              <a:r>
                <a:rPr kumimoji="0" lang="en-US" sz="2000" b="1" i="1" baseline="-25000">
                  <a:solidFill>
                    <a:schemeClr val="tx1"/>
                  </a:solidFill>
                  <a:latin typeface="+mj-lt"/>
                  <a:cs typeface="Times New Roman" pitchFamily="18" charset="0"/>
                </a:rPr>
                <a:t>u</a:t>
              </a:r>
              <a:endParaRPr kumimoji="0" lang="en-US" sz="2000" b="1">
                <a:solidFill>
                  <a:schemeClr val="tx1"/>
                </a:solidFill>
                <a:latin typeface="+mj-lt"/>
                <a:cs typeface="Times New Roman" pitchFamily="18" charset="0"/>
              </a:endParaRPr>
            </a:p>
          </p:txBody>
        </p:sp>
      </p:grpSp>
      <p:sp>
        <p:nvSpPr>
          <p:cNvPr id="42" name="Line 39"/>
          <p:cNvSpPr>
            <a:spLocks noChangeShapeType="1"/>
          </p:cNvSpPr>
          <p:nvPr/>
        </p:nvSpPr>
        <p:spPr bwMode="auto">
          <a:xfrm flipH="1">
            <a:off x="4751385" y="4636915"/>
            <a:ext cx="1752600" cy="0"/>
          </a:xfrm>
          <a:prstGeom prst="line">
            <a:avLst/>
          </a:prstGeom>
          <a:noFill/>
          <a:ln w="31750" cap="rnd">
            <a:solidFill>
              <a:schemeClr val="tx1"/>
            </a:solidFill>
            <a:prstDash val="sysDot"/>
            <a:round/>
            <a:headEnd/>
            <a:tailEnd/>
          </a:ln>
          <a:effectLst/>
        </p:spPr>
        <p:txBody>
          <a:bodyPr lIns="92075" tIns="46038" rIns="92075" bIns="46038">
            <a:prstTxWarp prst="textNoShape">
              <a:avLst/>
            </a:prstTxWarp>
          </a:bodyPr>
          <a:lstStyle/>
          <a:p>
            <a:endParaRPr lang="en-US" sz="1600" b="1">
              <a:latin typeface="+mj-lt"/>
              <a:cs typeface="Times New Roman" pitchFamily="18" charset="0"/>
            </a:endParaRPr>
          </a:p>
        </p:txBody>
      </p:sp>
      <p:sp>
        <p:nvSpPr>
          <p:cNvPr id="43" name="Line 40"/>
          <p:cNvSpPr>
            <a:spLocks noChangeShapeType="1"/>
          </p:cNvSpPr>
          <p:nvPr/>
        </p:nvSpPr>
        <p:spPr bwMode="auto">
          <a:xfrm flipH="1">
            <a:off x="4741860" y="3417715"/>
            <a:ext cx="1752600" cy="0"/>
          </a:xfrm>
          <a:prstGeom prst="line">
            <a:avLst/>
          </a:prstGeom>
          <a:noFill/>
          <a:ln w="31750" cap="rnd">
            <a:solidFill>
              <a:schemeClr val="tx1"/>
            </a:solidFill>
            <a:prstDash val="sysDot"/>
            <a:round/>
            <a:headEnd/>
            <a:tailEnd/>
          </a:ln>
          <a:effectLst/>
        </p:spPr>
        <p:txBody>
          <a:bodyPr lIns="92075" tIns="46038" rIns="92075" bIns="46038">
            <a:prstTxWarp prst="textNoShape">
              <a:avLst/>
            </a:prstTxWarp>
          </a:bodyPr>
          <a:lstStyle/>
          <a:p>
            <a:endParaRPr lang="en-US" sz="1600" b="1">
              <a:latin typeface="+mj-lt"/>
              <a:cs typeface="Times New Roman" pitchFamily="18" charset="0"/>
            </a:endParaRPr>
          </a:p>
        </p:txBody>
      </p:sp>
      <p:sp>
        <p:nvSpPr>
          <p:cNvPr id="44" name="Oval 37"/>
          <p:cNvSpPr>
            <a:spLocks noChangeAspect="1" noChangeArrowheads="1"/>
          </p:cNvSpPr>
          <p:nvPr/>
        </p:nvSpPr>
        <p:spPr bwMode="auto">
          <a:xfrm>
            <a:off x="6456360" y="3358978"/>
            <a:ext cx="115888"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1">
              <a:solidFill>
                <a:schemeClr val="tx1"/>
              </a:solidFill>
              <a:latin typeface="+mj-lt"/>
              <a:cs typeface="Times New Roman" pitchFamily="18" charset="0"/>
            </a:endParaRPr>
          </a:p>
        </p:txBody>
      </p:sp>
      <p:sp>
        <p:nvSpPr>
          <p:cNvPr id="45" name="Oval 38"/>
          <p:cNvSpPr>
            <a:spLocks noChangeAspect="1" noChangeArrowheads="1"/>
          </p:cNvSpPr>
          <p:nvPr/>
        </p:nvSpPr>
        <p:spPr bwMode="auto">
          <a:xfrm>
            <a:off x="6484935" y="4578178"/>
            <a:ext cx="115888"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1">
              <a:solidFill>
                <a:schemeClr val="tx1"/>
              </a:solidFill>
              <a:latin typeface="+mj-lt"/>
              <a:cs typeface="Times New Roman" pitchFamily="18" charset="0"/>
            </a:endParaRPr>
          </a:p>
        </p:txBody>
      </p:sp>
      <p:sp>
        <p:nvSpPr>
          <p:cNvPr id="46" name="Text Box 41"/>
          <p:cNvSpPr txBox="1">
            <a:spLocks noChangeArrowheads="1"/>
          </p:cNvSpPr>
          <p:nvPr/>
        </p:nvSpPr>
        <p:spPr bwMode="auto">
          <a:xfrm>
            <a:off x="4284343" y="3213372"/>
            <a:ext cx="449162" cy="369332"/>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b="1" i="1" dirty="0" err="1">
                <a:latin typeface="+mj-lt"/>
                <a:cs typeface="Times New Roman" pitchFamily="18" charset="0"/>
              </a:rPr>
              <a:t>W</a:t>
            </a:r>
            <a:r>
              <a:rPr kumimoji="0" lang="en-US" b="1" i="1" baseline="-25000" dirty="0" err="1">
                <a:latin typeface="+mj-lt"/>
                <a:cs typeface="Times New Roman" pitchFamily="18" charset="0"/>
              </a:rPr>
              <a:t>s</a:t>
            </a:r>
            <a:endParaRPr kumimoji="0" lang="en-US" b="1" i="1" baseline="-25000" dirty="0">
              <a:latin typeface="+mj-lt"/>
              <a:cs typeface="Times New Roman" pitchFamily="18" charset="0"/>
            </a:endParaRPr>
          </a:p>
        </p:txBody>
      </p:sp>
      <p:sp>
        <p:nvSpPr>
          <p:cNvPr id="47" name="Text Box 44"/>
          <p:cNvSpPr txBox="1">
            <a:spLocks noChangeArrowheads="1"/>
          </p:cNvSpPr>
          <p:nvPr/>
        </p:nvSpPr>
        <p:spPr bwMode="auto">
          <a:xfrm>
            <a:off x="4263705" y="4451622"/>
            <a:ext cx="471347" cy="369332"/>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b="1" i="1" dirty="0">
                <a:latin typeface="+mj-lt"/>
                <a:cs typeface="Times New Roman" pitchFamily="18" charset="0"/>
              </a:rPr>
              <a:t>W</a:t>
            </a:r>
            <a:r>
              <a:rPr kumimoji="0" lang="en-US" b="1" i="1" baseline="-25000" dirty="0">
                <a:latin typeface="+mj-lt"/>
                <a:cs typeface="Times New Roman" pitchFamily="18" charset="0"/>
              </a:rPr>
              <a:t>u</a:t>
            </a:r>
          </a:p>
        </p:txBody>
      </p:sp>
    </p:spTree>
    <p:extLst>
      <p:ext uri="{BB962C8B-B14F-4D97-AF65-F5344CB8AC3E}">
        <p14:creationId xmlns:p14="http://schemas.microsoft.com/office/powerpoint/2010/main" val="651923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92466" y="1298634"/>
            <a:ext cx="6253629" cy="5071145"/>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61" name="Text Box 10"/>
          <p:cNvSpPr txBox="1">
            <a:spLocks noChangeArrowheads="1"/>
          </p:cNvSpPr>
          <p:nvPr/>
        </p:nvSpPr>
        <p:spPr bwMode="auto">
          <a:xfrm>
            <a:off x="57484" y="2025250"/>
            <a:ext cx="2743238" cy="364715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000" dirty="0" smtClean="0">
                <a:latin typeface="+mj-lt"/>
                <a:cs typeface="Times New Roman" pitchFamily="18" charset="0"/>
              </a:rPr>
              <a:t>The </a:t>
            </a:r>
            <a:r>
              <a:rPr lang="en-US" sz="2000" dirty="0">
                <a:latin typeface="+mj-lt"/>
                <a:cs typeface="Times New Roman" pitchFamily="18" charset="0"/>
              </a:rPr>
              <a:t>mean </a:t>
            </a:r>
            <a:r>
              <a:rPr lang="en-US" sz="2000" dirty="0" smtClean="0">
                <a:latin typeface="+mj-lt"/>
                <a:cs typeface="Times New Roman" pitchFamily="18" charset="0"/>
              </a:rPr>
              <a:t>earnings </a:t>
            </a:r>
            <a:br>
              <a:rPr lang="en-US" sz="2000" dirty="0" smtClean="0">
                <a:latin typeface="+mj-lt"/>
                <a:cs typeface="Times New Roman" pitchFamily="18" charset="0"/>
              </a:rPr>
            </a:br>
            <a:r>
              <a:rPr lang="en-US" sz="2000" dirty="0" smtClean="0">
                <a:latin typeface="+mj-lt"/>
                <a:cs typeface="Times New Roman" pitchFamily="18" charset="0"/>
              </a:rPr>
              <a:t>of </a:t>
            </a:r>
            <a:r>
              <a:rPr lang="en-US" sz="2000" dirty="0">
                <a:latin typeface="+mj-lt"/>
                <a:cs typeface="Times New Roman" pitchFamily="18" charset="0"/>
              </a:rPr>
              <a:t>males </a:t>
            </a:r>
            <a:r>
              <a:rPr lang="en-US" sz="2000" dirty="0" smtClean="0">
                <a:latin typeface="+mj-lt"/>
                <a:cs typeface="Times New Roman" pitchFamily="18" charset="0"/>
              </a:rPr>
              <a:t>&amp; females by </a:t>
            </a:r>
            <a:r>
              <a:rPr lang="en-US" sz="2000" dirty="0">
                <a:latin typeface="+mj-lt"/>
                <a:cs typeface="Times New Roman" pitchFamily="18" charset="0"/>
              </a:rPr>
              <a:t>education level </a:t>
            </a:r>
            <a:r>
              <a:rPr lang="en-US" sz="2000" dirty="0" smtClean="0">
                <a:latin typeface="+mj-lt"/>
                <a:cs typeface="Times New Roman" pitchFamily="18" charset="0"/>
              </a:rPr>
              <a:t>in 2014 </a:t>
            </a:r>
            <a:r>
              <a:rPr lang="en-US" sz="2000" dirty="0">
                <a:latin typeface="+mj-lt"/>
                <a:cs typeface="Times New Roman" pitchFamily="18" charset="0"/>
              </a:rPr>
              <a:t>are </a:t>
            </a:r>
            <a:r>
              <a:rPr lang="en-US" sz="2000" dirty="0" smtClean="0">
                <a:latin typeface="+mj-lt"/>
                <a:cs typeface="Times New Roman" pitchFamily="18" charset="0"/>
              </a:rPr>
              <a:t>listed to </a:t>
            </a:r>
            <a:r>
              <a:rPr lang="en-US" sz="2000" dirty="0">
                <a:latin typeface="+mj-lt"/>
                <a:cs typeface="Times New Roman" pitchFamily="18" charset="0"/>
              </a:rPr>
              <a:t>the right</a:t>
            </a:r>
            <a:r>
              <a:rPr lang="en-US" sz="2000" dirty="0" smtClean="0">
                <a:latin typeface="+mj-lt"/>
                <a:cs typeface="Times New Roman" pitchFamily="18" charset="0"/>
              </a:rPr>
              <a:t>.</a:t>
            </a:r>
          </a:p>
          <a:p>
            <a:pPr marL="115888" indent="-115888">
              <a:lnSpc>
                <a:spcPct val="90000"/>
              </a:lnSpc>
              <a:spcBef>
                <a:spcPts val="900"/>
              </a:spcBef>
              <a:buFontTx/>
              <a:buChar char="•"/>
            </a:pPr>
            <a:r>
              <a:rPr lang="en-US" sz="2000" dirty="0" smtClean="0">
                <a:latin typeface="+mj-lt"/>
                <a:cs typeface="Times New Roman" pitchFamily="18" charset="0"/>
              </a:rPr>
              <a:t>Earnings of both </a:t>
            </a:r>
            <a:r>
              <a:rPr lang="en-US" sz="2000" dirty="0">
                <a:latin typeface="+mj-lt"/>
                <a:cs typeface="Times New Roman" pitchFamily="18" charset="0"/>
              </a:rPr>
              <a:t>men </a:t>
            </a:r>
            <a:r>
              <a:rPr lang="en-US" sz="2000" dirty="0" smtClean="0">
                <a:latin typeface="+mj-lt"/>
                <a:cs typeface="Times New Roman" pitchFamily="18" charset="0"/>
              </a:rPr>
              <a:t>and women increase with education.</a:t>
            </a:r>
          </a:p>
          <a:p>
            <a:pPr marL="115888" indent="-115888">
              <a:lnSpc>
                <a:spcPct val="90000"/>
              </a:lnSpc>
              <a:spcBef>
                <a:spcPts val="900"/>
              </a:spcBef>
              <a:buFontTx/>
              <a:buChar char="•"/>
            </a:pPr>
            <a:r>
              <a:rPr lang="en-US" sz="2000" dirty="0" smtClean="0">
                <a:latin typeface="+mj-lt"/>
                <a:cs typeface="Times New Roman" pitchFamily="18" charset="0"/>
              </a:rPr>
              <a:t>Note: the earnings </a:t>
            </a:r>
            <a:br>
              <a:rPr lang="en-US" sz="2000" dirty="0" smtClean="0">
                <a:latin typeface="+mj-lt"/>
                <a:cs typeface="Times New Roman" pitchFamily="18" charset="0"/>
              </a:rPr>
            </a:br>
            <a:r>
              <a:rPr lang="en-US" sz="2000" dirty="0" smtClean="0">
                <a:latin typeface="+mj-lt"/>
                <a:cs typeface="Times New Roman" pitchFamily="18" charset="0"/>
              </a:rPr>
              <a:t>of women were </a:t>
            </a:r>
            <a:r>
              <a:rPr lang="en-US" sz="2000" dirty="0">
                <a:latin typeface="+mj-lt"/>
                <a:cs typeface="Times New Roman" pitchFamily="18" charset="0"/>
              </a:rPr>
              <a:t>only about </a:t>
            </a:r>
            <a:r>
              <a:rPr lang="en-US" sz="2000" dirty="0" smtClean="0">
                <a:latin typeface="+mj-lt"/>
                <a:cs typeface="Times New Roman" pitchFamily="18" charset="0"/>
              </a:rPr>
              <a:t>two-thirds</a:t>
            </a:r>
            <a:br>
              <a:rPr lang="en-US" sz="2000" dirty="0" smtClean="0">
                <a:latin typeface="+mj-lt"/>
                <a:cs typeface="Times New Roman" pitchFamily="18" charset="0"/>
              </a:rPr>
            </a:br>
            <a:r>
              <a:rPr lang="en-US" sz="2000" dirty="0" smtClean="0">
                <a:latin typeface="+mj-lt"/>
                <a:cs typeface="Times New Roman" pitchFamily="18" charset="0"/>
              </a:rPr>
              <a:t> those </a:t>
            </a:r>
            <a:r>
              <a:rPr lang="en-US" sz="2000" dirty="0">
                <a:latin typeface="+mj-lt"/>
                <a:cs typeface="Times New Roman" pitchFamily="18" charset="0"/>
              </a:rPr>
              <a:t>of </a:t>
            </a:r>
            <a:r>
              <a:rPr lang="en-US" sz="2000" dirty="0" smtClean="0">
                <a:latin typeface="+mj-lt"/>
                <a:cs typeface="Times New Roman" pitchFamily="18" charset="0"/>
              </a:rPr>
              <a:t>similarly educated </a:t>
            </a:r>
            <a:r>
              <a:rPr lang="en-US" sz="2000" dirty="0">
                <a:latin typeface="+mj-lt"/>
                <a:cs typeface="Times New Roman" pitchFamily="18" charset="0"/>
              </a:rPr>
              <a:t>men</a:t>
            </a:r>
            <a:r>
              <a:rPr lang="en-US" sz="2000" dirty="0" smtClean="0">
                <a:latin typeface="+mj-lt"/>
                <a:cs typeface="Times New Roman" pitchFamily="18" charset="0"/>
              </a:rPr>
              <a:t>.</a:t>
            </a:r>
          </a:p>
        </p:txBody>
      </p:sp>
      <p:sp>
        <p:nvSpPr>
          <p:cNvPr id="267" name="Title 1"/>
          <p:cNvSpPr>
            <a:spLocks noGrp="1"/>
          </p:cNvSpPr>
          <p:nvPr>
            <p:ph type="title"/>
          </p:nvPr>
        </p:nvSpPr>
        <p:spPr>
          <a:xfrm>
            <a:off x="119569" y="431758"/>
            <a:ext cx="8904855" cy="596684"/>
          </a:xfrm>
        </p:spPr>
        <p:txBody>
          <a:bodyPr/>
          <a:lstStyle/>
          <a:p>
            <a:r>
              <a:rPr lang="en-US" dirty="0"/>
              <a:t>Level of Education and Earnings</a:t>
            </a:r>
          </a:p>
        </p:txBody>
      </p:sp>
      <p:sp>
        <p:nvSpPr>
          <p:cNvPr id="309" name="Rectangle 3"/>
          <p:cNvSpPr>
            <a:spLocks noChangeArrowheads="1"/>
          </p:cNvSpPr>
          <p:nvPr/>
        </p:nvSpPr>
        <p:spPr bwMode="auto">
          <a:xfrm>
            <a:off x="3715643" y="1581717"/>
            <a:ext cx="3719512" cy="0"/>
          </a:xfrm>
          <a:prstGeom prst="rect">
            <a:avLst/>
          </a:prstGeom>
          <a:solidFill>
            <a:srgbClr val="003F6E"/>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0" name="Rectangle 4"/>
          <p:cNvSpPr>
            <a:spLocks noChangeArrowheads="1"/>
          </p:cNvSpPr>
          <p:nvPr/>
        </p:nvSpPr>
        <p:spPr bwMode="auto">
          <a:xfrm>
            <a:off x="3715643" y="1581717"/>
            <a:ext cx="3719512" cy="0"/>
          </a:xfrm>
          <a:prstGeom prst="rect">
            <a:avLst/>
          </a:prstGeom>
          <a:solidFill>
            <a:srgbClr val="003F6E"/>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1" name="Rectangle 5"/>
          <p:cNvSpPr>
            <a:spLocks noChangeArrowheads="1"/>
          </p:cNvSpPr>
          <p:nvPr/>
        </p:nvSpPr>
        <p:spPr bwMode="auto">
          <a:xfrm>
            <a:off x="3639443" y="1788092"/>
            <a:ext cx="0" cy="223838"/>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2" name="Rectangle 6"/>
          <p:cNvSpPr>
            <a:spLocks noChangeArrowheads="1"/>
          </p:cNvSpPr>
          <p:nvPr/>
        </p:nvSpPr>
        <p:spPr bwMode="auto">
          <a:xfrm>
            <a:off x="3639443" y="1788092"/>
            <a:ext cx="0" cy="223838"/>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3" name="Rectangle 7"/>
          <p:cNvSpPr>
            <a:spLocks noChangeArrowheads="1"/>
          </p:cNvSpPr>
          <p:nvPr/>
        </p:nvSpPr>
        <p:spPr bwMode="auto">
          <a:xfrm>
            <a:off x="3639443" y="2045267"/>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4" name="Rectangle 8"/>
          <p:cNvSpPr>
            <a:spLocks noChangeArrowheads="1"/>
          </p:cNvSpPr>
          <p:nvPr/>
        </p:nvSpPr>
        <p:spPr bwMode="auto">
          <a:xfrm>
            <a:off x="3639443" y="2045267"/>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5" name="Rectangle 9"/>
          <p:cNvSpPr>
            <a:spLocks noChangeArrowheads="1"/>
          </p:cNvSpPr>
          <p:nvPr/>
        </p:nvSpPr>
        <p:spPr bwMode="auto">
          <a:xfrm>
            <a:off x="3639443" y="2388167"/>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6" name="Rectangle 10"/>
          <p:cNvSpPr>
            <a:spLocks noChangeArrowheads="1"/>
          </p:cNvSpPr>
          <p:nvPr/>
        </p:nvSpPr>
        <p:spPr bwMode="auto">
          <a:xfrm>
            <a:off x="3639443" y="2388167"/>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7" name="Rectangle 11"/>
          <p:cNvSpPr>
            <a:spLocks noChangeArrowheads="1"/>
          </p:cNvSpPr>
          <p:nvPr/>
        </p:nvSpPr>
        <p:spPr bwMode="auto">
          <a:xfrm>
            <a:off x="3639443" y="2646930"/>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8" name="Rectangle 12"/>
          <p:cNvSpPr>
            <a:spLocks noChangeArrowheads="1"/>
          </p:cNvSpPr>
          <p:nvPr/>
        </p:nvSpPr>
        <p:spPr bwMode="auto">
          <a:xfrm>
            <a:off x="3639443" y="2646930"/>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19" name="Rectangle 13"/>
          <p:cNvSpPr>
            <a:spLocks noChangeArrowheads="1"/>
          </p:cNvSpPr>
          <p:nvPr/>
        </p:nvSpPr>
        <p:spPr bwMode="auto">
          <a:xfrm>
            <a:off x="3639443" y="2989830"/>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0" name="Rectangle 14"/>
          <p:cNvSpPr>
            <a:spLocks noChangeArrowheads="1"/>
          </p:cNvSpPr>
          <p:nvPr/>
        </p:nvSpPr>
        <p:spPr bwMode="auto">
          <a:xfrm>
            <a:off x="3639443" y="2989830"/>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1" name="Rectangle 15"/>
          <p:cNvSpPr>
            <a:spLocks noChangeArrowheads="1"/>
          </p:cNvSpPr>
          <p:nvPr/>
        </p:nvSpPr>
        <p:spPr bwMode="auto">
          <a:xfrm>
            <a:off x="3639443" y="3248592"/>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2" name="Rectangle 16"/>
          <p:cNvSpPr>
            <a:spLocks noChangeArrowheads="1"/>
          </p:cNvSpPr>
          <p:nvPr/>
        </p:nvSpPr>
        <p:spPr bwMode="auto">
          <a:xfrm>
            <a:off x="3639443" y="3248592"/>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3" name="Rectangle 17"/>
          <p:cNvSpPr>
            <a:spLocks noChangeArrowheads="1"/>
          </p:cNvSpPr>
          <p:nvPr/>
        </p:nvSpPr>
        <p:spPr bwMode="auto">
          <a:xfrm>
            <a:off x="3639443" y="3591492"/>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4" name="Rectangle 18"/>
          <p:cNvSpPr>
            <a:spLocks noChangeArrowheads="1"/>
          </p:cNvSpPr>
          <p:nvPr/>
        </p:nvSpPr>
        <p:spPr bwMode="auto">
          <a:xfrm>
            <a:off x="3639443" y="3591492"/>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5" name="Rectangle 19"/>
          <p:cNvSpPr>
            <a:spLocks noChangeArrowheads="1"/>
          </p:cNvSpPr>
          <p:nvPr/>
        </p:nvSpPr>
        <p:spPr bwMode="auto">
          <a:xfrm>
            <a:off x="3639443" y="3848667"/>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6" name="Rectangle 20"/>
          <p:cNvSpPr>
            <a:spLocks noChangeArrowheads="1"/>
          </p:cNvSpPr>
          <p:nvPr/>
        </p:nvSpPr>
        <p:spPr bwMode="auto">
          <a:xfrm>
            <a:off x="3639443" y="3848667"/>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7" name="Rectangle 21"/>
          <p:cNvSpPr>
            <a:spLocks noChangeArrowheads="1"/>
          </p:cNvSpPr>
          <p:nvPr/>
        </p:nvSpPr>
        <p:spPr bwMode="auto">
          <a:xfrm>
            <a:off x="3639443" y="4193155"/>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8" name="Rectangle 22"/>
          <p:cNvSpPr>
            <a:spLocks noChangeArrowheads="1"/>
          </p:cNvSpPr>
          <p:nvPr/>
        </p:nvSpPr>
        <p:spPr bwMode="auto">
          <a:xfrm>
            <a:off x="3639443" y="4193155"/>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29" name="Rectangle 23"/>
          <p:cNvSpPr>
            <a:spLocks noChangeArrowheads="1"/>
          </p:cNvSpPr>
          <p:nvPr/>
        </p:nvSpPr>
        <p:spPr bwMode="auto">
          <a:xfrm>
            <a:off x="3639443" y="4451917"/>
            <a:ext cx="0" cy="223838"/>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0" name="Rectangle 24"/>
          <p:cNvSpPr>
            <a:spLocks noChangeArrowheads="1"/>
          </p:cNvSpPr>
          <p:nvPr/>
        </p:nvSpPr>
        <p:spPr bwMode="auto">
          <a:xfrm>
            <a:off x="3639443" y="4451917"/>
            <a:ext cx="0" cy="223838"/>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1" name="Rectangle 25"/>
          <p:cNvSpPr>
            <a:spLocks noChangeArrowheads="1"/>
          </p:cNvSpPr>
          <p:nvPr/>
        </p:nvSpPr>
        <p:spPr bwMode="auto">
          <a:xfrm>
            <a:off x="3639443" y="4794817"/>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2" name="Rectangle 26"/>
          <p:cNvSpPr>
            <a:spLocks noChangeArrowheads="1"/>
          </p:cNvSpPr>
          <p:nvPr/>
        </p:nvSpPr>
        <p:spPr bwMode="auto">
          <a:xfrm>
            <a:off x="3639443" y="4794817"/>
            <a:ext cx="0" cy="225425"/>
          </a:xfrm>
          <a:prstGeom prst="rect">
            <a:avLst/>
          </a:prstGeom>
          <a:solidFill>
            <a:srgbClr val="531475"/>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3" name="Rectangle 27"/>
          <p:cNvSpPr>
            <a:spLocks noChangeArrowheads="1"/>
          </p:cNvSpPr>
          <p:nvPr/>
        </p:nvSpPr>
        <p:spPr bwMode="auto">
          <a:xfrm>
            <a:off x="3639443" y="5051992"/>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4" name="Rectangle 28"/>
          <p:cNvSpPr>
            <a:spLocks noChangeArrowheads="1"/>
          </p:cNvSpPr>
          <p:nvPr/>
        </p:nvSpPr>
        <p:spPr bwMode="auto">
          <a:xfrm>
            <a:off x="3639443" y="5051992"/>
            <a:ext cx="0" cy="22542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7" name="Rectangle 47"/>
          <p:cNvSpPr>
            <a:spLocks noChangeArrowheads="1"/>
          </p:cNvSpPr>
          <p:nvPr/>
        </p:nvSpPr>
        <p:spPr bwMode="auto">
          <a:xfrm>
            <a:off x="6700143" y="2189730"/>
            <a:ext cx="0" cy="15557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8" name="Rectangle 56"/>
          <p:cNvSpPr>
            <a:spLocks noChangeArrowheads="1"/>
          </p:cNvSpPr>
          <p:nvPr/>
        </p:nvSpPr>
        <p:spPr bwMode="auto">
          <a:xfrm>
            <a:off x="6700143" y="2189730"/>
            <a:ext cx="0" cy="155575"/>
          </a:xfrm>
          <a:prstGeom prst="rect">
            <a:avLst/>
          </a:prstGeom>
          <a:solidFill>
            <a:srgbClr val="8A222A"/>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339" name="Rectangle 69"/>
          <p:cNvSpPr>
            <a:spLocks noChangeAspect="1" noChangeArrowheads="1"/>
          </p:cNvSpPr>
          <p:nvPr/>
        </p:nvSpPr>
        <p:spPr bwMode="auto">
          <a:xfrm>
            <a:off x="2771382" y="1643630"/>
            <a:ext cx="953786" cy="393954"/>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600" b="0">
                <a:solidFill>
                  <a:srgbClr val="000000"/>
                </a:solidFill>
                <a:latin typeface="+mj-lt"/>
                <a:cs typeface="Times New Roman" pitchFamily="18" charset="0"/>
              </a:rPr>
              <a:t>Less than</a:t>
            </a:r>
            <a:br>
              <a:rPr lang="en-US" sz="1600" b="0">
                <a:solidFill>
                  <a:srgbClr val="000000"/>
                </a:solidFill>
                <a:latin typeface="+mj-lt"/>
                <a:cs typeface="Times New Roman" pitchFamily="18" charset="0"/>
              </a:rPr>
            </a:br>
            <a:r>
              <a:rPr lang="en-US" sz="1600" b="0">
                <a:solidFill>
                  <a:srgbClr val="000000"/>
                </a:solidFill>
                <a:latin typeface="+mj-lt"/>
                <a:cs typeface="Times New Roman" pitchFamily="18" charset="0"/>
              </a:rPr>
              <a:t>high school</a:t>
            </a:r>
            <a:endParaRPr lang="en-US" sz="1600" b="0">
              <a:solidFill>
                <a:schemeClr val="tx1"/>
              </a:solidFill>
              <a:latin typeface="+mj-lt"/>
              <a:cs typeface="Times New Roman" pitchFamily="18" charset="0"/>
            </a:endParaRPr>
          </a:p>
        </p:txBody>
      </p:sp>
      <p:sp>
        <p:nvSpPr>
          <p:cNvPr id="340" name="Rectangle 79"/>
          <p:cNvSpPr>
            <a:spLocks noChangeAspect="1" noChangeArrowheads="1"/>
          </p:cNvSpPr>
          <p:nvPr/>
        </p:nvSpPr>
        <p:spPr bwMode="auto">
          <a:xfrm>
            <a:off x="3181813" y="2400867"/>
            <a:ext cx="537005" cy="393954"/>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600" b="0">
                <a:solidFill>
                  <a:srgbClr val="000000"/>
                </a:solidFill>
                <a:latin typeface="+mj-lt"/>
                <a:cs typeface="Times New Roman" pitchFamily="18" charset="0"/>
              </a:rPr>
              <a:t>High</a:t>
            </a:r>
            <a:br>
              <a:rPr lang="en-US" sz="1600" b="0">
                <a:solidFill>
                  <a:srgbClr val="000000"/>
                </a:solidFill>
                <a:latin typeface="+mj-lt"/>
                <a:cs typeface="Times New Roman" pitchFamily="18" charset="0"/>
              </a:rPr>
            </a:br>
            <a:r>
              <a:rPr lang="en-US" sz="1600" b="0">
                <a:solidFill>
                  <a:srgbClr val="000000"/>
                </a:solidFill>
                <a:latin typeface="+mj-lt"/>
                <a:cs typeface="Times New Roman" pitchFamily="18" charset="0"/>
              </a:rPr>
              <a:t>school</a:t>
            </a:r>
            <a:endParaRPr lang="en-US" sz="1600" b="0">
              <a:solidFill>
                <a:schemeClr val="tx1"/>
              </a:solidFill>
              <a:latin typeface="+mj-lt"/>
              <a:cs typeface="Times New Roman" pitchFamily="18" charset="0"/>
            </a:endParaRPr>
          </a:p>
        </p:txBody>
      </p:sp>
      <p:sp>
        <p:nvSpPr>
          <p:cNvPr id="341" name="Rectangle 80"/>
          <p:cNvSpPr>
            <a:spLocks noChangeAspect="1" noChangeArrowheads="1"/>
          </p:cNvSpPr>
          <p:nvPr/>
        </p:nvSpPr>
        <p:spPr bwMode="auto">
          <a:xfrm>
            <a:off x="3124104" y="3207317"/>
            <a:ext cx="594714" cy="393954"/>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600" b="0">
                <a:solidFill>
                  <a:srgbClr val="000000"/>
                </a:solidFill>
                <a:latin typeface="+mj-lt"/>
                <a:cs typeface="Times New Roman" pitchFamily="18" charset="0"/>
              </a:rPr>
              <a:t>Some </a:t>
            </a:r>
            <a:br>
              <a:rPr lang="en-US" sz="1600" b="0">
                <a:solidFill>
                  <a:srgbClr val="000000"/>
                </a:solidFill>
                <a:latin typeface="+mj-lt"/>
                <a:cs typeface="Times New Roman" pitchFamily="18" charset="0"/>
              </a:rPr>
            </a:br>
            <a:r>
              <a:rPr lang="en-US" sz="1600" b="0">
                <a:solidFill>
                  <a:srgbClr val="000000"/>
                </a:solidFill>
                <a:latin typeface="+mj-lt"/>
                <a:cs typeface="Times New Roman" pitchFamily="18" charset="0"/>
              </a:rPr>
              <a:t>college</a:t>
            </a:r>
            <a:endParaRPr lang="en-US" sz="1600" b="0">
              <a:solidFill>
                <a:schemeClr val="tx1"/>
              </a:solidFill>
              <a:latin typeface="+mj-lt"/>
              <a:cs typeface="Times New Roman" pitchFamily="18" charset="0"/>
            </a:endParaRPr>
          </a:p>
        </p:txBody>
      </p:sp>
      <p:sp>
        <p:nvSpPr>
          <p:cNvPr id="342" name="Rectangle 81"/>
          <p:cNvSpPr>
            <a:spLocks noChangeAspect="1" noChangeArrowheads="1"/>
          </p:cNvSpPr>
          <p:nvPr/>
        </p:nvSpPr>
        <p:spPr bwMode="auto">
          <a:xfrm>
            <a:off x="2831267" y="4064567"/>
            <a:ext cx="887551" cy="393954"/>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600" b="0">
                <a:solidFill>
                  <a:srgbClr val="000000"/>
                </a:solidFill>
                <a:latin typeface="+mj-lt"/>
                <a:cs typeface="Times New Roman" pitchFamily="18" charset="0"/>
              </a:rPr>
              <a:t>Bachelor’s</a:t>
            </a:r>
            <a:br>
              <a:rPr lang="en-US" sz="1600" b="0">
                <a:solidFill>
                  <a:srgbClr val="000000"/>
                </a:solidFill>
                <a:latin typeface="+mj-lt"/>
                <a:cs typeface="Times New Roman" pitchFamily="18" charset="0"/>
              </a:rPr>
            </a:br>
            <a:r>
              <a:rPr lang="en-US" sz="1600" b="0">
                <a:solidFill>
                  <a:srgbClr val="000000"/>
                </a:solidFill>
                <a:latin typeface="+mj-lt"/>
                <a:cs typeface="Times New Roman" pitchFamily="18" charset="0"/>
              </a:rPr>
              <a:t>degree</a:t>
            </a:r>
            <a:endParaRPr lang="en-US" sz="1600" b="0">
              <a:solidFill>
                <a:schemeClr val="tx1"/>
              </a:solidFill>
              <a:latin typeface="+mj-lt"/>
              <a:cs typeface="Times New Roman" pitchFamily="18" charset="0"/>
            </a:endParaRPr>
          </a:p>
        </p:txBody>
      </p:sp>
      <p:sp>
        <p:nvSpPr>
          <p:cNvPr id="343" name="Rectangle 82"/>
          <p:cNvSpPr>
            <a:spLocks noChangeAspect="1" noChangeArrowheads="1"/>
          </p:cNvSpPr>
          <p:nvPr/>
        </p:nvSpPr>
        <p:spPr bwMode="auto">
          <a:xfrm>
            <a:off x="3001186" y="4851967"/>
            <a:ext cx="717632" cy="393954"/>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600" b="0">
                <a:solidFill>
                  <a:srgbClr val="000000"/>
                </a:solidFill>
                <a:latin typeface="+mj-lt"/>
                <a:cs typeface="Times New Roman" pitchFamily="18" charset="0"/>
              </a:rPr>
              <a:t>Master’s</a:t>
            </a:r>
            <a:br>
              <a:rPr lang="en-US" sz="1600" b="0">
                <a:solidFill>
                  <a:srgbClr val="000000"/>
                </a:solidFill>
                <a:latin typeface="+mj-lt"/>
                <a:cs typeface="Times New Roman" pitchFamily="18" charset="0"/>
              </a:rPr>
            </a:br>
            <a:r>
              <a:rPr lang="en-US" sz="1600" b="0">
                <a:solidFill>
                  <a:srgbClr val="000000"/>
                </a:solidFill>
                <a:latin typeface="+mj-lt"/>
                <a:cs typeface="Times New Roman" pitchFamily="18" charset="0"/>
              </a:rPr>
              <a:t>degree</a:t>
            </a:r>
            <a:endParaRPr lang="en-US" sz="1600" b="0">
              <a:solidFill>
                <a:schemeClr val="tx1"/>
              </a:solidFill>
              <a:latin typeface="+mj-lt"/>
              <a:cs typeface="Times New Roman" pitchFamily="18" charset="0"/>
            </a:endParaRPr>
          </a:p>
        </p:txBody>
      </p:sp>
      <p:sp>
        <p:nvSpPr>
          <p:cNvPr id="344" name="Rectangle 83"/>
          <p:cNvSpPr>
            <a:spLocks noChangeAspect="1" noChangeArrowheads="1"/>
          </p:cNvSpPr>
          <p:nvPr/>
        </p:nvSpPr>
        <p:spPr bwMode="auto">
          <a:xfrm>
            <a:off x="2999070" y="5645717"/>
            <a:ext cx="719748" cy="393954"/>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600" b="0" dirty="0">
                <a:solidFill>
                  <a:srgbClr val="000000"/>
                </a:solidFill>
                <a:latin typeface="+mj-lt"/>
                <a:cs typeface="Times New Roman" pitchFamily="18" charset="0"/>
              </a:rPr>
              <a:t>Doctoral</a:t>
            </a:r>
            <a:br>
              <a:rPr lang="en-US" sz="1600" b="0" dirty="0">
                <a:solidFill>
                  <a:srgbClr val="000000"/>
                </a:solidFill>
                <a:latin typeface="+mj-lt"/>
                <a:cs typeface="Times New Roman" pitchFamily="18" charset="0"/>
              </a:rPr>
            </a:br>
            <a:r>
              <a:rPr lang="en-US" sz="1600" b="0" dirty="0">
                <a:solidFill>
                  <a:srgbClr val="000000"/>
                </a:solidFill>
                <a:latin typeface="+mj-lt"/>
                <a:cs typeface="Times New Roman" pitchFamily="18" charset="0"/>
              </a:rPr>
              <a:t>degree</a:t>
            </a:r>
            <a:endParaRPr lang="en-US" sz="1600" b="0" dirty="0">
              <a:solidFill>
                <a:schemeClr val="tx1"/>
              </a:solidFill>
              <a:latin typeface="+mj-lt"/>
              <a:cs typeface="Times New Roman" pitchFamily="18" charset="0"/>
            </a:endParaRPr>
          </a:p>
        </p:txBody>
      </p:sp>
      <p:sp>
        <p:nvSpPr>
          <p:cNvPr id="345" name="Freeform 84"/>
          <p:cNvSpPr>
            <a:spLocks noChangeAspect="1"/>
          </p:cNvSpPr>
          <p:nvPr/>
        </p:nvSpPr>
        <p:spPr bwMode="auto">
          <a:xfrm>
            <a:off x="3853882" y="1342005"/>
            <a:ext cx="5026025" cy="5043487"/>
          </a:xfrm>
          <a:custGeom>
            <a:avLst/>
            <a:gdLst/>
            <a:ahLst/>
            <a:cxnLst>
              <a:cxn ang="0">
                <a:pos x="7028" y="0"/>
              </a:cxn>
              <a:cxn ang="0">
                <a:pos x="7028" y="7055"/>
              </a:cxn>
              <a:cxn ang="0">
                <a:pos x="0" y="7055"/>
              </a:cxn>
              <a:cxn ang="0">
                <a:pos x="0" y="0"/>
              </a:cxn>
              <a:cxn ang="0">
                <a:pos x="7028" y="0"/>
              </a:cxn>
              <a:cxn ang="0">
                <a:pos x="7028" y="0"/>
              </a:cxn>
            </a:cxnLst>
            <a:rect l="0" t="0" r="r" b="b"/>
            <a:pathLst>
              <a:path w="7028" h="7055">
                <a:moveTo>
                  <a:pt x="7028" y="0"/>
                </a:moveTo>
                <a:lnTo>
                  <a:pt x="7028" y="7055"/>
                </a:lnTo>
                <a:lnTo>
                  <a:pt x="0" y="7055"/>
                </a:lnTo>
                <a:lnTo>
                  <a:pt x="0" y="0"/>
                </a:lnTo>
                <a:lnTo>
                  <a:pt x="7028" y="0"/>
                </a:lnTo>
                <a:lnTo>
                  <a:pt x="7028" y="0"/>
                </a:lnTo>
                <a:close/>
              </a:path>
            </a:pathLst>
          </a:custGeom>
          <a:noFill/>
          <a:ln w="9525">
            <a:noFill/>
            <a:round/>
            <a:headEnd/>
            <a:tailEnd/>
          </a:ln>
        </p:spPr>
        <p:txBody>
          <a:bodyPr>
            <a:prstTxWarp prst="textNoShape">
              <a:avLst/>
            </a:prstTxWarp>
          </a:bodyPr>
          <a:lstStyle/>
          <a:p>
            <a:endParaRPr lang="en-US" sz="1600">
              <a:latin typeface="+mj-lt"/>
              <a:cs typeface="Times New Roman" pitchFamily="18" charset="0"/>
            </a:endParaRPr>
          </a:p>
        </p:txBody>
      </p:sp>
      <p:grpSp>
        <p:nvGrpSpPr>
          <p:cNvPr id="346" name="Group 677"/>
          <p:cNvGrpSpPr>
            <a:grpSpLocks/>
          </p:cNvGrpSpPr>
          <p:nvPr/>
        </p:nvGrpSpPr>
        <p:grpSpPr bwMode="auto">
          <a:xfrm>
            <a:off x="3840230" y="1562667"/>
            <a:ext cx="1602815" cy="274638"/>
            <a:chOff x="2451" y="667"/>
            <a:chExt cx="1102" cy="173"/>
          </a:xfrm>
        </p:grpSpPr>
        <p:sp>
          <p:nvSpPr>
            <p:cNvPr id="347" name="Rectangle 126"/>
            <p:cNvSpPr>
              <a:spLocks noChangeAspect="1" noChangeArrowheads="1"/>
            </p:cNvSpPr>
            <p:nvPr/>
          </p:nvSpPr>
          <p:spPr bwMode="auto">
            <a:xfrm>
              <a:off x="3160" y="671"/>
              <a:ext cx="393"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36,926</a:t>
              </a:r>
              <a:endParaRPr lang="en-US" sz="3600" b="0" dirty="0">
                <a:solidFill>
                  <a:schemeClr val="tx1"/>
                </a:solidFill>
                <a:latin typeface="+mj-lt"/>
                <a:cs typeface="Times New Roman" pitchFamily="18" charset="0"/>
              </a:endParaRPr>
            </a:p>
          </p:txBody>
        </p:sp>
        <p:sp>
          <p:nvSpPr>
            <p:cNvPr id="348" name="Rectangle 107"/>
            <p:cNvSpPr>
              <a:spLocks noChangeArrowheads="1"/>
            </p:cNvSpPr>
            <p:nvPr/>
          </p:nvSpPr>
          <p:spPr bwMode="auto">
            <a:xfrm>
              <a:off x="2451" y="667"/>
              <a:ext cx="660" cy="173"/>
            </a:xfrm>
            <a:prstGeom prst="rect">
              <a:avLst/>
            </a:prstGeom>
            <a:solidFill>
              <a:srgbClr val="820000"/>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49" name="Group 675"/>
          <p:cNvGrpSpPr>
            <a:grpSpLocks/>
          </p:cNvGrpSpPr>
          <p:nvPr/>
        </p:nvGrpSpPr>
        <p:grpSpPr bwMode="auto">
          <a:xfrm>
            <a:off x="3839469" y="2324667"/>
            <a:ext cx="1993613" cy="274638"/>
            <a:chOff x="2439" y="1147"/>
            <a:chExt cx="1336" cy="173"/>
          </a:xfrm>
        </p:grpSpPr>
        <p:sp>
          <p:nvSpPr>
            <p:cNvPr id="350" name="Rectangle 208"/>
            <p:cNvSpPr>
              <a:spLocks noChangeAspect="1" noChangeArrowheads="1"/>
            </p:cNvSpPr>
            <p:nvPr/>
          </p:nvSpPr>
          <p:spPr bwMode="auto">
            <a:xfrm>
              <a:off x="3391" y="1149"/>
              <a:ext cx="384"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46,688</a:t>
              </a:r>
              <a:endParaRPr lang="en-US" sz="3600" b="0" dirty="0">
                <a:solidFill>
                  <a:schemeClr val="tx1"/>
                </a:solidFill>
                <a:latin typeface="+mj-lt"/>
                <a:cs typeface="Times New Roman" pitchFamily="18" charset="0"/>
              </a:endParaRPr>
            </a:p>
          </p:txBody>
        </p:sp>
        <p:sp>
          <p:nvSpPr>
            <p:cNvPr id="351" name="Rectangle 189"/>
            <p:cNvSpPr>
              <a:spLocks noChangeArrowheads="1"/>
            </p:cNvSpPr>
            <p:nvPr/>
          </p:nvSpPr>
          <p:spPr bwMode="auto">
            <a:xfrm>
              <a:off x="2439" y="1147"/>
              <a:ext cx="901" cy="173"/>
            </a:xfrm>
            <a:prstGeom prst="rect">
              <a:avLst/>
            </a:prstGeom>
            <a:solidFill>
              <a:srgbClr val="820000"/>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52" name="Group 673"/>
          <p:cNvGrpSpPr>
            <a:grpSpLocks/>
          </p:cNvGrpSpPr>
          <p:nvPr/>
        </p:nvGrpSpPr>
        <p:grpSpPr bwMode="auto">
          <a:xfrm>
            <a:off x="3848993" y="3134292"/>
            <a:ext cx="2247777" cy="274638"/>
            <a:chOff x="2439" y="1657"/>
            <a:chExt cx="1473" cy="173"/>
          </a:xfrm>
        </p:grpSpPr>
        <p:sp>
          <p:nvSpPr>
            <p:cNvPr id="353" name="Rectangle 290"/>
            <p:cNvSpPr>
              <a:spLocks noChangeAspect="1" noChangeArrowheads="1"/>
            </p:cNvSpPr>
            <p:nvPr/>
          </p:nvSpPr>
          <p:spPr bwMode="auto">
            <a:xfrm>
              <a:off x="3537" y="1659"/>
              <a:ext cx="375"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56,398</a:t>
              </a:r>
              <a:endParaRPr lang="en-US" sz="3600" b="0" dirty="0">
                <a:solidFill>
                  <a:schemeClr val="tx1"/>
                </a:solidFill>
                <a:latin typeface="+mj-lt"/>
                <a:cs typeface="Times New Roman" pitchFamily="18" charset="0"/>
              </a:endParaRPr>
            </a:p>
          </p:txBody>
        </p:sp>
        <p:sp>
          <p:nvSpPr>
            <p:cNvPr id="354" name="Rectangle 271"/>
            <p:cNvSpPr>
              <a:spLocks noChangeArrowheads="1"/>
            </p:cNvSpPr>
            <p:nvPr/>
          </p:nvSpPr>
          <p:spPr bwMode="auto">
            <a:xfrm>
              <a:off x="2439" y="1657"/>
              <a:ext cx="1049" cy="173"/>
            </a:xfrm>
            <a:prstGeom prst="rect">
              <a:avLst/>
            </a:prstGeom>
            <a:solidFill>
              <a:srgbClr val="820000"/>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55" name="Group 671"/>
          <p:cNvGrpSpPr>
            <a:grpSpLocks/>
          </p:cNvGrpSpPr>
          <p:nvPr/>
        </p:nvGrpSpPr>
        <p:grpSpPr bwMode="auto">
          <a:xfrm>
            <a:off x="3839466" y="3953442"/>
            <a:ext cx="2988726" cy="274638"/>
            <a:chOff x="2439" y="2173"/>
            <a:chExt cx="2017" cy="173"/>
          </a:xfrm>
        </p:grpSpPr>
        <p:sp>
          <p:nvSpPr>
            <p:cNvPr id="356" name="Rectangle 372"/>
            <p:cNvSpPr>
              <a:spLocks noChangeAspect="1" noChangeArrowheads="1"/>
            </p:cNvSpPr>
            <p:nvPr/>
          </p:nvSpPr>
          <p:spPr bwMode="auto">
            <a:xfrm>
              <a:off x="4070" y="2183"/>
              <a:ext cx="386"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84,576</a:t>
              </a:r>
              <a:endParaRPr lang="en-US" sz="3600" b="0" dirty="0">
                <a:solidFill>
                  <a:schemeClr val="tx1"/>
                </a:solidFill>
                <a:latin typeface="+mj-lt"/>
                <a:cs typeface="Times New Roman" pitchFamily="18" charset="0"/>
              </a:endParaRPr>
            </a:p>
          </p:txBody>
        </p:sp>
        <p:sp>
          <p:nvSpPr>
            <p:cNvPr id="357" name="Rectangle 353"/>
            <p:cNvSpPr>
              <a:spLocks noChangeArrowheads="1"/>
            </p:cNvSpPr>
            <p:nvPr/>
          </p:nvSpPr>
          <p:spPr bwMode="auto">
            <a:xfrm>
              <a:off x="2439" y="2173"/>
              <a:ext cx="1586" cy="173"/>
            </a:xfrm>
            <a:prstGeom prst="rect">
              <a:avLst/>
            </a:prstGeom>
            <a:solidFill>
              <a:srgbClr val="820000"/>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58" name="Group 669"/>
          <p:cNvGrpSpPr>
            <a:grpSpLocks/>
          </p:cNvGrpSpPr>
          <p:nvPr/>
        </p:nvGrpSpPr>
        <p:grpSpPr bwMode="auto">
          <a:xfrm>
            <a:off x="3839468" y="4772592"/>
            <a:ext cx="3890843" cy="274638"/>
            <a:chOff x="2439" y="2689"/>
            <a:chExt cx="2563" cy="173"/>
          </a:xfrm>
        </p:grpSpPr>
        <p:sp>
          <p:nvSpPr>
            <p:cNvPr id="359" name="Rectangle 454"/>
            <p:cNvSpPr>
              <a:spLocks noChangeAspect="1" noChangeArrowheads="1"/>
            </p:cNvSpPr>
            <p:nvPr/>
          </p:nvSpPr>
          <p:spPr bwMode="auto">
            <a:xfrm>
              <a:off x="4556" y="2693"/>
              <a:ext cx="446"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107,619</a:t>
              </a:r>
              <a:endParaRPr lang="en-US" sz="3600" b="0" dirty="0">
                <a:solidFill>
                  <a:schemeClr val="tx1"/>
                </a:solidFill>
                <a:latin typeface="+mj-lt"/>
                <a:cs typeface="Times New Roman" pitchFamily="18" charset="0"/>
              </a:endParaRPr>
            </a:p>
          </p:txBody>
        </p:sp>
        <p:sp>
          <p:nvSpPr>
            <p:cNvPr id="360" name="Rectangle 435"/>
            <p:cNvSpPr>
              <a:spLocks noChangeArrowheads="1"/>
            </p:cNvSpPr>
            <p:nvPr/>
          </p:nvSpPr>
          <p:spPr bwMode="auto">
            <a:xfrm>
              <a:off x="2439" y="2689"/>
              <a:ext cx="2066" cy="173"/>
            </a:xfrm>
            <a:prstGeom prst="rect">
              <a:avLst/>
            </a:prstGeom>
            <a:solidFill>
              <a:srgbClr val="820000"/>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61" name="Group 667"/>
          <p:cNvGrpSpPr>
            <a:grpSpLocks/>
          </p:cNvGrpSpPr>
          <p:nvPr/>
        </p:nvGrpSpPr>
        <p:grpSpPr bwMode="auto">
          <a:xfrm>
            <a:off x="3839468" y="5572692"/>
            <a:ext cx="5038739" cy="274638"/>
            <a:chOff x="2439" y="3193"/>
            <a:chExt cx="3175" cy="173"/>
          </a:xfrm>
        </p:grpSpPr>
        <p:sp>
          <p:nvSpPr>
            <p:cNvPr id="362" name="Rectangle 536"/>
            <p:cNvSpPr>
              <a:spLocks noChangeAspect="1" noChangeArrowheads="1"/>
            </p:cNvSpPr>
            <p:nvPr/>
          </p:nvSpPr>
          <p:spPr bwMode="auto">
            <a:xfrm>
              <a:off x="5188" y="3197"/>
              <a:ext cx="426"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150,354</a:t>
              </a:r>
              <a:endParaRPr lang="en-US" sz="3600" b="0" dirty="0">
                <a:solidFill>
                  <a:schemeClr val="tx1"/>
                </a:solidFill>
                <a:latin typeface="+mj-lt"/>
                <a:cs typeface="Times New Roman" pitchFamily="18" charset="0"/>
              </a:endParaRPr>
            </a:p>
          </p:txBody>
        </p:sp>
        <p:sp>
          <p:nvSpPr>
            <p:cNvPr id="363" name="Rectangle 517"/>
            <p:cNvSpPr>
              <a:spLocks noChangeArrowheads="1"/>
            </p:cNvSpPr>
            <p:nvPr/>
          </p:nvSpPr>
          <p:spPr bwMode="auto">
            <a:xfrm>
              <a:off x="2439" y="3193"/>
              <a:ext cx="2708" cy="173"/>
            </a:xfrm>
            <a:prstGeom prst="rect">
              <a:avLst/>
            </a:prstGeom>
            <a:solidFill>
              <a:srgbClr val="820000"/>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64" name="Group 674"/>
          <p:cNvGrpSpPr>
            <a:grpSpLocks/>
          </p:cNvGrpSpPr>
          <p:nvPr/>
        </p:nvGrpSpPr>
        <p:grpSpPr bwMode="auto">
          <a:xfrm>
            <a:off x="3839479" y="2650105"/>
            <a:ext cx="1577816" cy="274637"/>
            <a:chOff x="2439" y="1352"/>
            <a:chExt cx="1049" cy="173"/>
          </a:xfrm>
        </p:grpSpPr>
        <p:sp>
          <p:nvSpPr>
            <p:cNvPr id="365" name="Rectangle 249"/>
            <p:cNvSpPr>
              <a:spLocks noChangeAspect="1" noChangeArrowheads="1"/>
            </p:cNvSpPr>
            <p:nvPr/>
          </p:nvSpPr>
          <p:spPr bwMode="auto">
            <a:xfrm>
              <a:off x="3108" y="1364"/>
              <a:ext cx="380"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34,394</a:t>
              </a:r>
              <a:endParaRPr lang="en-US" sz="3600" b="0" dirty="0">
                <a:solidFill>
                  <a:schemeClr val="tx1"/>
                </a:solidFill>
                <a:latin typeface="+mj-lt"/>
                <a:cs typeface="Times New Roman" pitchFamily="18" charset="0"/>
              </a:endParaRPr>
            </a:p>
          </p:txBody>
        </p:sp>
        <p:sp>
          <p:nvSpPr>
            <p:cNvPr id="366" name="Rectangle 230"/>
            <p:cNvSpPr>
              <a:spLocks noChangeArrowheads="1"/>
            </p:cNvSpPr>
            <p:nvPr/>
          </p:nvSpPr>
          <p:spPr bwMode="auto">
            <a:xfrm>
              <a:off x="2439" y="1352"/>
              <a:ext cx="626" cy="173"/>
            </a:xfrm>
            <a:prstGeom prst="rect">
              <a:avLst/>
            </a:prstGeom>
            <a:solidFill>
              <a:srgbClr val="A0A6D4"/>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67" name="Group 672"/>
          <p:cNvGrpSpPr>
            <a:grpSpLocks/>
          </p:cNvGrpSpPr>
          <p:nvPr/>
        </p:nvGrpSpPr>
        <p:grpSpPr bwMode="auto">
          <a:xfrm>
            <a:off x="3839461" y="3459730"/>
            <a:ext cx="1792831" cy="274637"/>
            <a:chOff x="2439" y="1862"/>
            <a:chExt cx="1181" cy="173"/>
          </a:xfrm>
        </p:grpSpPr>
        <p:sp>
          <p:nvSpPr>
            <p:cNvPr id="368" name="Rectangle 331"/>
            <p:cNvSpPr>
              <a:spLocks noChangeAspect="1" noChangeArrowheads="1"/>
            </p:cNvSpPr>
            <p:nvPr/>
          </p:nvSpPr>
          <p:spPr bwMode="auto">
            <a:xfrm>
              <a:off x="3243" y="1870"/>
              <a:ext cx="377" cy="155"/>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latin typeface="+mj-lt"/>
                  <a:cs typeface="Times New Roman" pitchFamily="18" charset="0"/>
                </a:rPr>
                <a:t>40</a:t>
              </a:r>
              <a:r>
                <a:rPr lang="en-US" sz="1600" b="0" dirty="0" smtClean="0">
                  <a:solidFill>
                    <a:srgbClr val="000000"/>
                  </a:solidFill>
                  <a:latin typeface="+mj-lt"/>
                  <a:cs typeface="Times New Roman" pitchFamily="18" charset="0"/>
                </a:rPr>
                <a:t>,486</a:t>
              </a:r>
              <a:endParaRPr lang="en-US" sz="3600" b="0" dirty="0">
                <a:solidFill>
                  <a:schemeClr val="tx1"/>
                </a:solidFill>
                <a:latin typeface="+mj-lt"/>
                <a:cs typeface="Times New Roman" pitchFamily="18" charset="0"/>
              </a:endParaRPr>
            </a:p>
          </p:txBody>
        </p:sp>
        <p:sp>
          <p:nvSpPr>
            <p:cNvPr id="369" name="Rectangle 312"/>
            <p:cNvSpPr>
              <a:spLocks noChangeArrowheads="1"/>
            </p:cNvSpPr>
            <p:nvPr/>
          </p:nvSpPr>
          <p:spPr bwMode="auto">
            <a:xfrm>
              <a:off x="2439" y="1862"/>
              <a:ext cx="753" cy="173"/>
            </a:xfrm>
            <a:prstGeom prst="rect">
              <a:avLst/>
            </a:prstGeom>
            <a:solidFill>
              <a:srgbClr val="A0A6D4"/>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70" name="Group 668"/>
          <p:cNvGrpSpPr>
            <a:grpSpLocks/>
          </p:cNvGrpSpPr>
          <p:nvPr/>
        </p:nvGrpSpPr>
        <p:grpSpPr bwMode="auto">
          <a:xfrm>
            <a:off x="3839489" y="5110730"/>
            <a:ext cx="2761039" cy="274637"/>
            <a:chOff x="2439" y="2902"/>
            <a:chExt cx="1915" cy="173"/>
          </a:xfrm>
        </p:grpSpPr>
        <p:sp>
          <p:nvSpPr>
            <p:cNvPr id="371" name="Rectangle 495"/>
            <p:cNvSpPr>
              <a:spLocks noChangeAspect="1" noChangeArrowheads="1"/>
            </p:cNvSpPr>
            <p:nvPr/>
          </p:nvSpPr>
          <p:spPr bwMode="auto">
            <a:xfrm>
              <a:off x="3957" y="2912"/>
              <a:ext cx="397" cy="155"/>
            </a:xfrm>
            <a:prstGeom prst="rect">
              <a:avLst/>
            </a:prstGeom>
            <a:noFill/>
            <a:ln w="9525">
              <a:noFill/>
              <a:miter lim="800000"/>
              <a:headEnd/>
              <a:tailEnd/>
            </a:ln>
          </p:spPr>
          <p:txBody>
            <a:bodyPr wrap="none" lIns="0" tIns="0" rIns="0" bIns="0">
              <a:prstTxWarp prst="textNoShape">
                <a:avLst/>
              </a:prstTxWarp>
              <a:spAutoFit/>
            </a:bodyPr>
            <a:lstStyle/>
            <a:p>
              <a:r>
                <a:rPr lang="en-US" sz="1600" dirty="0" smtClean="0">
                  <a:solidFill>
                    <a:srgbClr val="000000"/>
                  </a:solidFill>
                  <a:latin typeface="+mj-lt"/>
                  <a:cs typeface="Times New Roman" pitchFamily="18" charset="0"/>
                </a:rPr>
                <a:t>69</a:t>
              </a:r>
              <a:r>
                <a:rPr lang="en-US" sz="1600" b="0" dirty="0" smtClean="0">
                  <a:solidFill>
                    <a:srgbClr val="000000"/>
                  </a:solidFill>
                  <a:latin typeface="+mj-lt"/>
                  <a:cs typeface="Times New Roman" pitchFamily="18" charset="0"/>
                </a:rPr>
                <a:t>,233</a:t>
              </a:r>
              <a:endParaRPr lang="en-US" sz="3600" b="0" dirty="0">
                <a:solidFill>
                  <a:schemeClr val="tx1"/>
                </a:solidFill>
                <a:latin typeface="+mj-lt"/>
                <a:cs typeface="Times New Roman" pitchFamily="18" charset="0"/>
              </a:endParaRPr>
            </a:p>
          </p:txBody>
        </p:sp>
        <p:sp>
          <p:nvSpPr>
            <p:cNvPr id="372" name="Rectangle 476"/>
            <p:cNvSpPr>
              <a:spLocks noChangeArrowheads="1"/>
            </p:cNvSpPr>
            <p:nvPr/>
          </p:nvSpPr>
          <p:spPr bwMode="auto">
            <a:xfrm>
              <a:off x="2439" y="2902"/>
              <a:ext cx="1459" cy="173"/>
            </a:xfrm>
            <a:prstGeom prst="rect">
              <a:avLst/>
            </a:prstGeom>
            <a:solidFill>
              <a:srgbClr val="A0A6D4"/>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dirty="0">
                <a:latin typeface="+mj-lt"/>
                <a:cs typeface="Times New Roman" pitchFamily="18" charset="0"/>
              </a:endParaRPr>
            </a:p>
          </p:txBody>
        </p:sp>
      </p:grpSp>
      <p:grpSp>
        <p:nvGrpSpPr>
          <p:cNvPr id="373" name="Group 666"/>
          <p:cNvGrpSpPr>
            <a:grpSpLocks/>
          </p:cNvGrpSpPr>
          <p:nvPr/>
        </p:nvGrpSpPr>
        <p:grpSpPr bwMode="auto">
          <a:xfrm>
            <a:off x="3839467" y="5906067"/>
            <a:ext cx="3735440" cy="274638"/>
            <a:chOff x="2439" y="3403"/>
            <a:chExt cx="2084" cy="173"/>
          </a:xfrm>
        </p:grpSpPr>
        <p:sp>
          <p:nvSpPr>
            <p:cNvPr id="374" name="Rectangle 577"/>
            <p:cNvSpPr>
              <a:spLocks noChangeAspect="1" noChangeArrowheads="1"/>
            </p:cNvSpPr>
            <p:nvPr/>
          </p:nvSpPr>
          <p:spPr bwMode="auto">
            <a:xfrm>
              <a:off x="4146" y="3419"/>
              <a:ext cx="377"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109,381</a:t>
              </a:r>
              <a:endParaRPr lang="en-US" sz="3600" b="0" dirty="0">
                <a:solidFill>
                  <a:schemeClr val="tx1"/>
                </a:solidFill>
                <a:latin typeface="+mj-lt"/>
                <a:cs typeface="Times New Roman" pitchFamily="18" charset="0"/>
              </a:endParaRPr>
            </a:p>
          </p:txBody>
        </p:sp>
        <p:sp>
          <p:nvSpPr>
            <p:cNvPr id="375" name="Rectangle 558"/>
            <p:cNvSpPr>
              <a:spLocks noChangeArrowheads="1"/>
            </p:cNvSpPr>
            <p:nvPr/>
          </p:nvSpPr>
          <p:spPr bwMode="auto">
            <a:xfrm>
              <a:off x="2439" y="3403"/>
              <a:ext cx="1663" cy="173"/>
            </a:xfrm>
            <a:prstGeom prst="rect">
              <a:avLst/>
            </a:prstGeom>
            <a:solidFill>
              <a:srgbClr val="A0A6D4"/>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76" name="Group 670"/>
          <p:cNvGrpSpPr>
            <a:grpSpLocks/>
          </p:cNvGrpSpPr>
          <p:nvPr/>
        </p:nvGrpSpPr>
        <p:grpSpPr bwMode="auto">
          <a:xfrm>
            <a:off x="3839450" y="4291580"/>
            <a:ext cx="2360580" cy="274637"/>
            <a:chOff x="2439" y="2386"/>
            <a:chExt cx="1573" cy="173"/>
          </a:xfrm>
        </p:grpSpPr>
        <p:sp>
          <p:nvSpPr>
            <p:cNvPr id="377" name="Rectangle 413"/>
            <p:cNvSpPr>
              <a:spLocks noChangeAspect="1" noChangeArrowheads="1"/>
            </p:cNvSpPr>
            <p:nvPr/>
          </p:nvSpPr>
          <p:spPr bwMode="auto">
            <a:xfrm>
              <a:off x="3631" y="2390"/>
              <a:ext cx="381"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58,894</a:t>
              </a:r>
              <a:endParaRPr lang="en-US" sz="3600" b="0" dirty="0">
                <a:solidFill>
                  <a:schemeClr val="tx1"/>
                </a:solidFill>
                <a:latin typeface="+mj-lt"/>
                <a:cs typeface="Times New Roman" pitchFamily="18" charset="0"/>
              </a:endParaRPr>
            </a:p>
          </p:txBody>
        </p:sp>
        <p:sp>
          <p:nvSpPr>
            <p:cNvPr id="378" name="Rectangle 629"/>
            <p:cNvSpPr>
              <a:spLocks noChangeArrowheads="1"/>
            </p:cNvSpPr>
            <p:nvPr/>
          </p:nvSpPr>
          <p:spPr bwMode="auto">
            <a:xfrm>
              <a:off x="2439" y="2386"/>
              <a:ext cx="1133" cy="173"/>
            </a:xfrm>
            <a:prstGeom prst="rect">
              <a:avLst/>
            </a:prstGeom>
            <a:solidFill>
              <a:srgbClr val="A0A6D4"/>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79" name="Group 676"/>
          <p:cNvGrpSpPr>
            <a:grpSpLocks/>
          </p:cNvGrpSpPr>
          <p:nvPr/>
        </p:nvGrpSpPr>
        <p:grpSpPr bwMode="auto">
          <a:xfrm>
            <a:off x="3840222" y="1888105"/>
            <a:ext cx="1297472" cy="274637"/>
            <a:chOff x="2451" y="872"/>
            <a:chExt cx="1016" cy="173"/>
          </a:xfrm>
        </p:grpSpPr>
        <p:sp>
          <p:nvSpPr>
            <p:cNvPr id="380" name="Rectangle 167"/>
            <p:cNvSpPr>
              <a:spLocks noChangeAspect="1" noChangeArrowheads="1"/>
            </p:cNvSpPr>
            <p:nvPr/>
          </p:nvSpPr>
          <p:spPr bwMode="auto">
            <a:xfrm>
              <a:off x="3019" y="882"/>
              <a:ext cx="448" cy="155"/>
            </a:xfrm>
            <a:prstGeom prst="rect">
              <a:avLst/>
            </a:prstGeom>
            <a:noFill/>
            <a:ln w="9525">
              <a:noFill/>
              <a:miter lim="800000"/>
              <a:headEnd/>
              <a:tailEnd/>
            </a:ln>
          </p:spPr>
          <p:txBody>
            <a:bodyPr wrap="none" lIns="0" tIns="0" rIns="0" bIns="0">
              <a:prstTxWarp prst="textNoShape">
                <a:avLst/>
              </a:prstTxWarp>
              <a:spAutoFit/>
            </a:bodyPr>
            <a:lstStyle/>
            <a:p>
              <a:r>
                <a:rPr lang="en-US" sz="1600" b="0" dirty="0" smtClean="0">
                  <a:solidFill>
                    <a:srgbClr val="000000"/>
                  </a:solidFill>
                  <a:latin typeface="+mj-lt"/>
                  <a:cs typeface="Times New Roman" pitchFamily="18" charset="0"/>
                </a:rPr>
                <a:t>26,804</a:t>
              </a:r>
              <a:endParaRPr lang="en-US" sz="3600" b="0" dirty="0">
                <a:solidFill>
                  <a:schemeClr val="tx1"/>
                </a:solidFill>
                <a:latin typeface="+mj-lt"/>
                <a:cs typeface="Times New Roman" pitchFamily="18" charset="0"/>
              </a:endParaRPr>
            </a:p>
          </p:txBody>
        </p:sp>
        <p:sp>
          <p:nvSpPr>
            <p:cNvPr id="381" name="Rectangle 632"/>
            <p:cNvSpPr>
              <a:spLocks noChangeArrowheads="1"/>
            </p:cNvSpPr>
            <p:nvPr/>
          </p:nvSpPr>
          <p:spPr bwMode="auto">
            <a:xfrm>
              <a:off x="2451" y="872"/>
              <a:ext cx="508" cy="173"/>
            </a:xfrm>
            <a:prstGeom prst="rect">
              <a:avLst/>
            </a:prstGeom>
            <a:solidFill>
              <a:srgbClr val="A0A6D4"/>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a:latin typeface="+mj-lt"/>
                <a:cs typeface="Times New Roman" pitchFamily="18" charset="0"/>
              </a:endParaRPr>
            </a:p>
          </p:txBody>
        </p:sp>
      </p:grpSp>
      <p:grpSp>
        <p:nvGrpSpPr>
          <p:cNvPr id="382" name="Group 662"/>
          <p:cNvGrpSpPr>
            <a:grpSpLocks/>
          </p:cNvGrpSpPr>
          <p:nvPr/>
        </p:nvGrpSpPr>
        <p:grpSpPr bwMode="auto">
          <a:xfrm>
            <a:off x="7800317" y="2055744"/>
            <a:ext cx="1066800" cy="274638"/>
            <a:chOff x="4794" y="857"/>
            <a:chExt cx="672" cy="173"/>
          </a:xfrm>
        </p:grpSpPr>
        <p:sp>
          <p:nvSpPr>
            <p:cNvPr id="383" name="Rectangle 599"/>
            <p:cNvSpPr>
              <a:spLocks noChangeAspect="1" noChangeArrowheads="1"/>
            </p:cNvSpPr>
            <p:nvPr/>
          </p:nvSpPr>
          <p:spPr bwMode="auto">
            <a:xfrm>
              <a:off x="5052" y="858"/>
              <a:ext cx="414" cy="155"/>
            </a:xfrm>
            <a:prstGeom prst="rect">
              <a:avLst/>
            </a:prstGeom>
            <a:noFill/>
            <a:ln w="9525">
              <a:noFill/>
              <a:miter lim="800000"/>
              <a:headEnd/>
              <a:tailEnd/>
            </a:ln>
          </p:spPr>
          <p:txBody>
            <a:bodyPr wrap="none" lIns="0" tIns="0" rIns="0" bIns="0">
              <a:prstTxWarp prst="textNoShape">
                <a:avLst/>
              </a:prstTxWarp>
              <a:spAutoFit/>
            </a:bodyPr>
            <a:lstStyle/>
            <a:p>
              <a:r>
                <a:rPr lang="en-US" sz="1600" b="0">
                  <a:solidFill>
                    <a:srgbClr val="000000"/>
                  </a:solidFill>
                  <a:latin typeface="+mj-lt"/>
                  <a:cs typeface="Times New Roman" pitchFamily="18" charset="0"/>
                </a:rPr>
                <a:t>Women</a:t>
              </a:r>
              <a:endParaRPr lang="en-US" sz="1600" b="0">
                <a:solidFill>
                  <a:schemeClr val="tx1"/>
                </a:solidFill>
                <a:latin typeface="+mj-lt"/>
                <a:cs typeface="Times New Roman" pitchFamily="18" charset="0"/>
              </a:endParaRPr>
            </a:p>
          </p:txBody>
        </p:sp>
        <p:sp>
          <p:nvSpPr>
            <p:cNvPr id="384" name="Rectangle 633"/>
            <p:cNvSpPr>
              <a:spLocks noChangeArrowheads="1"/>
            </p:cNvSpPr>
            <p:nvPr/>
          </p:nvSpPr>
          <p:spPr bwMode="auto">
            <a:xfrm>
              <a:off x="4794" y="857"/>
              <a:ext cx="173" cy="173"/>
            </a:xfrm>
            <a:prstGeom prst="rect">
              <a:avLst/>
            </a:prstGeom>
            <a:solidFill>
              <a:srgbClr val="A0A6D4"/>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grpSp>
        <p:nvGrpSpPr>
          <p:cNvPr id="385" name="Group 661"/>
          <p:cNvGrpSpPr>
            <a:grpSpLocks/>
          </p:cNvGrpSpPr>
          <p:nvPr/>
        </p:nvGrpSpPr>
        <p:grpSpPr bwMode="auto">
          <a:xfrm>
            <a:off x="6788260" y="2048442"/>
            <a:ext cx="793751" cy="282575"/>
            <a:chOff x="4794" y="624"/>
            <a:chExt cx="500" cy="178"/>
          </a:xfrm>
        </p:grpSpPr>
        <p:sp>
          <p:nvSpPr>
            <p:cNvPr id="386" name="Rectangle 578"/>
            <p:cNvSpPr>
              <a:spLocks noChangeAspect="1" noChangeArrowheads="1"/>
            </p:cNvSpPr>
            <p:nvPr/>
          </p:nvSpPr>
          <p:spPr bwMode="auto">
            <a:xfrm>
              <a:off x="5052" y="624"/>
              <a:ext cx="242" cy="155"/>
            </a:xfrm>
            <a:prstGeom prst="rect">
              <a:avLst/>
            </a:prstGeom>
            <a:noFill/>
            <a:ln w="9525">
              <a:noFill/>
              <a:miter lim="800000"/>
              <a:headEnd/>
              <a:tailEnd/>
            </a:ln>
          </p:spPr>
          <p:txBody>
            <a:bodyPr wrap="none" lIns="0" tIns="0" rIns="0" bIns="0">
              <a:prstTxWarp prst="textNoShape">
                <a:avLst/>
              </a:prstTxWarp>
              <a:spAutoFit/>
            </a:bodyPr>
            <a:lstStyle/>
            <a:p>
              <a:r>
                <a:rPr lang="en-US" sz="1600" b="0">
                  <a:solidFill>
                    <a:srgbClr val="000000"/>
                  </a:solidFill>
                  <a:latin typeface="+mj-lt"/>
                  <a:cs typeface="Times New Roman" pitchFamily="18" charset="0"/>
                </a:rPr>
                <a:t>Men</a:t>
              </a:r>
              <a:endParaRPr lang="en-US" sz="1600" b="0">
                <a:solidFill>
                  <a:schemeClr val="tx1"/>
                </a:solidFill>
                <a:latin typeface="+mj-lt"/>
                <a:cs typeface="Times New Roman" pitchFamily="18" charset="0"/>
              </a:endParaRPr>
            </a:p>
          </p:txBody>
        </p:sp>
        <p:sp>
          <p:nvSpPr>
            <p:cNvPr id="387" name="Rectangle 634"/>
            <p:cNvSpPr>
              <a:spLocks noChangeArrowheads="1"/>
            </p:cNvSpPr>
            <p:nvPr/>
          </p:nvSpPr>
          <p:spPr bwMode="auto">
            <a:xfrm>
              <a:off x="4794" y="629"/>
              <a:ext cx="173" cy="173"/>
            </a:xfrm>
            <a:prstGeom prst="rect">
              <a:avLst/>
            </a:prstGeom>
            <a:solidFill>
              <a:srgbClr val="820000"/>
            </a:solidFill>
            <a:ln w="19050">
              <a:solidFill>
                <a:schemeClr val="tx1"/>
              </a:solidFill>
              <a:miter lim="800000"/>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grpSp>
      <p:grpSp>
        <p:nvGrpSpPr>
          <p:cNvPr id="388" name="Group 664"/>
          <p:cNvGrpSpPr>
            <a:grpSpLocks/>
          </p:cNvGrpSpPr>
          <p:nvPr/>
        </p:nvGrpSpPr>
        <p:grpSpPr bwMode="auto">
          <a:xfrm>
            <a:off x="3777936" y="1375343"/>
            <a:ext cx="5110163" cy="4919663"/>
            <a:chOff x="2406" y="549"/>
            <a:chExt cx="3219" cy="3099"/>
          </a:xfrm>
        </p:grpSpPr>
        <p:sp>
          <p:nvSpPr>
            <p:cNvPr id="389" name="Rectangle 78"/>
            <p:cNvSpPr>
              <a:spLocks noChangeAspect="1" noChangeArrowheads="1"/>
            </p:cNvSpPr>
            <p:nvPr/>
          </p:nvSpPr>
          <p:spPr bwMode="auto">
            <a:xfrm>
              <a:off x="4215" y="549"/>
              <a:ext cx="1410" cy="372"/>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lang="en-US" sz="1600" b="1" i="1" dirty="0">
                  <a:latin typeface="+mj-lt"/>
                  <a:cs typeface="Times New Roman" pitchFamily="18" charset="0"/>
                </a:rPr>
                <a:t>Mean </a:t>
              </a:r>
              <a:r>
                <a:rPr lang="en-US" sz="1600" b="1" i="1" dirty="0" smtClean="0">
                  <a:latin typeface="+mj-lt"/>
                  <a:cs typeface="Times New Roman" pitchFamily="18" charset="0"/>
                </a:rPr>
                <a:t>Earnings </a:t>
              </a:r>
              <a:r>
                <a:rPr lang="en-US" sz="1600" b="1" i="1" dirty="0">
                  <a:latin typeface="+mj-lt"/>
                  <a:cs typeface="Times New Roman" pitchFamily="18" charset="0"/>
                </a:rPr>
                <a:t>($) </a:t>
              </a:r>
              <a:r>
                <a:rPr lang="en-US" sz="1600" b="1" i="1" dirty="0" smtClean="0">
                  <a:latin typeface="+mj-lt"/>
                  <a:cs typeface="Times New Roman" pitchFamily="18" charset="0"/>
                </a:rPr>
                <a:t/>
              </a:r>
              <a:br>
                <a:rPr lang="en-US" sz="1600" b="1" i="1" dirty="0" smtClean="0">
                  <a:latin typeface="+mj-lt"/>
                  <a:cs typeface="Times New Roman" pitchFamily="18" charset="0"/>
                </a:rPr>
              </a:br>
              <a:r>
                <a:rPr lang="en-US" sz="1600" b="1" i="1" dirty="0" smtClean="0">
                  <a:latin typeface="+mj-lt"/>
                  <a:cs typeface="Times New Roman" pitchFamily="18" charset="0"/>
                </a:rPr>
                <a:t>of</a:t>
              </a:r>
              <a:r>
                <a:rPr lang="en-US" sz="1600" b="1" i="1" dirty="0">
                  <a:latin typeface="+mj-lt"/>
                  <a:cs typeface="Times New Roman" pitchFamily="18" charset="0"/>
                </a:rPr>
                <a:t> </a:t>
              </a:r>
              <a:r>
                <a:rPr lang="en-US" sz="1600" b="1" i="1" dirty="0" smtClean="0">
                  <a:latin typeface="+mj-lt"/>
                  <a:cs typeface="Times New Roman" pitchFamily="18" charset="0"/>
                </a:rPr>
                <a:t>Year-Round, </a:t>
              </a:r>
              <a:br>
                <a:rPr lang="en-US" sz="1600" b="1" i="1" dirty="0" smtClean="0">
                  <a:latin typeface="+mj-lt"/>
                  <a:cs typeface="Times New Roman" pitchFamily="18" charset="0"/>
                </a:rPr>
              </a:br>
              <a:r>
                <a:rPr lang="en-US" sz="1600" b="1" i="1" dirty="0" smtClean="0">
                  <a:latin typeface="+mj-lt"/>
                  <a:cs typeface="Times New Roman" pitchFamily="18" charset="0"/>
                </a:rPr>
                <a:t>Full-Time Workers </a:t>
              </a:r>
              <a:r>
                <a:rPr lang="en-US" sz="1400" b="1" i="1" dirty="0">
                  <a:latin typeface="+mj-lt"/>
                  <a:cs typeface="Times New Roman" pitchFamily="18" charset="0"/>
                </a:rPr>
                <a:t>(</a:t>
              </a:r>
              <a:r>
                <a:rPr lang="en-US" sz="1400" b="1" i="1" dirty="0" smtClean="0">
                  <a:latin typeface="+mj-lt"/>
                  <a:cs typeface="Times New Roman" pitchFamily="18" charset="0"/>
                </a:rPr>
                <a:t>2014)</a:t>
              </a:r>
              <a:endParaRPr lang="en-US" sz="1400" b="1" i="1" dirty="0">
                <a:latin typeface="+mj-lt"/>
                <a:cs typeface="Times New Roman" pitchFamily="18" charset="0"/>
              </a:endParaRPr>
            </a:p>
          </p:txBody>
        </p:sp>
        <p:sp>
          <p:nvSpPr>
            <p:cNvPr id="390" name="Line 660"/>
            <p:cNvSpPr>
              <a:spLocks noChangeShapeType="1"/>
            </p:cNvSpPr>
            <p:nvPr/>
          </p:nvSpPr>
          <p:spPr bwMode="auto">
            <a:xfrm>
              <a:off x="2406" y="576"/>
              <a:ext cx="0" cy="3072"/>
            </a:xfrm>
            <a:prstGeom prst="line">
              <a:avLst/>
            </a:prstGeom>
            <a:noFill/>
            <a:ln w="28575">
              <a:solidFill>
                <a:schemeClr val="tx1"/>
              </a:solidFill>
              <a:round/>
              <a:headEnd/>
              <a:tailEnd/>
            </a:ln>
            <a:effectLst/>
          </p:spPr>
          <p:txBody>
            <a:bodyPr wrap="none" lIns="92075" tIns="46038" rIns="92075" bIns="46038" anchor="ctr">
              <a:prstTxWarp prst="textNoShape">
                <a:avLst/>
              </a:prstTxWarp>
            </a:bodyPr>
            <a:lstStyle/>
            <a:p>
              <a:endParaRPr lang="en-US" sz="1600">
                <a:latin typeface="+mj-lt"/>
                <a:cs typeface="Times New Roman" pitchFamily="18" charset="0"/>
              </a:endParaRPr>
            </a:p>
          </p:txBody>
        </p:sp>
      </p:grpSp>
    </p:spTree>
    <p:extLst>
      <p:ext uri="{BB962C8B-B14F-4D97-AF65-F5344CB8AC3E}">
        <p14:creationId xmlns:p14="http://schemas.microsoft.com/office/powerpoint/2010/main" val="2401308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4633"/>
            <a:ext cx="8904855" cy="1161225"/>
          </a:xfrm>
        </p:spPr>
        <p:txBody>
          <a:bodyPr/>
          <a:lstStyle/>
          <a:p>
            <a:pPr>
              <a:lnSpc>
                <a:spcPts val="3500"/>
              </a:lnSpc>
            </a:pPr>
            <a:r>
              <a:rPr lang="en-US" dirty="0"/>
              <a:t>Earnings Differentials </a:t>
            </a:r>
            <a:br>
              <a:rPr lang="en-US" dirty="0"/>
            </a:br>
            <a:r>
              <a:rPr lang="en-US" dirty="0"/>
              <a:t>Due to Non-Identical Jobs</a:t>
            </a:r>
          </a:p>
        </p:txBody>
      </p:sp>
      <p:sp>
        <p:nvSpPr>
          <p:cNvPr id="3" name="Content Placeholder 2"/>
          <p:cNvSpPr>
            <a:spLocks noGrp="1"/>
          </p:cNvSpPr>
          <p:nvPr>
            <p:ph idx="1"/>
          </p:nvPr>
        </p:nvSpPr>
        <p:spPr>
          <a:xfrm>
            <a:off x="140675" y="1108014"/>
            <a:ext cx="8783869" cy="3901648"/>
          </a:xfrm>
        </p:spPr>
        <p:txBody>
          <a:bodyPr/>
          <a:lstStyle/>
          <a:p>
            <a:pPr marL="231775" indent="-231775"/>
            <a:r>
              <a:rPr lang="en-US" dirty="0">
                <a:solidFill>
                  <a:srgbClr val="32302A"/>
                </a:solidFill>
              </a:rPr>
              <a:t>Jobs with undesirable working conditions will command higher wages (</a:t>
            </a:r>
            <a:r>
              <a:rPr lang="en-US" b="1" i="1" dirty="0">
                <a:solidFill>
                  <a:srgbClr val="32302A"/>
                </a:solidFill>
              </a:rPr>
              <a:t>compensating wage differentials</a:t>
            </a:r>
            <a:r>
              <a:rPr lang="en-US" dirty="0">
                <a:solidFill>
                  <a:srgbClr val="32302A"/>
                </a:solidFill>
              </a:rPr>
              <a:t>).</a:t>
            </a:r>
          </a:p>
          <a:p>
            <a:pPr marL="231775" indent="-231775"/>
            <a:r>
              <a:rPr lang="en-US" i="1" dirty="0">
                <a:solidFill>
                  <a:srgbClr val="32302A"/>
                </a:solidFill>
              </a:rPr>
              <a:t>Compensating wage differentials</a:t>
            </a:r>
            <a:r>
              <a:rPr lang="en-US" dirty="0">
                <a:solidFill>
                  <a:srgbClr val="32302A"/>
                </a:solidFill>
              </a:rPr>
              <a:t> arise from a variety of </a:t>
            </a:r>
            <a:r>
              <a:rPr lang="en-US" dirty="0" smtClean="0">
                <a:solidFill>
                  <a:srgbClr val="32302A"/>
                </a:solidFill>
              </a:rPr>
              <a:t/>
            </a:r>
            <a:br>
              <a:rPr lang="en-US" dirty="0" smtClean="0">
                <a:solidFill>
                  <a:srgbClr val="32302A"/>
                </a:solidFill>
              </a:rPr>
            </a:br>
            <a:r>
              <a:rPr lang="en-US" dirty="0" smtClean="0">
                <a:solidFill>
                  <a:srgbClr val="32302A"/>
                </a:solidFill>
              </a:rPr>
              <a:t>factors, </a:t>
            </a:r>
            <a:r>
              <a:rPr lang="en-US" dirty="0">
                <a:solidFill>
                  <a:srgbClr val="32302A"/>
                </a:solidFill>
              </a:rPr>
              <a:t>such as:</a:t>
            </a:r>
          </a:p>
          <a:p>
            <a:pPr marL="631825" lvl="1" indent="-231775"/>
            <a:r>
              <a:rPr lang="en-US" sz="2800" dirty="0">
                <a:solidFill>
                  <a:srgbClr val="32302A"/>
                </a:solidFill>
              </a:rPr>
              <a:t>Job risk</a:t>
            </a:r>
          </a:p>
          <a:p>
            <a:pPr marL="631825" lvl="1" indent="-231775"/>
            <a:r>
              <a:rPr lang="en-US" sz="2800" dirty="0">
                <a:solidFill>
                  <a:srgbClr val="32302A"/>
                </a:solidFill>
              </a:rPr>
              <a:t>Job location</a:t>
            </a:r>
          </a:p>
          <a:p>
            <a:pPr marL="631825" lvl="1" indent="-231775"/>
            <a:r>
              <a:rPr lang="en-US" sz="2800" dirty="0">
                <a:solidFill>
                  <a:srgbClr val="32302A"/>
                </a:solidFill>
              </a:rPr>
              <a:t>Working hours</a:t>
            </a:r>
          </a:p>
          <a:p>
            <a:pPr marL="631825" lvl="1" indent="-231775"/>
            <a:r>
              <a:rPr lang="en-US" sz="2800" dirty="0">
                <a:solidFill>
                  <a:srgbClr val="32302A"/>
                </a:solidFill>
              </a:rPr>
              <a:t>Work environment</a:t>
            </a:r>
          </a:p>
        </p:txBody>
      </p:sp>
    </p:spTree>
    <p:extLst>
      <p:ext uri="{BB962C8B-B14F-4D97-AF65-F5344CB8AC3E}">
        <p14:creationId xmlns:p14="http://schemas.microsoft.com/office/powerpoint/2010/main" val="3305970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103463"/>
            <a:ext cx="8904855" cy="1029771"/>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Earnings Differentials </a:t>
            </a:r>
          </a:p>
          <a:p>
            <a:pPr>
              <a:lnSpc>
                <a:spcPts val="3500"/>
              </a:lnSpc>
            </a:pPr>
            <a:r>
              <a:rPr lang="en-US" dirty="0">
                <a:solidFill>
                  <a:schemeClr val="tx1"/>
                </a:solidFill>
                <a:latin typeface="+mj-lt"/>
              </a:rPr>
              <a:t>Due to Immobility of Labor</a:t>
            </a:r>
          </a:p>
        </p:txBody>
      </p:sp>
      <p:sp>
        <p:nvSpPr>
          <p:cNvPr id="3" name="Content Placeholder 2"/>
          <p:cNvSpPr>
            <a:spLocks noGrp="1"/>
          </p:cNvSpPr>
          <p:nvPr>
            <p:ph idx="1"/>
          </p:nvPr>
        </p:nvSpPr>
        <p:spPr>
          <a:xfrm>
            <a:off x="140676" y="1109027"/>
            <a:ext cx="8714156" cy="4498846"/>
          </a:xfrm>
        </p:spPr>
        <p:txBody>
          <a:bodyPr/>
          <a:lstStyle/>
          <a:p>
            <a:pPr marL="231775" indent="-231775"/>
            <a:r>
              <a:rPr lang="en-US" dirty="0">
                <a:solidFill>
                  <a:schemeClr val="tx1"/>
                </a:solidFill>
              </a:rPr>
              <a:t>Some wage differentials result from an incomplete adjustment to a change in </a:t>
            </a:r>
            <a:r>
              <a:rPr lang="en-US" i="1" dirty="0">
                <a:solidFill>
                  <a:schemeClr val="tx1"/>
                </a:solidFill>
              </a:rPr>
              <a:t>labor </a:t>
            </a:r>
            <a:r>
              <a:rPr lang="en-US" b="1" i="1" dirty="0">
                <a:solidFill>
                  <a:schemeClr val="tx1"/>
                </a:solidFill>
              </a:rPr>
              <a:t>demand </a:t>
            </a:r>
            <a:r>
              <a:rPr lang="en-US" dirty="0">
                <a:solidFill>
                  <a:schemeClr val="tx1"/>
                </a:solidFill>
              </a:rPr>
              <a:t>because of </a:t>
            </a:r>
            <a:r>
              <a:rPr lang="en-US" i="1" u="sng" dirty="0">
                <a:solidFill>
                  <a:schemeClr val="tx1"/>
                </a:solidFill>
              </a:rPr>
              <a:t>labor immobility</a:t>
            </a:r>
            <a:r>
              <a:rPr lang="en-US" dirty="0">
                <a:solidFill>
                  <a:schemeClr val="tx1"/>
                </a:solidFill>
              </a:rPr>
              <a:t>.</a:t>
            </a:r>
          </a:p>
          <a:p>
            <a:pPr marL="231775" indent="-231775"/>
            <a:r>
              <a:rPr lang="en-US" b="1" i="1" dirty="0">
                <a:solidFill>
                  <a:schemeClr val="tx1"/>
                </a:solidFill>
              </a:rPr>
              <a:t>Immobility </a:t>
            </a:r>
            <a:r>
              <a:rPr lang="en-US" dirty="0">
                <a:solidFill>
                  <a:schemeClr val="tx1"/>
                </a:solidFill>
              </a:rPr>
              <a:t>can result from:</a:t>
            </a:r>
          </a:p>
          <a:p>
            <a:pPr marL="631825" lvl="1" indent="-231775"/>
            <a:r>
              <a:rPr lang="en-US" sz="2800" dirty="0">
                <a:solidFill>
                  <a:schemeClr val="tx1"/>
                </a:solidFill>
              </a:rPr>
              <a:t>Specialized labor </a:t>
            </a:r>
          </a:p>
          <a:p>
            <a:pPr marL="631825" lvl="1" indent="-231775"/>
            <a:r>
              <a:rPr lang="en-US" sz="2800" dirty="0">
                <a:solidFill>
                  <a:schemeClr val="tx1"/>
                </a:solidFill>
              </a:rPr>
              <a:t>Institutional barriers</a:t>
            </a:r>
          </a:p>
          <a:p>
            <a:pPr marL="1031875" lvl="2" indent="-231775"/>
            <a:r>
              <a:rPr lang="en-US" sz="2800" dirty="0">
                <a:solidFill>
                  <a:schemeClr val="tx1"/>
                </a:solidFill>
              </a:rPr>
              <a:t>minimum wage</a:t>
            </a:r>
          </a:p>
          <a:p>
            <a:pPr marL="1031875" lvl="2" indent="-231775"/>
            <a:r>
              <a:rPr lang="en-US" sz="2800" dirty="0">
                <a:solidFill>
                  <a:schemeClr val="tx1"/>
                </a:solidFill>
              </a:rPr>
              <a:t>occupational licensing</a:t>
            </a:r>
          </a:p>
          <a:p>
            <a:pPr marL="1031875" lvl="2" indent="-231775"/>
            <a:r>
              <a:rPr lang="en-US" sz="2800" dirty="0">
                <a:solidFill>
                  <a:schemeClr val="tx1"/>
                </a:solidFill>
              </a:rPr>
              <a:t>labor unions</a:t>
            </a:r>
          </a:p>
        </p:txBody>
      </p:sp>
    </p:spTree>
    <p:extLst>
      <p:ext uri="{BB962C8B-B14F-4D97-AF65-F5344CB8AC3E}">
        <p14:creationId xmlns:p14="http://schemas.microsoft.com/office/powerpoint/2010/main" val="2974225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228</TotalTime>
  <Words>1069</Words>
  <Application>Microsoft Macintosh PowerPoint</Application>
  <PresentationFormat>On-screen Show (4:3)</PresentationFormat>
  <Paragraphs>215</Paragraphs>
  <Slides>29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Times New Roman</vt:lpstr>
      <vt:lpstr>Arial</vt:lpstr>
      <vt:lpstr>15th edition TEMPLATE</vt:lpstr>
      <vt:lpstr>Earnings, Productivity,  and the Job Market</vt:lpstr>
      <vt:lpstr>Why Do Earnings Differ?</vt:lpstr>
      <vt:lpstr>Why Do Earnings Differ?</vt:lpstr>
      <vt:lpstr>Earnings Differentials  Due to Non-identical Workers</vt:lpstr>
      <vt:lpstr>Earnings Differences of  Skilled and Unskilled Workers</vt:lpstr>
      <vt:lpstr>Earnings Differences  of Skilled and Unskilled Workers</vt:lpstr>
      <vt:lpstr>Level of Education and Earnings</vt:lpstr>
      <vt:lpstr>Earnings Differentials  Due to Non-Identical Jobs</vt:lpstr>
      <vt:lpstr>PowerPoint Presentation</vt:lpstr>
      <vt:lpstr>The Economics of Occupational Licensing</vt:lpstr>
      <vt:lpstr>The Economics of Occupational Licensing</vt:lpstr>
      <vt:lpstr>The Economics of Employment Discrimination</vt:lpstr>
      <vt:lpstr>PowerPoint Presentation</vt:lpstr>
      <vt:lpstr>Impact of Wage Discrimination</vt:lpstr>
      <vt:lpstr>PowerPoint Presentation</vt:lpstr>
      <vt:lpstr>PowerPoint Presentation</vt:lpstr>
      <vt:lpstr>PowerPoint Presentation</vt:lpstr>
      <vt:lpstr>Actual and Productivity-Adjusted Wages  of Minorities Compared to Whites 2012-15*</vt:lpstr>
      <vt:lpstr>Questions for Thought: </vt:lpstr>
      <vt:lpstr>Questions for Thought: </vt:lpstr>
      <vt:lpstr>Questions for Thought: </vt:lpstr>
      <vt:lpstr>The Link Between  Productivity and Earnings</vt:lpstr>
      <vt:lpstr>Keys to Prosperity: Productivity and Earnings</vt:lpstr>
      <vt:lpstr>Productivity and Earnings, 1948-2015</vt:lpstr>
      <vt:lpstr>Productivity and Compensation</vt:lpstr>
      <vt:lpstr>Automation</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Earnings, Productivity, and the Job Market (15th ed.)</dc:title>
  <dc:subject>Earnings, Productivity, and the Job Market (15th ed.)</dc:subject>
  <dc:creator>Dr. Chuck Skipton</dc:creator>
  <cp:lastModifiedBy>Joseph Connors</cp:lastModifiedBy>
  <cp:revision>55</cp:revision>
  <dcterms:created xsi:type="dcterms:W3CDTF">2013-12-17T18:08:03Z</dcterms:created>
  <dcterms:modified xsi:type="dcterms:W3CDTF">2016-12-27T22:35:17Z</dcterms:modified>
</cp:coreProperties>
</file>