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17" r:id="rId32"/>
    <p:sldId id="287" r:id="rId33"/>
    <p:sldId id="288" r:id="rId34"/>
    <p:sldId id="289" r:id="rId35"/>
    <p:sldId id="290" r:id="rId36"/>
    <p:sldId id="291" r:id="rId37"/>
    <p:sldId id="296" r:id="rId38"/>
    <p:sldId id="324" r:id="rId39"/>
    <p:sldId id="302" r:id="rId40"/>
    <p:sldId id="303" r:id="rId41"/>
    <p:sldId id="318" r:id="rId42"/>
    <p:sldId id="319" r:id="rId43"/>
    <p:sldId id="304" r:id="rId44"/>
    <p:sldId id="321" r:id="rId45"/>
    <p:sldId id="320" r:id="rId46"/>
    <p:sldId id="325" r:id="rId47"/>
    <p:sldId id="315" r:id="rId48"/>
    <p:sldId id="326" r:id="rId49"/>
    <p:sldId id="327" r:id="rId50"/>
    <p:sldId id="330" r:id="rId51"/>
    <p:sldId id="332" r:id="rId52"/>
    <p:sldId id="329" r:id="rId53"/>
    <p:sldId id="333" r:id="rId54"/>
    <p:sldId id="334" r:id="rId55"/>
    <p:sldId id="306" r:id="rId56"/>
    <p:sldId id="316" r:id="rId57"/>
    <p:sldId id="30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4">
          <p15:clr>
            <a:srgbClr val="A4A3A4"/>
          </p15:clr>
        </p15:guide>
        <p15:guide id="2" pos="2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189"/>
    <a:srgbClr val="335F9F"/>
    <a:srgbClr val="CDDFF3"/>
    <a:srgbClr val="AFCCEB"/>
    <a:srgbClr val="F1D3D3"/>
    <a:srgbClr val="FDFBE3"/>
    <a:srgbClr val="F1F1E3"/>
    <a:srgbClr val="F4F6EE"/>
    <a:srgbClr val="E9EDDF"/>
    <a:srgbClr val="EFE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1322"/>
  </p:normalViewPr>
  <p:slideViewPr>
    <p:cSldViewPr snapToGrid="0" snapToObjects="1">
      <p:cViewPr varScale="1">
        <p:scale>
          <a:sx n="98" d="100"/>
          <a:sy n="98" d="100"/>
        </p:scale>
        <p:origin x="1616" y="192"/>
      </p:cViewPr>
      <p:guideLst>
        <p:guide orient="horz" pos="594"/>
        <p:guide pos="252"/>
      </p:guideLst>
    </p:cSldViewPr>
  </p:slideViewPr>
  <p:notesTextViewPr>
    <p:cViewPr>
      <p:scale>
        <a:sx n="100" d="100"/>
        <a:sy n="100" d="100"/>
      </p:scale>
      <p:origin x="0" y="0"/>
    </p:cViewPr>
  </p:notesTextViewPr>
  <p:sorterViewPr>
    <p:cViewPr>
      <p:scale>
        <a:sx n="214" d="100"/>
        <a:sy n="214" d="100"/>
      </p:scale>
      <p:origin x="0" y="41872"/>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14</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14</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8198" y="1513026"/>
            <a:ext cx="7634484" cy="1864086"/>
          </a:xfrm>
          <a:prstGeom prst="rect">
            <a:avLst/>
          </a:prstGeom>
        </p:spPr>
        <p:txBody>
          <a:bodyPr anchor="b">
            <a:normAutofit/>
          </a:bodyPr>
          <a:lstStyle/>
          <a:p>
            <a:pPr>
              <a:lnSpc>
                <a:spcPts val="4000"/>
              </a:lnSpc>
            </a:pPr>
            <a:r>
              <a:rPr lang="en-US" dirty="0" smtClean="0"/>
              <a:t>Modern Macroeconomics </a:t>
            </a:r>
            <a:br>
              <a:rPr lang="en-US" dirty="0" smtClean="0"/>
            </a:br>
            <a:r>
              <a:rPr lang="en-US" dirty="0" smtClean="0"/>
              <a:t>and Monetary Policy </a:t>
            </a:r>
            <a:endParaRPr lang="en-US" dirty="0"/>
          </a:p>
        </p:txBody>
      </p:sp>
    </p:spTree>
    <p:extLst>
      <p:ext uri="{BB962C8B-B14F-4D97-AF65-F5344CB8AC3E}">
        <p14:creationId xmlns:p14="http://schemas.microsoft.com/office/powerpoint/2010/main" val="2660624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3"/>
          <p:cNvSpPr>
            <a:spLocks noChangeArrowheads="1"/>
          </p:cNvSpPr>
          <p:nvPr/>
        </p:nvSpPr>
        <p:spPr bwMode="auto">
          <a:xfrm>
            <a:off x="5217138" y="24205"/>
            <a:ext cx="38974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2" name="Title 1"/>
          <p:cNvSpPr>
            <a:spLocks noGrp="1"/>
          </p:cNvSpPr>
          <p:nvPr>
            <p:ph type="title"/>
          </p:nvPr>
        </p:nvSpPr>
        <p:spPr>
          <a:xfrm>
            <a:off x="119569" y="107203"/>
            <a:ext cx="8904855" cy="1018214"/>
          </a:xfrm>
        </p:spPr>
        <p:txBody>
          <a:bodyPr/>
          <a:lstStyle/>
          <a:p>
            <a:pPr>
              <a:lnSpc>
                <a:spcPts val="3500"/>
              </a:lnSpc>
            </a:pPr>
            <a:r>
              <a:rPr lang="en-US" dirty="0" smtClean="0"/>
              <a:t>Transmission of </a:t>
            </a:r>
            <a:br>
              <a:rPr lang="en-US" dirty="0" smtClean="0"/>
            </a:br>
            <a:r>
              <a:rPr lang="en-US" dirty="0" smtClean="0"/>
              <a:t>Monetary Policy</a:t>
            </a:r>
          </a:p>
        </p:txBody>
      </p:sp>
      <p:sp>
        <p:nvSpPr>
          <p:cNvPr id="196" name="Content Placeholder 2"/>
          <p:cNvSpPr>
            <a:spLocks noGrp="1"/>
          </p:cNvSpPr>
          <p:nvPr>
            <p:ph idx="1"/>
          </p:nvPr>
        </p:nvSpPr>
        <p:spPr>
          <a:xfrm>
            <a:off x="63183" y="1267791"/>
            <a:ext cx="5153955" cy="4278559"/>
          </a:xfrm>
        </p:spPr>
        <p:txBody>
          <a:bodyPr/>
          <a:lstStyle/>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When the Fed shifts to a more expansionary monetary policy, it usually buys additional bonds, expanding the money supply.</a:t>
            </a:r>
          </a:p>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This increase in the money supply (shift from </a:t>
            </a:r>
            <a:r>
              <a:rPr lang="en-US" sz="2200" b="1" i="1" dirty="0" smtClean="0">
                <a:solidFill>
                  <a:schemeClr val="bg2">
                    <a:lumMod val="25000"/>
                  </a:schemeClr>
                </a:solidFill>
                <a:ea typeface="ＭＳ Ｐゴシック" pitchFamily="-107" charset="-128"/>
                <a:cs typeface="ＭＳ Ｐゴシック" pitchFamily="-107" charset="-128"/>
              </a:rPr>
              <a:t>S</a:t>
            </a:r>
            <a:r>
              <a:rPr lang="en-US" sz="2200" b="1" i="1" baseline="-25000" dirty="0" smtClean="0">
                <a:solidFill>
                  <a:schemeClr val="bg2">
                    <a:lumMod val="25000"/>
                  </a:schemeClr>
                </a:solidFill>
                <a:ea typeface="ＭＳ Ｐゴシック" pitchFamily="-107" charset="-128"/>
                <a:cs typeface="ＭＳ Ｐゴシック" pitchFamily="-107" charset="-128"/>
              </a:rPr>
              <a:t>1</a:t>
            </a:r>
            <a:r>
              <a:rPr lang="en-US" sz="2200" dirty="0" smtClean="0">
                <a:solidFill>
                  <a:schemeClr val="bg2">
                    <a:lumMod val="25000"/>
                  </a:schemeClr>
                </a:solidFill>
                <a:ea typeface="ＭＳ Ｐゴシック" pitchFamily="-107" charset="-128"/>
                <a:cs typeface="ＭＳ Ｐゴシック" pitchFamily="-107" charset="-128"/>
              </a:rPr>
              <a:t> </a:t>
            </a:r>
            <a:r>
              <a:rPr lang="en-US" sz="2200" dirty="0" smtClean="0">
                <a:solidFill>
                  <a:srgbClr val="32302A"/>
                </a:solidFill>
                <a:ea typeface="ＭＳ Ｐゴシック" pitchFamily="-107" charset="-128"/>
                <a:cs typeface="ＭＳ Ｐゴシック" pitchFamily="-107" charset="-128"/>
              </a:rPr>
              <a:t>to </a:t>
            </a:r>
            <a:r>
              <a:rPr lang="en-US" sz="2200" b="1" i="1" dirty="0" smtClean="0">
                <a:solidFill>
                  <a:schemeClr val="bg2">
                    <a:lumMod val="25000"/>
                  </a:schemeClr>
                </a:solidFill>
                <a:ea typeface="ＭＳ Ｐゴシック" pitchFamily="-107" charset="-128"/>
                <a:cs typeface="ＭＳ Ｐゴシック" pitchFamily="-107" charset="-128"/>
              </a:rPr>
              <a:t>S</a:t>
            </a:r>
            <a:r>
              <a:rPr lang="en-US" sz="2200" b="1" i="1" baseline="-25000" dirty="0" smtClean="0">
                <a:solidFill>
                  <a:schemeClr val="bg2">
                    <a:lumMod val="25000"/>
                  </a:schemeClr>
                </a:solidFill>
                <a:ea typeface="ＭＳ Ｐゴシック" pitchFamily="-107" charset="-128"/>
                <a:cs typeface="ＭＳ Ｐゴシック" pitchFamily="-107" charset="-128"/>
              </a:rPr>
              <a:t>2</a:t>
            </a:r>
            <a:r>
              <a:rPr lang="en-US" sz="2200" dirty="0" smtClean="0">
                <a:solidFill>
                  <a:schemeClr val="bg2">
                    <a:lumMod val="25000"/>
                  </a:schemeClr>
                </a:solidFill>
                <a:ea typeface="ＭＳ Ｐゴシック" pitchFamily="-107" charset="-128"/>
                <a:cs typeface="ＭＳ Ｐゴシック" pitchFamily="-107" charset="-128"/>
              </a:rPr>
              <a:t> </a:t>
            </a:r>
            <a:r>
              <a:rPr lang="en-US" sz="2200" dirty="0" smtClean="0">
                <a:solidFill>
                  <a:srgbClr val="32302A"/>
                </a:solidFill>
                <a:ea typeface="ＭＳ Ｐゴシック" pitchFamily="-107" charset="-128"/>
                <a:cs typeface="ＭＳ Ｐゴシック" pitchFamily="-107" charset="-128"/>
              </a:rPr>
              <a:t>in the market for money) provides banks with additional reserves.</a:t>
            </a:r>
          </a:p>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The Fed’s bond purchases and the bank’s use of new reserves to extend new loans increases the supply of loanable funds (shifting </a:t>
            </a:r>
            <a:r>
              <a:rPr lang="en-US" sz="2200" b="1" i="1" dirty="0" smtClean="0">
                <a:solidFill>
                  <a:srgbClr val="32302A"/>
                </a:solidFill>
                <a:ea typeface="ＭＳ Ｐゴシック" pitchFamily="-107" charset="-128"/>
                <a:cs typeface="ＭＳ Ｐゴシック" pitchFamily="-107" charset="-128"/>
              </a:rPr>
              <a:t>S</a:t>
            </a:r>
            <a:r>
              <a:rPr lang="en-US" sz="2200" b="1" i="1" baseline="-25000" dirty="0" smtClean="0">
                <a:solidFill>
                  <a:srgbClr val="32302A"/>
                </a:solidFill>
                <a:ea typeface="ＭＳ Ｐゴシック" pitchFamily="-107" charset="-128"/>
                <a:cs typeface="ＭＳ Ｐゴシック" pitchFamily="-107" charset="-128"/>
              </a:rPr>
              <a:t>1</a:t>
            </a:r>
            <a:r>
              <a:rPr lang="en-US" sz="2200" dirty="0" smtClean="0">
                <a:solidFill>
                  <a:srgbClr val="32302A"/>
                </a:solidFill>
                <a:ea typeface="ＭＳ Ｐゴシック" pitchFamily="-107" charset="-128"/>
                <a:cs typeface="ＭＳ Ｐゴシック" pitchFamily="-107" charset="-128"/>
              </a:rPr>
              <a:t> to </a:t>
            </a:r>
            <a:r>
              <a:rPr lang="en-US" sz="2200" b="1" i="1" dirty="0" smtClean="0">
                <a:solidFill>
                  <a:srgbClr val="32302A"/>
                </a:solidFill>
                <a:ea typeface="ＭＳ Ｐゴシック" pitchFamily="-107" charset="-128"/>
                <a:cs typeface="ＭＳ Ｐゴシック" pitchFamily="-107" charset="-128"/>
              </a:rPr>
              <a:t>S</a:t>
            </a:r>
            <a:r>
              <a:rPr lang="en-US" sz="2200" b="1" i="1" baseline="-25000" dirty="0" smtClean="0">
                <a:solidFill>
                  <a:srgbClr val="32302A"/>
                </a:solidFill>
                <a:ea typeface="ＭＳ Ｐゴシック" pitchFamily="-107" charset="-128"/>
                <a:cs typeface="ＭＳ Ｐゴシック" pitchFamily="-107" charset="-128"/>
              </a:rPr>
              <a:t>2</a:t>
            </a:r>
            <a:r>
              <a:rPr lang="en-US" sz="2200" dirty="0" smtClean="0">
                <a:solidFill>
                  <a:srgbClr val="32302A"/>
                </a:solidFill>
                <a:ea typeface="ＭＳ Ｐゴシック" pitchFamily="-107" charset="-128"/>
                <a:cs typeface="ＭＳ Ｐゴシック" pitchFamily="-107" charset="-128"/>
              </a:rPr>
              <a:t> in the loanable funds market) </a:t>
            </a:r>
            <a:r>
              <a:rPr lang="en-US" sz="2200" dirty="0">
                <a:cs typeface="Times New Roman"/>
              </a:rPr>
              <a:t>and puts downward pressure </a:t>
            </a:r>
            <a:br>
              <a:rPr lang="en-US" sz="2200" dirty="0">
                <a:cs typeface="Times New Roman"/>
              </a:rPr>
            </a:br>
            <a:r>
              <a:rPr lang="en-US" sz="2200" dirty="0">
                <a:cs typeface="Times New Roman"/>
              </a:rPr>
              <a:t>on real interest rates (a reduction to </a:t>
            </a:r>
            <a:r>
              <a:rPr lang="en-US" sz="2200" b="1" i="1" dirty="0">
                <a:cs typeface="Times New Roman"/>
              </a:rPr>
              <a:t>r</a:t>
            </a:r>
            <a:r>
              <a:rPr lang="en-US" sz="2200" b="1" i="1" baseline="-25000" dirty="0">
                <a:cs typeface="Times New Roman"/>
              </a:rPr>
              <a:t>2</a:t>
            </a:r>
            <a:r>
              <a:rPr lang="en-US" sz="2200" dirty="0">
                <a:cs typeface="Times New Roman"/>
              </a:rPr>
              <a:t>).</a:t>
            </a:r>
            <a:r>
              <a:rPr lang="en-US" sz="2200" dirty="0" smtClean="0">
                <a:solidFill>
                  <a:srgbClr val="32302A"/>
                </a:solidFill>
                <a:ea typeface="ＭＳ Ｐゴシック" pitchFamily="-107" charset="-128"/>
                <a:cs typeface="ＭＳ Ｐゴシック" pitchFamily="-107" charset="-128"/>
              </a:rPr>
              <a:t> </a:t>
            </a:r>
          </a:p>
          <a:p>
            <a:pPr marL="169863" indent="-169863">
              <a:lnSpc>
                <a:spcPct val="90000"/>
              </a:lnSpc>
            </a:pPr>
            <a:endParaRPr lang="en-US" sz="2200" dirty="0" smtClean="0">
              <a:solidFill>
                <a:srgbClr val="32302A"/>
              </a:solidFill>
              <a:ea typeface="ＭＳ Ｐゴシック" pitchFamily="-107" charset="-128"/>
              <a:cs typeface="ＭＳ Ｐゴシック" pitchFamily="-107" charset="-128"/>
            </a:endParaRPr>
          </a:p>
        </p:txBody>
      </p:sp>
      <p:cxnSp>
        <p:nvCxnSpPr>
          <p:cNvPr id="4" name="Straight Connector 3"/>
          <p:cNvCxnSpPr/>
          <p:nvPr/>
        </p:nvCxnSpPr>
        <p:spPr>
          <a:xfrm>
            <a:off x="5482980" y="3379249"/>
            <a:ext cx="3274858"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71" name="Rectangle 5"/>
          <p:cNvSpPr>
            <a:spLocks noChangeArrowheads="1"/>
          </p:cNvSpPr>
          <p:nvPr/>
        </p:nvSpPr>
        <p:spPr bwMode="auto">
          <a:xfrm>
            <a:off x="7689605" y="2516724"/>
            <a:ext cx="381000" cy="215444"/>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rgbClr val="660066"/>
                </a:solidFill>
                <a:latin typeface="+mj-lt"/>
                <a:cs typeface="Times New Roman"/>
              </a:rPr>
              <a:t>D</a:t>
            </a:r>
            <a:r>
              <a:rPr kumimoji="0" lang="en-US" sz="2000" b="1" i="1" baseline="-25000" dirty="0">
                <a:solidFill>
                  <a:srgbClr val="660066"/>
                </a:solidFill>
                <a:latin typeface="+mj-lt"/>
                <a:cs typeface="Times New Roman"/>
              </a:rPr>
              <a:t>1</a:t>
            </a:r>
            <a:endParaRPr kumimoji="0" lang="en-US" sz="2000" b="1" baseline="-25000" dirty="0">
              <a:solidFill>
                <a:srgbClr val="660066"/>
              </a:solidFill>
              <a:latin typeface="+mj-lt"/>
              <a:cs typeface="Times New Roman"/>
            </a:endParaRPr>
          </a:p>
        </p:txBody>
      </p:sp>
      <p:sp>
        <p:nvSpPr>
          <p:cNvPr id="72" name="Freeform 6"/>
          <p:cNvSpPr>
            <a:spLocks/>
          </p:cNvSpPr>
          <p:nvPr/>
        </p:nvSpPr>
        <p:spPr bwMode="auto">
          <a:xfrm>
            <a:off x="6321180" y="364074"/>
            <a:ext cx="1341438" cy="2214563"/>
          </a:xfrm>
          <a:custGeom>
            <a:avLst/>
            <a:gdLst>
              <a:gd name="T0" fmla="*/ 29 w 2535"/>
              <a:gd name="T1" fmla="*/ 72 h 4185"/>
              <a:gd name="T2" fmla="*/ 89 w 2535"/>
              <a:gd name="T3" fmla="*/ 214 h 4185"/>
              <a:gd name="T4" fmla="*/ 151 w 2535"/>
              <a:gd name="T5" fmla="*/ 354 h 4185"/>
              <a:gd name="T6" fmla="*/ 212 w 2535"/>
              <a:gd name="T7" fmla="*/ 492 h 4185"/>
              <a:gd name="T8" fmla="*/ 275 w 2535"/>
              <a:gd name="T9" fmla="*/ 628 h 4185"/>
              <a:gd name="T10" fmla="*/ 339 w 2535"/>
              <a:gd name="T11" fmla="*/ 762 h 4185"/>
              <a:gd name="T12" fmla="*/ 402 w 2535"/>
              <a:gd name="T13" fmla="*/ 894 h 4185"/>
              <a:gd name="T14" fmla="*/ 467 w 2535"/>
              <a:gd name="T15" fmla="*/ 1024 h 4185"/>
              <a:gd name="T16" fmla="*/ 532 w 2535"/>
              <a:gd name="T17" fmla="*/ 1152 h 4185"/>
              <a:gd name="T18" fmla="*/ 596 w 2535"/>
              <a:gd name="T19" fmla="*/ 1278 h 4185"/>
              <a:gd name="T20" fmla="*/ 662 w 2535"/>
              <a:gd name="T21" fmla="*/ 1402 h 4185"/>
              <a:gd name="T22" fmla="*/ 727 w 2535"/>
              <a:gd name="T23" fmla="*/ 1523 h 4185"/>
              <a:gd name="T24" fmla="*/ 793 w 2535"/>
              <a:gd name="T25" fmla="*/ 1643 h 4185"/>
              <a:gd name="T26" fmla="*/ 857 w 2535"/>
              <a:gd name="T27" fmla="*/ 1760 h 4185"/>
              <a:gd name="T28" fmla="*/ 923 w 2535"/>
              <a:gd name="T29" fmla="*/ 1874 h 4185"/>
              <a:gd name="T30" fmla="*/ 988 w 2535"/>
              <a:gd name="T31" fmla="*/ 1986 h 4185"/>
              <a:gd name="T32" fmla="*/ 1054 w 2535"/>
              <a:gd name="T33" fmla="*/ 2096 h 4185"/>
              <a:gd name="T34" fmla="*/ 1118 w 2535"/>
              <a:gd name="T35" fmla="*/ 2204 h 4185"/>
              <a:gd name="T36" fmla="*/ 1182 w 2535"/>
              <a:gd name="T37" fmla="*/ 2309 h 4185"/>
              <a:gd name="T38" fmla="*/ 1245 w 2535"/>
              <a:gd name="T39" fmla="*/ 2411 h 4185"/>
              <a:gd name="T40" fmla="*/ 1308 w 2535"/>
              <a:gd name="T41" fmla="*/ 2512 h 4185"/>
              <a:gd name="T42" fmla="*/ 1370 w 2535"/>
              <a:gd name="T43" fmla="*/ 2609 h 4185"/>
              <a:gd name="T44" fmla="*/ 1433 w 2535"/>
              <a:gd name="T45" fmla="*/ 2703 h 4185"/>
              <a:gd name="T46" fmla="*/ 1494 w 2535"/>
              <a:gd name="T47" fmla="*/ 2795 h 4185"/>
              <a:gd name="T48" fmla="*/ 1553 w 2535"/>
              <a:gd name="T49" fmla="*/ 2885 h 4185"/>
              <a:gd name="T50" fmla="*/ 1613 w 2535"/>
              <a:gd name="T51" fmla="*/ 2972 h 4185"/>
              <a:gd name="T52" fmla="*/ 1670 w 2535"/>
              <a:gd name="T53" fmla="*/ 3056 h 4185"/>
              <a:gd name="T54" fmla="*/ 1727 w 2535"/>
              <a:gd name="T55" fmla="*/ 3138 h 4185"/>
              <a:gd name="T56" fmla="*/ 1783 w 2535"/>
              <a:gd name="T57" fmla="*/ 3216 h 4185"/>
              <a:gd name="T58" fmla="*/ 1837 w 2535"/>
              <a:gd name="T59" fmla="*/ 3292 h 4185"/>
              <a:gd name="T60" fmla="*/ 1890 w 2535"/>
              <a:gd name="T61" fmla="*/ 3366 h 4185"/>
              <a:gd name="T62" fmla="*/ 1941 w 2535"/>
              <a:gd name="T63" fmla="*/ 3435 h 4185"/>
              <a:gd name="T64" fmla="*/ 1991 w 2535"/>
              <a:gd name="T65" fmla="*/ 3503 h 4185"/>
              <a:gd name="T66" fmla="*/ 2039 w 2535"/>
              <a:gd name="T67" fmla="*/ 3567 h 4185"/>
              <a:gd name="T68" fmla="*/ 2085 w 2535"/>
              <a:gd name="T69" fmla="*/ 3628 h 4185"/>
              <a:gd name="T70" fmla="*/ 2130 w 2535"/>
              <a:gd name="T71" fmla="*/ 3687 h 4185"/>
              <a:gd name="T72" fmla="*/ 2172 w 2535"/>
              <a:gd name="T73" fmla="*/ 3743 h 4185"/>
              <a:gd name="T74" fmla="*/ 2213 w 2535"/>
              <a:gd name="T75" fmla="*/ 3795 h 4185"/>
              <a:gd name="T76" fmla="*/ 2252 w 2535"/>
              <a:gd name="T77" fmla="*/ 3844 h 4185"/>
              <a:gd name="T78" fmla="*/ 2289 w 2535"/>
              <a:gd name="T79" fmla="*/ 3890 h 4185"/>
              <a:gd name="T80" fmla="*/ 2323 w 2535"/>
              <a:gd name="T81" fmla="*/ 3933 h 4185"/>
              <a:gd name="T82" fmla="*/ 2355 w 2535"/>
              <a:gd name="T83" fmla="*/ 3972 h 4185"/>
              <a:gd name="T84" fmla="*/ 2385 w 2535"/>
              <a:gd name="T85" fmla="*/ 4008 h 4185"/>
              <a:gd name="T86" fmla="*/ 2412 w 2535"/>
              <a:gd name="T87" fmla="*/ 4042 h 4185"/>
              <a:gd name="T88" fmla="*/ 2437 w 2535"/>
              <a:gd name="T89" fmla="*/ 4072 h 4185"/>
              <a:gd name="T90" fmla="*/ 2459 w 2535"/>
              <a:gd name="T91" fmla="*/ 4098 h 4185"/>
              <a:gd name="T92" fmla="*/ 2479 w 2535"/>
              <a:gd name="T93" fmla="*/ 4120 h 4185"/>
              <a:gd name="T94" fmla="*/ 2495 w 2535"/>
              <a:gd name="T95" fmla="*/ 4140 h 4185"/>
              <a:gd name="T96" fmla="*/ 2509 w 2535"/>
              <a:gd name="T97" fmla="*/ 4156 h 4185"/>
              <a:gd name="T98" fmla="*/ 2520 w 2535"/>
              <a:gd name="T99" fmla="*/ 4169 h 4185"/>
              <a:gd name="T100" fmla="*/ 2528 w 2535"/>
              <a:gd name="T101" fmla="*/ 4178 h 4185"/>
              <a:gd name="T102" fmla="*/ 2533 w 2535"/>
              <a:gd name="T103" fmla="*/ 4182 h 4185"/>
              <a:gd name="T104" fmla="*/ 2535 w 2535"/>
              <a:gd name="T105" fmla="*/ 4185 h 4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35"/>
              <a:gd name="T160" fmla="*/ 0 h 4185"/>
              <a:gd name="T161" fmla="*/ 2535 w 2535"/>
              <a:gd name="T162" fmla="*/ 4185 h 4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35" h="4185">
                <a:moveTo>
                  <a:pt x="0" y="0"/>
                </a:moveTo>
                <a:lnTo>
                  <a:pt x="29" y="72"/>
                </a:lnTo>
                <a:lnTo>
                  <a:pt x="59" y="143"/>
                </a:lnTo>
                <a:lnTo>
                  <a:pt x="89" y="214"/>
                </a:lnTo>
                <a:lnTo>
                  <a:pt x="120" y="284"/>
                </a:lnTo>
                <a:lnTo>
                  <a:pt x="151" y="354"/>
                </a:lnTo>
                <a:lnTo>
                  <a:pt x="181" y="424"/>
                </a:lnTo>
                <a:lnTo>
                  <a:pt x="212" y="492"/>
                </a:lnTo>
                <a:lnTo>
                  <a:pt x="244" y="561"/>
                </a:lnTo>
                <a:lnTo>
                  <a:pt x="275" y="628"/>
                </a:lnTo>
                <a:lnTo>
                  <a:pt x="307" y="695"/>
                </a:lnTo>
                <a:lnTo>
                  <a:pt x="339" y="762"/>
                </a:lnTo>
                <a:lnTo>
                  <a:pt x="370" y="828"/>
                </a:lnTo>
                <a:lnTo>
                  <a:pt x="402" y="894"/>
                </a:lnTo>
                <a:lnTo>
                  <a:pt x="435" y="959"/>
                </a:lnTo>
                <a:lnTo>
                  <a:pt x="467" y="1024"/>
                </a:lnTo>
                <a:lnTo>
                  <a:pt x="499" y="1088"/>
                </a:lnTo>
                <a:lnTo>
                  <a:pt x="532" y="1152"/>
                </a:lnTo>
                <a:lnTo>
                  <a:pt x="564" y="1215"/>
                </a:lnTo>
                <a:lnTo>
                  <a:pt x="596" y="1278"/>
                </a:lnTo>
                <a:lnTo>
                  <a:pt x="628" y="1340"/>
                </a:lnTo>
                <a:lnTo>
                  <a:pt x="662" y="1402"/>
                </a:lnTo>
                <a:lnTo>
                  <a:pt x="694" y="1463"/>
                </a:lnTo>
                <a:lnTo>
                  <a:pt x="727" y="1523"/>
                </a:lnTo>
                <a:lnTo>
                  <a:pt x="759" y="1583"/>
                </a:lnTo>
                <a:lnTo>
                  <a:pt x="793" y="1643"/>
                </a:lnTo>
                <a:lnTo>
                  <a:pt x="825" y="1701"/>
                </a:lnTo>
                <a:lnTo>
                  <a:pt x="857" y="1760"/>
                </a:lnTo>
                <a:lnTo>
                  <a:pt x="891" y="1817"/>
                </a:lnTo>
                <a:lnTo>
                  <a:pt x="923" y="1874"/>
                </a:lnTo>
                <a:lnTo>
                  <a:pt x="955" y="1930"/>
                </a:lnTo>
                <a:lnTo>
                  <a:pt x="988" y="1986"/>
                </a:lnTo>
                <a:lnTo>
                  <a:pt x="1021" y="2041"/>
                </a:lnTo>
                <a:lnTo>
                  <a:pt x="1054" y="2096"/>
                </a:lnTo>
                <a:lnTo>
                  <a:pt x="1086" y="2151"/>
                </a:lnTo>
                <a:lnTo>
                  <a:pt x="1118" y="2204"/>
                </a:lnTo>
                <a:lnTo>
                  <a:pt x="1149" y="2256"/>
                </a:lnTo>
                <a:lnTo>
                  <a:pt x="1182" y="2309"/>
                </a:lnTo>
                <a:lnTo>
                  <a:pt x="1214" y="2360"/>
                </a:lnTo>
                <a:lnTo>
                  <a:pt x="1245" y="2411"/>
                </a:lnTo>
                <a:lnTo>
                  <a:pt x="1277" y="2462"/>
                </a:lnTo>
                <a:lnTo>
                  <a:pt x="1308" y="2512"/>
                </a:lnTo>
                <a:lnTo>
                  <a:pt x="1339" y="2560"/>
                </a:lnTo>
                <a:lnTo>
                  <a:pt x="1370" y="2609"/>
                </a:lnTo>
                <a:lnTo>
                  <a:pt x="1402" y="2657"/>
                </a:lnTo>
                <a:lnTo>
                  <a:pt x="1433" y="2703"/>
                </a:lnTo>
                <a:lnTo>
                  <a:pt x="1464" y="2749"/>
                </a:lnTo>
                <a:lnTo>
                  <a:pt x="1494" y="2795"/>
                </a:lnTo>
                <a:lnTo>
                  <a:pt x="1523" y="2840"/>
                </a:lnTo>
                <a:lnTo>
                  <a:pt x="1553" y="2885"/>
                </a:lnTo>
                <a:lnTo>
                  <a:pt x="1583" y="2929"/>
                </a:lnTo>
                <a:lnTo>
                  <a:pt x="1613" y="2972"/>
                </a:lnTo>
                <a:lnTo>
                  <a:pt x="1641" y="3015"/>
                </a:lnTo>
                <a:lnTo>
                  <a:pt x="1670" y="3056"/>
                </a:lnTo>
                <a:lnTo>
                  <a:pt x="1699" y="3097"/>
                </a:lnTo>
                <a:lnTo>
                  <a:pt x="1727" y="3138"/>
                </a:lnTo>
                <a:lnTo>
                  <a:pt x="1755" y="3178"/>
                </a:lnTo>
                <a:lnTo>
                  <a:pt x="1783" y="3216"/>
                </a:lnTo>
                <a:lnTo>
                  <a:pt x="1809" y="3255"/>
                </a:lnTo>
                <a:lnTo>
                  <a:pt x="1837" y="3292"/>
                </a:lnTo>
                <a:lnTo>
                  <a:pt x="1864" y="3330"/>
                </a:lnTo>
                <a:lnTo>
                  <a:pt x="1890" y="3366"/>
                </a:lnTo>
                <a:lnTo>
                  <a:pt x="1915" y="3401"/>
                </a:lnTo>
                <a:lnTo>
                  <a:pt x="1941" y="3435"/>
                </a:lnTo>
                <a:lnTo>
                  <a:pt x="1966" y="3470"/>
                </a:lnTo>
                <a:lnTo>
                  <a:pt x="1991" y="3503"/>
                </a:lnTo>
                <a:lnTo>
                  <a:pt x="2014" y="3536"/>
                </a:lnTo>
                <a:lnTo>
                  <a:pt x="2039" y="3567"/>
                </a:lnTo>
                <a:lnTo>
                  <a:pt x="2063" y="3599"/>
                </a:lnTo>
                <a:lnTo>
                  <a:pt x="2085" y="3628"/>
                </a:lnTo>
                <a:lnTo>
                  <a:pt x="2108" y="3658"/>
                </a:lnTo>
                <a:lnTo>
                  <a:pt x="2130" y="3687"/>
                </a:lnTo>
                <a:lnTo>
                  <a:pt x="2151" y="3716"/>
                </a:lnTo>
                <a:lnTo>
                  <a:pt x="2172" y="3743"/>
                </a:lnTo>
                <a:lnTo>
                  <a:pt x="2193" y="3769"/>
                </a:lnTo>
                <a:lnTo>
                  <a:pt x="2213" y="3795"/>
                </a:lnTo>
                <a:lnTo>
                  <a:pt x="2233" y="3820"/>
                </a:lnTo>
                <a:lnTo>
                  <a:pt x="2252" y="3844"/>
                </a:lnTo>
                <a:lnTo>
                  <a:pt x="2270" y="3867"/>
                </a:lnTo>
                <a:lnTo>
                  <a:pt x="2289" y="3890"/>
                </a:lnTo>
                <a:lnTo>
                  <a:pt x="2306" y="3912"/>
                </a:lnTo>
                <a:lnTo>
                  <a:pt x="2323" y="3933"/>
                </a:lnTo>
                <a:lnTo>
                  <a:pt x="2340" y="3953"/>
                </a:lnTo>
                <a:lnTo>
                  <a:pt x="2355" y="3972"/>
                </a:lnTo>
                <a:lnTo>
                  <a:pt x="2370" y="3991"/>
                </a:lnTo>
                <a:lnTo>
                  <a:pt x="2385" y="4008"/>
                </a:lnTo>
                <a:lnTo>
                  <a:pt x="2398" y="4026"/>
                </a:lnTo>
                <a:lnTo>
                  <a:pt x="2412" y="4042"/>
                </a:lnTo>
                <a:lnTo>
                  <a:pt x="2424" y="4057"/>
                </a:lnTo>
                <a:lnTo>
                  <a:pt x="2437" y="4072"/>
                </a:lnTo>
                <a:lnTo>
                  <a:pt x="2448" y="4085"/>
                </a:lnTo>
                <a:lnTo>
                  <a:pt x="2459" y="4098"/>
                </a:lnTo>
                <a:lnTo>
                  <a:pt x="2469" y="4109"/>
                </a:lnTo>
                <a:lnTo>
                  <a:pt x="2479" y="4120"/>
                </a:lnTo>
                <a:lnTo>
                  <a:pt x="2488" y="4130"/>
                </a:lnTo>
                <a:lnTo>
                  <a:pt x="2495" y="4140"/>
                </a:lnTo>
                <a:lnTo>
                  <a:pt x="2503" y="4149"/>
                </a:lnTo>
                <a:lnTo>
                  <a:pt x="2509" y="4156"/>
                </a:lnTo>
                <a:lnTo>
                  <a:pt x="2515" y="4163"/>
                </a:lnTo>
                <a:lnTo>
                  <a:pt x="2520" y="4169"/>
                </a:lnTo>
                <a:lnTo>
                  <a:pt x="2524" y="4174"/>
                </a:lnTo>
                <a:lnTo>
                  <a:pt x="2528" y="4178"/>
                </a:lnTo>
                <a:lnTo>
                  <a:pt x="2531" y="4181"/>
                </a:lnTo>
                <a:lnTo>
                  <a:pt x="2533" y="4182"/>
                </a:lnTo>
                <a:lnTo>
                  <a:pt x="2534" y="4184"/>
                </a:lnTo>
                <a:lnTo>
                  <a:pt x="2535" y="4185"/>
                </a:lnTo>
              </a:path>
            </a:pathLst>
          </a:custGeom>
          <a:noFill/>
          <a:ln w="57150">
            <a:solidFill>
              <a:srgbClr val="660066"/>
            </a:solidFill>
            <a:round/>
            <a:headEnd/>
            <a:tailEnd/>
          </a:ln>
        </p:spPr>
        <p:txBody>
          <a:bodyPr>
            <a:prstTxWarp prst="textNoShape">
              <a:avLst/>
            </a:prstTxWarp>
          </a:bodyPr>
          <a:lstStyle/>
          <a:p>
            <a:endParaRPr lang="en-US" dirty="0">
              <a:solidFill>
                <a:srgbClr val="660066"/>
              </a:solidFill>
              <a:latin typeface="+mj-lt"/>
              <a:cs typeface="Times New Roman"/>
            </a:endParaRPr>
          </a:p>
        </p:txBody>
      </p:sp>
      <p:sp>
        <p:nvSpPr>
          <p:cNvPr id="73" name="Line 9"/>
          <p:cNvSpPr>
            <a:spLocks noChangeShapeType="1"/>
          </p:cNvSpPr>
          <p:nvPr/>
        </p:nvSpPr>
        <p:spPr bwMode="auto">
          <a:xfrm>
            <a:off x="5838580" y="2953287"/>
            <a:ext cx="2016125"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a:latin typeface="+mj-lt"/>
              <a:cs typeface="Times New Roman"/>
            </a:endParaRPr>
          </a:p>
        </p:txBody>
      </p:sp>
      <p:sp>
        <p:nvSpPr>
          <p:cNvPr id="74" name="Rectangle 10" descr="Parchment"/>
          <p:cNvSpPr>
            <a:spLocks noChangeArrowheads="1"/>
          </p:cNvSpPr>
          <p:nvPr/>
        </p:nvSpPr>
        <p:spPr bwMode="auto">
          <a:xfrm>
            <a:off x="5458078" y="266344"/>
            <a:ext cx="1295400" cy="529376"/>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1600" b="0" dirty="0">
                <a:solidFill>
                  <a:srgbClr val="000000"/>
                </a:solidFill>
                <a:latin typeface="+mj-lt"/>
                <a:cs typeface="Times New Roman"/>
              </a:rPr>
              <a:t>Money</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interest</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rate</a:t>
            </a:r>
          </a:p>
        </p:txBody>
      </p:sp>
      <p:sp>
        <p:nvSpPr>
          <p:cNvPr id="75" name="Line 13"/>
          <p:cNvSpPr>
            <a:spLocks noChangeShapeType="1"/>
          </p:cNvSpPr>
          <p:nvPr/>
        </p:nvSpPr>
        <p:spPr bwMode="auto">
          <a:xfrm>
            <a:off x="6908555" y="565687"/>
            <a:ext cx="1588" cy="2374900"/>
          </a:xfrm>
          <a:prstGeom prst="line">
            <a:avLst/>
          </a:prstGeom>
          <a:noFill/>
          <a:ln w="57150">
            <a:solidFill>
              <a:schemeClr val="bg2">
                <a:lumMod val="25000"/>
              </a:schemeClr>
            </a:solidFill>
            <a:round/>
            <a:headEnd/>
            <a:tailEnd/>
          </a:ln>
        </p:spPr>
        <p:txBody>
          <a:bodyPr>
            <a:prstTxWarp prst="textNoShape">
              <a:avLst/>
            </a:prstTxWarp>
          </a:bodyPr>
          <a:lstStyle/>
          <a:p>
            <a:endParaRPr lang="en-US">
              <a:latin typeface="+mj-lt"/>
              <a:cs typeface="Times New Roman"/>
            </a:endParaRPr>
          </a:p>
        </p:txBody>
      </p:sp>
      <p:sp>
        <p:nvSpPr>
          <p:cNvPr id="76" name="Rectangle 14"/>
          <p:cNvSpPr>
            <a:spLocks noChangeArrowheads="1"/>
          </p:cNvSpPr>
          <p:nvPr/>
        </p:nvSpPr>
        <p:spPr bwMode="auto">
          <a:xfrm>
            <a:off x="6782645" y="274678"/>
            <a:ext cx="319087" cy="229294"/>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chemeClr val="bg2">
                    <a:lumMod val="25000"/>
                  </a:schemeClr>
                </a:solidFill>
                <a:latin typeface="+mj-lt"/>
                <a:cs typeface="Times New Roman"/>
              </a:rPr>
              <a:t>S</a:t>
            </a:r>
            <a:r>
              <a:rPr kumimoji="0" lang="en-US" sz="2000" b="1" i="1" baseline="-25000" dirty="0">
                <a:solidFill>
                  <a:schemeClr val="bg2">
                    <a:lumMod val="25000"/>
                  </a:schemeClr>
                </a:solidFill>
                <a:latin typeface="+mj-lt"/>
                <a:cs typeface="Times New Roman"/>
              </a:rPr>
              <a:t>1</a:t>
            </a:r>
            <a:endParaRPr kumimoji="0" lang="en-US" sz="2000" b="1" baseline="-25000" dirty="0">
              <a:solidFill>
                <a:schemeClr val="bg2">
                  <a:lumMod val="25000"/>
                </a:schemeClr>
              </a:solidFill>
              <a:latin typeface="+mj-lt"/>
              <a:cs typeface="Times New Roman"/>
            </a:endParaRPr>
          </a:p>
        </p:txBody>
      </p:sp>
      <p:sp>
        <p:nvSpPr>
          <p:cNvPr id="77" name="Rectangle 28"/>
          <p:cNvSpPr>
            <a:spLocks noChangeArrowheads="1"/>
          </p:cNvSpPr>
          <p:nvPr/>
        </p:nvSpPr>
        <p:spPr bwMode="auto">
          <a:xfrm>
            <a:off x="5634633" y="1332449"/>
            <a:ext cx="11862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mj-lt"/>
                <a:cs typeface="Times New Roman"/>
              </a:rPr>
              <a:t>i</a:t>
            </a:r>
            <a:r>
              <a:rPr kumimoji="0" lang="en-US" sz="1600" b="1" i="1" baseline="-25000">
                <a:solidFill>
                  <a:srgbClr val="000000"/>
                </a:solidFill>
                <a:latin typeface="+mj-lt"/>
                <a:cs typeface="Times New Roman"/>
              </a:rPr>
              <a:t>1</a:t>
            </a:r>
            <a:endParaRPr kumimoji="0" lang="en-US" sz="1600" b="1" baseline="-25000">
              <a:solidFill>
                <a:schemeClr val="tx1"/>
              </a:solidFill>
              <a:latin typeface="+mj-lt"/>
              <a:cs typeface="Times New Roman"/>
            </a:endParaRPr>
          </a:p>
        </p:txBody>
      </p:sp>
      <p:sp>
        <p:nvSpPr>
          <p:cNvPr id="78" name="Line 30"/>
          <p:cNvSpPr>
            <a:spLocks noChangeShapeType="1"/>
          </p:cNvSpPr>
          <p:nvPr/>
        </p:nvSpPr>
        <p:spPr bwMode="auto">
          <a:xfrm flipH="1">
            <a:off x="5857630" y="1495962"/>
            <a:ext cx="1035050"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mj-lt"/>
              <a:cs typeface="Times New Roman"/>
            </a:endParaRPr>
          </a:p>
        </p:txBody>
      </p:sp>
      <p:sp>
        <p:nvSpPr>
          <p:cNvPr id="79" name="Rectangle 31"/>
          <p:cNvSpPr>
            <a:spLocks noChangeArrowheads="1"/>
          </p:cNvSpPr>
          <p:nvPr/>
        </p:nvSpPr>
        <p:spPr bwMode="auto">
          <a:xfrm>
            <a:off x="6805368" y="2953287"/>
            <a:ext cx="19396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a:rPr>
              <a:t>Q</a:t>
            </a:r>
            <a:r>
              <a:rPr kumimoji="0" lang="en-US" sz="1600" b="1" i="1" baseline="-25000" dirty="0">
                <a:solidFill>
                  <a:srgbClr val="000000"/>
                </a:solidFill>
                <a:latin typeface="+mj-lt"/>
                <a:cs typeface="Times New Roman"/>
              </a:rPr>
              <a:t>s</a:t>
            </a:r>
          </a:p>
        </p:txBody>
      </p:sp>
      <p:sp>
        <p:nvSpPr>
          <p:cNvPr id="80" name="Rectangle 42"/>
          <p:cNvSpPr>
            <a:spLocks noChangeArrowheads="1"/>
          </p:cNvSpPr>
          <p:nvPr/>
        </p:nvSpPr>
        <p:spPr bwMode="auto">
          <a:xfrm>
            <a:off x="7861055" y="2253199"/>
            <a:ext cx="65" cy="307777"/>
          </a:xfrm>
          <a:prstGeom prst="rect">
            <a:avLst/>
          </a:prstGeom>
          <a:noFill/>
          <a:ln w="9525">
            <a:noFill/>
            <a:miter lim="800000"/>
            <a:headEnd/>
            <a:tailEnd/>
          </a:ln>
        </p:spPr>
        <p:txBody>
          <a:bodyPr wrap="none" lIns="0" tIns="0" rIns="0" bIns="0">
            <a:prstTxWarp prst="textNoShape">
              <a:avLst/>
            </a:prstTxWarp>
            <a:spAutoFit/>
          </a:bodyPr>
          <a:lstStyle/>
          <a:p>
            <a:endParaRPr kumimoji="0" lang="en-US" sz="2000" b="0">
              <a:solidFill>
                <a:schemeClr val="tx1"/>
              </a:solidFill>
              <a:latin typeface="+mj-lt"/>
              <a:cs typeface="Times New Roman"/>
            </a:endParaRPr>
          </a:p>
        </p:txBody>
      </p:sp>
      <p:sp>
        <p:nvSpPr>
          <p:cNvPr id="81" name="Rectangle 44"/>
          <p:cNvSpPr>
            <a:spLocks noChangeArrowheads="1"/>
          </p:cNvSpPr>
          <p:nvPr/>
        </p:nvSpPr>
        <p:spPr bwMode="auto">
          <a:xfrm>
            <a:off x="5636221" y="2094449"/>
            <a:ext cx="11862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a:rPr>
              <a:t>i</a:t>
            </a:r>
            <a:r>
              <a:rPr kumimoji="0" lang="en-US" sz="1600" b="1" i="1" baseline="-25000" dirty="0">
                <a:solidFill>
                  <a:srgbClr val="000000"/>
                </a:solidFill>
                <a:latin typeface="+mj-lt"/>
                <a:cs typeface="Times New Roman"/>
              </a:rPr>
              <a:t>2</a:t>
            </a:r>
            <a:endParaRPr kumimoji="0" lang="en-US" sz="1600" b="1" baseline="-25000" dirty="0">
              <a:solidFill>
                <a:schemeClr val="tx1"/>
              </a:solidFill>
              <a:latin typeface="+mj-lt"/>
              <a:cs typeface="Times New Roman"/>
            </a:endParaRPr>
          </a:p>
        </p:txBody>
      </p:sp>
      <p:sp>
        <p:nvSpPr>
          <p:cNvPr id="82" name="Line 46"/>
          <p:cNvSpPr>
            <a:spLocks noChangeShapeType="1"/>
          </p:cNvSpPr>
          <p:nvPr/>
        </p:nvSpPr>
        <p:spPr bwMode="auto">
          <a:xfrm flipH="1">
            <a:off x="5848105" y="2245262"/>
            <a:ext cx="1535113"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mj-lt"/>
              <a:cs typeface="Times New Roman"/>
            </a:endParaRPr>
          </a:p>
        </p:txBody>
      </p:sp>
      <p:sp>
        <p:nvSpPr>
          <p:cNvPr id="83" name="Rectangle 47"/>
          <p:cNvSpPr>
            <a:spLocks noChangeArrowheads="1"/>
          </p:cNvSpPr>
          <p:nvPr/>
        </p:nvSpPr>
        <p:spPr bwMode="auto">
          <a:xfrm>
            <a:off x="7337180" y="2953287"/>
            <a:ext cx="2115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err="1">
                <a:solidFill>
                  <a:srgbClr val="000000"/>
                </a:solidFill>
                <a:latin typeface="+mj-lt"/>
                <a:cs typeface="Times New Roman"/>
              </a:rPr>
              <a:t>Q</a:t>
            </a:r>
            <a:r>
              <a:rPr kumimoji="0" lang="en-US" sz="1600" b="1" i="1" baseline="-25000" dirty="0" err="1">
                <a:solidFill>
                  <a:srgbClr val="000000"/>
                </a:solidFill>
                <a:latin typeface="+mj-lt"/>
                <a:cs typeface="Times New Roman"/>
              </a:rPr>
              <a:t>b</a:t>
            </a:r>
            <a:endParaRPr kumimoji="0" lang="en-US" sz="1600" b="1" i="1" baseline="-25000" dirty="0">
              <a:solidFill>
                <a:srgbClr val="000000"/>
              </a:solidFill>
              <a:latin typeface="+mj-lt"/>
              <a:cs typeface="Times New Roman"/>
            </a:endParaRPr>
          </a:p>
        </p:txBody>
      </p:sp>
      <p:sp>
        <p:nvSpPr>
          <p:cNvPr id="84" name="Line 56"/>
          <p:cNvSpPr>
            <a:spLocks noChangeShapeType="1"/>
          </p:cNvSpPr>
          <p:nvPr/>
        </p:nvSpPr>
        <p:spPr bwMode="auto">
          <a:xfrm>
            <a:off x="6003680" y="1543587"/>
            <a:ext cx="0" cy="658812"/>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wrap="none" lIns="0" tIns="0" rIns="0" bIns="0">
            <a:prstTxWarp prst="textNoShape">
              <a:avLst/>
            </a:prstTxWarp>
            <a:spAutoFit/>
          </a:bodyPr>
          <a:lstStyle/>
          <a:p>
            <a:pPr>
              <a:defRPr/>
            </a:pPr>
            <a:endParaRPr lang="en-US">
              <a:latin typeface="+mj-lt"/>
              <a:cs typeface="Times New Roman"/>
            </a:endParaRPr>
          </a:p>
        </p:txBody>
      </p:sp>
      <p:grpSp>
        <p:nvGrpSpPr>
          <p:cNvPr id="85" name="Group 108"/>
          <p:cNvGrpSpPr>
            <a:grpSpLocks/>
          </p:cNvGrpSpPr>
          <p:nvPr/>
        </p:nvGrpSpPr>
        <p:grpSpPr bwMode="auto">
          <a:xfrm>
            <a:off x="6959355" y="283112"/>
            <a:ext cx="647700" cy="2657475"/>
            <a:chOff x="2112" y="2173"/>
            <a:chExt cx="408" cy="1674"/>
          </a:xfrm>
        </p:grpSpPr>
        <p:sp>
          <p:nvSpPr>
            <p:cNvPr id="86" name="Line 50"/>
            <p:cNvSpPr>
              <a:spLocks noChangeShapeType="1"/>
            </p:cNvSpPr>
            <p:nvPr/>
          </p:nvSpPr>
          <p:spPr bwMode="auto">
            <a:xfrm>
              <a:off x="2395" y="2351"/>
              <a:ext cx="1" cy="1496"/>
            </a:xfrm>
            <a:prstGeom prst="line">
              <a:avLst/>
            </a:prstGeom>
            <a:noFill/>
            <a:ln w="57150">
              <a:solidFill>
                <a:schemeClr val="bg2">
                  <a:lumMod val="25000"/>
                </a:schemeClr>
              </a:solidFill>
              <a:round/>
              <a:headEnd/>
              <a:tailEnd/>
            </a:ln>
          </p:spPr>
          <p:txBody>
            <a:bodyPr>
              <a:prstTxWarp prst="textNoShape">
                <a:avLst/>
              </a:prstTxWarp>
            </a:bodyPr>
            <a:lstStyle/>
            <a:p>
              <a:endParaRPr lang="en-US" sz="1600" b="1">
                <a:latin typeface="+mj-lt"/>
                <a:cs typeface="Times New Roman"/>
              </a:endParaRPr>
            </a:p>
          </p:txBody>
        </p:sp>
        <p:sp>
          <p:nvSpPr>
            <p:cNvPr id="88" name="Rectangle 51"/>
            <p:cNvSpPr>
              <a:spLocks noChangeArrowheads="1"/>
            </p:cNvSpPr>
            <p:nvPr/>
          </p:nvSpPr>
          <p:spPr bwMode="auto">
            <a:xfrm>
              <a:off x="2319" y="2173"/>
              <a:ext cx="201" cy="144"/>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chemeClr val="bg2">
                      <a:lumMod val="25000"/>
                    </a:schemeClr>
                  </a:solidFill>
                  <a:latin typeface="+mj-lt"/>
                  <a:cs typeface="Times New Roman"/>
                </a:rPr>
                <a:t>S</a:t>
              </a:r>
              <a:r>
                <a:rPr kumimoji="0" lang="en-US" sz="2000" b="1" i="1" baseline="-25000" dirty="0">
                  <a:solidFill>
                    <a:schemeClr val="bg2">
                      <a:lumMod val="25000"/>
                    </a:schemeClr>
                  </a:solidFill>
                  <a:latin typeface="+mj-lt"/>
                  <a:cs typeface="Times New Roman"/>
                </a:rPr>
                <a:t>2</a:t>
              </a:r>
              <a:endParaRPr kumimoji="0" lang="en-US" sz="2000" b="1" baseline="-25000" dirty="0">
                <a:solidFill>
                  <a:schemeClr val="bg2">
                    <a:lumMod val="25000"/>
                  </a:schemeClr>
                </a:solidFill>
                <a:latin typeface="+mj-lt"/>
                <a:cs typeface="Times New Roman"/>
              </a:endParaRPr>
            </a:p>
          </p:txBody>
        </p:sp>
        <p:sp>
          <p:nvSpPr>
            <p:cNvPr id="89" name="Line 78"/>
            <p:cNvSpPr>
              <a:spLocks noChangeShapeType="1"/>
            </p:cNvSpPr>
            <p:nvPr/>
          </p:nvSpPr>
          <p:spPr bwMode="auto">
            <a:xfrm>
              <a:off x="2112" y="2604"/>
              <a:ext cx="240"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b="1">
                <a:latin typeface="+mj-lt"/>
                <a:cs typeface="Times New Roman"/>
              </a:endParaRPr>
            </a:p>
          </p:txBody>
        </p:sp>
        <p:sp>
          <p:nvSpPr>
            <p:cNvPr id="90" name="Line 79"/>
            <p:cNvSpPr>
              <a:spLocks noChangeShapeType="1"/>
            </p:cNvSpPr>
            <p:nvPr/>
          </p:nvSpPr>
          <p:spPr bwMode="auto">
            <a:xfrm>
              <a:off x="2112" y="3666"/>
              <a:ext cx="240"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b="1">
                <a:latin typeface="+mj-lt"/>
                <a:cs typeface="Times New Roman"/>
              </a:endParaRPr>
            </a:p>
          </p:txBody>
        </p:sp>
      </p:grpSp>
      <p:sp>
        <p:nvSpPr>
          <p:cNvPr id="91" name="Rectangle 84" descr="Parchment"/>
          <p:cNvSpPr>
            <a:spLocks noChangeAspect="1" noChangeArrowheads="1"/>
          </p:cNvSpPr>
          <p:nvPr/>
        </p:nvSpPr>
        <p:spPr bwMode="auto">
          <a:xfrm>
            <a:off x="7902330" y="2862799"/>
            <a:ext cx="876300" cy="402161"/>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dirty="0">
                <a:solidFill>
                  <a:srgbClr val="000000"/>
                </a:solidFill>
                <a:latin typeface="+mj-lt"/>
                <a:cs typeface="Times New Roman"/>
              </a:rPr>
              <a:t>Quantity</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of money</a:t>
            </a:r>
          </a:p>
        </p:txBody>
      </p:sp>
      <p:sp>
        <p:nvSpPr>
          <p:cNvPr id="92" name="Line 8"/>
          <p:cNvSpPr>
            <a:spLocks noChangeShapeType="1"/>
          </p:cNvSpPr>
          <p:nvPr/>
        </p:nvSpPr>
        <p:spPr bwMode="auto">
          <a:xfrm>
            <a:off x="5848105" y="671200"/>
            <a:ext cx="0" cy="2282087"/>
          </a:xfrm>
          <a:prstGeom prst="line">
            <a:avLst/>
          </a:prstGeom>
          <a:noFill/>
          <a:ln w="28575">
            <a:solidFill>
              <a:srgbClr val="000000"/>
            </a:solidFill>
            <a:round/>
            <a:headEnd/>
            <a:tailEnd/>
          </a:ln>
        </p:spPr>
        <p:txBody>
          <a:bodyPr wrap="square" lIns="0" tIns="0" rIns="0" bIns="0">
            <a:prstTxWarp prst="textNoShape">
              <a:avLst/>
            </a:prstTxWarp>
            <a:spAutoFit/>
          </a:bodyPr>
          <a:lstStyle/>
          <a:p>
            <a:endParaRPr lang="en-US">
              <a:latin typeface="+mj-lt"/>
              <a:cs typeface="Times New Roman"/>
            </a:endParaRPr>
          </a:p>
        </p:txBody>
      </p:sp>
      <p:sp>
        <p:nvSpPr>
          <p:cNvPr id="93" name="Line 110"/>
          <p:cNvSpPr>
            <a:spLocks noChangeShapeType="1"/>
          </p:cNvSpPr>
          <p:nvPr/>
        </p:nvSpPr>
        <p:spPr bwMode="auto">
          <a:xfrm>
            <a:off x="6913318" y="1543587"/>
            <a:ext cx="0" cy="1406525"/>
          </a:xfrm>
          <a:prstGeom prst="line">
            <a:avLst/>
          </a:prstGeom>
          <a:noFill/>
          <a:ln w="31750" cap="rnd">
            <a:solidFill>
              <a:srgbClr val="000000"/>
            </a:solidFill>
            <a:prstDash val="sysDot"/>
            <a:round/>
            <a:headEnd/>
            <a:tailEnd/>
          </a:ln>
        </p:spPr>
        <p:txBody>
          <a:bodyPr wrap="none" lIns="0" tIns="0" rIns="0" bIns="0">
            <a:prstTxWarp prst="textNoShape">
              <a:avLst/>
            </a:prstTxWarp>
            <a:spAutoFit/>
          </a:bodyPr>
          <a:lstStyle/>
          <a:p>
            <a:endParaRPr lang="en-US">
              <a:latin typeface="+mj-lt"/>
              <a:cs typeface="Times New Roman"/>
            </a:endParaRPr>
          </a:p>
        </p:txBody>
      </p:sp>
      <p:sp>
        <p:nvSpPr>
          <p:cNvPr id="94" name="Line 111"/>
          <p:cNvSpPr>
            <a:spLocks noChangeShapeType="1"/>
          </p:cNvSpPr>
          <p:nvPr/>
        </p:nvSpPr>
        <p:spPr bwMode="auto">
          <a:xfrm>
            <a:off x="7418143" y="2242087"/>
            <a:ext cx="0" cy="701675"/>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mj-lt"/>
              <a:cs typeface="Times New Roman"/>
            </a:endParaRPr>
          </a:p>
        </p:txBody>
      </p:sp>
      <p:sp>
        <p:nvSpPr>
          <p:cNvPr id="96" name="Freeform 32"/>
          <p:cNvSpPr>
            <a:spLocks/>
          </p:cNvSpPr>
          <p:nvPr/>
        </p:nvSpPr>
        <p:spPr bwMode="auto">
          <a:xfrm>
            <a:off x="6845055" y="1441987"/>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126" name="Freeform 55"/>
          <p:cNvSpPr>
            <a:spLocks/>
          </p:cNvSpPr>
          <p:nvPr/>
        </p:nvSpPr>
        <p:spPr bwMode="auto">
          <a:xfrm>
            <a:off x="7353055" y="2188112"/>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156" name="Rectangle 15"/>
          <p:cNvSpPr>
            <a:spLocks noChangeArrowheads="1"/>
          </p:cNvSpPr>
          <p:nvPr/>
        </p:nvSpPr>
        <p:spPr bwMode="auto">
          <a:xfrm>
            <a:off x="7717242" y="5794574"/>
            <a:ext cx="381000" cy="215444"/>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rgbClr val="0000FF"/>
                </a:solidFill>
                <a:latin typeface="+mj-lt"/>
                <a:cs typeface="Times New Roman"/>
              </a:rPr>
              <a:t>D</a:t>
            </a:r>
            <a:endParaRPr kumimoji="0" lang="en-US" sz="2000" b="1" baseline="-25000" dirty="0">
              <a:solidFill>
                <a:srgbClr val="0000FF"/>
              </a:solidFill>
              <a:latin typeface="+mj-lt"/>
              <a:cs typeface="Times New Roman"/>
            </a:endParaRPr>
          </a:p>
        </p:txBody>
      </p:sp>
      <p:sp>
        <p:nvSpPr>
          <p:cNvPr id="157" name="Freeform 16"/>
          <p:cNvSpPr>
            <a:spLocks/>
          </p:cNvSpPr>
          <p:nvPr/>
        </p:nvSpPr>
        <p:spPr bwMode="auto">
          <a:xfrm>
            <a:off x="6348817" y="3641924"/>
            <a:ext cx="1341438" cy="2214563"/>
          </a:xfrm>
          <a:custGeom>
            <a:avLst/>
            <a:gdLst>
              <a:gd name="T0" fmla="*/ 29 w 2535"/>
              <a:gd name="T1" fmla="*/ 72 h 4185"/>
              <a:gd name="T2" fmla="*/ 89 w 2535"/>
              <a:gd name="T3" fmla="*/ 214 h 4185"/>
              <a:gd name="T4" fmla="*/ 151 w 2535"/>
              <a:gd name="T5" fmla="*/ 354 h 4185"/>
              <a:gd name="T6" fmla="*/ 212 w 2535"/>
              <a:gd name="T7" fmla="*/ 492 h 4185"/>
              <a:gd name="T8" fmla="*/ 275 w 2535"/>
              <a:gd name="T9" fmla="*/ 628 h 4185"/>
              <a:gd name="T10" fmla="*/ 339 w 2535"/>
              <a:gd name="T11" fmla="*/ 762 h 4185"/>
              <a:gd name="T12" fmla="*/ 402 w 2535"/>
              <a:gd name="T13" fmla="*/ 894 h 4185"/>
              <a:gd name="T14" fmla="*/ 467 w 2535"/>
              <a:gd name="T15" fmla="*/ 1024 h 4185"/>
              <a:gd name="T16" fmla="*/ 532 w 2535"/>
              <a:gd name="T17" fmla="*/ 1152 h 4185"/>
              <a:gd name="T18" fmla="*/ 596 w 2535"/>
              <a:gd name="T19" fmla="*/ 1278 h 4185"/>
              <a:gd name="T20" fmla="*/ 662 w 2535"/>
              <a:gd name="T21" fmla="*/ 1402 h 4185"/>
              <a:gd name="T22" fmla="*/ 727 w 2535"/>
              <a:gd name="T23" fmla="*/ 1523 h 4185"/>
              <a:gd name="T24" fmla="*/ 793 w 2535"/>
              <a:gd name="T25" fmla="*/ 1643 h 4185"/>
              <a:gd name="T26" fmla="*/ 857 w 2535"/>
              <a:gd name="T27" fmla="*/ 1760 h 4185"/>
              <a:gd name="T28" fmla="*/ 923 w 2535"/>
              <a:gd name="T29" fmla="*/ 1874 h 4185"/>
              <a:gd name="T30" fmla="*/ 988 w 2535"/>
              <a:gd name="T31" fmla="*/ 1986 h 4185"/>
              <a:gd name="T32" fmla="*/ 1054 w 2535"/>
              <a:gd name="T33" fmla="*/ 2096 h 4185"/>
              <a:gd name="T34" fmla="*/ 1118 w 2535"/>
              <a:gd name="T35" fmla="*/ 2204 h 4185"/>
              <a:gd name="T36" fmla="*/ 1182 w 2535"/>
              <a:gd name="T37" fmla="*/ 2309 h 4185"/>
              <a:gd name="T38" fmla="*/ 1245 w 2535"/>
              <a:gd name="T39" fmla="*/ 2411 h 4185"/>
              <a:gd name="T40" fmla="*/ 1308 w 2535"/>
              <a:gd name="T41" fmla="*/ 2512 h 4185"/>
              <a:gd name="T42" fmla="*/ 1370 w 2535"/>
              <a:gd name="T43" fmla="*/ 2609 h 4185"/>
              <a:gd name="T44" fmla="*/ 1433 w 2535"/>
              <a:gd name="T45" fmla="*/ 2703 h 4185"/>
              <a:gd name="T46" fmla="*/ 1494 w 2535"/>
              <a:gd name="T47" fmla="*/ 2795 h 4185"/>
              <a:gd name="T48" fmla="*/ 1553 w 2535"/>
              <a:gd name="T49" fmla="*/ 2885 h 4185"/>
              <a:gd name="T50" fmla="*/ 1613 w 2535"/>
              <a:gd name="T51" fmla="*/ 2972 h 4185"/>
              <a:gd name="T52" fmla="*/ 1670 w 2535"/>
              <a:gd name="T53" fmla="*/ 3056 h 4185"/>
              <a:gd name="T54" fmla="*/ 1727 w 2535"/>
              <a:gd name="T55" fmla="*/ 3138 h 4185"/>
              <a:gd name="T56" fmla="*/ 1783 w 2535"/>
              <a:gd name="T57" fmla="*/ 3216 h 4185"/>
              <a:gd name="T58" fmla="*/ 1837 w 2535"/>
              <a:gd name="T59" fmla="*/ 3292 h 4185"/>
              <a:gd name="T60" fmla="*/ 1890 w 2535"/>
              <a:gd name="T61" fmla="*/ 3366 h 4185"/>
              <a:gd name="T62" fmla="*/ 1941 w 2535"/>
              <a:gd name="T63" fmla="*/ 3435 h 4185"/>
              <a:gd name="T64" fmla="*/ 1991 w 2535"/>
              <a:gd name="T65" fmla="*/ 3503 h 4185"/>
              <a:gd name="T66" fmla="*/ 2039 w 2535"/>
              <a:gd name="T67" fmla="*/ 3567 h 4185"/>
              <a:gd name="T68" fmla="*/ 2085 w 2535"/>
              <a:gd name="T69" fmla="*/ 3628 h 4185"/>
              <a:gd name="T70" fmla="*/ 2130 w 2535"/>
              <a:gd name="T71" fmla="*/ 3687 h 4185"/>
              <a:gd name="T72" fmla="*/ 2172 w 2535"/>
              <a:gd name="T73" fmla="*/ 3743 h 4185"/>
              <a:gd name="T74" fmla="*/ 2213 w 2535"/>
              <a:gd name="T75" fmla="*/ 3795 h 4185"/>
              <a:gd name="T76" fmla="*/ 2252 w 2535"/>
              <a:gd name="T77" fmla="*/ 3844 h 4185"/>
              <a:gd name="T78" fmla="*/ 2289 w 2535"/>
              <a:gd name="T79" fmla="*/ 3890 h 4185"/>
              <a:gd name="T80" fmla="*/ 2323 w 2535"/>
              <a:gd name="T81" fmla="*/ 3933 h 4185"/>
              <a:gd name="T82" fmla="*/ 2355 w 2535"/>
              <a:gd name="T83" fmla="*/ 3972 h 4185"/>
              <a:gd name="T84" fmla="*/ 2385 w 2535"/>
              <a:gd name="T85" fmla="*/ 4008 h 4185"/>
              <a:gd name="T86" fmla="*/ 2412 w 2535"/>
              <a:gd name="T87" fmla="*/ 4042 h 4185"/>
              <a:gd name="T88" fmla="*/ 2437 w 2535"/>
              <a:gd name="T89" fmla="*/ 4072 h 4185"/>
              <a:gd name="T90" fmla="*/ 2459 w 2535"/>
              <a:gd name="T91" fmla="*/ 4098 h 4185"/>
              <a:gd name="T92" fmla="*/ 2479 w 2535"/>
              <a:gd name="T93" fmla="*/ 4120 h 4185"/>
              <a:gd name="T94" fmla="*/ 2495 w 2535"/>
              <a:gd name="T95" fmla="*/ 4140 h 4185"/>
              <a:gd name="T96" fmla="*/ 2509 w 2535"/>
              <a:gd name="T97" fmla="*/ 4156 h 4185"/>
              <a:gd name="T98" fmla="*/ 2520 w 2535"/>
              <a:gd name="T99" fmla="*/ 4169 h 4185"/>
              <a:gd name="T100" fmla="*/ 2528 w 2535"/>
              <a:gd name="T101" fmla="*/ 4178 h 4185"/>
              <a:gd name="T102" fmla="*/ 2533 w 2535"/>
              <a:gd name="T103" fmla="*/ 4182 h 4185"/>
              <a:gd name="T104" fmla="*/ 2535 w 2535"/>
              <a:gd name="T105" fmla="*/ 4185 h 4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35"/>
              <a:gd name="T160" fmla="*/ 0 h 4185"/>
              <a:gd name="T161" fmla="*/ 2535 w 2535"/>
              <a:gd name="T162" fmla="*/ 4185 h 4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35" h="4185">
                <a:moveTo>
                  <a:pt x="0" y="0"/>
                </a:moveTo>
                <a:lnTo>
                  <a:pt x="29" y="72"/>
                </a:lnTo>
                <a:lnTo>
                  <a:pt x="59" y="143"/>
                </a:lnTo>
                <a:lnTo>
                  <a:pt x="89" y="214"/>
                </a:lnTo>
                <a:lnTo>
                  <a:pt x="120" y="284"/>
                </a:lnTo>
                <a:lnTo>
                  <a:pt x="151" y="354"/>
                </a:lnTo>
                <a:lnTo>
                  <a:pt x="181" y="424"/>
                </a:lnTo>
                <a:lnTo>
                  <a:pt x="212" y="492"/>
                </a:lnTo>
                <a:lnTo>
                  <a:pt x="244" y="561"/>
                </a:lnTo>
                <a:lnTo>
                  <a:pt x="275" y="628"/>
                </a:lnTo>
                <a:lnTo>
                  <a:pt x="307" y="695"/>
                </a:lnTo>
                <a:lnTo>
                  <a:pt x="339" y="762"/>
                </a:lnTo>
                <a:lnTo>
                  <a:pt x="370" y="828"/>
                </a:lnTo>
                <a:lnTo>
                  <a:pt x="402" y="894"/>
                </a:lnTo>
                <a:lnTo>
                  <a:pt x="435" y="959"/>
                </a:lnTo>
                <a:lnTo>
                  <a:pt x="467" y="1024"/>
                </a:lnTo>
                <a:lnTo>
                  <a:pt x="499" y="1088"/>
                </a:lnTo>
                <a:lnTo>
                  <a:pt x="532" y="1152"/>
                </a:lnTo>
                <a:lnTo>
                  <a:pt x="564" y="1215"/>
                </a:lnTo>
                <a:lnTo>
                  <a:pt x="596" y="1278"/>
                </a:lnTo>
                <a:lnTo>
                  <a:pt x="628" y="1340"/>
                </a:lnTo>
                <a:lnTo>
                  <a:pt x="662" y="1402"/>
                </a:lnTo>
                <a:lnTo>
                  <a:pt x="694" y="1463"/>
                </a:lnTo>
                <a:lnTo>
                  <a:pt x="727" y="1523"/>
                </a:lnTo>
                <a:lnTo>
                  <a:pt x="759" y="1583"/>
                </a:lnTo>
                <a:lnTo>
                  <a:pt x="793" y="1643"/>
                </a:lnTo>
                <a:lnTo>
                  <a:pt x="825" y="1701"/>
                </a:lnTo>
                <a:lnTo>
                  <a:pt x="857" y="1760"/>
                </a:lnTo>
                <a:lnTo>
                  <a:pt x="891" y="1817"/>
                </a:lnTo>
                <a:lnTo>
                  <a:pt x="923" y="1874"/>
                </a:lnTo>
                <a:lnTo>
                  <a:pt x="955" y="1930"/>
                </a:lnTo>
                <a:lnTo>
                  <a:pt x="988" y="1986"/>
                </a:lnTo>
                <a:lnTo>
                  <a:pt x="1021" y="2041"/>
                </a:lnTo>
                <a:lnTo>
                  <a:pt x="1054" y="2096"/>
                </a:lnTo>
                <a:lnTo>
                  <a:pt x="1086" y="2151"/>
                </a:lnTo>
                <a:lnTo>
                  <a:pt x="1118" y="2204"/>
                </a:lnTo>
                <a:lnTo>
                  <a:pt x="1149" y="2256"/>
                </a:lnTo>
                <a:lnTo>
                  <a:pt x="1182" y="2309"/>
                </a:lnTo>
                <a:lnTo>
                  <a:pt x="1214" y="2360"/>
                </a:lnTo>
                <a:lnTo>
                  <a:pt x="1245" y="2411"/>
                </a:lnTo>
                <a:lnTo>
                  <a:pt x="1277" y="2462"/>
                </a:lnTo>
                <a:lnTo>
                  <a:pt x="1308" y="2512"/>
                </a:lnTo>
                <a:lnTo>
                  <a:pt x="1339" y="2560"/>
                </a:lnTo>
                <a:lnTo>
                  <a:pt x="1370" y="2609"/>
                </a:lnTo>
                <a:lnTo>
                  <a:pt x="1402" y="2657"/>
                </a:lnTo>
                <a:lnTo>
                  <a:pt x="1433" y="2703"/>
                </a:lnTo>
                <a:lnTo>
                  <a:pt x="1464" y="2749"/>
                </a:lnTo>
                <a:lnTo>
                  <a:pt x="1494" y="2795"/>
                </a:lnTo>
                <a:lnTo>
                  <a:pt x="1523" y="2840"/>
                </a:lnTo>
                <a:lnTo>
                  <a:pt x="1553" y="2885"/>
                </a:lnTo>
                <a:lnTo>
                  <a:pt x="1583" y="2929"/>
                </a:lnTo>
                <a:lnTo>
                  <a:pt x="1613" y="2972"/>
                </a:lnTo>
                <a:lnTo>
                  <a:pt x="1641" y="3015"/>
                </a:lnTo>
                <a:lnTo>
                  <a:pt x="1670" y="3056"/>
                </a:lnTo>
                <a:lnTo>
                  <a:pt x="1699" y="3097"/>
                </a:lnTo>
                <a:lnTo>
                  <a:pt x="1727" y="3138"/>
                </a:lnTo>
                <a:lnTo>
                  <a:pt x="1755" y="3178"/>
                </a:lnTo>
                <a:lnTo>
                  <a:pt x="1783" y="3216"/>
                </a:lnTo>
                <a:lnTo>
                  <a:pt x="1809" y="3255"/>
                </a:lnTo>
                <a:lnTo>
                  <a:pt x="1837" y="3292"/>
                </a:lnTo>
                <a:lnTo>
                  <a:pt x="1864" y="3330"/>
                </a:lnTo>
                <a:lnTo>
                  <a:pt x="1890" y="3366"/>
                </a:lnTo>
                <a:lnTo>
                  <a:pt x="1915" y="3401"/>
                </a:lnTo>
                <a:lnTo>
                  <a:pt x="1941" y="3435"/>
                </a:lnTo>
                <a:lnTo>
                  <a:pt x="1966" y="3470"/>
                </a:lnTo>
                <a:lnTo>
                  <a:pt x="1991" y="3503"/>
                </a:lnTo>
                <a:lnTo>
                  <a:pt x="2014" y="3536"/>
                </a:lnTo>
                <a:lnTo>
                  <a:pt x="2039" y="3567"/>
                </a:lnTo>
                <a:lnTo>
                  <a:pt x="2063" y="3599"/>
                </a:lnTo>
                <a:lnTo>
                  <a:pt x="2085" y="3628"/>
                </a:lnTo>
                <a:lnTo>
                  <a:pt x="2108" y="3658"/>
                </a:lnTo>
                <a:lnTo>
                  <a:pt x="2130" y="3687"/>
                </a:lnTo>
                <a:lnTo>
                  <a:pt x="2151" y="3716"/>
                </a:lnTo>
                <a:lnTo>
                  <a:pt x="2172" y="3743"/>
                </a:lnTo>
                <a:lnTo>
                  <a:pt x="2193" y="3769"/>
                </a:lnTo>
                <a:lnTo>
                  <a:pt x="2213" y="3795"/>
                </a:lnTo>
                <a:lnTo>
                  <a:pt x="2233" y="3820"/>
                </a:lnTo>
                <a:lnTo>
                  <a:pt x="2252" y="3844"/>
                </a:lnTo>
                <a:lnTo>
                  <a:pt x="2270" y="3867"/>
                </a:lnTo>
                <a:lnTo>
                  <a:pt x="2289" y="3890"/>
                </a:lnTo>
                <a:lnTo>
                  <a:pt x="2306" y="3912"/>
                </a:lnTo>
                <a:lnTo>
                  <a:pt x="2323" y="3933"/>
                </a:lnTo>
                <a:lnTo>
                  <a:pt x="2340" y="3953"/>
                </a:lnTo>
                <a:lnTo>
                  <a:pt x="2355" y="3972"/>
                </a:lnTo>
                <a:lnTo>
                  <a:pt x="2370" y="3991"/>
                </a:lnTo>
                <a:lnTo>
                  <a:pt x="2385" y="4008"/>
                </a:lnTo>
                <a:lnTo>
                  <a:pt x="2398" y="4026"/>
                </a:lnTo>
                <a:lnTo>
                  <a:pt x="2412" y="4042"/>
                </a:lnTo>
                <a:lnTo>
                  <a:pt x="2424" y="4057"/>
                </a:lnTo>
                <a:lnTo>
                  <a:pt x="2437" y="4072"/>
                </a:lnTo>
                <a:lnTo>
                  <a:pt x="2448" y="4085"/>
                </a:lnTo>
                <a:lnTo>
                  <a:pt x="2459" y="4098"/>
                </a:lnTo>
                <a:lnTo>
                  <a:pt x="2469" y="4109"/>
                </a:lnTo>
                <a:lnTo>
                  <a:pt x="2479" y="4120"/>
                </a:lnTo>
                <a:lnTo>
                  <a:pt x="2488" y="4130"/>
                </a:lnTo>
                <a:lnTo>
                  <a:pt x="2495" y="4140"/>
                </a:lnTo>
                <a:lnTo>
                  <a:pt x="2503" y="4149"/>
                </a:lnTo>
                <a:lnTo>
                  <a:pt x="2509" y="4156"/>
                </a:lnTo>
                <a:lnTo>
                  <a:pt x="2515" y="4163"/>
                </a:lnTo>
                <a:lnTo>
                  <a:pt x="2520" y="4169"/>
                </a:lnTo>
                <a:lnTo>
                  <a:pt x="2524" y="4174"/>
                </a:lnTo>
                <a:lnTo>
                  <a:pt x="2528" y="4178"/>
                </a:lnTo>
                <a:lnTo>
                  <a:pt x="2531" y="4181"/>
                </a:lnTo>
                <a:lnTo>
                  <a:pt x="2533" y="4182"/>
                </a:lnTo>
                <a:lnTo>
                  <a:pt x="2534" y="4184"/>
                </a:lnTo>
                <a:lnTo>
                  <a:pt x="2535" y="4185"/>
                </a:lnTo>
              </a:path>
            </a:pathLst>
          </a:custGeom>
          <a:noFill/>
          <a:ln w="57150">
            <a:solidFill>
              <a:srgbClr val="0000FF"/>
            </a:solidFill>
            <a:round/>
            <a:headEnd/>
            <a:tailEnd/>
          </a:ln>
        </p:spPr>
        <p:txBody>
          <a:bodyPr>
            <a:prstTxWarp prst="textNoShape">
              <a:avLst/>
            </a:prstTxWarp>
          </a:bodyPr>
          <a:lstStyle/>
          <a:p>
            <a:endParaRPr lang="en-US" sz="1600">
              <a:latin typeface="+mj-lt"/>
              <a:cs typeface="Times New Roman"/>
            </a:endParaRPr>
          </a:p>
        </p:txBody>
      </p:sp>
      <p:sp>
        <p:nvSpPr>
          <p:cNvPr id="158" name="Rectangle 23"/>
          <p:cNvSpPr>
            <a:spLocks noChangeArrowheads="1"/>
          </p:cNvSpPr>
          <p:nvPr/>
        </p:nvSpPr>
        <p:spPr bwMode="auto">
          <a:xfrm>
            <a:off x="7387789" y="3536505"/>
            <a:ext cx="319088" cy="332399"/>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b="1" i="1" dirty="0">
                <a:solidFill>
                  <a:schemeClr val="tx1"/>
                </a:solidFill>
                <a:latin typeface="+mj-lt"/>
                <a:cs typeface="Times New Roman"/>
              </a:rPr>
              <a:t>S</a:t>
            </a:r>
            <a:r>
              <a:rPr kumimoji="0" lang="en-US" b="1" i="1" baseline="-25000" dirty="0">
                <a:solidFill>
                  <a:schemeClr val="tx1"/>
                </a:solidFill>
                <a:latin typeface="+mj-lt"/>
                <a:cs typeface="Times New Roman"/>
              </a:rPr>
              <a:t>1</a:t>
            </a:r>
            <a:br>
              <a:rPr kumimoji="0" lang="en-US" b="1" i="1" baseline="-25000" dirty="0">
                <a:solidFill>
                  <a:schemeClr val="tx1"/>
                </a:solidFill>
                <a:latin typeface="+mj-lt"/>
                <a:cs typeface="Times New Roman"/>
              </a:rPr>
            </a:br>
            <a:endParaRPr kumimoji="0" lang="en-US" b="1" baseline="-25000" dirty="0">
              <a:solidFill>
                <a:schemeClr val="tx1"/>
              </a:solidFill>
              <a:latin typeface="+mj-lt"/>
              <a:cs typeface="Times New Roman"/>
            </a:endParaRPr>
          </a:p>
        </p:txBody>
      </p:sp>
      <p:grpSp>
        <p:nvGrpSpPr>
          <p:cNvPr id="159" name="Group 24"/>
          <p:cNvGrpSpPr>
            <a:grpSpLocks/>
          </p:cNvGrpSpPr>
          <p:nvPr/>
        </p:nvGrpSpPr>
        <p:grpSpPr bwMode="auto">
          <a:xfrm>
            <a:off x="6121213" y="3770363"/>
            <a:ext cx="1316629" cy="1901825"/>
            <a:chOff x="4006" y="1774"/>
            <a:chExt cx="827" cy="1248"/>
          </a:xfrm>
        </p:grpSpPr>
        <p:sp>
          <p:nvSpPr>
            <p:cNvPr id="160" name="Freeform 25"/>
            <p:cNvSpPr>
              <a:spLocks/>
            </p:cNvSpPr>
            <p:nvPr/>
          </p:nvSpPr>
          <p:spPr bwMode="auto">
            <a:xfrm>
              <a:off x="4006" y="2721"/>
              <a:ext cx="312" cy="301"/>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a:endParaRPr>
            </a:p>
          </p:txBody>
        </p:sp>
        <p:sp>
          <p:nvSpPr>
            <p:cNvPr id="161" name="Freeform 26"/>
            <p:cNvSpPr>
              <a:spLocks/>
            </p:cNvSpPr>
            <p:nvPr/>
          </p:nvSpPr>
          <p:spPr bwMode="auto">
            <a:xfrm>
              <a:off x="4318" y="1774"/>
              <a:ext cx="515" cy="947"/>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a:endParaRPr>
            </a:p>
          </p:txBody>
        </p:sp>
      </p:grpSp>
      <p:sp>
        <p:nvSpPr>
          <p:cNvPr id="162" name="Rectangle 34"/>
          <p:cNvSpPr>
            <a:spLocks noChangeArrowheads="1"/>
          </p:cNvSpPr>
          <p:nvPr/>
        </p:nvSpPr>
        <p:spPr bwMode="auto">
          <a:xfrm>
            <a:off x="5596342" y="4619824"/>
            <a:ext cx="16030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mj-lt"/>
                <a:cs typeface="Times New Roman"/>
              </a:rPr>
              <a:t>r</a:t>
            </a:r>
            <a:r>
              <a:rPr kumimoji="0" lang="en-US" b="1" i="1" baseline="-25000" dirty="0">
                <a:solidFill>
                  <a:srgbClr val="000000"/>
                </a:solidFill>
                <a:latin typeface="+mj-lt"/>
                <a:cs typeface="Times New Roman"/>
              </a:rPr>
              <a:t>1</a:t>
            </a:r>
            <a:endParaRPr kumimoji="0" lang="en-US" b="1" baseline="-25000" dirty="0">
              <a:solidFill>
                <a:schemeClr val="tx1"/>
              </a:solidFill>
              <a:latin typeface="+mj-lt"/>
              <a:cs typeface="Times New Roman"/>
            </a:endParaRPr>
          </a:p>
        </p:txBody>
      </p:sp>
      <p:sp>
        <p:nvSpPr>
          <p:cNvPr id="163" name="Line 36"/>
          <p:cNvSpPr>
            <a:spLocks noChangeShapeType="1"/>
          </p:cNvSpPr>
          <p:nvPr/>
        </p:nvSpPr>
        <p:spPr bwMode="auto">
          <a:xfrm flipH="1">
            <a:off x="5856692" y="4808241"/>
            <a:ext cx="1093788"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sz="1600">
              <a:latin typeface="+mj-lt"/>
              <a:cs typeface="Times New Roman"/>
            </a:endParaRPr>
          </a:p>
        </p:txBody>
      </p:sp>
      <p:sp>
        <p:nvSpPr>
          <p:cNvPr id="164" name="Rectangle 37"/>
          <p:cNvSpPr>
            <a:spLocks noChangeArrowheads="1"/>
          </p:cNvSpPr>
          <p:nvPr/>
        </p:nvSpPr>
        <p:spPr bwMode="auto">
          <a:xfrm>
            <a:off x="6812118" y="6206233"/>
            <a:ext cx="20839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mj-lt"/>
                <a:cs typeface="Times New Roman"/>
              </a:rPr>
              <a:t>Q</a:t>
            </a:r>
            <a:r>
              <a:rPr kumimoji="0" lang="en-US" sz="1600" b="1" i="1" baseline="-25000">
                <a:solidFill>
                  <a:srgbClr val="000000"/>
                </a:solidFill>
                <a:latin typeface="+mj-lt"/>
                <a:cs typeface="Times New Roman"/>
              </a:rPr>
              <a:t>1</a:t>
            </a:r>
          </a:p>
        </p:txBody>
      </p:sp>
      <p:sp>
        <p:nvSpPr>
          <p:cNvPr id="165" name="Line 38"/>
          <p:cNvSpPr>
            <a:spLocks noChangeShapeType="1"/>
          </p:cNvSpPr>
          <p:nvPr/>
        </p:nvSpPr>
        <p:spPr bwMode="auto">
          <a:xfrm>
            <a:off x="6921905" y="4824612"/>
            <a:ext cx="0" cy="1406525"/>
          </a:xfrm>
          <a:prstGeom prst="line">
            <a:avLst/>
          </a:prstGeom>
          <a:noFill/>
          <a:ln w="31750" cap="rnd">
            <a:solidFill>
              <a:srgbClr val="000000"/>
            </a:solidFill>
            <a:prstDash val="sysDot"/>
            <a:round/>
            <a:headEnd/>
            <a:tailEnd/>
          </a:ln>
        </p:spPr>
        <p:txBody>
          <a:bodyPr wrap="none" lIns="0" tIns="0" rIns="0" bIns="0">
            <a:prstTxWarp prst="textNoShape">
              <a:avLst/>
            </a:prstTxWarp>
            <a:spAutoFit/>
          </a:bodyPr>
          <a:lstStyle/>
          <a:p>
            <a:endParaRPr lang="en-US" sz="1600">
              <a:latin typeface="+mj-lt"/>
              <a:cs typeface="Times New Roman"/>
            </a:endParaRPr>
          </a:p>
        </p:txBody>
      </p:sp>
      <p:sp>
        <p:nvSpPr>
          <p:cNvPr id="166" name="Freeform 39"/>
          <p:cNvSpPr>
            <a:spLocks/>
          </p:cNvSpPr>
          <p:nvPr/>
        </p:nvSpPr>
        <p:spPr bwMode="auto">
          <a:xfrm>
            <a:off x="6872443" y="4738391"/>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167" name="Rectangle 58"/>
          <p:cNvSpPr>
            <a:spLocks noChangeArrowheads="1"/>
          </p:cNvSpPr>
          <p:nvPr/>
        </p:nvSpPr>
        <p:spPr bwMode="auto">
          <a:xfrm>
            <a:off x="5607455" y="5369124"/>
            <a:ext cx="160300"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mj-lt"/>
                <a:cs typeface="Times New Roman"/>
              </a:rPr>
              <a:t>r</a:t>
            </a:r>
            <a:r>
              <a:rPr kumimoji="0" lang="en-US" b="1" i="1" baseline="-25000">
                <a:solidFill>
                  <a:srgbClr val="000000"/>
                </a:solidFill>
                <a:latin typeface="+mj-lt"/>
                <a:cs typeface="Times New Roman"/>
              </a:rPr>
              <a:t>2</a:t>
            </a:r>
            <a:endParaRPr kumimoji="0" lang="en-US" b="1" baseline="-25000">
              <a:solidFill>
                <a:schemeClr val="tx1"/>
              </a:solidFill>
              <a:latin typeface="+mj-lt"/>
              <a:cs typeface="Times New Roman"/>
            </a:endParaRPr>
          </a:p>
        </p:txBody>
      </p:sp>
      <p:sp>
        <p:nvSpPr>
          <p:cNvPr id="168" name="Line 60"/>
          <p:cNvSpPr>
            <a:spLocks noChangeShapeType="1"/>
          </p:cNvSpPr>
          <p:nvPr/>
        </p:nvSpPr>
        <p:spPr bwMode="auto">
          <a:xfrm flipH="1">
            <a:off x="5856692" y="5532637"/>
            <a:ext cx="1565275"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sz="1600">
              <a:latin typeface="+mj-lt"/>
              <a:cs typeface="Times New Roman"/>
            </a:endParaRPr>
          </a:p>
        </p:txBody>
      </p:sp>
      <p:sp>
        <p:nvSpPr>
          <p:cNvPr id="198" name="Rectangle 61"/>
          <p:cNvSpPr>
            <a:spLocks noChangeArrowheads="1"/>
          </p:cNvSpPr>
          <p:nvPr/>
        </p:nvSpPr>
        <p:spPr bwMode="auto">
          <a:xfrm>
            <a:off x="7364568" y="6206233"/>
            <a:ext cx="20839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mj-lt"/>
                <a:cs typeface="Times New Roman"/>
              </a:rPr>
              <a:t>Q</a:t>
            </a:r>
            <a:r>
              <a:rPr kumimoji="0" lang="en-US" sz="1600" b="1" i="1" baseline="-25000">
                <a:solidFill>
                  <a:srgbClr val="000000"/>
                </a:solidFill>
                <a:latin typeface="+mj-lt"/>
                <a:cs typeface="Times New Roman"/>
              </a:rPr>
              <a:t>2</a:t>
            </a:r>
          </a:p>
        </p:txBody>
      </p:sp>
      <p:sp>
        <p:nvSpPr>
          <p:cNvPr id="199" name="Line 62"/>
          <p:cNvSpPr>
            <a:spLocks noChangeShapeType="1"/>
          </p:cNvSpPr>
          <p:nvPr/>
        </p:nvSpPr>
        <p:spPr bwMode="auto">
          <a:xfrm>
            <a:off x="7437842" y="5523112"/>
            <a:ext cx="0" cy="701675"/>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sz="1600">
              <a:latin typeface="+mj-lt"/>
              <a:cs typeface="Times New Roman"/>
            </a:endParaRPr>
          </a:p>
        </p:txBody>
      </p:sp>
      <p:sp>
        <p:nvSpPr>
          <p:cNvPr id="200" name="Line 72"/>
          <p:cNvSpPr>
            <a:spLocks noChangeShapeType="1"/>
          </p:cNvSpPr>
          <p:nvPr/>
        </p:nvSpPr>
        <p:spPr bwMode="auto">
          <a:xfrm>
            <a:off x="6031317" y="4896823"/>
            <a:ext cx="0" cy="583426"/>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mj-lt"/>
              <a:cs typeface="Times New Roman"/>
            </a:endParaRPr>
          </a:p>
        </p:txBody>
      </p:sp>
      <p:grpSp>
        <p:nvGrpSpPr>
          <p:cNvPr id="201" name="Group 109"/>
          <p:cNvGrpSpPr>
            <a:grpSpLocks/>
          </p:cNvGrpSpPr>
          <p:nvPr/>
        </p:nvGrpSpPr>
        <p:grpSpPr bwMode="auto">
          <a:xfrm>
            <a:off x="6391337" y="4370691"/>
            <a:ext cx="1801813" cy="1709733"/>
            <a:chOff x="4128" y="2307"/>
            <a:chExt cx="1271" cy="1406"/>
          </a:xfrm>
        </p:grpSpPr>
        <p:sp>
          <p:nvSpPr>
            <p:cNvPr id="202" name="Rectangle 66"/>
            <p:cNvSpPr>
              <a:spLocks noChangeArrowheads="1"/>
            </p:cNvSpPr>
            <p:nvPr/>
          </p:nvSpPr>
          <p:spPr bwMode="auto">
            <a:xfrm>
              <a:off x="5224" y="2307"/>
              <a:ext cx="175" cy="273"/>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b="1" i="1" dirty="0">
                  <a:solidFill>
                    <a:schemeClr val="tx1"/>
                  </a:solidFill>
                  <a:latin typeface="+mj-lt"/>
                  <a:cs typeface="Times New Roman"/>
                </a:rPr>
                <a:t>S</a:t>
              </a:r>
              <a:r>
                <a:rPr kumimoji="0" lang="en-US" b="1" i="1" baseline="-25000" dirty="0">
                  <a:solidFill>
                    <a:schemeClr val="tx1"/>
                  </a:solidFill>
                  <a:latin typeface="+mj-lt"/>
                  <a:cs typeface="Times New Roman"/>
                </a:rPr>
                <a:t>2</a:t>
              </a:r>
              <a:br>
                <a:rPr kumimoji="0" lang="en-US" b="1" i="1" baseline="-25000" dirty="0">
                  <a:solidFill>
                    <a:schemeClr val="tx1"/>
                  </a:solidFill>
                  <a:latin typeface="+mj-lt"/>
                  <a:cs typeface="Times New Roman"/>
                </a:rPr>
              </a:br>
              <a:endParaRPr kumimoji="0" lang="en-US" b="1" baseline="-25000" dirty="0">
                <a:solidFill>
                  <a:schemeClr val="tx1"/>
                </a:solidFill>
                <a:latin typeface="+mj-lt"/>
                <a:cs typeface="Times New Roman"/>
              </a:endParaRPr>
            </a:p>
          </p:txBody>
        </p:sp>
        <p:grpSp>
          <p:nvGrpSpPr>
            <p:cNvPr id="203" name="Group 67"/>
            <p:cNvGrpSpPr>
              <a:grpSpLocks/>
            </p:cNvGrpSpPr>
            <p:nvPr/>
          </p:nvGrpSpPr>
          <p:grpSpPr bwMode="auto">
            <a:xfrm>
              <a:off x="4436" y="2465"/>
              <a:ext cx="827" cy="1248"/>
              <a:chOff x="4006" y="1774"/>
              <a:chExt cx="827" cy="1248"/>
            </a:xfrm>
          </p:grpSpPr>
          <p:sp>
            <p:nvSpPr>
              <p:cNvPr id="206" name="Freeform 68"/>
              <p:cNvSpPr>
                <a:spLocks/>
              </p:cNvSpPr>
              <p:nvPr/>
            </p:nvSpPr>
            <p:spPr bwMode="auto">
              <a:xfrm>
                <a:off x="4006" y="2721"/>
                <a:ext cx="312" cy="301"/>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a:endParaRPr>
              </a:p>
            </p:txBody>
          </p:sp>
          <p:sp>
            <p:nvSpPr>
              <p:cNvPr id="207" name="Freeform 69"/>
              <p:cNvSpPr>
                <a:spLocks/>
              </p:cNvSpPr>
              <p:nvPr/>
            </p:nvSpPr>
            <p:spPr bwMode="auto">
              <a:xfrm>
                <a:off x="4318" y="1774"/>
                <a:ext cx="515" cy="947"/>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chemeClr val="tx1"/>
                </a:solidFill>
                <a:round/>
                <a:headEnd/>
                <a:tailEnd/>
              </a:ln>
            </p:spPr>
            <p:txBody>
              <a:bodyPr>
                <a:prstTxWarp prst="textNoShape">
                  <a:avLst/>
                </a:prstTxWarp>
              </a:bodyPr>
              <a:lstStyle/>
              <a:p>
                <a:endParaRPr lang="en-US" sz="1600">
                  <a:latin typeface="+mj-lt"/>
                  <a:cs typeface="Times New Roman"/>
                </a:endParaRPr>
              </a:p>
            </p:txBody>
          </p:sp>
        </p:grpSp>
        <p:sp>
          <p:nvSpPr>
            <p:cNvPr id="204" name="Line 80"/>
            <p:cNvSpPr>
              <a:spLocks noChangeShapeType="1"/>
            </p:cNvSpPr>
            <p:nvPr/>
          </p:nvSpPr>
          <p:spPr bwMode="auto">
            <a:xfrm>
              <a:off x="4728" y="2526"/>
              <a:ext cx="432"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a:latin typeface="+mj-lt"/>
                <a:cs typeface="Times New Roman"/>
              </a:endParaRPr>
            </a:p>
          </p:txBody>
        </p:sp>
        <p:sp>
          <p:nvSpPr>
            <p:cNvPr id="205" name="Line 81"/>
            <p:cNvSpPr>
              <a:spLocks noChangeShapeType="1"/>
            </p:cNvSpPr>
            <p:nvPr/>
          </p:nvSpPr>
          <p:spPr bwMode="auto">
            <a:xfrm>
              <a:off x="4128" y="3456"/>
              <a:ext cx="432"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a:latin typeface="+mj-lt"/>
                <a:cs typeface="Times New Roman"/>
              </a:endParaRPr>
            </a:p>
          </p:txBody>
        </p:sp>
      </p:grpSp>
      <p:sp>
        <p:nvSpPr>
          <p:cNvPr id="208" name="Rectangle 83" descr="Parchment"/>
          <p:cNvSpPr>
            <a:spLocks noChangeArrowheads="1"/>
          </p:cNvSpPr>
          <p:nvPr/>
        </p:nvSpPr>
        <p:spPr bwMode="auto">
          <a:xfrm>
            <a:off x="5501092" y="3617567"/>
            <a:ext cx="669925" cy="529376"/>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1600" b="0" dirty="0">
                <a:solidFill>
                  <a:srgbClr val="000000"/>
                </a:solidFill>
                <a:latin typeface="+mj-lt"/>
                <a:cs typeface="Times New Roman"/>
              </a:rPr>
              <a:t>Real</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interest</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rate</a:t>
            </a:r>
          </a:p>
        </p:txBody>
      </p:sp>
      <p:sp>
        <p:nvSpPr>
          <p:cNvPr id="209" name="Line 90"/>
          <p:cNvSpPr>
            <a:spLocks noChangeShapeType="1"/>
          </p:cNvSpPr>
          <p:nvPr/>
        </p:nvSpPr>
        <p:spPr bwMode="auto">
          <a:xfrm>
            <a:off x="5875742" y="4024511"/>
            <a:ext cx="0" cy="2211387"/>
          </a:xfrm>
          <a:prstGeom prst="line">
            <a:avLst/>
          </a:prstGeom>
          <a:noFill/>
          <a:ln w="28575">
            <a:solidFill>
              <a:srgbClr val="000000"/>
            </a:solidFill>
            <a:round/>
            <a:headEnd/>
            <a:tailEnd/>
          </a:ln>
        </p:spPr>
        <p:txBody>
          <a:bodyPr wrap="square" lIns="0" tIns="0" rIns="0" bIns="0">
            <a:prstTxWarp prst="textNoShape">
              <a:avLst/>
            </a:prstTxWarp>
            <a:spAutoFit/>
          </a:bodyPr>
          <a:lstStyle/>
          <a:p>
            <a:endParaRPr lang="en-US" sz="1600">
              <a:latin typeface="+mj-lt"/>
              <a:cs typeface="Times New Roman"/>
            </a:endParaRPr>
          </a:p>
        </p:txBody>
      </p:sp>
      <p:sp>
        <p:nvSpPr>
          <p:cNvPr id="210" name="Line 96"/>
          <p:cNvSpPr>
            <a:spLocks noChangeShapeType="1"/>
          </p:cNvSpPr>
          <p:nvPr/>
        </p:nvSpPr>
        <p:spPr bwMode="auto">
          <a:xfrm>
            <a:off x="5866217" y="6231137"/>
            <a:ext cx="2076450"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sz="1600">
              <a:latin typeface="+mj-lt"/>
              <a:cs typeface="Times New Roman"/>
            </a:endParaRPr>
          </a:p>
        </p:txBody>
      </p:sp>
      <p:sp>
        <p:nvSpPr>
          <p:cNvPr id="211" name="Rectangle 97" descr="Parchment"/>
          <p:cNvSpPr>
            <a:spLocks noChangeAspect="1" noChangeArrowheads="1"/>
          </p:cNvSpPr>
          <p:nvPr/>
        </p:nvSpPr>
        <p:spPr bwMode="auto">
          <a:xfrm>
            <a:off x="8019365" y="5891560"/>
            <a:ext cx="755650" cy="599138"/>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dirty="0">
                <a:solidFill>
                  <a:srgbClr val="000000"/>
                </a:solidFill>
                <a:latin typeface="+mj-lt"/>
                <a:cs typeface="Times New Roman"/>
              </a:rPr>
              <a:t>Qty of </a:t>
            </a:r>
            <a:r>
              <a:rPr kumimoji="0" lang="en-US" sz="1600" b="0" dirty="0" err="1">
                <a:solidFill>
                  <a:srgbClr val="000000"/>
                </a:solidFill>
                <a:latin typeface="+mj-lt"/>
                <a:cs typeface="Times New Roman"/>
              </a:rPr>
              <a:t>loanable</a:t>
            </a:r>
            <a:r>
              <a:rPr kumimoji="0" lang="en-US" sz="1600" b="0" dirty="0">
                <a:solidFill>
                  <a:srgbClr val="000000"/>
                </a:solidFill>
                <a:latin typeface="+mj-lt"/>
                <a:cs typeface="Times New Roman"/>
              </a:rPr>
              <a:t> funds</a:t>
            </a:r>
          </a:p>
        </p:txBody>
      </p:sp>
      <p:sp>
        <p:nvSpPr>
          <p:cNvPr id="212" name="Freeform 71"/>
          <p:cNvSpPr>
            <a:spLocks/>
          </p:cNvSpPr>
          <p:nvPr/>
        </p:nvSpPr>
        <p:spPr bwMode="auto">
          <a:xfrm>
            <a:off x="7380692" y="5478662"/>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215" name="Rectangle 83" descr="Parchment"/>
          <p:cNvSpPr>
            <a:spLocks noChangeArrowheads="1"/>
          </p:cNvSpPr>
          <p:nvPr/>
        </p:nvSpPr>
        <p:spPr bwMode="auto">
          <a:xfrm>
            <a:off x="7907306" y="246716"/>
            <a:ext cx="913908" cy="357021"/>
          </a:xfrm>
          <a:prstGeom prst="rect">
            <a:avLst/>
          </a:prstGeom>
          <a:noFill/>
          <a:ln w="9525">
            <a:noFill/>
            <a:miter lim="800000"/>
            <a:headEnd/>
            <a:tailEnd/>
          </a:ln>
        </p:spPr>
        <p:txBody>
          <a:bodyPr wrap="square" lIns="0" tIns="0" rIns="0" bIns="0">
            <a:prstTxWarp prst="textNoShape">
              <a:avLst/>
            </a:prstTxWarp>
            <a:spAutoFit/>
          </a:bodyPr>
          <a:lstStyle/>
          <a:p>
            <a:pPr algn="ctr">
              <a:lnSpc>
                <a:spcPct val="70000"/>
              </a:lnSpc>
            </a:pPr>
            <a:r>
              <a:rPr kumimoji="0" lang="en-US" sz="1600" b="1" i="1" dirty="0" smtClean="0">
                <a:solidFill>
                  <a:srgbClr val="000000"/>
                </a:solidFill>
                <a:latin typeface="+mj-lt"/>
                <a:cs typeface="Times New Roman"/>
              </a:rPr>
              <a:t>Money Balances</a:t>
            </a:r>
            <a:endParaRPr kumimoji="0" lang="en-US" sz="1600" b="1" i="1" dirty="0">
              <a:solidFill>
                <a:srgbClr val="000000"/>
              </a:solidFill>
              <a:latin typeface="+mj-lt"/>
              <a:cs typeface="Times New Roman"/>
            </a:endParaRPr>
          </a:p>
        </p:txBody>
      </p:sp>
      <p:sp>
        <p:nvSpPr>
          <p:cNvPr id="216" name="Rectangle 83" descr="Parchment"/>
          <p:cNvSpPr>
            <a:spLocks noChangeArrowheads="1"/>
          </p:cNvSpPr>
          <p:nvPr/>
        </p:nvSpPr>
        <p:spPr bwMode="auto">
          <a:xfrm>
            <a:off x="7910294" y="3597408"/>
            <a:ext cx="913908" cy="357021"/>
          </a:xfrm>
          <a:prstGeom prst="rect">
            <a:avLst/>
          </a:prstGeom>
          <a:noFill/>
          <a:ln w="9525">
            <a:noFill/>
            <a:miter lim="800000"/>
            <a:headEnd/>
            <a:tailEnd/>
          </a:ln>
        </p:spPr>
        <p:txBody>
          <a:bodyPr wrap="square" lIns="0" tIns="0" rIns="0" bIns="0">
            <a:prstTxWarp prst="textNoShape">
              <a:avLst/>
            </a:prstTxWarp>
            <a:spAutoFit/>
          </a:bodyPr>
          <a:lstStyle/>
          <a:p>
            <a:pPr algn="ctr">
              <a:lnSpc>
                <a:spcPct val="70000"/>
              </a:lnSpc>
            </a:pPr>
            <a:r>
              <a:rPr kumimoji="0" lang="en-US" sz="1600" b="1" i="1" dirty="0" err="1" smtClean="0">
                <a:solidFill>
                  <a:srgbClr val="000000"/>
                </a:solidFill>
                <a:latin typeface="+mj-lt"/>
                <a:cs typeface="Times New Roman"/>
              </a:rPr>
              <a:t>Loanable</a:t>
            </a:r>
            <a:r>
              <a:rPr kumimoji="0" lang="en-US" sz="1600" b="1" i="1" dirty="0" smtClean="0">
                <a:solidFill>
                  <a:srgbClr val="000000"/>
                </a:solidFill>
                <a:latin typeface="+mj-lt"/>
                <a:cs typeface="Times New Roman"/>
              </a:rPr>
              <a:t> Funds</a:t>
            </a:r>
            <a:endParaRPr kumimoji="0" lang="en-US" sz="1600" b="1" i="1" dirty="0">
              <a:solidFill>
                <a:srgbClr val="000000"/>
              </a:solidFill>
              <a:latin typeface="+mj-lt"/>
              <a:cs typeface="Times New Roman"/>
            </a:endParaRPr>
          </a:p>
        </p:txBody>
      </p:sp>
      <p:grpSp>
        <p:nvGrpSpPr>
          <p:cNvPr id="64" name="Group 63"/>
          <p:cNvGrpSpPr/>
          <p:nvPr/>
        </p:nvGrpSpPr>
        <p:grpSpPr>
          <a:xfrm>
            <a:off x="169914" y="5591352"/>
            <a:ext cx="1061323" cy="926755"/>
            <a:chOff x="14013" y="5924772"/>
            <a:chExt cx="1061323" cy="926755"/>
          </a:xfrm>
        </p:grpSpPr>
        <p:sp>
          <p:nvSpPr>
            <p:cNvPr id="65" name="Rectangle 64"/>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latin typeface="+mj-lt"/>
              </a:endParaRPr>
            </a:p>
          </p:txBody>
        </p:sp>
        <p:sp>
          <p:nvSpPr>
            <p:cNvPr id="66" name="TextBox 65"/>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mj-lt"/>
                  <a:cs typeface="Times New Roman" pitchFamily="18" charset="0"/>
                </a:rPr>
                <a:t>15</a:t>
              </a:r>
              <a:r>
                <a:rPr lang="en-US" sz="2400" b="1" i="1" baseline="30000" dirty="0" smtClean="0">
                  <a:solidFill>
                    <a:schemeClr val="bg1"/>
                  </a:solidFill>
                  <a:latin typeface="+mj-lt"/>
                  <a:cs typeface="Times New Roman" pitchFamily="18" charset="0"/>
                </a:rPr>
                <a:t>th</a:t>
              </a:r>
              <a:r>
                <a:rPr lang="en-US" sz="2400" b="1" i="1" dirty="0" smtClean="0">
                  <a:solidFill>
                    <a:schemeClr val="bg1"/>
                  </a:solidFill>
                  <a:latin typeface="+mj-lt"/>
                  <a:cs typeface="Times New Roman" pitchFamily="18" charset="0"/>
                </a:rPr>
                <a:t> </a:t>
              </a:r>
            </a:p>
          </p:txBody>
        </p:sp>
        <p:sp>
          <p:nvSpPr>
            <p:cNvPr id="67" name="TextBox 66"/>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mj-lt"/>
                  <a:cs typeface="Times New Roman" pitchFamily="18" charset="0"/>
                </a:rPr>
                <a:t>edition</a:t>
              </a:r>
              <a:endParaRPr lang="en-US" sz="1400" b="1" i="1" dirty="0">
                <a:solidFill>
                  <a:schemeClr val="bg1"/>
                </a:solidFill>
                <a:latin typeface="+mj-lt"/>
                <a:cs typeface="Times New Roman" pitchFamily="18" charset="0"/>
              </a:endParaRPr>
            </a:p>
          </p:txBody>
        </p:sp>
        <p:cxnSp>
          <p:nvCxnSpPr>
            <p:cNvPr id="68" name="Straight Connector 67"/>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mj-lt"/>
                  <a:cs typeface="Times New Roman" pitchFamily="18" charset="0"/>
                </a:rPr>
                <a:t>Gwartney</a:t>
              </a:r>
              <a:r>
                <a:rPr lang="en-US" sz="800" b="1" i="1" dirty="0" smtClean="0">
                  <a:solidFill>
                    <a:schemeClr val="bg1"/>
                  </a:solidFill>
                  <a:latin typeface="+mj-lt"/>
                  <a:cs typeface="Times New Roman" pitchFamily="18" charset="0"/>
                </a:rPr>
                <a:t>-Stroup</a:t>
              </a:r>
            </a:p>
            <a:p>
              <a:pPr algn="l">
                <a:spcBef>
                  <a:spcPts val="0"/>
                </a:spcBef>
              </a:pPr>
              <a:r>
                <a:rPr lang="en-US" sz="800" b="1" i="1" dirty="0" err="1" smtClean="0">
                  <a:solidFill>
                    <a:schemeClr val="bg1"/>
                  </a:solidFill>
                  <a:latin typeface="+mj-lt"/>
                  <a:cs typeface="Times New Roman" pitchFamily="18" charset="0"/>
                </a:rPr>
                <a:t>Sobel</a:t>
              </a:r>
              <a:r>
                <a:rPr lang="en-US" sz="800" b="1" i="1" dirty="0" smtClean="0">
                  <a:solidFill>
                    <a:schemeClr val="bg1"/>
                  </a:solidFill>
                  <a:latin typeface="+mj-lt"/>
                  <a:cs typeface="Times New Roman" pitchFamily="18" charset="0"/>
                </a:rPr>
                <a:t>-Macpherson</a:t>
              </a:r>
              <a:endParaRPr lang="en-US" sz="800" b="1" i="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2143497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3"/>
          <p:cNvSpPr>
            <a:spLocks noChangeArrowheads="1"/>
          </p:cNvSpPr>
          <p:nvPr/>
        </p:nvSpPr>
        <p:spPr bwMode="auto">
          <a:xfrm>
            <a:off x="5217138" y="24205"/>
            <a:ext cx="38974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Calibri"/>
              <a:cs typeface="Calibri"/>
            </a:endParaRPr>
          </a:p>
        </p:txBody>
      </p:sp>
      <p:sp>
        <p:nvSpPr>
          <p:cNvPr id="2" name="Title 1"/>
          <p:cNvSpPr>
            <a:spLocks noGrp="1"/>
          </p:cNvSpPr>
          <p:nvPr>
            <p:ph type="title"/>
          </p:nvPr>
        </p:nvSpPr>
        <p:spPr>
          <a:xfrm>
            <a:off x="119569" y="107203"/>
            <a:ext cx="8904855" cy="974441"/>
          </a:xfrm>
        </p:spPr>
        <p:txBody>
          <a:bodyPr/>
          <a:lstStyle/>
          <a:p>
            <a:pPr>
              <a:lnSpc>
                <a:spcPts val="3500"/>
              </a:lnSpc>
            </a:pPr>
            <a:r>
              <a:rPr lang="en-US" dirty="0" smtClean="0">
                <a:latin typeface="Calibri"/>
                <a:cs typeface="Calibri"/>
              </a:rPr>
              <a:t>Transmission of </a:t>
            </a:r>
            <a:br>
              <a:rPr lang="en-US" dirty="0" smtClean="0">
                <a:latin typeface="Calibri"/>
                <a:cs typeface="Calibri"/>
              </a:rPr>
            </a:br>
            <a:r>
              <a:rPr lang="en-US" dirty="0" smtClean="0">
                <a:latin typeface="Calibri"/>
                <a:cs typeface="Calibri"/>
              </a:rPr>
              <a:t>Monetary Policy</a:t>
            </a:r>
          </a:p>
        </p:txBody>
      </p:sp>
      <p:sp>
        <p:nvSpPr>
          <p:cNvPr id="196" name="Content Placeholder 2"/>
          <p:cNvSpPr>
            <a:spLocks noGrp="1"/>
          </p:cNvSpPr>
          <p:nvPr>
            <p:ph idx="1"/>
          </p:nvPr>
        </p:nvSpPr>
        <p:spPr>
          <a:xfrm>
            <a:off x="63183" y="2046021"/>
            <a:ext cx="5153955" cy="3330768"/>
          </a:xfrm>
        </p:spPr>
        <p:txBody>
          <a:bodyPr/>
          <a:lstStyle/>
          <a:p>
            <a:pPr marL="169863" indent="-169863">
              <a:lnSpc>
                <a:spcPct val="90000"/>
              </a:lnSpc>
            </a:pPr>
            <a:r>
              <a:rPr lang="en-US" sz="2200" dirty="0" smtClean="0">
                <a:solidFill>
                  <a:srgbClr val="32302A"/>
                </a:solidFill>
                <a:latin typeface="Calibri"/>
                <a:ea typeface="ＭＳ Ｐゴシック" pitchFamily="-107" charset="-128"/>
                <a:cs typeface="Calibri"/>
              </a:rPr>
              <a:t>As the real interest rate falls, </a:t>
            </a:r>
            <a:r>
              <a:rPr lang="en-US" sz="2200" b="1" i="1" dirty="0" smtClean="0">
                <a:solidFill>
                  <a:srgbClr val="0000FF"/>
                </a:solidFill>
                <a:latin typeface="Calibri"/>
                <a:ea typeface="ＭＳ Ｐゴシック" pitchFamily="-107" charset="-128"/>
                <a:cs typeface="Calibri"/>
              </a:rPr>
              <a:t>AD</a:t>
            </a:r>
            <a:r>
              <a:rPr lang="en-US" sz="2200" dirty="0" smtClean="0">
                <a:solidFill>
                  <a:srgbClr val="32302A"/>
                </a:solidFill>
                <a:latin typeface="Calibri"/>
                <a:ea typeface="ＭＳ Ｐゴシック" pitchFamily="-107" charset="-128"/>
                <a:cs typeface="Calibri"/>
              </a:rPr>
              <a:t> increases (to </a:t>
            </a:r>
            <a:r>
              <a:rPr lang="en-US" sz="2200" b="1" i="1" dirty="0" smtClean="0">
                <a:solidFill>
                  <a:srgbClr val="0000FF"/>
                </a:solidFill>
                <a:latin typeface="Calibri"/>
                <a:ea typeface="ＭＳ Ｐゴシック" pitchFamily="-107" charset="-128"/>
                <a:cs typeface="Calibri"/>
              </a:rPr>
              <a:t>AD</a:t>
            </a:r>
            <a:r>
              <a:rPr lang="en-US" sz="2200" b="1" i="1" baseline="-25000" dirty="0" smtClean="0">
                <a:solidFill>
                  <a:srgbClr val="0000FF"/>
                </a:solidFill>
                <a:latin typeface="Calibri"/>
                <a:ea typeface="ＭＳ Ｐゴシック" pitchFamily="-107" charset="-128"/>
                <a:cs typeface="Calibri"/>
              </a:rPr>
              <a:t>2</a:t>
            </a:r>
            <a:r>
              <a:rPr lang="en-US" sz="2200" dirty="0" smtClean="0">
                <a:solidFill>
                  <a:srgbClr val="32302A"/>
                </a:solidFill>
                <a:latin typeface="Calibri"/>
                <a:ea typeface="ＭＳ Ｐゴシック" pitchFamily="-107" charset="-128"/>
                <a:cs typeface="Calibri"/>
              </a:rPr>
              <a:t>).</a:t>
            </a:r>
          </a:p>
          <a:p>
            <a:pPr marL="169863" indent="-169863">
              <a:lnSpc>
                <a:spcPct val="90000"/>
              </a:lnSpc>
            </a:pPr>
            <a:r>
              <a:rPr lang="en-US" sz="2200" dirty="0" smtClean="0">
                <a:solidFill>
                  <a:srgbClr val="32302A"/>
                </a:solidFill>
                <a:latin typeface="Calibri"/>
                <a:ea typeface="ＭＳ Ｐゴシック" pitchFamily="-107" charset="-128"/>
                <a:cs typeface="Calibri"/>
              </a:rPr>
              <a:t>When the monetary expansion is unanticipated, the expansion in </a:t>
            </a:r>
            <a:r>
              <a:rPr lang="en-US" sz="2200" b="1" i="1" dirty="0" smtClean="0">
                <a:solidFill>
                  <a:srgbClr val="0000FF"/>
                </a:solidFill>
                <a:latin typeface="Calibri"/>
                <a:ea typeface="ＭＳ Ｐゴシック" pitchFamily="-107" charset="-128"/>
                <a:cs typeface="Calibri"/>
              </a:rPr>
              <a:t>AD </a:t>
            </a:r>
            <a:r>
              <a:rPr lang="en-US" sz="2200" dirty="0" smtClean="0">
                <a:solidFill>
                  <a:srgbClr val="32302A"/>
                </a:solidFill>
                <a:latin typeface="Calibri"/>
                <a:ea typeface="ＭＳ Ｐゴシック" pitchFamily="-107" charset="-128"/>
                <a:cs typeface="Calibri"/>
              </a:rPr>
              <a:t>leads to a short-run increase in output (from </a:t>
            </a:r>
            <a:r>
              <a:rPr lang="en-US" sz="2200" b="1" i="1" dirty="0" smtClean="0">
                <a:solidFill>
                  <a:srgbClr val="32302A"/>
                </a:solidFill>
                <a:latin typeface="Calibri"/>
                <a:ea typeface="ＭＳ Ｐゴシック" pitchFamily="-107" charset="-128"/>
                <a:cs typeface="Calibri"/>
              </a:rPr>
              <a:t>Y</a:t>
            </a:r>
            <a:r>
              <a:rPr lang="en-US" sz="2200" b="1" i="1" baseline="-25000" dirty="0" smtClean="0">
                <a:solidFill>
                  <a:srgbClr val="32302A"/>
                </a:solidFill>
                <a:latin typeface="Calibri"/>
                <a:ea typeface="ＭＳ Ｐゴシック" pitchFamily="-107" charset="-128"/>
                <a:cs typeface="Calibri"/>
              </a:rPr>
              <a:t>1</a:t>
            </a:r>
            <a:r>
              <a:rPr lang="en-US" sz="2200" dirty="0" smtClean="0">
                <a:solidFill>
                  <a:srgbClr val="32302A"/>
                </a:solidFill>
                <a:latin typeface="Calibri"/>
                <a:ea typeface="ＭＳ Ｐゴシック" pitchFamily="-107" charset="-128"/>
                <a:cs typeface="Calibri"/>
              </a:rPr>
              <a:t> to </a:t>
            </a:r>
            <a:r>
              <a:rPr lang="en-US" sz="2200" b="1" i="1" dirty="0" smtClean="0">
                <a:solidFill>
                  <a:srgbClr val="32302A"/>
                </a:solidFill>
                <a:latin typeface="Calibri"/>
                <a:ea typeface="ＭＳ Ｐゴシック" pitchFamily="-107" charset="-128"/>
                <a:cs typeface="Calibri"/>
              </a:rPr>
              <a:t>Y</a:t>
            </a:r>
            <a:r>
              <a:rPr lang="en-US" sz="2200" b="1" i="1" baseline="-25000" dirty="0" smtClean="0">
                <a:solidFill>
                  <a:srgbClr val="32302A"/>
                </a:solidFill>
                <a:latin typeface="Calibri"/>
                <a:ea typeface="ＭＳ Ｐゴシック" pitchFamily="-107" charset="-128"/>
                <a:cs typeface="Calibri"/>
              </a:rPr>
              <a:t>2</a:t>
            </a:r>
            <a:r>
              <a:rPr lang="en-US" sz="2200" dirty="0" smtClean="0">
                <a:solidFill>
                  <a:srgbClr val="32302A"/>
                </a:solidFill>
                <a:latin typeface="Calibri"/>
                <a:ea typeface="ＭＳ Ｐゴシック" pitchFamily="-107" charset="-128"/>
                <a:cs typeface="Calibri"/>
              </a:rPr>
              <a:t>) and an increase in the price level (from </a:t>
            </a:r>
            <a:r>
              <a:rPr lang="en-US" sz="2200" b="1" i="1" dirty="0" smtClean="0">
                <a:solidFill>
                  <a:srgbClr val="32302A"/>
                </a:solidFill>
                <a:latin typeface="Calibri"/>
                <a:ea typeface="ＭＳ Ｐゴシック" pitchFamily="-107" charset="-128"/>
                <a:cs typeface="Calibri"/>
              </a:rPr>
              <a:t>P</a:t>
            </a:r>
            <a:r>
              <a:rPr lang="en-US" sz="2200" b="1" i="1" baseline="-25000" dirty="0" smtClean="0">
                <a:solidFill>
                  <a:srgbClr val="32302A"/>
                </a:solidFill>
                <a:latin typeface="Calibri"/>
                <a:ea typeface="ＭＳ Ｐゴシック" pitchFamily="-107" charset="-128"/>
                <a:cs typeface="Calibri"/>
              </a:rPr>
              <a:t>1</a:t>
            </a:r>
            <a:r>
              <a:rPr lang="en-US" sz="2200" dirty="0" smtClean="0">
                <a:solidFill>
                  <a:srgbClr val="32302A"/>
                </a:solidFill>
                <a:latin typeface="Calibri"/>
                <a:ea typeface="ＭＳ Ｐゴシック" pitchFamily="-107" charset="-128"/>
                <a:cs typeface="Calibri"/>
              </a:rPr>
              <a:t> to </a:t>
            </a:r>
            <a:r>
              <a:rPr lang="en-US" sz="2200" b="1" i="1" dirty="0" smtClean="0">
                <a:solidFill>
                  <a:srgbClr val="32302A"/>
                </a:solidFill>
                <a:latin typeface="Calibri"/>
                <a:ea typeface="ＭＳ Ｐゴシック" pitchFamily="-107" charset="-128"/>
                <a:cs typeface="Calibri"/>
              </a:rPr>
              <a:t>P</a:t>
            </a:r>
            <a:r>
              <a:rPr lang="en-US" sz="2200" b="1" i="1" baseline="-25000" dirty="0" smtClean="0">
                <a:solidFill>
                  <a:srgbClr val="32302A"/>
                </a:solidFill>
                <a:latin typeface="Calibri"/>
                <a:ea typeface="ＭＳ Ｐゴシック" pitchFamily="-107" charset="-128"/>
                <a:cs typeface="Calibri"/>
              </a:rPr>
              <a:t>2</a:t>
            </a:r>
            <a:r>
              <a:rPr lang="en-US" sz="2200" dirty="0" smtClean="0">
                <a:solidFill>
                  <a:srgbClr val="32302A"/>
                </a:solidFill>
                <a:latin typeface="Calibri"/>
                <a:ea typeface="ＭＳ Ｐゴシック" pitchFamily="-107" charset="-128"/>
                <a:cs typeface="Calibri"/>
              </a:rPr>
              <a:t>) </a:t>
            </a:r>
            <a:r>
              <a:rPr lang="en-US" sz="2200" b="1" i="1" dirty="0" smtClean="0">
                <a:solidFill>
                  <a:srgbClr val="FF0000"/>
                </a:solidFill>
                <a:latin typeface="Calibri"/>
                <a:ea typeface="ＭＳ Ｐゴシック" pitchFamily="-107" charset="-128"/>
                <a:cs typeface="Calibri"/>
              </a:rPr>
              <a:t>– inflation</a:t>
            </a:r>
            <a:r>
              <a:rPr lang="en-US" sz="2200" dirty="0" smtClean="0">
                <a:solidFill>
                  <a:srgbClr val="32302A"/>
                </a:solidFill>
                <a:latin typeface="Calibri"/>
                <a:ea typeface="ＭＳ Ｐゴシック" pitchFamily="-107" charset="-128"/>
                <a:cs typeface="Calibri"/>
              </a:rPr>
              <a:t>.</a:t>
            </a:r>
          </a:p>
          <a:p>
            <a:pPr marL="169863" indent="-169863">
              <a:lnSpc>
                <a:spcPct val="90000"/>
              </a:lnSpc>
            </a:pPr>
            <a:r>
              <a:rPr lang="en-US" sz="2200" dirty="0" smtClean="0">
                <a:solidFill>
                  <a:srgbClr val="32302A"/>
                </a:solidFill>
                <a:latin typeface="Calibri"/>
                <a:ea typeface="ＭＳ Ｐゴシック" pitchFamily="-107" charset="-128"/>
                <a:cs typeface="Calibri"/>
              </a:rPr>
              <a:t>The impact of a shift in monetary policy </a:t>
            </a:r>
            <a:br>
              <a:rPr lang="en-US" sz="2200" dirty="0" smtClean="0">
                <a:solidFill>
                  <a:srgbClr val="32302A"/>
                </a:solidFill>
                <a:latin typeface="Calibri"/>
                <a:ea typeface="ＭＳ Ｐゴシック" pitchFamily="-107" charset="-128"/>
                <a:cs typeface="Calibri"/>
              </a:rPr>
            </a:br>
            <a:r>
              <a:rPr lang="en-US" sz="2200" dirty="0" smtClean="0">
                <a:solidFill>
                  <a:srgbClr val="32302A"/>
                </a:solidFill>
                <a:latin typeface="Calibri"/>
                <a:ea typeface="ＭＳ Ｐゴシック" pitchFamily="-107" charset="-128"/>
                <a:cs typeface="Calibri"/>
              </a:rPr>
              <a:t>is transmitted through interest rates, exchange rates, and asset prices.</a:t>
            </a:r>
          </a:p>
          <a:p>
            <a:pPr marL="169863" indent="-169863">
              <a:lnSpc>
                <a:spcPct val="90000"/>
              </a:lnSpc>
            </a:pPr>
            <a:endParaRPr lang="en-US" sz="2200" dirty="0" smtClean="0">
              <a:solidFill>
                <a:srgbClr val="32302A"/>
              </a:solidFill>
              <a:latin typeface="Calibri"/>
              <a:ea typeface="ＭＳ Ｐゴシック" pitchFamily="-107" charset="-128"/>
              <a:cs typeface="Calibri"/>
            </a:endParaRPr>
          </a:p>
        </p:txBody>
      </p:sp>
      <p:cxnSp>
        <p:nvCxnSpPr>
          <p:cNvPr id="4" name="Straight Connector 3"/>
          <p:cNvCxnSpPr/>
          <p:nvPr/>
        </p:nvCxnSpPr>
        <p:spPr>
          <a:xfrm>
            <a:off x="5482980" y="3379249"/>
            <a:ext cx="3274858"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156" name="Rectangle 15"/>
          <p:cNvSpPr>
            <a:spLocks noChangeArrowheads="1"/>
          </p:cNvSpPr>
          <p:nvPr/>
        </p:nvSpPr>
        <p:spPr bwMode="auto">
          <a:xfrm>
            <a:off x="7717242" y="2477052"/>
            <a:ext cx="381000" cy="230832"/>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rgbClr val="0000FF"/>
                </a:solidFill>
                <a:latin typeface="Calibri"/>
                <a:cs typeface="Calibri"/>
              </a:rPr>
              <a:t>D</a:t>
            </a:r>
            <a:endParaRPr kumimoji="0" lang="en-US" sz="2000" b="1" baseline="-25000" dirty="0">
              <a:solidFill>
                <a:srgbClr val="0000FF"/>
              </a:solidFill>
              <a:latin typeface="Calibri"/>
              <a:cs typeface="Calibri"/>
            </a:endParaRPr>
          </a:p>
        </p:txBody>
      </p:sp>
      <p:sp>
        <p:nvSpPr>
          <p:cNvPr id="157" name="Freeform 16"/>
          <p:cNvSpPr>
            <a:spLocks/>
          </p:cNvSpPr>
          <p:nvPr/>
        </p:nvSpPr>
        <p:spPr bwMode="auto">
          <a:xfrm>
            <a:off x="6348817" y="324402"/>
            <a:ext cx="1341438" cy="2214563"/>
          </a:xfrm>
          <a:custGeom>
            <a:avLst/>
            <a:gdLst>
              <a:gd name="T0" fmla="*/ 29 w 2535"/>
              <a:gd name="T1" fmla="*/ 72 h 4185"/>
              <a:gd name="T2" fmla="*/ 89 w 2535"/>
              <a:gd name="T3" fmla="*/ 214 h 4185"/>
              <a:gd name="T4" fmla="*/ 151 w 2535"/>
              <a:gd name="T5" fmla="*/ 354 h 4185"/>
              <a:gd name="T6" fmla="*/ 212 w 2535"/>
              <a:gd name="T7" fmla="*/ 492 h 4185"/>
              <a:gd name="T8" fmla="*/ 275 w 2535"/>
              <a:gd name="T9" fmla="*/ 628 h 4185"/>
              <a:gd name="T10" fmla="*/ 339 w 2535"/>
              <a:gd name="T11" fmla="*/ 762 h 4185"/>
              <a:gd name="T12" fmla="*/ 402 w 2535"/>
              <a:gd name="T13" fmla="*/ 894 h 4185"/>
              <a:gd name="T14" fmla="*/ 467 w 2535"/>
              <a:gd name="T15" fmla="*/ 1024 h 4185"/>
              <a:gd name="T16" fmla="*/ 532 w 2535"/>
              <a:gd name="T17" fmla="*/ 1152 h 4185"/>
              <a:gd name="T18" fmla="*/ 596 w 2535"/>
              <a:gd name="T19" fmla="*/ 1278 h 4185"/>
              <a:gd name="T20" fmla="*/ 662 w 2535"/>
              <a:gd name="T21" fmla="*/ 1402 h 4185"/>
              <a:gd name="T22" fmla="*/ 727 w 2535"/>
              <a:gd name="T23" fmla="*/ 1523 h 4185"/>
              <a:gd name="T24" fmla="*/ 793 w 2535"/>
              <a:gd name="T25" fmla="*/ 1643 h 4185"/>
              <a:gd name="T26" fmla="*/ 857 w 2535"/>
              <a:gd name="T27" fmla="*/ 1760 h 4185"/>
              <a:gd name="T28" fmla="*/ 923 w 2535"/>
              <a:gd name="T29" fmla="*/ 1874 h 4185"/>
              <a:gd name="T30" fmla="*/ 988 w 2535"/>
              <a:gd name="T31" fmla="*/ 1986 h 4185"/>
              <a:gd name="T32" fmla="*/ 1054 w 2535"/>
              <a:gd name="T33" fmla="*/ 2096 h 4185"/>
              <a:gd name="T34" fmla="*/ 1118 w 2535"/>
              <a:gd name="T35" fmla="*/ 2204 h 4185"/>
              <a:gd name="T36" fmla="*/ 1182 w 2535"/>
              <a:gd name="T37" fmla="*/ 2309 h 4185"/>
              <a:gd name="T38" fmla="*/ 1245 w 2535"/>
              <a:gd name="T39" fmla="*/ 2411 h 4185"/>
              <a:gd name="T40" fmla="*/ 1308 w 2535"/>
              <a:gd name="T41" fmla="*/ 2512 h 4185"/>
              <a:gd name="T42" fmla="*/ 1370 w 2535"/>
              <a:gd name="T43" fmla="*/ 2609 h 4185"/>
              <a:gd name="T44" fmla="*/ 1433 w 2535"/>
              <a:gd name="T45" fmla="*/ 2703 h 4185"/>
              <a:gd name="T46" fmla="*/ 1494 w 2535"/>
              <a:gd name="T47" fmla="*/ 2795 h 4185"/>
              <a:gd name="T48" fmla="*/ 1553 w 2535"/>
              <a:gd name="T49" fmla="*/ 2885 h 4185"/>
              <a:gd name="T50" fmla="*/ 1613 w 2535"/>
              <a:gd name="T51" fmla="*/ 2972 h 4185"/>
              <a:gd name="T52" fmla="*/ 1670 w 2535"/>
              <a:gd name="T53" fmla="*/ 3056 h 4185"/>
              <a:gd name="T54" fmla="*/ 1727 w 2535"/>
              <a:gd name="T55" fmla="*/ 3138 h 4185"/>
              <a:gd name="T56" fmla="*/ 1783 w 2535"/>
              <a:gd name="T57" fmla="*/ 3216 h 4185"/>
              <a:gd name="T58" fmla="*/ 1837 w 2535"/>
              <a:gd name="T59" fmla="*/ 3292 h 4185"/>
              <a:gd name="T60" fmla="*/ 1890 w 2535"/>
              <a:gd name="T61" fmla="*/ 3366 h 4185"/>
              <a:gd name="T62" fmla="*/ 1941 w 2535"/>
              <a:gd name="T63" fmla="*/ 3435 h 4185"/>
              <a:gd name="T64" fmla="*/ 1991 w 2535"/>
              <a:gd name="T65" fmla="*/ 3503 h 4185"/>
              <a:gd name="T66" fmla="*/ 2039 w 2535"/>
              <a:gd name="T67" fmla="*/ 3567 h 4185"/>
              <a:gd name="T68" fmla="*/ 2085 w 2535"/>
              <a:gd name="T69" fmla="*/ 3628 h 4185"/>
              <a:gd name="T70" fmla="*/ 2130 w 2535"/>
              <a:gd name="T71" fmla="*/ 3687 h 4185"/>
              <a:gd name="T72" fmla="*/ 2172 w 2535"/>
              <a:gd name="T73" fmla="*/ 3743 h 4185"/>
              <a:gd name="T74" fmla="*/ 2213 w 2535"/>
              <a:gd name="T75" fmla="*/ 3795 h 4185"/>
              <a:gd name="T76" fmla="*/ 2252 w 2535"/>
              <a:gd name="T77" fmla="*/ 3844 h 4185"/>
              <a:gd name="T78" fmla="*/ 2289 w 2535"/>
              <a:gd name="T79" fmla="*/ 3890 h 4185"/>
              <a:gd name="T80" fmla="*/ 2323 w 2535"/>
              <a:gd name="T81" fmla="*/ 3933 h 4185"/>
              <a:gd name="T82" fmla="*/ 2355 w 2535"/>
              <a:gd name="T83" fmla="*/ 3972 h 4185"/>
              <a:gd name="T84" fmla="*/ 2385 w 2535"/>
              <a:gd name="T85" fmla="*/ 4008 h 4185"/>
              <a:gd name="T86" fmla="*/ 2412 w 2535"/>
              <a:gd name="T87" fmla="*/ 4042 h 4185"/>
              <a:gd name="T88" fmla="*/ 2437 w 2535"/>
              <a:gd name="T89" fmla="*/ 4072 h 4185"/>
              <a:gd name="T90" fmla="*/ 2459 w 2535"/>
              <a:gd name="T91" fmla="*/ 4098 h 4185"/>
              <a:gd name="T92" fmla="*/ 2479 w 2535"/>
              <a:gd name="T93" fmla="*/ 4120 h 4185"/>
              <a:gd name="T94" fmla="*/ 2495 w 2535"/>
              <a:gd name="T95" fmla="*/ 4140 h 4185"/>
              <a:gd name="T96" fmla="*/ 2509 w 2535"/>
              <a:gd name="T97" fmla="*/ 4156 h 4185"/>
              <a:gd name="T98" fmla="*/ 2520 w 2535"/>
              <a:gd name="T99" fmla="*/ 4169 h 4185"/>
              <a:gd name="T100" fmla="*/ 2528 w 2535"/>
              <a:gd name="T101" fmla="*/ 4178 h 4185"/>
              <a:gd name="T102" fmla="*/ 2533 w 2535"/>
              <a:gd name="T103" fmla="*/ 4182 h 4185"/>
              <a:gd name="T104" fmla="*/ 2535 w 2535"/>
              <a:gd name="T105" fmla="*/ 4185 h 4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35"/>
              <a:gd name="T160" fmla="*/ 0 h 4185"/>
              <a:gd name="T161" fmla="*/ 2535 w 2535"/>
              <a:gd name="T162" fmla="*/ 4185 h 4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35" h="4185">
                <a:moveTo>
                  <a:pt x="0" y="0"/>
                </a:moveTo>
                <a:lnTo>
                  <a:pt x="29" y="72"/>
                </a:lnTo>
                <a:lnTo>
                  <a:pt x="59" y="143"/>
                </a:lnTo>
                <a:lnTo>
                  <a:pt x="89" y="214"/>
                </a:lnTo>
                <a:lnTo>
                  <a:pt x="120" y="284"/>
                </a:lnTo>
                <a:lnTo>
                  <a:pt x="151" y="354"/>
                </a:lnTo>
                <a:lnTo>
                  <a:pt x="181" y="424"/>
                </a:lnTo>
                <a:lnTo>
                  <a:pt x="212" y="492"/>
                </a:lnTo>
                <a:lnTo>
                  <a:pt x="244" y="561"/>
                </a:lnTo>
                <a:lnTo>
                  <a:pt x="275" y="628"/>
                </a:lnTo>
                <a:lnTo>
                  <a:pt x="307" y="695"/>
                </a:lnTo>
                <a:lnTo>
                  <a:pt x="339" y="762"/>
                </a:lnTo>
                <a:lnTo>
                  <a:pt x="370" y="828"/>
                </a:lnTo>
                <a:lnTo>
                  <a:pt x="402" y="894"/>
                </a:lnTo>
                <a:lnTo>
                  <a:pt x="435" y="959"/>
                </a:lnTo>
                <a:lnTo>
                  <a:pt x="467" y="1024"/>
                </a:lnTo>
                <a:lnTo>
                  <a:pt x="499" y="1088"/>
                </a:lnTo>
                <a:lnTo>
                  <a:pt x="532" y="1152"/>
                </a:lnTo>
                <a:lnTo>
                  <a:pt x="564" y="1215"/>
                </a:lnTo>
                <a:lnTo>
                  <a:pt x="596" y="1278"/>
                </a:lnTo>
                <a:lnTo>
                  <a:pt x="628" y="1340"/>
                </a:lnTo>
                <a:lnTo>
                  <a:pt x="662" y="1402"/>
                </a:lnTo>
                <a:lnTo>
                  <a:pt x="694" y="1463"/>
                </a:lnTo>
                <a:lnTo>
                  <a:pt x="727" y="1523"/>
                </a:lnTo>
                <a:lnTo>
                  <a:pt x="759" y="1583"/>
                </a:lnTo>
                <a:lnTo>
                  <a:pt x="793" y="1643"/>
                </a:lnTo>
                <a:lnTo>
                  <a:pt x="825" y="1701"/>
                </a:lnTo>
                <a:lnTo>
                  <a:pt x="857" y="1760"/>
                </a:lnTo>
                <a:lnTo>
                  <a:pt x="891" y="1817"/>
                </a:lnTo>
                <a:lnTo>
                  <a:pt x="923" y="1874"/>
                </a:lnTo>
                <a:lnTo>
                  <a:pt x="955" y="1930"/>
                </a:lnTo>
                <a:lnTo>
                  <a:pt x="988" y="1986"/>
                </a:lnTo>
                <a:lnTo>
                  <a:pt x="1021" y="2041"/>
                </a:lnTo>
                <a:lnTo>
                  <a:pt x="1054" y="2096"/>
                </a:lnTo>
                <a:lnTo>
                  <a:pt x="1086" y="2151"/>
                </a:lnTo>
                <a:lnTo>
                  <a:pt x="1118" y="2204"/>
                </a:lnTo>
                <a:lnTo>
                  <a:pt x="1149" y="2256"/>
                </a:lnTo>
                <a:lnTo>
                  <a:pt x="1182" y="2309"/>
                </a:lnTo>
                <a:lnTo>
                  <a:pt x="1214" y="2360"/>
                </a:lnTo>
                <a:lnTo>
                  <a:pt x="1245" y="2411"/>
                </a:lnTo>
                <a:lnTo>
                  <a:pt x="1277" y="2462"/>
                </a:lnTo>
                <a:lnTo>
                  <a:pt x="1308" y="2512"/>
                </a:lnTo>
                <a:lnTo>
                  <a:pt x="1339" y="2560"/>
                </a:lnTo>
                <a:lnTo>
                  <a:pt x="1370" y="2609"/>
                </a:lnTo>
                <a:lnTo>
                  <a:pt x="1402" y="2657"/>
                </a:lnTo>
                <a:lnTo>
                  <a:pt x="1433" y="2703"/>
                </a:lnTo>
                <a:lnTo>
                  <a:pt x="1464" y="2749"/>
                </a:lnTo>
                <a:lnTo>
                  <a:pt x="1494" y="2795"/>
                </a:lnTo>
                <a:lnTo>
                  <a:pt x="1523" y="2840"/>
                </a:lnTo>
                <a:lnTo>
                  <a:pt x="1553" y="2885"/>
                </a:lnTo>
                <a:lnTo>
                  <a:pt x="1583" y="2929"/>
                </a:lnTo>
                <a:lnTo>
                  <a:pt x="1613" y="2972"/>
                </a:lnTo>
                <a:lnTo>
                  <a:pt x="1641" y="3015"/>
                </a:lnTo>
                <a:lnTo>
                  <a:pt x="1670" y="3056"/>
                </a:lnTo>
                <a:lnTo>
                  <a:pt x="1699" y="3097"/>
                </a:lnTo>
                <a:lnTo>
                  <a:pt x="1727" y="3138"/>
                </a:lnTo>
                <a:lnTo>
                  <a:pt x="1755" y="3178"/>
                </a:lnTo>
                <a:lnTo>
                  <a:pt x="1783" y="3216"/>
                </a:lnTo>
                <a:lnTo>
                  <a:pt x="1809" y="3255"/>
                </a:lnTo>
                <a:lnTo>
                  <a:pt x="1837" y="3292"/>
                </a:lnTo>
                <a:lnTo>
                  <a:pt x="1864" y="3330"/>
                </a:lnTo>
                <a:lnTo>
                  <a:pt x="1890" y="3366"/>
                </a:lnTo>
                <a:lnTo>
                  <a:pt x="1915" y="3401"/>
                </a:lnTo>
                <a:lnTo>
                  <a:pt x="1941" y="3435"/>
                </a:lnTo>
                <a:lnTo>
                  <a:pt x="1966" y="3470"/>
                </a:lnTo>
                <a:lnTo>
                  <a:pt x="1991" y="3503"/>
                </a:lnTo>
                <a:lnTo>
                  <a:pt x="2014" y="3536"/>
                </a:lnTo>
                <a:lnTo>
                  <a:pt x="2039" y="3567"/>
                </a:lnTo>
                <a:lnTo>
                  <a:pt x="2063" y="3599"/>
                </a:lnTo>
                <a:lnTo>
                  <a:pt x="2085" y="3628"/>
                </a:lnTo>
                <a:lnTo>
                  <a:pt x="2108" y="3658"/>
                </a:lnTo>
                <a:lnTo>
                  <a:pt x="2130" y="3687"/>
                </a:lnTo>
                <a:lnTo>
                  <a:pt x="2151" y="3716"/>
                </a:lnTo>
                <a:lnTo>
                  <a:pt x="2172" y="3743"/>
                </a:lnTo>
                <a:lnTo>
                  <a:pt x="2193" y="3769"/>
                </a:lnTo>
                <a:lnTo>
                  <a:pt x="2213" y="3795"/>
                </a:lnTo>
                <a:lnTo>
                  <a:pt x="2233" y="3820"/>
                </a:lnTo>
                <a:lnTo>
                  <a:pt x="2252" y="3844"/>
                </a:lnTo>
                <a:lnTo>
                  <a:pt x="2270" y="3867"/>
                </a:lnTo>
                <a:lnTo>
                  <a:pt x="2289" y="3890"/>
                </a:lnTo>
                <a:lnTo>
                  <a:pt x="2306" y="3912"/>
                </a:lnTo>
                <a:lnTo>
                  <a:pt x="2323" y="3933"/>
                </a:lnTo>
                <a:lnTo>
                  <a:pt x="2340" y="3953"/>
                </a:lnTo>
                <a:lnTo>
                  <a:pt x="2355" y="3972"/>
                </a:lnTo>
                <a:lnTo>
                  <a:pt x="2370" y="3991"/>
                </a:lnTo>
                <a:lnTo>
                  <a:pt x="2385" y="4008"/>
                </a:lnTo>
                <a:lnTo>
                  <a:pt x="2398" y="4026"/>
                </a:lnTo>
                <a:lnTo>
                  <a:pt x="2412" y="4042"/>
                </a:lnTo>
                <a:lnTo>
                  <a:pt x="2424" y="4057"/>
                </a:lnTo>
                <a:lnTo>
                  <a:pt x="2437" y="4072"/>
                </a:lnTo>
                <a:lnTo>
                  <a:pt x="2448" y="4085"/>
                </a:lnTo>
                <a:lnTo>
                  <a:pt x="2459" y="4098"/>
                </a:lnTo>
                <a:lnTo>
                  <a:pt x="2469" y="4109"/>
                </a:lnTo>
                <a:lnTo>
                  <a:pt x="2479" y="4120"/>
                </a:lnTo>
                <a:lnTo>
                  <a:pt x="2488" y="4130"/>
                </a:lnTo>
                <a:lnTo>
                  <a:pt x="2495" y="4140"/>
                </a:lnTo>
                <a:lnTo>
                  <a:pt x="2503" y="4149"/>
                </a:lnTo>
                <a:lnTo>
                  <a:pt x="2509" y="4156"/>
                </a:lnTo>
                <a:lnTo>
                  <a:pt x="2515" y="4163"/>
                </a:lnTo>
                <a:lnTo>
                  <a:pt x="2520" y="4169"/>
                </a:lnTo>
                <a:lnTo>
                  <a:pt x="2524" y="4174"/>
                </a:lnTo>
                <a:lnTo>
                  <a:pt x="2528" y="4178"/>
                </a:lnTo>
                <a:lnTo>
                  <a:pt x="2531" y="4181"/>
                </a:lnTo>
                <a:lnTo>
                  <a:pt x="2533" y="4182"/>
                </a:lnTo>
                <a:lnTo>
                  <a:pt x="2534" y="4184"/>
                </a:lnTo>
                <a:lnTo>
                  <a:pt x="2535" y="4185"/>
                </a:lnTo>
              </a:path>
            </a:pathLst>
          </a:custGeom>
          <a:noFill/>
          <a:ln w="57150">
            <a:solidFill>
              <a:srgbClr val="0000FF"/>
            </a:solidFill>
            <a:round/>
            <a:headEnd/>
            <a:tailEnd/>
          </a:ln>
        </p:spPr>
        <p:txBody>
          <a:bodyPr>
            <a:prstTxWarp prst="textNoShape">
              <a:avLst/>
            </a:prstTxWarp>
          </a:bodyPr>
          <a:lstStyle/>
          <a:p>
            <a:endParaRPr lang="en-US" sz="1600">
              <a:latin typeface="Calibri"/>
              <a:cs typeface="Calibri"/>
            </a:endParaRPr>
          </a:p>
        </p:txBody>
      </p:sp>
      <p:sp>
        <p:nvSpPr>
          <p:cNvPr id="158" name="Rectangle 23"/>
          <p:cNvSpPr>
            <a:spLocks noChangeArrowheads="1"/>
          </p:cNvSpPr>
          <p:nvPr/>
        </p:nvSpPr>
        <p:spPr bwMode="auto">
          <a:xfrm>
            <a:off x="7387789" y="218983"/>
            <a:ext cx="319088" cy="332399"/>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b="1" i="1" dirty="0">
                <a:solidFill>
                  <a:schemeClr val="tx1"/>
                </a:solidFill>
                <a:latin typeface="Calibri"/>
                <a:cs typeface="Calibri"/>
              </a:rPr>
              <a:t>S</a:t>
            </a:r>
            <a:r>
              <a:rPr kumimoji="0" lang="en-US" b="1" i="1" baseline="-25000" dirty="0">
                <a:solidFill>
                  <a:schemeClr val="tx1"/>
                </a:solidFill>
                <a:latin typeface="Calibri"/>
                <a:cs typeface="Calibri"/>
              </a:rPr>
              <a:t>1</a:t>
            </a:r>
            <a:br>
              <a:rPr kumimoji="0" lang="en-US" b="1" i="1" baseline="-25000" dirty="0">
                <a:solidFill>
                  <a:schemeClr val="tx1"/>
                </a:solidFill>
                <a:latin typeface="Calibri"/>
                <a:cs typeface="Calibri"/>
              </a:rPr>
            </a:br>
            <a:endParaRPr kumimoji="0" lang="en-US" b="1" baseline="-25000" dirty="0">
              <a:solidFill>
                <a:schemeClr val="tx1"/>
              </a:solidFill>
              <a:latin typeface="Calibri"/>
              <a:cs typeface="Calibri"/>
            </a:endParaRPr>
          </a:p>
        </p:txBody>
      </p:sp>
      <p:grpSp>
        <p:nvGrpSpPr>
          <p:cNvPr id="6" name="Group 24"/>
          <p:cNvGrpSpPr>
            <a:grpSpLocks/>
          </p:cNvGrpSpPr>
          <p:nvPr/>
        </p:nvGrpSpPr>
        <p:grpSpPr bwMode="auto">
          <a:xfrm>
            <a:off x="6121213" y="452841"/>
            <a:ext cx="1316629" cy="1901825"/>
            <a:chOff x="4006" y="1774"/>
            <a:chExt cx="827" cy="1248"/>
          </a:xfrm>
        </p:grpSpPr>
        <p:sp>
          <p:nvSpPr>
            <p:cNvPr id="160" name="Freeform 25"/>
            <p:cNvSpPr>
              <a:spLocks/>
            </p:cNvSpPr>
            <p:nvPr/>
          </p:nvSpPr>
          <p:spPr bwMode="auto">
            <a:xfrm>
              <a:off x="4006" y="2721"/>
              <a:ext cx="312" cy="301"/>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chemeClr val="tx1"/>
              </a:solidFill>
              <a:round/>
              <a:headEnd/>
              <a:tailEnd/>
            </a:ln>
          </p:spPr>
          <p:txBody>
            <a:bodyPr>
              <a:prstTxWarp prst="textNoShape">
                <a:avLst/>
              </a:prstTxWarp>
            </a:bodyPr>
            <a:lstStyle/>
            <a:p>
              <a:endParaRPr lang="en-US" sz="1600">
                <a:latin typeface="Calibri"/>
                <a:cs typeface="Calibri"/>
              </a:endParaRPr>
            </a:p>
          </p:txBody>
        </p:sp>
        <p:sp>
          <p:nvSpPr>
            <p:cNvPr id="161" name="Freeform 26"/>
            <p:cNvSpPr>
              <a:spLocks/>
            </p:cNvSpPr>
            <p:nvPr/>
          </p:nvSpPr>
          <p:spPr bwMode="auto">
            <a:xfrm>
              <a:off x="4318" y="1774"/>
              <a:ext cx="515" cy="947"/>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chemeClr val="tx1"/>
              </a:solidFill>
              <a:round/>
              <a:headEnd/>
              <a:tailEnd/>
            </a:ln>
          </p:spPr>
          <p:txBody>
            <a:bodyPr>
              <a:prstTxWarp prst="textNoShape">
                <a:avLst/>
              </a:prstTxWarp>
            </a:bodyPr>
            <a:lstStyle/>
            <a:p>
              <a:endParaRPr lang="en-US" sz="1600">
                <a:latin typeface="Calibri"/>
                <a:cs typeface="Calibri"/>
              </a:endParaRPr>
            </a:p>
          </p:txBody>
        </p:sp>
      </p:grpSp>
      <p:sp>
        <p:nvSpPr>
          <p:cNvPr id="162" name="Rectangle 34"/>
          <p:cNvSpPr>
            <a:spLocks noChangeArrowheads="1"/>
          </p:cNvSpPr>
          <p:nvPr/>
        </p:nvSpPr>
        <p:spPr bwMode="auto">
          <a:xfrm>
            <a:off x="5596342" y="1302302"/>
            <a:ext cx="178516"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r</a:t>
            </a:r>
            <a:r>
              <a:rPr kumimoji="0" lang="en-US" b="1" i="1" baseline="-25000" dirty="0">
                <a:solidFill>
                  <a:srgbClr val="000000"/>
                </a:solidFill>
                <a:latin typeface="Calibri"/>
                <a:cs typeface="Calibri"/>
              </a:rPr>
              <a:t>1</a:t>
            </a:r>
            <a:endParaRPr kumimoji="0" lang="en-US" b="1" baseline="-25000" dirty="0">
              <a:solidFill>
                <a:schemeClr val="tx1"/>
              </a:solidFill>
              <a:latin typeface="Calibri"/>
              <a:cs typeface="Calibri"/>
            </a:endParaRPr>
          </a:p>
        </p:txBody>
      </p:sp>
      <p:sp>
        <p:nvSpPr>
          <p:cNvPr id="163" name="Line 36"/>
          <p:cNvSpPr>
            <a:spLocks noChangeShapeType="1"/>
          </p:cNvSpPr>
          <p:nvPr/>
        </p:nvSpPr>
        <p:spPr bwMode="auto">
          <a:xfrm flipH="1">
            <a:off x="5856692" y="1490719"/>
            <a:ext cx="1093788"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sz="1600">
              <a:latin typeface="Calibri"/>
              <a:cs typeface="Calibri"/>
            </a:endParaRPr>
          </a:p>
        </p:txBody>
      </p:sp>
      <p:sp>
        <p:nvSpPr>
          <p:cNvPr id="164" name="Rectangle 37"/>
          <p:cNvSpPr>
            <a:spLocks noChangeArrowheads="1"/>
          </p:cNvSpPr>
          <p:nvPr/>
        </p:nvSpPr>
        <p:spPr bwMode="auto">
          <a:xfrm>
            <a:off x="6812118" y="2888711"/>
            <a:ext cx="2455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Q</a:t>
            </a:r>
            <a:r>
              <a:rPr kumimoji="0" lang="en-US" sz="1600" b="1" i="1" baseline="-25000" dirty="0">
                <a:solidFill>
                  <a:srgbClr val="000000"/>
                </a:solidFill>
                <a:latin typeface="Calibri"/>
                <a:cs typeface="Calibri"/>
              </a:rPr>
              <a:t>1</a:t>
            </a:r>
          </a:p>
        </p:txBody>
      </p:sp>
      <p:sp>
        <p:nvSpPr>
          <p:cNvPr id="165" name="Line 38"/>
          <p:cNvSpPr>
            <a:spLocks noChangeShapeType="1"/>
          </p:cNvSpPr>
          <p:nvPr/>
        </p:nvSpPr>
        <p:spPr bwMode="auto">
          <a:xfrm>
            <a:off x="6921905" y="1507090"/>
            <a:ext cx="0" cy="1406525"/>
          </a:xfrm>
          <a:prstGeom prst="line">
            <a:avLst/>
          </a:prstGeom>
          <a:noFill/>
          <a:ln w="31750" cap="rnd">
            <a:solidFill>
              <a:srgbClr val="000000"/>
            </a:solidFill>
            <a:prstDash val="sysDot"/>
            <a:round/>
            <a:headEnd/>
            <a:tailEnd/>
          </a:ln>
        </p:spPr>
        <p:txBody>
          <a:bodyPr wrap="none" lIns="0" tIns="0" rIns="0" bIns="0">
            <a:prstTxWarp prst="textNoShape">
              <a:avLst/>
            </a:prstTxWarp>
            <a:spAutoFit/>
          </a:bodyPr>
          <a:lstStyle/>
          <a:p>
            <a:endParaRPr lang="en-US" sz="1600">
              <a:latin typeface="Calibri"/>
              <a:cs typeface="Calibri"/>
            </a:endParaRPr>
          </a:p>
        </p:txBody>
      </p:sp>
      <p:sp>
        <p:nvSpPr>
          <p:cNvPr id="166" name="Freeform 39"/>
          <p:cNvSpPr>
            <a:spLocks/>
          </p:cNvSpPr>
          <p:nvPr/>
        </p:nvSpPr>
        <p:spPr bwMode="auto">
          <a:xfrm>
            <a:off x="6872443" y="1420869"/>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Calibri"/>
              <a:cs typeface="Calibri"/>
            </a:endParaRPr>
          </a:p>
        </p:txBody>
      </p:sp>
      <p:sp>
        <p:nvSpPr>
          <p:cNvPr id="167" name="Rectangle 58"/>
          <p:cNvSpPr>
            <a:spLocks noChangeArrowheads="1"/>
          </p:cNvSpPr>
          <p:nvPr/>
        </p:nvSpPr>
        <p:spPr bwMode="auto">
          <a:xfrm>
            <a:off x="5607455" y="2051602"/>
            <a:ext cx="178516"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r</a:t>
            </a:r>
            <a:r>
              <a:rPr kumimoji="0" lang="en-US" b="1" i="1" baseline="-25000" dirty="0">
                <a:solidFill>
                  <a:srgbClr val="000000"/>
                </a:solidFill>
                <a:latin typeface="Calibri"/>
                <a:cs typeface="Calibri"/>
              </a:rPr>
              <a:t>2</a:t>
            </a:r>
            <a:endParaRPr kumimoji="0" lang="en-US" b="1" baseline="-25000" dirty="0">
              <a:solidFill>
                <a:schemeClr val="tx1"/>
              </a:solidFill>
              <a:latin typeface="Calibri"/>
              <a:cs typeface="Calibri"/>
            </a:endParaRPr>
          </a:p>
        </p:txBody>
      </p:sp>
      <p:sp>
        <p:nvSpPr>
          <p:cNvPr id="168" name="Line 60"/>
          <p:cNvSpPr>
            <a:spLocks noChangeShapeType="1"/>
          </p:cNvSpPr>
          <p:nvPr/>
        </p:nvSpPr>
        <p:spPr bwMode="auto">
          <a:xfrm flipH="1">
            <a:off x="5856692" y="2215115"/>
            <a:ext cx="1565275"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sz="1600">
              <a:latin typeface="Calibri"/>
              <a:cs typeface="Calibri"/>
            </a:endParaRPr>
          </a:p>
        </p:txBody>
      </p:sp>
      <p:sp>
        <p:nvSpPr>
          <p:cNvPr id="198" name="Rectangle 61"/>
          <p:cNvSpPr>
            <a:spLocks noChangeArrowheads="1"/>
          </p:cNvSpPr>
          <p:nvPr/>
        </p:nvSpPr>
        <p:spPr bwMode="auto">
          <a:xfrm>
            <a:off x="7364568" y="2888711"/>
            <a:ext cx="24551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Calibri"/>
                <a:cs typeface="Calibri"/>
              </a:rPr>
              <a:t>Q</a:t>
            </a:r>
            <a:r>
              <a:rPr kumimoji="0" lang="en-US" sz="1600" b="1" i="1" baseline="-25000">
                <a:solidFill>
                  <a:srgbClr val="000000"/>
                </a:solidFill>
                <a:latin typeface="Calibri"/>
                <a:cs typeface="Calibri"/>
              </a:rPr>
              <a:t>2</a:t>
            </a:r>
          </a:p>
        </p:txBody>
      </p:sp>
      <p:sp>
        <p:nvSpPr>
          <p:cNvPr id="199" name="Line 62"/>
          <p:cNvSpPr>
            <a:spLocks noChangeShapeType="1"/>
          </p:cNvSpPr>
          <p:nvPr/>
        </p:nvSpPr>
        <p:spPr bwMode="auto">
          <a:xfrm>
            <a:off x="7437842" y="2205590"/>
            <a:ext cx="0" cy="701675"/>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sz="1600">
              <a:latin typeface="Calibri"/>
              <a:cs typeface="Calibri"/>
            </a:endParaRPr>
          </a:p>
        </p:txBody>
      </p:sp>
      <p:sp>
        <p:nvSpPr>
          <p:cNvPr id="200" name="Line 72"/>
          <p:cNvSpPr>
            <a:spLocks noChangeShapeType="1"/>
          </p:cNvSpPr>
          <p:nvPr/>
        </p:nvSpPr>
        <p:spPr bwMode="auto">
          <a:xfrm>
            <a:off x="6031317" y="1579301"/>
            <a:ext cx="0" cy="583426"/>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Calibri"/>
              <a:cs typeface="Calibri"/>
            </a:endParaRPr>
          </a:p>
        </p:txBody>
      </p:sp>
      <p:grpSp>
        <p:nvGrpSpPr>
          <p:cNvPr id="7" name="Group 109"/>
          <p:cNvGrpSpPr>
            <a:grpSpLocks/>
          </p:cNvGrpSpPr>
          <p:nvPr/>
        </p:nvGrpSpPr>
        <p:grpSpPr bwMode="auto">
          <a:xfrm>
            <a:off x="6391337" y="1053169"/>
            <a:ext cx="1801813" cy="1709733"/>
            <a:chOff x="4128" y="2307"/>
            <a:chExt cx="1271" cy="1406"/>
          </a:xfrm>
        </p:grpSpPr>
        <p:sp>
          <p:nvSpPr>
            <p:cNvPr id="202" name="Rectangle 66"/>
            <p:cNvSpPr>
              <a:spLocks noChangeArrowheads="1"/>
            </p:cNvSpPr>
            <p:nvPr/>
          </p:nvSpPr>
          <p:spPr bwMode="auto">
            <a:xfrm>
              <a:off x="5224" y="2307"/>
              <a:ext cx="175" cy="273"/>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b="1" i="1" dirty="0">
                  <a:solidFill>
                    <a:schemeClr val="tx1"/>
                  </a:solidFill>
                  <a:latin typeface="Calibri"/>
                  <a:cs typeface="Calibri"/>
                </a:rPr>
                <a:t>S</a:t>
              </a:r>
              <a:r>
                <a:rPr kumimoji="0" lang="en-US" b="1" i="1" baseline="-25000" dirty="0">
                  <a:solidFill>
                    <a:schemeClr val="tx1"/>
                  </a:solidFill>
                  <a:latin typeface="Calibri"/>
                  <a:cs typeface="Calibri"/>
                </a:rPr>
                <a:t>2</a:t>
              </a:r>
              <a:br>
                <a:rPr kumimoji="0" lang="en-US" b="1" i="1" baseline="-25000" dirty="0">
                  <a:solidFill>
                    <a:schemeClr val="tx1"/>
                  </a:solidFill>
                  <a:latin typeface="Calibri"/>
                  <a:cs typeface="Calibri"/>
                </a:rPr>
              </a:br>
              <a:endParaRPr kumimoji="0" lang="en-US" b="1" baseline="-25000" dirty="0">
                <a:solidFill>
                  <a:schemeClr val="tx1"/>
                </a:solidFill>
                <a:latin typeface="Calibri"/>
                <a:cs typeface="Calibri"/>
              </a:endParaRPr>
            </a:p>
          </p:txBody>
        </p:sp>
        <p:grpSp>
          <p:nvGrpSpPr>
            <p:cNvPr id="8" name="Group 67"/>
            <p:cNvGrpSpPr>
              <a:grpSpLocks/>
            </p:cNvGrpSpPr>
            <p:nvPr/>
          </p:nvGrpSpPr>
          <p:grpSpPr bwMode="auto">
            <a:xfrm>
              <a:off x="4436" y="2465"/>
              <a:ext cx="827" cy="1248"/>
              <a:chOff x="4006" y="1774"/>
              <a:chExt cx="827" cy="1248"/>
            </a:xfrm>
          </p:grpSpPr>
          <p:sp>
            <p:nvSpPr>
              <p:cNvPr id="206" name="Freeform 68"/>
              <p:cNvSpPr>
                <a:spLocks/>
              </p:cNvSpPr>
              <p:nvPr/>
            </p:nvSpPr>
            <p:spPr bwMode="auto">
              <a:xfrm>
                <a:off x="4006" y="2721"/>
                <a:ext cx="312" cy="301"/>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chemeClr val="tx1"/>
                </a:solidFill>
                <a:round/>
                <a:headEnd/>
                <a:tailEnd/>
              </a:ln>
            </p:spPr>
            <p:txBody>
              <a:bodyPr>
                <a:prstTxWarp prst="textNoShape">
                  <a:avLst/>
                </a:prstTxWarp>
              </a:bodyPr>
              <a:lstStyle/>
              <a:p>
                <a:endParaRPr lang="en-US" sz="1600">
                  <a:latin typeface="Calibri"/>
                  <a:cs typeface="Calibri"/>
                </a:endParaRPr>
              </a:p>
            </p:txBody>
          </p:sp>
          <p:sp>
            <p:nvSpPr>
              <p:cNvPr id="207" name="Freeform 69"/>
              <p:cNvSpPr>
                <a:spLocks/>
              </p:cNvSpPr>
              <p:nvPr/>
            </p:nvSpPr>
            <p:spPr bwMode="auto">
              <a:xfrm>
                <a:off x="4318" y="1774"/>
                <a:ext cx="515" cy="947"/>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chemeClr val="tx1"/>
                </a:solidFill>
                <a:round/>
                <a:headEnd/>
                <a:tailEnd/>
              </a:ln>
            </p:spPr>
            <p:txBody>
              <a:bodyPr>
                <a:prstTxWarp prst="textNoShape">
                  <a:avLst/>
                </a:prstTxWarp>
              </a:bodyPr>
              <a:lstStyle/>
              <a:p>
                <a:endParaRPr lang="en-US" sz="1600">
                  <a:latin typeface="Calibri"/>
                  <a:cs typeface="Calibri"/>
                </a:endParaRPr>
              </a:p>
            </p:txBody>
          </p:sp>
        </p:grpSp>
        <p:sp>
          <p:nvSpPr>
            <p:cNvPr id="204" name="Line 80"/>
            <p:cNvSpPr>
              <a:spLocks noChangeShapeType="1"/>
            </p:cNvSpPr>
            <p:nvPr/>
          </p:nvSpPr>
          <p:spPr bwMode="auto">
            <a:xfrm>
              <a:off x="4728" y="2526"/>
              <a:ext cx="432"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a:latin typeface="Calibri"/>
                <a:cs typeface="Calibri"/>
              </a:endParaRPr>
            </a:p>
          </p:txBody>
        </p:sp>
        <p:sp>
          <p:nvSpPr>
            <p:cNvPr id="205" name="Line 81"/>
            <p:cNvSpPr>
              <a:spLocks noChangeShapeType="1"/>
            </p:cNvSpPr>
            <p:nvPr/>
          </p:nvSpPr>
          <p:spPr bwMode="auto">
            <a:xfrm>
              <a:off x="4128" y="3456"/>
              <a:ext cx="432"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a:latin typeface="Calibri"/>
                <a:cs typeface="Calibri"/>
              </a:endParaRPr>
            </a:p>
          </p:txBody>
        </p:sp>
      </p:grpSp>
      <p:sp>
        <p:nvSpPr>
          <p:cNvPr id="208" name="Rectangle 83" descr="Parchment"/>
          <p:cNvSpPr>
            <a:spLocks noChangeArrowheads="1"/>
          </p:cNvSpPr>
          <p:nvPr/>
        </p:nvSpPr>
        <p:spPr bwMode="auto">
          <a:xfrm>
            <a:off x="5501092" y="300045"/>
            <a:ext cx="669925" cy="529376"/>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1600" b="0" dirty="0">
                <a:solidFill>
                  <a:srgbClr val="000000"/>
                </a:solidFill>
                <a:latin typeface="Calibri"/>
                <a:cs typeface="Calibri"/>
              </a:rPr>
              <a:t>Real</a:t>
            </a:r>
            <a:br>
              <a:rPr kumimoji="0" lang="en-US" sz="1600" b="0" dirty="0">
                <a:solidFill>
                  <a:srgbClr val="000000"/>
                </a:solidFill>
                <a:latin typeface="Calibri"/>
                <a:cs typeface="Calibri"/>
              </a:rPr>
            </a:br>
            <a:r>
              <a:rPr kumimoji="0" lang="en-US" sz="1600" b="0" dirty="0">
                <a:solidFill>
                  <a:srgbClr val="000000"/>
                </a:solidFill>
                <a:latin typeface="Calibri"/>
                <a:cs typeface="Calibri"/>
              </a:rPr>
              <a:t>interest</a:t>
            </a:r>
            <a:br>
              <a:rPr kumimoji="0" lang="en-US" sz="1600" b="0" dirty="0">
                <a:solidFill>
                  <a:srgbClr val="000000"/>
                </a:solidFill>
                <a:latin typeface="Calibri"/>
                <a:cs typeface="Calibri"/>
              </a:rPr>
            </a:br>
            <a:r>
              <a:rPr kumimoji="0" lang="en-US" sz="1600" b="0" dirty="0">
                <a:solidFill>
                  <a:srgbClr val="000000"/>
                </a:solidFill>
                <a:latin typeface="Calibri"/>
                <a:cs typeface="Calibri"/>
              </a:rPr>
              <a:t>rate</a:t>
            </a:r>
          </a:p>
        </p:txBody>
      </p:sp>
      <p:sp>
        <p:nvSpPr>
          <p:cNvPr id="209" name="Line 90"/>
          <p:cNvSpPr>
            <a:spLocks noChangeShapeType="1"/>
          </p:cNvSpPr>
          <p:nvPr/>
        </p:nvSpPr>
        <p:spPr bwMode="auto">
          <a:xfrm>
            <a:off x="5875742" y="706989"/>
            <a:ext cx="0" cy="2211387"/>
          </a:xfrm>
          <a:prstGeom prst="line">
            <a:avLst/>
          </a:prstGeom>
          <a:noFill/>
          <a:ln w="28575">
            <a:solidFill>
              <a:srgbClr val="000000"/>
            </a:solidFill>
            <a:round/>
            <a:headEnd/>
            <a:tailEnd/>
          </a:ln>
        </p:spPr>
        <p:txBody>
          <a:bodyPr wrap="square" lIns="0" tIns="0" rIns="0" bIns="0">
            <a:prstTxWarp prst="textNoShape">
              <a:avLst/>
            </a:prstTxWarp>
            <a:spAutoFit/>
          </a:bodyPr>
          <a:lstStyle/>
          <a:p>
            <a:endParaRPr lang="en-US" sz="1600">
              <a:latin typeface="Calibri"/>
              <a:cs typeface="Calibri"/>
            </a:endParaRPr>
          </a:p>
        </p:txBody>
      </p:sp>
      <p:sp>
        <p:nvSpPr>
          <p:cNvPr id="210" name="Line 96"/>
          <p:cNvSpPr>
            <a:spLocks noChangeShapeType="1"/>
          </p:cNvSpPr>
          <p:nvPr/>
        </p:nvSpPr>
        <p:spPr bwMode="auto">
          <a:xfrm>
            <a:off x="5866217" y="2913615"/>
            <a:ext cx="2076450"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sz="1600">
              <a:latin typeface="Calibri"/>
              <a:cs typeface="Calibri"/>
            </a:endParaRPr>
          </a:p>
        </p:txBody>
      </p:sp>
      <p:sp>
        <p:nvSpPr>
          <p:cNvPr id="211" name="Rectangle 97" descr="Parchment"/>
          <p:cNvSpPr>
            <a:spLocks noChangeAspect="1" noChangeArrowheads="1"/>
          </p:cNvSpPr>
          <p:nvPr/>
        </p:nvSpPr>
        <p:spPr bwMode="auto">
          <a:xfrm>
            <a:off x="8019365" y="2574038"/>
            <a:ext cx="755650" cy="599138"/>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dirty="0">
                <a:solidFill>
                  <a:srgbClr val="000000"/>
                </a:solidFill>
                <a:latin typeface="Calibri"/>
                <a:cs typeface="Calibri"/>
              </a:rPr>
              <a:t>Qty of </a:t>
            </a:r>
            <a:r>
              <a:rPr kumimoji="0" lang="en-US" sz="1600" b="0" dirty="0" err="1">
                <a:solidFill>
                  <a:srgbClr val="000000"/>
                </a:solidFill>
                <a:latin typeface="Calibri"/>
                <a:cs typeface="Calibri"/>
              </a:rPr>
              <a:t>loanable</a:t>
            </a:r>
            <a:r>
              <a:rPr kumimoji="0" lang="en-US" sz="1600" b="0" dirty="0">
                <a:solidFill>
                  <a:srgbClr val="000000"/>
                </a:solidFill>
                <a:latin typeface="Calibri"/>
                <a:cs typeface="Calibri"/>
              </a:rPr>
              <a:t> funds</a:t>
            </a:r>
          </a:p>
        </p:txBody>
      </p:sp>
      <p:sp>
        <p:nvSpPr>
          <p:cNvPr id="212" name="Freeform 71"/>
          <p:cNvSpPr>
            <a:spLocks/>
          </p:cNvSpPr>
          <p:nvPr/>
        </p:nvSpPr>
        <p:spPr bwMode="auto">
          <a:xfrm>
            <a:off x="7380692" y="2161140"/>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Calibri"/>
              <a:cs typeface="Calibri"/>
            </a:endParaRPr>
          </a:p>
        </p:txBody>
      </p:sp>
      <p:sp>
        <p:nvSpPr>
          <p:cNvPr id="216" name="Rectangle 83" descr="Parchment"/>
          <p:cNvSpPr>
            <a:spLocks noChangeArrowheads="1"/>
          </p:cNvSpPr>
          <p:nvPr/>
        </p:nvSpPr>
        <p:spPr bwMode="auto">
          <a:xfrm>
            <a:off x="7910294" y="212336"/>
            <a:ext cx="913908" cy="357021"/>
          </a:xfrm>
          <a:prstGeom prst="rect">
            <a:avLst/>
          </a:prstGeom>
          <a:noFill/>
          <a:ln w="9525">
            <a:noFill/>
            <a:miter lim="800000"/>
            <a:headEnd/>
            <a:tailEnd/>
          </a:ln>
        </p:spPr>
        <p:txBody>
          <a:bodyPr wrap="square" lIns="0" tIns="0" rIns="0" bIns="0">
            <a:prstTxWarp prst="textNoShape">
              <a:avLst/>
            </a:prstTxWarp>
            <a:spAutoFit/>
          </a:bodyPr>
          <a:lstStyle/>
          <a:p>
            <a:pPr algn="ctr">
              <a:lnSpc>
                <a:spcPct val="70000"/>
              </a:lnSpc>
            </a:pPr>
            <a:r>
              <a:rPr kumimoji="0" lang="en-US" sz="1600" b="1" i="1" dirty="0" err="1" smtClean="0">
                <a:solidFill>
                  <a:srgbClr val="000000"/>
                </a:solidFill>
                <a:latin typeface="Calibri"/>
                <a:cs typeface="Calibri"/>
              </a:rPr>
              <a:t>Loanable</a:t>
            </a:r>
            <a:r>
              <a:rPr kumimoji="0" lang="en-US" sz="1600" b="1" i="1" dirty="0" smtClean="0">
                <a:solidFill>
                  <a:srgbClr val="000000"/>
                </a:solidFill>
                <a:latin typeface="Calibri"/>
                <a:cs typeface="Calibri"/>
              </a:rPr>
              <a:t> Funds</a:t>
            </a:r>
            <a:endParaRPr kumimoji="0" lang="en-US" sz="1600" b="1" i="1" dirty="0">
              <a:solidFill>
                <a:srgbClr val="000000"/>
              </a:solidFill>
              <a:latin typeface="Calibri"/>
              <a:cs typeface="Calibri"/>
            </a:endParaRPr>
          </a:p>
        </p:txBody>
      </p:sp>
      <p:sp>
        <p:nvSpPr>
          <p:cNvPr id="118" name="Rectangle 117" descr="Parchment"/>
          <p:cNvSpPr>
            <a:spLocks noChangeArrowheads="1"/>
          </p:cNvSpPr>
          <p:nvPr/>
        </p:nvSpPr>
        <p:spPr bwMode="auto">
          <a:xfrm>
            <a:off x="5501092" y="3542458"/>
            <a:ext cx="620121" cy="357021"/>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1600" b="0" dirty="0">
                <a:solidFill>
                  <a:srgbClr val="000000"/>
                </a:solidFill>
                <a:latin typeface="Calibri"/>
                <a:cs typeface="Calibri"/>
              </a:rPr>
              <a:t>Price</a:t>
            </a:r>
            <a:br>
              <a:rPr kumimoji="0" lang="en-US" sz="1600" b="0" dirty="0">
                <a:solidFill>
                  <a:srgbClr val="000000"/>
                </a:solidFill>
                <a:latin typeface="Calibri"/>
                <a:cs typeface="Calibri"/>
              </a:rPr>
            </a:br>
            <a:r>
              <a:rPr kumimoji="0" lang="en-US" sz="1600" b="0" dirty="0">
                <a:solidFill>
                  <a:srgbClr val="000000"/>
                </a:solidFill>
                <a:latin typeface="Calibri"/>
                <a:cs typeface="Calibri"/>
              </a:rPr>
              <a:t>Level</a:t>
            </a:r>
          </a:p>
        </p:txBody>
      </p:sp>
      <p:sp>
        <p:nvSpPr>
          <p:cNvPr id="119" name="Line 121"/>
          <p:cNvSpPr>
            <a:spLocks noChangeShapeType="1"/>
          </p:cNvSpPr>
          <p:nvPr/>
        </p:nvSpPr>
        <p:spPr bwMode="auto">
          <a:xfrm>
            <a:off x="5875742" y="3916065"/>
            <a:ext cx="0" cy="2344737"/>
          </a:xfrm>
          <a:prstGeom prst="line">
            <a:avLst/>
          </a:prstGeom>
          <a:noFill/>
          <a:ln w="28575">
            <a:solidFill>
              <a:srgbClr val="000000"/>
            </a:solidFill>
            <a:round/>
            <a:headEnd/>
            <a:tailEnd/>
          </a:ln>
        </p:spPr>
        <p:txBody>
          <a:bodyPr wrap="square" lIns="0" tIns="0" rIns="0" bIns="0">
            <a:prstTxWarp prst="textNoShape">
              <a:avLst/>
            </a:prstTxWarp>
            <a:spAutoFit/>
          </a:bodyPr>
          <a:lstStyle/>
          <a:p>
            <a:endParaRPr lang="en-US">
              <a:latin typeface="Calibri"/>
              <a:cs typeface="Calibri"/>
            </a:endParaRPr>
          </a:p>
        </p:txBody>
      </p:sp>
      <p:sp>
        <p:nvSpPr>
          <p:cNvPr id="120" name="Line 122"/>
          <p:cNvSpPr>
            <a:spLocks noChangeShapeType="1"/>
          </p:cNvSpPr>
          <p:nvPr/>
        </p:nvSpPr>
        <p:spPr bwMode="auto">
          <a:xfrm>
            <a:off x="5866217" y="6256041"/>
            <a:ext cx="2065338"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a:latin typeface="Calibri"/>
              <a:cs typeface="Calibri"/>
            </a:endParaRPr>
          </a:p>
        </p:txBody>
      </p:sp>
      <p:sp>
        <p:nvSpPr>
          <p:cNvPr id="121" name="Rectangle 181"/>
          <p:cNvSpPr>
            <a:spLocks noChangeArrowheads="1"/>
          </p:cNvSpPr>
          <p:nvPr/>
        </p:nvSpPr>
        <p:spPr bwMode="auto">
          <a:xfrm>
            <a:off x="7910917" y="5944196"/>
            <a:ext cx="943868" cy="576184"/>
          </a:xfrm>
          <a:prstGeom prst="rect">
            <a:avLst/>
          </a:prstGeom>
          <a:noFill/>
          <a:ln w="9525">
            <a:noFill/>
            <a:miter lim="800000"/>
            <a:headEnd/>
            <a:tailEnd/>
          </a:ln>
        </p:spPr>
        <p:txBody>
          <a:bodyPr wrap="none" lIns="92075" tIns="46038" rIns="92075" bIns="46038">
            <a:prstTxWarp prst="textNoShape">
              <a:avLst/>
            </a:prstTxWarp>
            <a:spAutoFit/>
          </a:bodyPr>
          <a:lstStyle/>
          <a:p>
            <a:pPr marL="342900" indent="-342900">
              <a:lnSpc>
                <a:spcPct val="70000"/>
              </a:lnSpc>
            </a:pPr>
            <a:r>
              <a:rPr kumimoji="0" lang="en-US" sz="1600" b="0" dirty="0">
                <a:solidFill>
                  <a:srgbClr val="000000"/>
                </a:solidFill>
                <a:latin typeface="Calibri"/>
                <a:cs typeface="Calibri"/>
              </a:rPr>
              <a:t>Goods &amp;</a:t>
            </a:r>
          </a:p>
          <a:p>
            <a:pPr marL="342900" indent="-342900">
              <a:lnSpc>
                <a:spcPct val="70000"/>
              </a:lnSpc>
            </a:pPr>
            <a:r>
              <a:rPr kumimoji="0" lang="en-US" sz="1600" b="0" dirty="0">
                <a:solidFill>
                  <a:srgbClr val="000000"/>
                </a:solidFill>
                <a:latin typeface="Calibri"/>
                <a:cs typeface="Calibri"/>
              </a:rPr>
              <a:t>Services</a:t>
            </a:r>
            <a:endParaRPr kumimoji="0" lang="en-US" sz="1200" b="0" dirty="0">
              <a:solidFill>
                <a:srgbClr val="000000"/>
              </a:solidFill>
              <a:latin typeface="Calibri"/>
              <a:cs typeface="Calibri"/>
            </a:endParaRPr>
          </a:p>
          <a:p>
            <a:pPr marL="342900" indent="-342900">
              <a:lnSpc>
                <a:spcPct val="70000"/>
              </a:lnSpc>
            </a:pPr>
            <a:r>
              <a:rPr kumimoji="0" lang="en-US" sz="1200" i="1" dirty="0">
                <a:solidFill>
                  <a:srgbClr val="000000"/>
                </a:solidFill>
                <a:latin typeface="Calibri"/>
                <a:cs typeface="Calibri"/>
              </a:rPr>
              <a:t>(real GDP)</a:t>
            </a:r>
          </a:p>
        </p:txBody>
      </p:sp>
      <p:sp>
        <p:nvSpPr>
          <p:cNvPr id="122" name="Rectangle 189"/>
          <p:cNvSpPr>
            <a:spLocks noChangeArrowheads="1"/>
          </p:cNvSpPr>
          <p:nvPr/>
        </p:nvSpPr>
        <p:spPr bwMode="auto">
          <a:xfrm>
            <a:off x="5618069" y="5219155"/>
            <a:ext cx="19650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P</a:t>
            </a:r>
            <a:r>
              <a:rPr kumimoji="0" lang="en-US" sz="1600" b="1" i="1" baseline="-25000" dirty="0">
                <a:solidFill>
                  <a:srgbClr val="000000"/>
                </a:solidFill>
                <a:latin typeface="Calibri"/>
                <a:cs typeface="Calibri"/>
              </a:rPr>
              <a:t>1</a:t>
            </a:r>
            <a:endParaRPr kumimoji="0" lang="en-US" sz="1600" b="1" baseline="-25000" dirty="0">
              <a:solidFill>
                <a:schemeClr val="tx1"/>
              </a:solidFill>
              <a:latin typeface="Calibri"/>
              <a:cs typeface="Calibri"/>
            </a:endParaRPr>
          </a:p>
        </p:txBody>
      </p:sp>
      <p:sp>
        <p:nvSpPr>
          <p:cNvPr id="123" name="Line 191"/>
          <p:cNvSpPr>
            <a:spLocks noChangeShapeType="1"/>
          </p:cNvSpPr>
          <p:nvPr/>
        </p:nvSpPr>
        <p:spPr bwMode="auto">
          <a:xfrm flipH="1">
            <a:off x="5872567" y="5365453"/>
            <a:ext cx="809625"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24" name="Line 192"/>
          <p:cNvSpPr>
            <a:spLocks noChangeShapeType="1"/>
          </p:cNvSpPr>
          <p:nvPr/>
        </p:nvSpPr>
        <p:spPr bwMode="auto">
          <a:xfrm flipH="1">
            <a:off x="5872567" y="4819353"/>
            <a:ext cx="1266825"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25" name="Rectangle 193"/>
          <p:cNvSpPr>
            <a:spLocks noChangeArrowheads="1"/>
          </p:cNvSpPr>
          <p:nvPr/>
        </p:nvSpPr>
        <p:spPr bwMode="auto">
          <a:xfrm>
            <a:off x="6625042" y="6266905"/>
            <a:ext cx="21315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Y</a:t>
            </a:r>
            <a:r>
              <a:rPr kumimoji="0" lang="en-US" sz="1600" b="1" i="1" baseline="-25000" dirty="0">
                <a:solidFill>
                  <a:srgbClr val="000000"/>
                </a:solidFill>
                <a:latin typeface="Calibri"/>
                <a:cs typeface="Calibri"/>
              </a:rPr>
              <a:t>1</a:t>
            </a:r>
          </a:p>
        </p:txBody>
      </p:sp>
      <p:sp>
        <p:nvSpPr>
          <p:cNvPr id="127" name="Rectangle 194"/>
          <p:cNvSpPr>
            <a:spLocks noChangeArrowheads="1"/>
          </p:cNvSpPr>
          <p:nvPr/>
        </p:nvSpPr>
        <p:spPr bwMode="auto">
          <a:xfrm>
            <a:off x="7018742" y="6266905"/>
            <a:ext cx="21315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Y</a:t>
            </a:r>
            <a:r>
              <a:rPr kumimoji="0" lang="en-US" sz="1600" b="1" i="1" baseline="-25000" dirty="0">
                <a:solidFill>
                  <a:srgbClr val="000000"/>
                </a:solidFill>
                <a:latin typeface="Calibri"/>
                <a:cs typeface="Calibri"/>
              </a:rPr>
              <a:t>2</a:t>
            </a:r>
          </a:p>
        </p:txBody>
      </p:sp>
      <p:grpSp>
        <p:nvGrpSpPr>
          <p:cNvPr id="128" name="Group 195"/>
          <p:cNvGrpSpPr>
            <a:grpSpLocks/>
          </p:cNvGrpSpPr>
          <p:nvPr/>
        </p:nvGrpSpPr>
        <p:grpSpPr bwMode="auto">
          <a:xfrm>
            <a:off x="6221819" y="3650953"/>
            <a:ext cx="1690688" cy="2212975"/>
            <a:chOff x="3688" y="1423"/>
            <a:chExt cx="1065" cy="1394"/>
          </a:xfrm>
        </p:grpSpPr>
        <p:sp>
          <p:nvSpPr>
            <p:cNvPr id="129" name="Rectangle 196"/>
            <p:cNvSpPr>
              <a:spLocks noChangeArrowheads="1"/>
            </p:cNvSpPr>
            <p:nvPr/>
          </p:nvSpPr>
          <p:spPr bwMode="auto">
            <a:xfrm>
              <a:off x="4495" y="1423"/>
              <a:ext cx="258" cy="15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2000" b="1" i="1" dirty="0">
                  <a:solidFill>
                    <a:schemeClr val="accent3">
                      <a:lumMod val="75000"/>
                    </a:schemeClr>
                  </a:solidFill>
                  <a:latin typeface="Calibri"/>
                  <a:cs typeface="Calibri"/>
                </a:rPr>
                <a:t>AS</a:t>
              </a:r>
              <a:r>
                <a:rPr kumimoji="0" lang="en-US" sz="2000" b="1" i="1" baseline="-25000" dirty="0">
                  <a:solidFill>
                    <a:schemeClr val="accent3">
                      <a:lumMod val="75000"/>
                    </a:schemeClr>
                  </a:solidFill>
                  <a:latin typeface="Calibri"/>
                  <a:cs typeface="Calibri"/>
                </a:rPr>
                <a:t>1</a:t>
              </a:r>
              <a:r>
                <a:rPr kumimoji="0" lang="en-US" sz="400" b="1" i="1" baseline="-25000" dirty="0">
                  <a:solidFill>
                    <a:srgbClr val="1B8747"/>
                  </a:solidFill>
                  <a:latin typeface="Calibri"/>
                  <a:cs typeface="Calibri"/>
                </a:rPr>
                <a:t/>
              </a:r>
              <a:br>
                <a:rPr kumimoji="0" lang="en-US" sz="400" b="1" i="1" baseline="-25000" dirty="0">
                  <a:solidFill>
                    <a:srgbClr val="1B8747"/>
                  </a:solidFill>
                  <a:latin typeface="Calibri"/>
                  <a:cs typeface="Calibri"/>
                </a:rPr>
              </a:br>
              <a:endParaRPr kumimoji="0" lang="en-US" sz="400" b="1" baseline="-25000" dirty="0">
                <a:solidFill>
                  <a:srgbClr val="1B8747"/>
                </a:solidFill>
                <a:latin typeface="Calibri"/>
                <a:cs typeface="Calibri"/>
              </a:endParaRPr>
            </a:p>
          </p:txBody>
        </p:sp>
        <p:grpSp>
          <p:nvGrpSpPr>
            <p:cNvPr id="130" name="Group 197"/>
            <p:cNvGrpSpPr>
              <a:grpSpLocks/>
            </p:cNvGrpSpPr>
            <p:nvPr/>
          </p:nvGrpSpPr>
          <p:grpSpPr bwMode="auto">
            <a:xfrm>
              <a:off x="3688" y="1569"/>
              <a:ext cx="827" cy="1248"/>
              <a:chOff x="4006" y="1774"/>
              <a:chExt cx="827" cy="1248"/>
            </a:xfrm>
          </p:grpSpPr>
          <p:sp>
            <p:nvSpPr>
              <p:cNvPr id="131" name="Freeform 198"/>
              <p:cNvSpPr>
                <a:spLocks/>
              </p:cNvSpPr>
              <p:nvPr/>
            </p:nvSpPr>
            <p:spPr bwMode="auto">
              <a:xfrm>
                <a:off x="4006" y="2721"/>
                <a:ext cx="312" cy="301"/>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rgbClr val="5A8128"/>
                </a:solidFill>
                <a:round/>
                <a:headEnd/>
                <a:tailEnd/>
              </a:ln>
            </p:spPr>
            <p:txBody>
              <a:bodyPr>
                <a:prstTxWarp prst="textNoShape">
                  <a:avLst/>
                </a:prstTxWarp>
              </a:bodyPr>
              <a:lstStyle/>
              <a:p>
                <a:endParaRPr lang="en-US">
                  <a:latin typeface="Calibri"/>
                  <a:cs typeface="Calibri"/>
                </a:endParaRPr>
              </a:p>
            </p:txBody>
          </p:sp>
          <p:sp>
            <p:nvSpPr>
              <p:cNvPr id="132" name="Freeform 199"/>
              <p:cNvSpPr>
                <a:spLocks/>
              </p:cNvSpPr>
              <p:nvPr/>
            </p:nvSpPr>
            <p:spPr bwMode="auto">
              <a:xfrm>
                <a:off x="4318" y="1774"/>
                <a:ext cx="515" cy="947"/>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chemeClr val="accent3">
                    <a:lumMod val="75000"/>
                  </a:schemeClr>
                </a:solidFill>
                <a:round/>
                <a:headEnd/>
                <a:tailEnd/>
              </a:ln>
            </p:spPr>
            <p:txBody>
              <a:bodyPr>
                <a:prstTxWarp prst="textNoShape">
                  <a:avLst/>
                </a:prstTxWarp>
              </a:bodyPr>
              <a:lstStyle/>
              <a:p>
                <a:endParaRPr lang="en-US">
                  <a:latin typeface="Calibri"/>
                  <a:cs typeface="Calibri"/>
                </a:endParaRPr>
              </a:p>
            </p:txBody>
          </p:sp>
        </p:grpSp>
      </p:grpSp>
      <p:sp>
        <p:nvSpPr>
          <p:cNvPr id="133" name="Line 200"/>
          <p:cNvSpPr>
            <a:spLocks noChangeShapeType="1"/>
          </p:cNvSpPr>
          <p:nvPr/>
        </p:nvSpPr>
        <p:spPr bwMode="auto">
          <a:xfrm>
            <a:off x="6723467" y="5363866"/>
            <a:ext cx="0" cy="890587"/>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34" name="Line 201"/>
          <p:cNvSpPr>
            <a:spLocks noChangeShapeType="1"/>
          </p:cNvSpPr>
          <p:nvPr/>
        </p:nvSpPr>
        <p:spPr bwMode="auto">
          <a:xfrm>
            <a:off x="7123517" y="4871741"/>
            <a:ext cx="0" cy="1385887"/>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35" name="Line 202"/>
          <p:cNvSpPr>
            <a:spLocks noChangeShapeType="1"/>
          </p:cNvSpPr>
          <p:nvPr/>
        </p:nvSpPr>
        <p:spPr bwMode="auto">
          <a:xfrm>
            <a:off x="6047192" y="4844753"/>
            <a:ext cx="0" cy="466725"/>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lIns="0" tIns="0" rIns="0" bIns="0">
            <a:prstTxWarp prst="textNoShape">
              <a:avLst/>
            </a:prstTxWarp>
            <a:spAutoFit/>
          </a:bodyPr>
          <a:lstStyle/>
          <a:p>
            <a:pPr>
              <a:defRPr/>
            </a:pPr>
            <a:endParaRPr lang="en-US">
              <a:latin typeface="Calibri"/>
              <a:cs typeface="Calibri"/>
            </a:endParaRPr>
          </a:p>
        </p:txBody>
      </p:sp>
      <p:sp>
        <p:nvSpPr>
          <p:cNvPr id="136" name="Rectangle 204"/>
          <p:cNvSpPr>
            <a:spLocks noChangeArrowheads="1"/>
          </p:cNvSpPr>
          <p:nvPr/>
        </p:nvSpPr>
        <p:spPr bwMode="auto">
          <a:xfrm>
            <a:off x="7428317" y="5878216"/>
            <a:ext cx="471488" cy="230832"/>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rgbClr val="053ABF"/>
                </a:solidFill>
                <a:latin typeface="Calibri"/>
                <a:cs typeface="Calibri"/>
              </a:rPr>
              <a:t>AD</a:t>
            </a:r>
            <a:r>
              <a:rPr kumimoji="0" lang="en-US" sz="2000" b="1" i="1" baseline="-25000" dirty="0">
                <a:solidFill>
                  <a:srgbClr val="053ABF"/>
                </a:solidFill>
                <a:latin typeface="Calibri"/>
                <a:cs typeface="Calibri"/>
              </a:rPr>
              <a:t>1</a:t>
            </a:r>
            <a:endParaRPr kumimoji="0" lang="en-US" sz="1600" b="1" baseline="-25000" dirty="0">
              <a:solidFill>
                <a:srgbClr val="053ABF"/>
              </a:solidFill>
              <a:latin typeface="Calibri"/>
              <a:cs typeface="Calibri"/>
            </a:endParaRPr>
          </a:p>
        </p:txBody>
      </p:sp>
      <p:grpSp>
        <p:nvGrpSpPr>
          <p:cNvPr id="137" name="Group 205"/>
          <p:cNvGrpSpPr>
            <a:grpSpLocks/>
          </p:cNvGrpSpPr>
          <p:nvPr/>
        </p:nvGrpSpPr>
        <p:grpSpPr bwMode="auto">
          <a:xfrm>
            <a:off x="6024967" y="3811291"/>
            <a:ext cx="1389063" cy="2139950"/>
            <a:chOff x="2830" y="2919"/>
            <a:chExt cx="686" cy="1170"/>
          </a:xfrm>
        </p:grpSpPr>
        <p:sp>
          <p:nvSpPr>
            <p:cNvPr id="138" name="Freeform 206"/>
            <p:cNvSpPr>
              <a:spLocks/>
            </p:cNvSpPr>
            <p:nvPr/>
          </p:nvSpPr>
          <p:spPr bwMode="auto">
            <a:xfrm>
              <a:off x="2830" y="2919"/>
              <a:ext cx="363" cy="868"/>
            </a:xfrm>
            <a:custGeom>
              <a:avLst/>
              <a:gdLst>
                <a:gd name="T0" fmla="*/ 0 w 1090"/>
                <a:gd name="T1" fmla="*/ 0 h 2602"/>
                <a:gd name="T2" fmla="*/ 9 w 1090"/>
                <a:gd name="T3" fmla="*/ 68 h 2602"/>
                <a:gd name="T4" fmla="*/ 20 w 1090"/>
                <a:gd name="T5" fmla="*/ 134 h 2602"/>
                <a:gd name="T6" fmla="*/ 31 w 1090"/>
                <a:gd name="T7" fmla="*/ 199 h 2602"/>
                <a:gd name="T8" fmla="*/ 42 w 1090"/>
                <a:gd name="T9" fmla="*/ 263 h 2602"/>
                <a:gd name="T10" fmla="*/ 54 w 1090"/>
                <a:gd name="T11" fmla="*/ 327 h 2602"/>
                <a:gd name="T12" fmla="*/ 67 w 1090"/>
                <a:gd name="T13" fmla="*/ 390 h 2602"/>
                <a:gd name="T14" fmla="*/ 79 w 1090"/>
                <a:gd name="T15" fmla="*/ 453 h 2602"/>
                <a:gd name="T16" fmla="*/ 93 w 1090"/>
                <a:gd name="T17" fmla="*/ 515 h 2602"/>
                <a:gd name="T18" fmla="*/ 107 w 1090"/>
                <a:gd name="T19" fmla="*/ 575 h 2602"/>
                <a:gd name="T20" fmla="*/ 120 w 1090"/>
                <a:gd name="T21" fmla="*/ 635 h 2602"/>
                <a:gd name="T22" fmla="*/ 135 w 1090"/>
                <a:gd name="T23" fmla="*/ 694 h 2602"/>
                <a:gd name="T24" fmla="*/ 150 w 1090"/>
                <a:gd name="T25" fmla="*/ 753 h 2602"/>
                <a:gd name="T26" fmla="*/ 166 w 1090"/>
                <a:gd name="T27" fmla="*/ 810 h 2602"/>
                <a:gd name="T28" fmla="*/ 182 w 1090"/>
                <a:gd name="T29" fmla="*/ 867 h 2602"/>
                <a:gd name="T30" fmla="*/ 199 w 1090"/>
                <a:gd name="T31" fmla="*/ 923 h 2602"/>
                <a:gd name="T32" fmla="*/ 217 w 1090"/>
                <a:gd name="T33" fmla="*/ 978 h 2602"/>
                <a:gd name="T34" fmla="*/ 234 w 1090"/>
                <a:gd name="T35" fmla="*/ 1032 h 2602"/>
                <a:gd name="T36" fmla="*/ 251 w 1090"/>
                <a:gd name="T37" fmla="*/ 1086 h 2602"/>
                <a:gd name="T38" fmla="*/ 269 w 1090"/>
                <a:gd name="T39" fmla="*/ 1139 h 2602"/>
                <a:gd name="T40" fmla="*/ 288 w 1090"/>
                <a:gd name="T41" fmla="*/ 1191 h 2602"/>
                <a:gd name="T42" fmla="*/ 306 w 1090"/>
                <a:gd name="T43" fmla="*/ 1242 h 2602"/>
                <a:gd name="T44" fmla="*/ 325 w 1090"/>
                <a:gd name="T45" fmla="*/ 1294 h 2602"/>
                <a:gd name="T46" fmla="*/ 345 w 1090"/>
                <a:gd name="T47" fmla="*/ 1343 h 2602"/>
                <a:gd name="T48" fmla="*/ 364 w 1090"/>
                <a:gd name="T49" fmla="*/ 1392 h 2602"/>
                <a:gd name="T50" fmla="*/ 385 w 1090"/>
                <a:gd name="T51" fmla="*/ 1441 h 2602"/>
                <a:gd name="T52" fmla="*/ 405 w 1090"/>
                <a:gd name="T53" fmla="*/ 1489 h 2602"/>
                <a:gd name="T54" fmla="*/ 426 w 1090"/>
                <a:gd name="T55" fmla="*/ 1536 h 2602"/>
                <a:gd name="T56" fmla="*/ 447 w 1090"/>
                <a:gd name="T57" fmla="*/ 1582 h 2602"/>
                <a:gd name="T58" fmla="*/ 467 w 1090"/>
                <a:gd name="T59" fmla="*/ 1628 h 2602"/>
                <a:gd name="T60" fmla="*/ 489 w 1090"/>
                <a:gd name="T61" fmla="*/ 1672 h 2602"/>
                <a:gd name="T62" fmla="*/ 511 w 1090"/>
                <a:gd name="T63" fmla="*/ 1717 h 2602"/>
                <a:gd name="T64" fmla="*/ 532 w 1090"/>
                <a:gd name="T65" fmla="*/ 1760 h 2602"/>
                <a:gd name="T66" fmla="*/ 554 w 1090"/>
                <a:gd name="T67" fmla="*/ 1803 h 2602"/>
                <a:gd name="T68" fmla="*/ 576 w 1090"/>
                <a:gd name="T69" fmla="*/ 1845 h 2602"/>
                <a:gd name="T70" fmla="*/ 599 w 1090"/>
                <a:gd name="T71" fmla="*/ 1886 h 2602"/>
                <a:gd name="T72" fmla="*/ 622 w 1090"/>
                <a:gd name="T73" fmla="*/ 1927 h 2602"/>
                <a:gd name="T74" fmla="*/ 645 w 1090"/>
                <a:gd name="T75" fmla="*/ 1967 h 2602"/>
                <a:gd name="T76" fmla="*/ 667 w 1090"/>
                <a:gd name="T77" fmla="*/ 2006 h 2602"/>
                <a:gd name="T78" fmla="*/ 690 w 1090"/>
                <a:gd name="T79" fmla="*/ 2045 h 2602"/>
                <a:gd name="T80" fmla="*/ 713 w 1090"/>
                <a:gd name="T81" fmla="*/ 2083 h 2602"/>
                <a:gd name="T82" fmla="*/ 736 w 1090"/>
                <a:gd name="T83" fmla="*/ 2121 h 2602"/>
                <a:gd name="T84" fmla="*/ 759 w 1090"/>
                <a:gd name="T85" fmla="*/ 2157 h 2602"/>
                <a:gd name="T86" fmla="*/ 783 w 1090"/>
                <a:gd name="T87" fmla="*/ 2194 h 2602"/>
                <a:gd name="T88" fmla="*/ 806 w 1090"/>
                <a:gd name="T89" fmla="*/ 2228 h 2602"/>
                <a:gd name="T90" fmla="*/ 830 w 1090"/>
                <a:gd name="T91" fmla="*/ 2264 h 2602"/>
                <a:gd name="T92" fmla="*/ 854 w 1090"/>
                <a:gd name="T93" fmla="*/ 2298 h 2602"/>
                <a:gd name="T94" fmla="*/ 877 w 1090"/>
                <a:gd name="T95" fmla="*/ 2331 h 2602"/>
                <a:gd name="T96" fmla="*/ 901 w 1090"/>
                <a:gd name="T97" fmla="*/ 2363 h 2602"/>
                <a:gd name="T98" fmla="*/ 924 w 1090"/>
                <a:gd name="T99" fmla="*/ 2395 h 2602"/>
                <a:gd name="T100" fmla="*/ 948 w 1090"/>
                <a:gd name="T101" fmla="*/ 2427 h 2602"/>
                <a:gd name="T102" fmla="*/ 972 w 1090"/>
                <a:gd name="T103" fmla="*/ 2458 h 2602"/>
                <a:gd name="T104" fmla="*/ 996 w 1090"/>
                <a:gd name="T105" fmla="*/ 2488 h 2602"/>
                <a:gd name="T106" fmla="*/ 1019 w 1090"/>
                <a:gd name="T107" fmla="*/ 2517 h 2602"/>
                <a:gd name="T108" fmla="*/ 1043 w 1090"/>
                <a:gd name="T109" fmla="*/ 2546 h 2602"/>
                <a:gd name="T110" fmla="*/ 1066 w 1090"/>
                <a:gd name="T111" fmla="*/ 2575 h 2602"/>
                <a:gd name="T112" fmla="*/ 1090 w 1090"/>
                <a:gd name="T113" fmla="*/ 2602 h 26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0"/>
                <a:gd name="T172" fmla="*/ 0 h 2602"/>
                <a:gd name="T173" fmla="*/ 1090 w 1090"/>
                <a:gd name="T174" fmla="*/ 2602 h 26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0" h="2602">
                  <a:moveTo>
                    <a:pt x="0" y="0"/>
                  </a:moveTo>
                  <a:lnTo>
                    <a:pt x="9" y="68"/>
                  </a:lnTo>
                  <a:lnTo>
                    <a:pt x="20" y="134"/>
                  </a:lnTo>
                  <a:lnTo>
                    <a:pt x="31" y="199"/>
                  </a:lnTo>
                  <a:lnTo>
                    <a:pt x="42" y="263"/>
                  </a:lnTo>
                  <a:lnTo>
                    <a:pt x="54" y="327"/>
                  </a:lnTo>
                  <a:lnTo>
                    <a:pt x="67" y="390"/>
                  </a:lnTo>
                  <a:lnTo>
                    <a:pt x="79" y="453"/>
                  </a:lnTo>
                  <a:lnTo>
                    <a:pt x="93" y="515"/>
                  </a:lnTo>
                  <a:lnTo>
                    <a:pt x="107" y="575"/>
                  </a:lnTo>
                  <a:lnTo>
                    <a:pt x="120" y="635"/>
                  </a:lnTo>
                  <a:lnTo>
                    <a:pt x="135" y="694"/>
                  </a:lnTo>
                  <a:lnTo>
                    <a:pt x="150" y="753"/>
                  </a:lnTo>
                  <a:lnTo>
                    <a:pt x="166" y="810"/>
                  </a:lnTo>
                  <a:lnTo>
                    <a:pt x="182" y="867"/>
                  </a:lnTo>
                  <a:lnTo>
                    <a:pt x="199" y="923"/>
                  </a:lnTo>
                  <a:lnTo>
                    <a:pt x="217" y="978"/>
                  </a:lnTo>
                  <a:lnTo>
                    <a:pt x="234" y="1032"/>
                  </a:lnTo>
                  <a:lnTo>
                    <a:pt x="251" y="1086"/>
                  </a:lnTo>
                  <a:lnTo>
                    <a:pt x="269" y="1139"/>
                  </a:lnTo>
                  <a:lnTo>
                    <a:pt x="288" y="1191"/>
                  </a:lnTo>
                  <a:lnTo>
                    <a:pt x="306" y="1242"/>
                  </a:lnTo>
                  <a:lnTo>
                    <a:pt x="325" y="1294"/>
                  </a:lnTo>
                  <a:lnTo>
                    <a:pt x="345" y="1343"/>
                  </a:lnTo>
                  <a:lnTo>
                    <a:pt x="364" y="1392"/>
                  </a:lnTo>
                  <a:lnTo>
                    <a:pt x="385" y="1441"/>
                  </a:lnTo>
                  <a:lnTo>
                    <a:pt x="405" y="1489"/>
                  </a:lnTo>
                  <a:lnTo>
                    <a:pt x="426" y="1536"/>
                  </a:lnTo>
                  <a:lnTo>
                    <a:pt x="447" y="1582"/>
                  </a:lnTo>
                  <a:lnTo>
                    <a:pt x="467" y="1628"/>
                  </a:lnTo>
                  <a:lnTo>
                    <a:pt x="489" y="1672"/>
                  </a:lnTo>
                  <a:lnTo>
                    <a:pt x="511" y="1717"/>
                  </a:lnTo>
                  <a:lnTo>
                    <a:pt x="532" y="1760"/>
                  </a:lnTo>
                  <a:lnTo>
                    <a:pt x="554" y="1803"/>
                  </a:lnTo>
                  <a:lnTo>
                    <a:pt x="576" y="1845"/>
                  </a:lnTo>
                  <a:lnTo>
                    <a:pt x="599" y="1886"/>
                  </a:lnTo>
                  <a:lnTo>
                    <a:pt x="622" y="1927"/>
                  </a:lnTo>
                  <a:lnTo>
                    <a:pt x="645" y="1967"/>
                  </a:lnTo>
                  <a:lnTo>
                    <a:pt x="667" y="2006"/>
                  </a:lnTo>
                  <a:lnTo>
                    <a:pt x="690" y="2045"/>
                  </a:lnTo>
                  <a:lnTo>
                    <a:pt x="713" y="2083"/>
                  </a:lnTo>
                  <a:lnTo>
                    <a:pt x="736" y="2121"/>
                  </a:lnTo>
                  <a:lnTo>
                    <a:pt x="759" y="2157"/>
                  </a:lnTo>
                  <a:lnTo>
                    <a:pt x="783" y="2194"/>
                  </a:lnTo>
                  <a:lnTo>
                    <a:pt x="806" y="2228"/>
                  </a:lnTo>
                  <a:lnTo>
                    <a:pt x="830" y="2264"/>
                  </a:lnTo>
                  <a:lnTo>
                    <a:pt x="854" y="2298"/>
                  </a:lnTo>
                  <a:lnTo>
                    <a:pt x="877" y="2331"/>
                  </a:lnTo>
                  <a:lnTo>
                    <a:pt x="901" y="2363"/>
                  </a:lnTo>
                  <a:lnTo>
                    <a:pt x="924" y="2395"/>
                  </a:lnTo>
                  <a:lnTo>
                    <a:pt x="948" y="2427"/>
                  </a:lnTo>
                  <a:lnTo>
                    <a:pt x="972" y="2458"/>
                  </a:lnTo>
                  <a:lnTo>
                    <a:pt x="996" y="2488"/>
                  </a:lnTo>
                  <a:lnTo>
                    <a:pt x="1019" y="2517"/>
                  </a:lnTo>
                  <a:lnTo>
                    <a:pt x="1043" y="2546"/>
                  </a:lnTo>
                  <a:lnTo>
                    <a:pt x="1066" y="2575"/>
                  </a:lnTo>
                  <a:lnTo>
                    <a:pt x="1090" y="2602"/>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sp>
          <p:nvSpPr>
            <p:cNvPr id="139" name="Freeform 207"/>
            <p:cNvSpPr>
              <a:spLocks/>
            </p:cNvSpPr>
            <p:nvPr/>
          </p:nvSpPr>
          <p:spPr bwMode="auto">
            <a:xfrm>
              <a:off x="3193" y="3787"/>
              <a:ext cx="323" cy="302"/>
            </a:xfrm>
            <a:custGeom>
              <a:avLst/>
              <a:gdLst>
                <a:gd name="T0" fmla="*/ 0 w 970"/>
                <a:gd name="T1" fmla="*/ 0 h 908"/>
                <a:gd name="T2" fmla="*/ 65 w 970"/>
                <a:gd name="T3" fmla="*/ 71 h 908"/>
                <a:gd name="T4" fmla="*/ 129 w 970"/>
                <a:gd name="T5" fmla="*/ 139 h 908"/>
                <a:gd name="T6" fmla="*/ 191 w 970"/>
                <a:gd name="T7" fmla="*/ 203 h 908"/>
                <a:gd name="T8" fmla="*/ 252 w 970"/>
                <a:gd name="T9" fmla="*/ 264 h 908"/>
                <a:gd name="T10" fmla="*/ 311 w 970"/>
                <a:gd name="T11" fmla="*/ 324 h 908"/>
                <a:gd name="T12" fmla="*/ 369 w 970"/>
                <a:gd name="T13" fmla="*/ 380 h 908"/>
                <a:gd name="T14" fmla="*/ 424 w 970"/>
                <a:gd name="T15" fmla="*/ 434 h 908"/>
                <a:gd name="T16" fmla="*/ 478 w 970"/>
                <a:gd name="T17" fmla="*/ 485 h 908"/>
                <a:gd name="T18" fmla="*/ 529 w 970"/>
                <a:gd name="T19" fmla="*/ 533 h 908"/>
                <a:gd name="T20" fmla="*/ 579 w 970"/>
                <a:gd name="T21" fmla="*/ 578 h 908"/>
                <a:gd name="T22" fmla="*/ 625 w 970"/>
                <a:gd name="T23" fmla="*/ 620 h 908"/>
                <a:gd name="T24" fmla="*/ 669 w 970"/>
                <a:gd name="T25" fmla="*/ 660 h 908"/>
                <a:gd name="T26" fmla="*/ 711 w 970"/>
                <a:gd name="T27" fmla="*/ 697 h 908"/>
                <a:gd name="T28" fmla="*/ 750 w 970"/>
                <a:gd name="T29" fmla="*/ 730 h 908"/>
                <a:gd name="T30" fmla="*/ 787 w 970"/>
                <a:gd name="T31" fmla="*/ 761 h 908"/>
                <a:gd name="T32" fmla="*/ 820 w 970"/>
                <a:gd name="T33" fmla="*/ 789 h 908"/>
                <a:gd name="T34" fmla="*/ 850 w 970"/>
                <a:gd name="T35" fmla="*/ 813 h 908"/>
                <a:gd name="T36" fmla="*/ 877 w 970"/>
                <a:gd name="T37" fmla="*/ 836 h 908"/>
                <a:gd name="T38" fmla="*/ 901 w 970"/>
                <a:gd name="T39" fmla="*/ 856 h 908"/>
                <a:gd name="T40" fmla="*/ 922 w 970"/>
                <a:gd name="T41" fmla="*/ 872 h 908"/>
                <a:gd name="T42" fmla="*/ 939 w 970"/>
                <a:gd name="T43" fmla="*/ 885 h 908"/>
                <a:gd name="T44" fmla="*/ 953 w 970"/>
                <a:gd name="T45" fmla="*/ 896 h 908"/>
                <a:gd name="T46" fmla="*/ 962 w 970"/>
                <a:gd name="T47" fmla="*/ 903 h 908"/>
                <a:gd name="T48" fmla="*/ 968 w 970"/>
                <a:gd name="T49" fmla="*/ 907 h 908"/>
                <a:gd name="T50" fmla="*/ 970 w 970"/>
                <a:gd name="T51" fmla="*/ 908 h 9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0"/>
                <a:gd name="T79" fmla="*/ 0 h 908"/>
                <a:gd name="T80" fmla="*/ 970 w 970"/>
                <a:gd name="T81" fmla="*/ 908 h 9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0" h="908">
                  <a:moveTo>
                    <a:pt x="0" y="0"/>
                  </a:moveTo>
                  <a:lnTo>
                    <a:pt x="65" y="71"/>
                  </a:lnTo>
                  <a:lnTo>
                    <a:pt x="129" y="139"/>
                  </a:lnTo>
                  <a:lnTo>
                    <a:pt x="191" y="203"/>
                  </a:lnTo>
                  <a:lnTo>
                    <a:pt x="252" y="264"/>
                  </a:lnTo>
                  <a:lnTo>
                    <a:pt x="311" y="324"/>
                  </a:lnTo>
                  <a:lnTo>
                    <a:pt x="369" y="380"/>
                  </a:lnTo>
                  <a:lnTo>
                    <a:pt x="424" y="434"/>
                  </a:lnTo>
                  <a:lnTo>
                    <a:pt x="478" y="485"/>
                  </a:lnTo>
                  <a:lnTo>
                    <a:pt x="529" y="533"/>
                  </a:lnTo>
                  <a:lnTo>
                    <a:pt x="579" y="578"/>
                  </a:lnTo>
                  <a:lnTo>
                    <a:pt x="625" y="620"/>
                  </a:lnTo>
                  <a:lnTo>
                    <a:pt x="669" y="660"/>
                  </a:lnTo>
                  <a:lnTo>
                    <a:pt x="711" y="697"/>
                  </a:lnTo>
                  <a:lnTo>
                    <a:pt x="750" y="730"/>
                  </a:lnTo>
                  <a:lnTo>
                    <a:pt x="787" y="761"/>
                  </a:lnTo>
                  <a:lnTo>
                    <a:pt x="820" y="789"/>
                  </a:lnTo>
                  <a:lnTo>
                    <a:pt x="850" y="813"/>
                  </a:lnTo>
                  <a:lnTo>
                    <a:pt x="877" y="836"/>
                  </a:lnTo>
                  <a:lnTo>
                    <a:pt x="901" y="856"/>
                  </a:lnTo>
                  <a:lnTo>
                    <a:pt x="922" y="872"/>
                  </a:lnTo>
                  <a:lnTo>
                    <a:pt x="939" y="885"/>
                  </a:lnTo>
                  <a:lnTo>
                    <a:pt x="953" y="896"/>
                  </a:lnTo>
                  <a:lnTo>
                    <a:pt x="962" y="903"/>
                  </a:lnTo>
                  <a:lnTo>
                    <a:pt x="968" y="907"/>
                  </a:lnTo>
                  <a:lnTo>
                    <a:pt x="970" y="908"/>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grpSp>
      <p:sp>
        <p:nvSpPr>
          <p:cNvPr id="140" name="Freeform 208"/>
          <p:cNvSpPr>
            <a:spLocks/>
          </p:cNvSpPr>
          <p:nvPr/>
        </p:nvSpPr>
        <p:spPr bwMode="auto">
          <a:xfrm>
            <a:off x="6659967" y="5300366"/>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Calibri"/>
              <a:cs typeface="Calibri"/>
            </a:endParaRPr>
          </a:p>
        </p:txBody>
      </p:sp>
      <p:sp>
        <p:nvSpPr>
          <p:cNvPr id="141" name="Rectangle 210"/>
          <p:cNvSpPr>
            <a:spLocks noChangeArrowheads="1"/>
          </p:cNvSpPr>
          <p:nvPr/>
        </p:nvSpPr>
        <p:spPr bwMode="auto">
          <a:xfrm>
            <a:off x="5611719" y="4692105"/>
            <a:ext cx="19750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Calibri"/>
                <a:cs typeface="Calibri"/>
              </a:rPr>
              <a:t>P</a:t>
            </a:r>
            <a:r>
              <a:rPr kumimoji="0" lang="en-US" sz="1600" b="1" i="1" baseline="-25000" dirty="0">
                <a:solidFill>
                  <a:srgbClr val="000000"/>
                </a:solidFill>
                <a:latin typeface="Calibri"/>
                <a:cs typeface="Calibri"/>
              </a:rPr>
              <a:t>2</a:t>
            </a:r>
            <a:endParaRPr kumimoji="0" lang="en-US" sz="1600" b="1" baseline="-25000" dirty="0">
              <a:solidFill>
                <a:schemeClr val="tx1"/>
              </a:solidFill>
              <a:latin typeface="Calibri"/>
              <a:cs typeface="Calibri"/>
            </a:endParaRPr>
          </a:p>
        </p:txBody>
      </p:sp>
      <p:grpSp>
        <p:nvGrpSpPr>
          <p:cNvPr id="142" name="Group 235"/>
          <p:cNvGrpSpPr>
            <a:grpSpLocks/>
          </p:cNvGrpSpPr>
          <p:nvPr/>
        </p:nvGrpSpPr>
        <p:grpSpPr bwMode="auto">
          <a:xfrm>
            <a:off x="6167842" y="3696991"/>
            <a:ext cx="2251075" cy="2032000"/>
            <a:chOff x="3948" y="2243"/>
            <a:chExt cx="1418" cy="1280"/>
          </a:xfrm>
        </p:grpSpPr>
        <p:grpSp>
          <p:nvGrpSpPr>
            <p:cNvPr id="143" name="Group 214"/>
            <p:cNvGrpSpPr>
              <a:grpSpLocks/>
            </p:cNvGrpSpPr>
            <p:nvPr/>
          </p:nvGrpSpPr>
          <p:grpSpPr bwMode="auto">
            <a:xfrm>
              <a:off x="4218" y="2243"/>
              <a:ext cx="841" cy="1168"/>
              <a:chOff x="3190" y="2847"/>
              <a:chExt cx="659" cy="1014"/>
            </a:xfrm>
          </p:grpSpPr>
          <p:sp>
            <p:nvSpPr>
              <p:cNvPr id="147" name="Freeform 215"/>
              <p:cNvSpPr>
                <a:spLocks/>
              </p:cNvSpPr>
              <p:nvPr/>
            </p:nvSpPr>
            <p:spPr bwMode="auto">
              <a:xfrm>
                <a:off x="3190" y="2847"/>
                <a:ext cx="336" cy="711"/>
              </a:xfrm>
              <a:custGeom>
                <a:avLst/>
                <a:gdLst>
                  <a:gd name="T0" fmla="*/ 0 w 1008"/>
                  <a:gd name="T1" fmla="*/ 0 h 2134"/>
                  <a:gd name="T2" fmla="*/ 14 w 1008"/>
                  <a:gd name="T3" fmla="*/ 65 h 2134"/>
                  <a:gd name="T4" fmla="*/ 29 w 1008"/>
                  <a:gd name="T5" fmla="*/ 129 h 2134"/>
                  <a:gd name="T6" fmla="*/ 45 w 1008"/>
                  <a:gd name="T7" fmla="*/ 192 h 2134"/>
                  <a:gd name="T8" fmla="*/ 60 w 1008"/>
                  <a:gd name="T9" fmla="*/ 254 h 2134"/>
                  <a:gd name="T10" fmla="*/ 77 w 1008"/>
                  <a:gd name="T11" fmla="*/ 315 h 2134"/>
                  <a:gd name="T12" fmla="*/ 94 w 1008"/>
                  <a:gd name="T13" fmla="*/ 376 h 2134"/>
                  <a:gd name="T14" fmla="*/ 111 w 1008"/>
                  <a:gd name="T15" fmla="*/ 435 h 2134"/>
                  <a:gd name="T16" fmla="*/ 129 w 1008"/>
                  <a:gd name="T17" fmla="*/ 494 h 2134"/>
                  <a:gd name="T18" fmla="*/ 147 w 1008"/>
                  <a:gd name="T19" fmla="*/ 552 h 2134"/>
                  <a:gd name="T20" fmla="*/ 166 w 1008"/>
                  <a:gd name="T21" fmla="*/ 609 h 2134"/>
                  <a:gd name="T22" fmla="*/ 185 w 1008"/>
                  <a:gd name="T23" fmla="*/ 665 h 2134"/>
                  <a:gd name="T24" fmla="*/ 204 w 1008"/>
                  <a:gd name="T25" fmla="*/ 720 h 2134"/>
                  <a:gd name="T26" fmla="*/ 225 w 1008"/>
                  <a:gd name="T27" fmla="*/ 775 h 2134"/>
                  <a:gd name="T28" fmla="*/ 245 w 1008"/>
                  <a:gd name="T29" fmla="*/ 829 h 2134"/>
                  <a:gd name="T30" fmla="*/ 266 w 1008"/>
                  <a:gd name="T31" fmla="*/ 882 h 2134"/>
                  <a:gd name="T32" fmla="*/ 286 w 1008"/>
                  <a:gd name="T33" fmla="*/ 934 h 2134"/>
                  <a:gd name="T34" fmla="*/ 308 w 1008"/>
                  <a:gd name="T35" fmla="*/ 984 h 2134"/>
                  <a:gd name="T36" fmla="*/ 330 w 1008"/>
                  <a:gd name="T37" fmla="*/ 1035 h 2134"/>
                  <a:gd name="T38" fmla="*/ 352 w 1008"/>
                  <a:gd name="T39" fmla="*/ 1085 h 2134"/>
                  <a:gd name="T40" fmla="*/ 373 w 1008"/>
                  <a:gd name="T41" fmla="*/ 1133 h 2134"/>
                  <a:gd name="T42" fmla="*/ 396 w 1008"/>
                  <a:gd name="T43" fmla="*/ 1181 h 2134"/>
                  <a:gd name="T44" fmla="*/ 419 w 1008"/>
                  <a:gd name="T45" fmla="*/ 1229 h 2134"/>
                  <a:gd name="T46" fmla="*/ 442 w 1008"/>
                  <a:gd name="T47" fmla="*/ 1275 h 2134"/>
                  <a:gd name="T48" fmla="*/ 465 w 1008"/>
                  <a:gd name="T49" fmla="*/ 1321 h 2134"/>
                  <a:gd name="T50" fmla="*/ 489 w 1008"/>
                  <a:gd name="T51" fmla="*/ 1365 h 2134"/>
                  <a:gd name="T52" fmla="*/ 512 w 1008"/>
                  <a:gd name="T53" fmla="*/ 1410 h 2134"/>
                  <a:gd name="T54" fmla="*/ 536 w 1008"/>
                  <a:gd name="T55" fmla="*/ 1453 h 2134"/>
                  <a:gd name="T56" fmla="*/ 560 w 1008"/>
                  <a:gd name="T57" fmla="*/ 1496 h 2134"/>
                  <a:gd name="T58" fmla="*/ 585 w 1008"/>
                  <a:gd name="T59" fmla="*/ 1537 h 2134"/>
                  <a:gd name="T60" fmla="*/ 609 w 1008"/>
                  <a:gd name="T61" fmla="*/ 1578 h 2134"/>
                  <a:gd name="T62" fmla="*/ 633 w 1008"/>
                  <a:gd name="T63" fmla="*/ 1618 h 2134"/>
                  <a:gd name="T64" fmla="*/ 658 w 1008"/>
                  <a:gd name="T65" fmla="*/ 1658 h 2134"/>
                  <a:gd name="T66" fmla="*/ 682 w 1008"/>
                  <a:gd name="T67" fmla="*/ 1697 h 2134"/>
                  <a:gd name="T68" fmla="*/ 708 w 1008"/>
                  <a:gd name="T69" fmla="*/ 1735 h 2134"/>
                  <a:gd name="T70" fmla="*/ 733 w 1008"/>
                  <a:gd name="T71" fmla="*/ 1771 h 2134"/>
                  <a:gd name="T72" fmla="*/ 758 w 1008"/>
                  <a:gd name="T73" fmla="*/ 1808 h 2134"/>
                  <a:gd name="T74" fmla="*/ 783 w 1008"/>
                  <a:gd name="T75" fmla="*/ 1845 h 2134"/>
                  <a:gd name="T76" fmla="*/ 808 w 1008"/>
                  <a:gd name="T77" fmla="*/ 1879 h 2134"/>
                  <a:gd name="T78" fmla="*/ 833 w 1008"/>
                  <a:gd name="T79" fmla="*/ 1913 h 2134"/>
                  <a:gd name="T80" fmla="*/ 857 w 1008"/>
                  <a:gd name="T81" fmla="*/ 1947 h 2134"/>
                  <a:gd name="T82" fmla="*/ 883 w 1008"/>
                  <a:gd name="T83" fmla="*/ 1979 h 2134"/>
                  <a:gd name="T84" fmla="*/ 908 w 1008"/>
                  <a:gd name="T85" fmla="*/ 2013 h 2134"/>
                  <a:gd name="T86" fmla="*/ 933 w 1008"/>
                  <a:gd name="T87" fmla="*/ 2044 h 2134"/>
                  <a:gd name="T88" fmla="*/ 958 w 1008"/>
                  <a:gd name="T89" fmla="*/ 2074 h 2134"/>
                  <a:gd name="T90" fmla="*/ 983 w 1008"/>
                  <a:gd name="T91" fmla="*/ 2104 h 2134"/>
                  <a:gd name="T92" fmla="*/ 1008 w 1008"/>
                  <a:gd name="T93" fmla="*/ 2134 h 21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8"/>
                  <a:gd name="T142" fmla="*/ 0 h 2134"/>
                  <a:gd name="T143" fmla="*/ 1008 w 1008"/>
                  <a:gd name="T144" fmla="*/ 2134 h 21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8" h="2134">
                    <a:moveTo>
                      <a:pt x="0" y="0"/>
                    </a:moveTo>
                    <a:lnTo>
                      <a:pt x="14" y="65"/>
                    </a:lnTo>
                    <a:lnTo>
                      <a:pt x="29" y="129"/>
                    </a:lnTo>
                    <a:lnTo>
                      <a:pt x="45" y="192"/>
                    </a:lnTo>
                    <a:lnTo>
                      <a:pt x="60" y="254"/>
                    </a:lnTo>
                    <a:lnTo>
                      <a:pt x="77" y="315"/>
                    </a:lnTo>
                    <a:lnTo>
                      <a:pt x="94" y="376"/>
                    </a:lnTo>
                    <a:lnTo>
                      <a:pt x="111" y="435"/>
                    </a:lnTo>
                    <a:lnTo>
                      <a:pt x="129" y="494"/>
                    </a:lnTo>
                    <a:lnTo>
                      <a:pt x="147" y="552"/>
                    </a:lnTo>
                    <a:lnTo>
                      <a:pt x="166" y="609"/>
                    </a:lnTo>
                    <a:lnTo>
                      <a:pt x="185" y="665"/>
                    </a:lnTo>
                    <a:lnTo>
                      <a:pt x="204" y="720"/>
                    </a:lnTo>
                    <a:lnTo>
                      <a:pt x="225" y="775"/>
                    </a:lnTo>
                    <a:lnTo>
                      <a:pt x="245" y="829"/>
                    </a:lnTo>
                    <a:lnTo>
                      <a:pt x="266" y="882"/>
                    </a:lnTo>
                    <a:lnTo>
                      <a:pt x="286" y="934"/>
                    </a:lnTo>
                    <a:lnTo>
                      <a:pt x="308" y="984"/>
                    </a:lnTo>
                    <a:lnTo>
                      <a:pt x="330" y="1035"/>
                    </a:lnTo>
                    <a:lnTo>
                      <a:pt x="352" y="1085"/>
                    </a:lnTo>
                    <a:lnTo>
                      <a:pt x="373" y="1133"/>
                    </a:lnTo>
                    <a:lnTo>
                      <a:pt x="396" y="1181"/>
                    </a:lnTo>
                    <a:lnTo>
                      <a:pt x="419" y="1229"/>
                    </a:lnTo>
                    <a:lnTo>
                      <a:pt x="442" y="1275"/>
                    </a:lnTo>
                    <a:lnTo>
                      <a:pt x="465" y="1321"/>
                    </a:lnTo>
                    <a:lnTo>
                      <a:pt x="489" y="1365"/>
                    </a:lnTo>
                    <a:lnTo>
                      <a:pt x="512" y="1410"/>
                    </a:lnTo>
                    <a:lnTo>
                      <a:pt x="536" y="1453"/>
                    </a:lnTo>
                    <a:lnTo>
                      <a:pt x="560" y="1496"/>
                    </a:lnTo>
                    <a:lnTo>
                      <a:pt x="585" y="1537"/>
                    </a:lnTo>
                    <a:lnTo>
                      <a:pt x="609" y="1578"/>
                    </a:lnTo>
                    <a:lnTo>
                      <a:pt x="633" y="1618"/>
                    </a:lnTo>
                    <a:lnTo>
                      <a:pt x="658" y="1658"/>
                    </a:lnTo>
                    <a:lnTo>
                      <a:pt x="682" y="1697"/>
                    </a:lnTo>
                    <a:lnTo>
                      <a:pt x="708" y="1735"/>
                    </a:lnTo>
                    <a:lnTo>
                      <a:pt x="733" y="1771"/>
                    </a:lnTo>
                    <a:lnTo>
                      <a:pt x="758" y="1808"/>
                    </a:lnTo>
                    <a:lnTo>
                      <a:pt x="783" y="1845"/>
                    </a:lnTo>
                    <a:lnTo>
                      <a:pt x="808" y="1879"/>
                    </a:lnTo>
                    <a:lnTo>
                      <a:pt x="833" y="1913"/>
                    </a:lnTo>
                    <a:lnTo>
                      <a:pt x="857" y="1947"/>
                    </a:lnTo>
                    <a:lnTo>
                      <a:pt x="883" y="1979"/>
                    </a:lnTo>
                    <a:lnTo>
                      <a:pt x="908" y="2013"/>
                    </a:lnTo>
                    <a:lnTo>
                      <a:pt x="933" y="2044"/>
                    </a:lnTo>
                    <a:lnTo>
                      <a:pt x="958" y="2074"/>
                    </a:lnTo>
                    <a:lnTo>
                      <a:pt x="983" y="2104"/>
                    </a:lnTo>
                    <a:lnTo>
                      <a:pt x="1008" y="2134"/>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sp>
            <p:nvSpPr>
              <p:cNvPr id="148" name="Freeform 216"/>
              <p:cNvSpPr>
                <a:spLocks/>
              </p:cNvSpPr>
              <p:nvPr/>
            </p:nvSpPr>
            <p:spPr bwMode="auto">
              <a:xfrm>
                <a:off x="3526" y="3558"/>
                <a:ext cx="323" cy="303"/>
              </a:xfrm>
              <a:custGeom>
                <a:avLst/>
                <a:gdLst>
                  <a:gd name="T0" fmla="*/ 0 w 971"/>
                  <a:gd name="T1" fmla="*/ 0 h 908"/>
                  <a:gd name="T2" fmla="*/ 66 w 971"/>
                  <a:gd name="T3" fmla="*/ 71 h 908"/>
                  <a:gd name="T4" fmla="*/ 130 w 971"/>
                  <a:gd name="T5" fmla="*/ 137 h 908"/>
                  <a:gd name="T6" fmla="*/ 192 w 971"/>
                  <a:gd name="T7" fmla="*/ 202 h 908"/>
                  <a:gd name="T8" fmla="*/ 252 w 971"/>
                  <a:gd name="T9" fmla="*/ 264 h 908"/>
                  <a:gd name="T10" fmla="*/ 312 w 971"/>
                  <a:gd name="T11" fmla="*/ 324 h 908"/>
                  <a:gd name="T12" fmla="*/ 369 w 971"/>
                  <a:gd name="T13" fmla="*/ 380 h 908"/>
                  <a:gd name="T14" fmla="*/ 425 w 971"/>
                  <a:gd name="T15" fmla="*/ 433 h 908"/>
                  <a:gd name="T16" fmla="*/ 479 w 971"/>
                  <a:gd name="T17" fmla="*/ 484 h 908"/>
                  <a:gd name="T18" fmla="*/ 530 w 971"/>
                  <a:gd name="T19" fmla="*/ 532 h 908"/>
                  <a:gd name="T20" fmla="*/ 579 w 971"/>
                  <a:gd name="T21" fmla="*/ 577 h 908"/>
                  <a:gd name="T22" fmla="*/ 626 w 971"/>
                  <a:gd name="T23" fmla="*/ 620 h 908"/>
                  <a:gd name="T24" fmla="*/ 670 w 971"/>
                  <a:gd name="T25" fmla="*/ 659 h 908"/>
                  <a:gd name="T26" fmla="*/ 712 w 971"/>
                  <a:gd name="T27" fmla="*/ 695 h 908"/>
                  <a:gd name="T28" fmla="*/ 751 w 971"/>
                  <a:gd name="T29" fmla="*/ 730 h 908"/>
                  <a:gd name="T30" fmla="*/ 788 w 971"/>
                  <a:gd name="T31" fmla="*/ 760 h 908"/>
                  <a:gd name="T32" fmla="*/ 821 w 971"/>
                  <a:gd name="T33" fmla="*/ 788 h 908"/>
                  <a:gd name="T34" fmla="*/ 851 w 971"/>
                  <a:gd name="T35" fmla="*/ 813 h 908"/>
                  <a:gd name="T36" fmla="*/ 878 w 971"/>
                  <a:gd name="T37" fmla="*/ 836 h 908"/>
                  <a:gd name="T38" fmla="*/ 902 w 971"/>
                  <a:gd name="T39" fmla="*/ 854 h 908"/>
                  <a:gd name="T40" fmla="*/ 923 w 971"/>
                  <a:gd name="T41" fmla="*/ 871 h 908"/>
                  <a:gd name="T42" fmla="*/ 940 w 971"/>
                  <a:gd name="T43" fmla="*/ 884 h 908"/>
                  <a:gd name="T44" fmla="*/ 952 w 971"/>
                  <a:gd name="T45" fmla="*/ 894 h 908"/>
                  <a:gd name="T46" fmla="*/ 963 w 971"/>
                  <a:gd name="T47" fmla="*/ 902 h 908"/>
                  <a:gd name="T48" fmla="*/ 968 w 971"/>
                  <a:gd name="T49" fmla="*/ 907 h 908"/>
                  <a:gd name="T50" fmla="*/ 971 w 971"/>
                  <a:gd name="T51" fmla="*/ 908 h 9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1"/>
                  <a:gd name="T79" fmla="*/ 0 h 908"/>
                  <a:gd name="T80" fmla="*/ 971 w 971"/>
                  <a:gd name="T81" fmla="*/ 908 h 9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1" h="908">
                    <a:moveTo>
                      <a:pt x="0" y="0"/>
                    </a:moveTo>
                    <a:lnTo>
                      <a:pt x="66" y="71"/>
                    </a:lnTo>
                    <a:lnTo>
                      <a:pt x="130" y="137"/>
                    </a:lnTo>
                    <a:lnTo>
                      <a:pt x="192" y="202"/>
                    </a:lnTo>
                    <a:lnTo>
                      <a:pt x="252" y="264"/>
                    </a:lnTo>
                    <a:lnTo>
                      <a:pt x="312" y="324"/>
                    </a:lnTo>
                    <a:lnTo>
                      <a:pt x="369" y="380"/>
                    </a:lnTo>
                    <a:lnTo>
                      <a:pt x="425" y="433"/>
                    </a:lnTo>
                    <a:lnTo>
                      <a:pt x="479" y="484"/>
                    </a:lnTo>
                    <a:lnTo>
                      <a:pt x="530" y="532"/>
                    </a:lnTo>
                    <a:lnTo>
                      <a:pt x="579" y="577"/>
                    </a:lnTo>
                    <a:lnTo>
                      <a:pt x="626" y="620"/>
                    </a:lnTo>
                    <a:lnTo>
                      <a:pt x="670" y="659"/>
                    </a:lnTo>
                    <a:lnTo>
                      <a:pt x="712" y="695"/>
                    </a:lnTo>
                    <a:lnTo>
                      <a:pt x="751" y="730"/>
                    </a:lnTo>
                    <a:lnTo>
                      <a:pt x="788" y="760"/>
                    </a:lnTo>
                    <a:lnTo>
                      <a:pt x="821" y="788"/>
                    </a:lnTo>
                    <a:lnTo>
                      <a:pt x="851" y="813"/>
                    </a:lnTo>
                    <a:lnTo>
                      <a:pt x="878" y="836"/>
                    </a:lnTo>
                    <a:lnTo>
                      <a:pt x="902" y="854"/>
                    </a:lnTo>
                    <a:lnTo>
                      <a:pt x="923" y="871"/>
                    </a:lnTo>
                    <a:lnTo>
                      <a:pt x="940" y="884"/>
                    </a:lnTo>
                    <a:lnTo>
                      <a:pt x="952" y="894"/>
                    </a:lnTo>
                    <a:lnTo>
                      <a:pt x="963" y="902"/>
                    </a:lnTo>
                    <a:lnTo>
                      <a:pt x="968" y="907"/>
                    </a:lnTo>
                    <a:lnTo>
                      <a:pt x="971" y="908"/>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grpSp>
        <p:sp>
          <p:nvSpPr>
            <p:cNvPr id="144" name="Rectangle 217"/>
            <p:cNvSpPr>
              <a:spLocks noChangeArrowheads="1"/>
            </p:cNvSpPr>
            <p:nvPr/>
          </p:nvSpPr>
          <p:spPr bwMode="auto">
            <a:xfrm>
              <a:off x="5069" y="3378"/>
              <a:ext cx="297" cy="145"/>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smtClean="0">
                  <a:solidFill>
                    <a:srgbClr val="053ABF"/>
                  </a:solidFill>
                  <a:latin typeface="Calibri"/>
                  <a:cs typeface="Calibri"/>
                </a:rPr>
                <a:t>AD</a:t>
              </a:r>
              <a:r>
                <a:rPr kumimoji="0" lang="en-US" sz="2000" b="1" i="1" baseline="-25000" dirty="0" smtClean="0">
                  <a:solidFill>
                    <a:srgbClr val="053ABF"/>
                  </a:solidFill>
                  <a:latin typeface="Calibri"/>
                  <a:cs typeface="Calibri"/>
                </a:rPr>
                <a:t>2</a:t>
              </a:r>
              <a:endParaRPr kumimoji="0" lang="en-US" sz="1600" b="1" baseline="-25000" dirty="0">
                <a:solidFill>
                  <a:srgbClr val="053ABF"/>
                </a:solidFill>
                <a:latin typeface="Calibri"/>
                <a:cs typeface="Calibri"/>
              </a:endParaRPr>
            </a:p>
          </p:txBody>
        </p:sp>
        <p:sp>
          <p:nvSpPr>
            <p:cNvPr id="145" name="Line 221"/>
            <p:cNvSpPr>
              <a:spLocks noChangeShapeType="1"/>
            </p:cNvSpPr>
            <p:nvPr/>
          </p:nvSpPr>
          <p:spPr bwMode="auto">
            <a:xfrm>
              <a:off x="3948" y="2526"/>
              <a:ext cx="312"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Calibri"/>
                <a:cs typeface="Calibri"/>
              </a:endParaRPr>
            </a:p>
          </p:txBody>
        </p:sp>
        <p:sp>
          <p:nvSpPr>
            <p:cNvPr id="146" name="Line 222"/>
            <p:cNvSpPr>
              <a:spLocks noChangeShapeType="1"/>
            </p:cNvSpPr>
            <p:nvPr/>
          </p:nvSpPr>
          <p:spPr bwMode="auto">
            <a:xfrm>
              <a:off x="4476" y="3366"/>
              <a:ext cx="432"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Calibri"/>
                <a:cs typeface="Calibri"/>
              </a:endParaRPr>
            </a:p>
          </p:txBody>
        </p:sp>
      </p:grpSp>
      <p:sp>
        <p:nvSpPr>
          <p:cNvPr id="149" name="Freeform 220"/>
          <p:cNvSpPr>
            <a:spLocks/>
          </p:cNvSpPr>
          <p:nvPr/>
        </p:nvSpPr>
        <p:spPr bwMode="auto">
          <a:xfrm>
            <a:off x="7063192" y="4768553"/>
            <a:ext cx="119063" cy="119063"/>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Calibri"/>
              <a:cs typeface="Calibri"/>
            </a:endParaRPr>
          </a:p>
        </p:txBody>
      </p:sp>
      <p:sp>
        <p:nvSpPr>
          <p:cNvPr id="150" name="Line 221"/>
          <p:cNvSpPr>
            <a:spLocks noChangeShapeType="1"/>
          </p:cNvSpPr>
          <p:nvPr/>
        </p:nvSpPr>
        <p:spPr bwMode="auto">
          <a:xfrm>
            <a:off x="6584857" y="6096596"/>
            <a:ext cx="495300"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Calibri"/>
              <a:cs typeface="Calibri"/>
            </a:endParaRPr>
          </a:p>
        </p:txBody>
      </p:sp>
    </p:spTree>
    <p:extLst>
      <p:ext uri="{BB962C8B-B14F-4D97-AF65-F5344CB8AC3E}">
        <p14:creationId xmlns:p14="http://schemas.microsoft.com/office/powerpoint/2010/main" val="2270001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89373"/>
            <a:ext cx="8883750" cy="2828570"/>
          </a:xfrm>
        </p:spPr>
        <p:txBody>
          <a:bodyPr/>
          <a:lstStyle/>
          <a:p>
            <a:pPr marL="231775" indent="-231775">
              <a:lnSpc>
                <a:spcPts val="2200"/>
              </a:lnSpc>
            </a:pPr>
            <a:r>
              <a:rPr lang="en-US" sz="2200" dirty="0" smtClean="0">
                <a:solidFill>
                  <a:srgbClr val="32302A"/>
                </a:solidFill>
              </a:rPr>
              <a:t>Here, a shift to an expansionary monetary policy is shown.</a:t>
            </a:r>
          </a:p>
          <a:p>
            <a:pPr marL="231775" indent="-231775">
              <a:lnSpc>
                <a:spcPts val="2200"/>
              </a:lnSpc>
            </a:pPr>
            <a:r>
              <a:rPr lang="en-US" sz="2200" dirty="0" smtClean="0">
                <a:solidFill>
                  <a:srgbClr val="32302A"/>
                </a:solidFill>
              </a:rPr>
              <a:t>The Fed buys bonds </a:t>
            </a:r>
            <a:r>
              <a:rPr lang="en-US" sz="2000" i="1" dirty="0" smtClean="0">
                <a:solidFill>
                  <a:srgbClr val="32302A"/>
                </a:solidFill>
              </a:rPr>
              <a:t>(expanding the money supply)</a:t>
            </a:r>
            <a:r>
              <a:rPr lang="en-US" sz="2200" dirty="0" smtClean="0">
                <a:solidFill>
                  <a:srgbClr val="32302A"/>
                </a:solidFill>
              </a:rPr>
              <a:t>, </a:t>
            </a:r>
            <a:r>
              <a:rPr lang="en-US" sz="2200" dirty="0" smtClean="0">
                <a:cs typeface="Times New Roman"/>
              </a:rPr>
              <a:t>which increases bank reserves—pushing </a:t>
            </a:r>
            <a:r>
              <a:rPr lang="en-US" sz="2200" dirty="0">
                <a:cs typeface="Times New Roman"/>
              </a:rPr>
              <a:t>real interest rates </a:t>
            </a:r>
            <a:r>
              <a:rPr lang="en-US" sz="2200" dirty="0" smtClean="0">
                <a:cs typeface="Times New Roman"/>
              </a:rPr>
              <a:t>down—leading </a:t>
            </a:r>
            <a:r>
              <a:rPr lang="en-US" sz="2200" dirty="0">
                <a:cs typeface="Times New Roman"/>
              </a:rPr>
              <a:t>to </a:t>
            </a:r>
            <a:r>
              <a:rPr lang="en-US" sz="2200" dirty="0" smtClean="0">
                <a:cs typeface="Times New Roman"/>
              </a:rPr>
              <a:t>a direct increase in investment </a:t>
            </a:r>
            <a:r>
              <a:rPr lang="en-US" sz="2200" dirty="0">
                <a:cs typeface="Times New Roman"/>
              </a:rPr>
              <a:t>and </a:t>
            </a:r>
            <a:r>
              <a:rPr lang="en-US" sz="2200" dirty="0" smtClean="0">
                <a:cs typeface="Times New Roman"/>
              </a:rPr>
              <a:t>consumption. There will also be, a </a:t>
            </a:r>
            <a:r>
              <a:rPr lang="en-US" sz="2200" dirty="0">
                <a:cs typeface="Times New Roman"/>
              </a:rPr>
              <a:t>depreciation of the </a:t>
            </a:r>
            <a:r>
              <a:rPr lang="en-US" sz="2200" dirty="0" smtClean="0">
                <a:cs typeface="Times New Roman"/>
              </a:rPr>
              <a:t>dollar, </a:t>
            </a:r>
            <a:r>
              <a:rPr lang="en-US" sz="2200" dirty="0" smtClean="0">
                <a:ea typeface="Times New Roman" pitchFamily="-107" charset="0"/>
                <a:cs typeface="Times New Roman"/>
              </a:rPr>
              <a:t>(</a:t>
            </a:r>
            <a:r>
              <a:rPr lang="en-US" sz="2200" dirty="0">
                <a:ea typeface="Times New Roman" pitchFamily="-107" charset="0"/>
                <a:cs typeface="Times New Roman"/>
              </a:rPr>
              <a:t>increased </a:t>
            </a:r>
            <a:r>
              <a:rPr lang="en-US" sz="2200" dirty="0" smtClean="0">
                <a:ea typeface="Times New Roman" pitchFamily="-107" charset="0"/>
                <a:cs typeface="Times New Roman"/>
              </a:rPr>
              <a:t>net exports), an increase in asset prices </a:t>
            </a:r>
            <a:r>
              <a:rPr lang="en-US" sz="2200" dirty="0" smtClean="0">
                <a:cs typeface="Times New Roman"/>
              </a:rPr>
              <a:t>(increasing </a:t>
            </a:r>
            <a:r>
              <a:rPr lang="en-US" sz="2200" dirty="0">
                <a:cs typeface="Times New Roman"/>
              </a:rPr>
              <a:t>personal wealth</a:t>
            </a:r>
            <a:r>
              <a:rPr lang="en-US" sz="2200" dirty="0" smtClean="0">
                <a:cs typeface="Times New Roman"/>
              </a:rPr>
              <a:t>), and indirectly increasing </a:t>
            </a:r>
            <a:r>
              <a:rPr lang="en-US" sz="2200" dirty="0">
                <a:cs typeface="Times New Roman"/>
              </a:rPr>
              <a:t>investment </a:t>
            </a:r>
            <a:r>
              <a:rPr lang="en-US" sz="2200" dirty="0" smtClean="0">
                <a:cs typeface="Times New Roman"/>
              </a:rPr>
              <a:t>and consumption.</a:t>
            </a:r>
            <a:endParaRPr lang="en-US" sz="2200" dirty="0" smtClean="0">
              <a:ea typeface="Times New Roman" pitchFamily="-107" charset="0"/>
              <a:cs typeface="Times New Roman"/>
            </a:endParaRPr>
          </a:p>
          <a:p>
            <a:pPr marL="231775" indent="-231775">
              <a:lnSpc>
                <a:spcPts val="2200"/>
              </a:lnSpc>
            </a:pPr>
            <a:r>
              <a:rPr lang="en-US" sz="2200" dirty="0" smtClean="0">
                <a:cs typeface="Times New Roman"/>
              </a:rPr>
              <a:t>So</a:t>
            </a:r>
            <a:r>
              <a:rPr lang="en-US" sz="2200" dirty="0">
                <a:cs typeface="Times New Roman"/>
              </a:rPr>
              <a:t>, an unanticipated shift to a more expansionary monetary policy </a:t>
            </a:r>
            <a:r>
              <a:rPr lang="en-US" sz="2200" dirty="0" smtClean="0">
                <a:cs typeface="Times New Roman"/>
              </a:rPr>
              <a:t>will stimulate </a:t>
            </a:r>
            <a:r>
              <a:rPr lang="en-US" sz="2200" b="1" i="1" dirty="0">
                <a:solidFill>
                  <a:schemeClr val="accent5">
                    <a:lumMod val="75000"/>
                  </a:schemeClr>
                </a:solidFill>
                <a:cs typeface="Times New Roman"/>
              </a:rPr>
              <a:t>AD</a:t>
            </a:r>
            <a:r>
              <a:rPr lang="en-US" sz="2200" dirty="0">
                <a:cs typeface="Times New Roman"/>
              </a:rPr>
              <a:t> and, thereby, increase both output and employment.</a:t>
            </a:r>
          </a:p>
          <a:p>
            <a:pPr marL="231775" indent="-231775">
              <a:lnSpc>
                <a:spcPts val="2200"/>
              </a:lnSpc>
            </a:pPr>
            <a:endParaRPr lang="en-US" sz="2200" dirty="0">
              <a:cs typeface="Times New Roman"/>
            </a:endParaRPr>
          </a:p>
          <a:p>
            <a:endParaRPr lang="en-US" sz="2200" dirty="0">
              <a:cs typeface="Times New Roman"/>
            </a:endParaRPr>
          </a:p>
          <a:p>
            <a:pPr marL="231775" indent="-231775">
              <a:lnSpc>
                <a:spcPts val="2200"/>
              </a:lnSpc>
            </a:pPr>
            <a:endParaRPr lang="en-US" sz="2200" dirty="0" smtClean="0">
              <a:cs typeface="Times New Roman"/>
            </a:endParaRPr>
          </a:p>
          <a:p>
            <a:pPr marL="231775" indent="-231775">
              <a:lnSpc>
                <a:spcPts val="2200"/>
              </a:lnSpc>
            </a:pPr>
            <a:endParaRPr lang="en-US" sz="2200" dirty="0" smtClean="0">
              <a:solidFill>
                <a:srgbClr val="32302A"/>
              </a:solidFill>
            </a:endParaRPr>
          </a:p>
        </p:txBody>
      </p:sp>
      <p:sp>
        <p:nvSpPr>
          <p:cNvPr id="2" name="Title 1"/>
          <p:cNvSpPr>
            <a:spLocks noGrp="1"/>
          </p:cNvSpPr>
          <p:nvPr>
            <p:ph type="title"/>
          </p:nvPr>
        </p:nvSpPr>
        <p:spPr>
          <a:xfrm>
            <a:off x="119569" y="447127"/>
            <a:ext cx="8904855" cy="673615"/>
          </a:xfrm>
        </p:spPr>
        <p:txBody>
          <a:bodyPr/>
          <a:lstStyle/>
          <a:p>
            <a:r>
              <a:rPr lang="en-US" dirty="0" smtClean="0"/>
              <a:t>Transmission of Monetary Policy</a:t>
            </a:r>
          </a:p>
        </p:txBody>
      </p:sp>
      <p:sp>
        <p:nvSpPr>
          <p:cNvPr id="6" name="Rounded Rectangle 5"/>
          <p:cNvSpPr/>
          <p:nvPr/>
        </p:nvSpPr>
        <p:spPr>
          <a:xfrm>
            <a:off x="68666" y="3925847"/>
            <a:ext cx="9007781" cy="2202427"/>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nvGrpSpPr>
          <p:cNvPr id="50" name="Group 56"/>
          <p:cNvGrpSpPr>
            <a:grpSpLocks/>
          </p:cNvGrpSpPr>
          <p:nvPr/>
        </p:nvGrpSpPr>
        <p:grpSpPr bwMode="auto">
          <a:xfrm>
            <a:off x="166912" y="4627523"/>
            <a:ext cx="677862" cy="744537"/>
            <a:chOff x="151" y="833"/>
            <a:chExt cx="399" cy="469"/>
          </a:xfrm>
          <a:noFill/>
        </p:grpSpPr>
        <p:sp>
          <p:nvSpPr>
            <p:cNvPr id="51" name="Freeform 4"/>
            <p:cNvSpPr>
              <a:spLocks/>
            </p:cNvSpPr>
            <p:nvPr/>
          </p:nvSpPr>
          <p:spPr bwMode="auto">
            <a:xfrm>
              <a:off x="151" y="833"/>
              <a:ext cx="399" cy="469"/>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latin typeface="+mj-lt"/>
                <a:cs typeface="Times New Roman"/>
              </a:endParaRPr>
            </a:p>
          </p:txBody>
        </p:sp>
        <p:sp>
          <p:nvSpPr>
            <p:cNvPr id="52" name="Rectangle 5"/>
            <p:cNvSpPr>
              <a:spLocks noChangeArrowheads="1"/>
            </p:cNvSpPr>
            <p:nvPr/>
          </p:nvSpPr>
          <p:spPr bwMode="auto">
            <a:xfrm>
              <a:off x="168" y="857"/>
              <a:ext cx="366" cy="425"/>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dirty="0">
                  <a:solidFill>
                    <a:schemeClr val="bg1"/>
                  </a:solidFill>
                  <a:latin typeface="+mj-lt"/>
                  <a:cs typeface="Times New Roman"/>
                </a:rPr>
                <a:t>Fed</a:t>
              </a:r>
            </a:p>
            <a:p>
              <a:pPr algn="ctr">
                <a:lnSpc>
                  <a:spcPct val="80000"/>
                </a:lnSpc>
              </a:pPr>
              <a:r>
                <a:rPr lang="en-US" sz="1800" b="1" i="1" dirty="0">
                  <a:solidFill>
                    <a:schemeClr val="bg1"/>
                  </a:solidFill>
                  <a:latin typeface="+mj-lt"/>
                  <a:cs typeface="Times New Roman"/>
                </a:rPr>
                <a:t>buys</a:t>
              </a:r>
            </a:p>
            <a:p>
              <a:pPr algn="ctr">
                <a:lnSpc>
                  <a:spcPct val="80000"/>
                </a:lnSpc>
              </a:pPr>
              <a:r>
                <a:rPr lang="en-US" sz="1800" b="1" i="1" dirty="0">
                  <a:solidFill>
                    <a:schemeClr val="bg1"/>
                  </a:solidFill>
                  <a:latin typeface="+mj-lt"/>
                  <a:cs typeface="Times New Roman"/>
                </a:rPr>
                <a:t>bonds</a:t>
              </a:r>
            </a:p>
          </p:txBody>
        </p:sp>
      </p:grpSp>
      <p:sp>
        <p:nvSpPr>
          <p:cNvPr id="53" name="Freeform 25"/>
          <p:cNvSpPr>
            <a:spLocks/>
          </p:cNvSpPr>
          <p:nvPr/>
        </p:nvSpPr>
        <p:spPr bwMode="auto">
          <a:xfrm>
            <a:off x="2985987" y="4168516"/>
            <a:ext cx="733425" cy="307975"/>
          </a:xfrm>
          <a:custGeom>
            <a:avLst/>
            <a:gdLst/>
            <a:ahLst/>
            <a:cxnLst>
              <a:cxn ang="0">
                <a:pos x="6" y="194"/>
              </a:cxn>
              <a:cxn ang="0">
                <a:pos x="38" y="74"/>
              </a:cxn>
              <a:cxn ang="0">
                <a:pos x="234" y="4"/>
              </a:cxn>
              <a:cxn ang="0">
                <a:pos x="462" y="49"/>
              </a:cxn>
            </a:cxnLst>
            <a:rect l="0" t="0" r="r" b="b"/>
            <a:pathLst>
              <a:path w="462" h="194">
                <a:moveTo>
                  <a:pt x="6" y="194"/>
                </a:moveTo>
                <a:cubicBezTo>
                  <a:pt x="3" y="150"/>
                  <a:pt x="0" y="106"/>
                  <a:pt x="38" y="74"/>
                </a:cubicBezTo>
                <a:cubicBezTo>
                  <a:pt x="76" y="42"/>
                  <a:pt x="163" y="8"/>
                  <a:pt x="234" y="4"/>
                </a:cubicBezTo>
                <a:cubicBezTo>
                  <a:pt x="305" y="0"/>
                  <a:pt x="383" y="24"/>
                  <a:pt x="462" y="49"/>
                </a:cubicBezTo>
              </a:path>
            </a:pathLst>
          </a:custGeom>
          <a:noFill/>
          <a:ln w="31750" cap="flat" cmpd="sng">
            <a:solidFill>
              <a:srgbClr val="FFFFFF"/>
            </a:solidFill>
            <a:prstDash val="solid"/>
            <a:round/>
            <a:headEnd/>
            <a:tailEnd type="stealth" w="lg" len="lg"/>
          </a:ln>
          <a:effectLst>
            <a:outerShdw blurRad="63500" dist="38100" dir="2700000" algn="ctr" rotWithShape="0">
              <a:srgbClr val="000000"/>
            </a:outerShdw>
          </a:effectLst>
        </p:spPr>
        <p:txBody>
          <a:bodyPr wrap="none" anchor="ctr">
            <a:prstTxWarp prst="textNoShape">
              <a:avLst/>
            </a:prstTxWarp>
          </a:bodyPr>
          <a:lstStyle/>
          <a:p>
            <a:pPr>
              <a:defRPr/>
            </a:pPr>
            <a:endParaRPr lang="en-US" b="1" i="1">
              <a:latin typeface="+mj-lt"/>
              <a:cs typeface="Times New Roman"/>
            </a:endParaRPr>
          </a:p>
        </p:txBody>
      </p:sp>
      <p:sp>
        <p:nvSpPr>
          <p:cNvPr id="54" name="Freeform 26"/>
          <p:cNvSpPr>
            <a:spLocks/>
          </p:cNvSpPr>
          <p:nvPr/>
        </p:nvSpPr>
        <p:spPr bwMode="auto">
          <a:xfrm flipV="1">
            <a:off x="2985987" y="5579804"/>
            <a:ext cx="733425" cy="307975"/>
          </a:xfrm>
          <a:custGeom>
            <a:avLst/>
            <a:gdLst/>
            <a:ahLst/>
            <a:cxnLst>
              <a:cxn ang="0">
                <a:pos x="6" y="194"/>
              </a:cxn>
              <a:cxn ang="0">
                <a:pos x="38" y="74"/>
              </a:cxn>
              <a:cxn ang="0">
                <a:pos x="234" y="4"/>
              </a:cxn>
              <a:cxn ang="0">
                <a:pos x="462" y="49"/>
              </a:cxn>
            </a:cxnLst>
            <a:rect l="0" t="0" r="r" b="b"/>
            <a:pathLst>
              <a:path w="462" h="194">
                <a:moveTo>
                  <a:pt x="6" y="194"/>
                </a:moveTo>
                <a:cubicBezTo>
                  <a:pt x="3" y="150"/>
                  <a:pt x="0" y="106"/>
                  <a:pt x="38" y="74"/>
                </a:cubicBezTo>
                <a:cubicBezTo>
                  <a:pt x="76" y="42"/>
                  <a:pt x="163" y="8"/>
                  <a:pt x="234" y="4"/>
                </a:cubicBezTo>
                <a:cubicBezTo>
                  <a:pt x="305" y="0"/>
                  <a:pt x="383" y="24"/>
                  <a:pt x="462" y="49"/>
                </a:cubicBezTo>
              </a:path>
            </a:pathLst>
          </a:custGeom>
          <a:noFill/>
          <a:ln w="31750" cap="flat" cmpd="sng">
            <a:solidFill>
              <a:srgbClr val="FFFFFF"/>
            </a:solidFill>
            <a:prstDash val="solid"/>
            <a:round/>
            <a:headEnd/>
            <a:tailEnd type="stealth" w="lg" len="lg"/>
          </a:ln>
          <a:effectLst>
            <a:outerShdw blurRad="63500" dist="38100" dir="2700000" algn="ctr" rotWithShape="0">
              <a:srgbClr val="000000"/>
            </a:outerShdw>
          </a:effectLst>
        </p:spPr>
        <p:txBody>
          <a:bodyPr wrap="none" anchor="ctr">
            <a:prstTxWarp prst="textNoShape">
              <a:avLst/>
            </a:prstTxWarp>
          </a:bodyPr>
          <a:lstStyle/>
          <a:p>
            <a:pPr>
              <a:defRPr/>
            </a:pPr>
            <a:endParaRPr lang="en-US" b="1" i="1">
              <a:latin typeface="+mj-lt"/>
              <a:cs typeface="Times New Roman"/>
            </a:endParaRPr>
          </a:p>
        </p:txBody>
      </p:sp>
      <p:grpSp>
        <p:nvGrpSpPr>
          <p:cNvPr id="55" name="Group 62"/>
          <p:cNvGrpSpPr>
            <a:grpSpLocks/>
          </p:cNvGrpSpPr>
          <p:nvPr/>
        </p:nvGrpSpPr>
        <p:grpSpPr bwMode="auto">
          <a:xfrm>
            <a:off x="2619274" y="4538624"/>
            <a:ext cx="795337" cy="958850"/>
            <a:chOff x="1179" y="2190"/>
            <a:chExt cx="501" cy="604"/>
          </a:xfrm>
          <a:noFill/>
        </p:grpSpPr>
        <p:sp>
          <p:nvSpPr>
            <p:cNvPr id="56" name="Freeform 30"/>
            <p:cNvSpPr>
              <a:spLocks/>
            </p:cNvSpPr>
            <p:nvPr/>
          </p:nvSpPr>
          <p:spPr bwMode="auto">
            <a:xfrm>
              <a:off x="1179" y="2190"/>
              <a:ext cx="501" cy="604"/>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57" name="Rectangle 31"/>
            <p:cNvSpPr>
              <a:spLocks noChangeArrowheads="1"/>
            </p:cNvSpPr>
            <p:nvPr/>
          </p:nvSpPr>
          <p:spPr bwMode="auto">
            <a:xfrm>
              <a:off x="1189" y="2213"/>
              <a:ext cx="480" cy="564"/>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dirty="0">
                  <a:solidFill>
                    <a:srgbClr val="FFFFFF"/>
                  </a:solidFill>
                  <a:latin typeface="+mj-lt"/>
                  <a:cs typeface="Times New Roman"/>
                </a:rPr>
                <a:t>Real interest rates</a:t>
              </a:r>
            </a:p>
            <a:p>
              <a:pPr algn="ctr">
                <a:lnSpc>
                  <a:spcPct val="80000"/>
                </a:lnSpc>
              </a:pPr>
              <a:r>
                <a:rPr lang="en-US" sz="1800" b="1" i="1" dirty="0">
                  <a:solidFill>
                    <a:srgbClr val="FFFFFF"/>
                  </a:solidFill>
                  <a:latin typeface="+mj-lt"/>
                  <a:cs typeface="Times New Roman"/>
                </a:rPr>
                <a:t>fall</a:t>
              </a:r>
            </a:p>
          </p:txBody>
        </p:sp>
      </p:grpSp>
      <p:grpSp>
        <p:nvGrpSpPr>
          <p:cNvPr id="58" name="Group 42"/>
          <p:cNvGrpSpPr>
            <a:grpSpLocks/>
          </p:cNvGrpSpPr>
          <p:nvPr/>
        </p:nvGrpSpPr>
        <p:grpSpPr bwMode="auto">
          <a:xfrm>
            <a:off x="3855936" y="4014748"/>
            <a:ext cx="1397000" cy="752475"/>
            <a:chOff x="2240" y="1929"/>
            <a:chExt cx="880" cy="474"/>
          </a:xfrm>
          <a:noFill/>
        </p:grpSpPr>
        <p:sp>
          <p:nvSpPr>
            <p:cNvPr id="59" name="Freeform 32"/>
            <p:cNvSpPr>
              <a:spLocks/>
            </p:cNvSpPr>
            <p:nvPr/>
          </p:nvSpPr>
          <p:spPr bwMode="auto">
            <a:xfrm>
              <a:off x="2240" y="1929"/>
              <a:ext cx="880" cy="474"/>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60" name="Rectangle 33"/>
            <p:cNvSpPr>
              <a:spLocks noChangeArrowheads="1"/>
            </p:cNvSpPr>
            <p:nvPr/>
          </p:nvSpPr>
          <p:spPr bwMode="auto">
            <a:xfrm>
              <a:off x="2256" y="1952"/>
              <a:ext cx="859" cy="425"/>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dirty="0">
                  <a:solidFill>
                    <a:srgbClr val="FFFFFF"/>
                  </a:solidFill>
                  <a:latin typeface="+mj-lt"/>
                  <a:cs typeface="Times New Roman"/>
                </a:rPr>
                <a:t>Increases in investment &amp; consumption</a:t>
              </a:r>
            </a:p>
          </p:txBody>
        </p:sp>
      </p:grpSp>
      <p:grpSp>
        <p:nvGrpSpPr>
          <p:cNvPr id="61" name="Group 41"/>
          <p:cNvGrpSpPr>
            <a:grpSpLocks/>
          </p:cNvGrpSpPr>
          <p:nvPr/>
        </p:nvGrpSpPr>
        <p:grpSpPr bwMode="auto">
          <a:xfrm>
            <a:off x="3870224" y="4860093"/>
            <a:ext cx="1397000" cy="519112"/>
            <a:chOff x="2245" y="2471"/>
            <a:chExt cx="880" cy="327"/>
          </a:xfrm>
          <a:noFill/>
        </p:grpSpPr>
        <p:sp>
          <p:nvSpPr>
            <p:cNvPr id="62" name="Freeform 34"/>
            <p:cNvSpPr>
              <a:spLocks/>
            </p:cNvSpPr>
            <p:nvPr/>
          </p:nvSpPr>
          <p:spPr bwMode="auto">
            <a:xfrm>
              <a:off x="2245" y="2471"/>
              <a:ext cx="880" cy="327"/>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63" name="Rectangle 35"/>
            <p:cNvSpPr>
              <a:spLocks noChangeArrowheads="1"/>
            </p:cNvSpPr>
            <p:nvPr/>
          </p:nvSpPr>
          <p:spPr bwMode="auto">
            <a:xfrm>
              <a:off x="2261" y="2494"/>
              <a:ext cx="859" cy="285"/>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a:solidFill>
                    <a:srgbClr val="FFFFFF"/>
                  </a:solidFill>
                  <a:latin typeface="+mj-lt"/>
                  <a:cs typeface="Times New Roman"/>
                </a:rPr>
                <a:t>Depreciation of the dollar</a:t>
              </a:r>
            </a:p>
          </p:txBody>
        </p:sp>
      </p:grpSp>
      <p:grpSp>
        <p:nvGrpSpPr>
          <p:cNvPr id="64" name="Group 38"/>
          <p:cNvGrpSpPr>
            <a:grpSpLocks/>
          </p:cNvGrpSpPr>
          <p:nvPr/>
        </p:nvGrpSpPr>
        <p:grpSpPr bwMode="auto">
          <a:xfrm>
            <a:off x="3855936" y="5441910"/>
            <a:ext cx="1397000" cy="519113"/>
            <a:chOff x="2251" y="2861"/>
            <a:chExt cx="880" cy="327"/>
          </a:xfrm>
          <a:noFill/>
        </p:grpSpPr>
        <p:sp>
          <p:nvSpPr>
            <p:cNvPr id="65" name="Freeform 36"/>
            <p:cNvSpPr>
              <a:spLocks/>
            </p:cNvSpPr>
            <p:nvPr/>
          </p:nvSpPr>
          <p:spPr bwMode="auto">
            <a:xfrm>
              <a:off x="2251" y="2861"/>
              <a:ext cx="880" cy="327"/>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66" name="Rectangle 37"/>
            <p:cNvSpPr>
              <a:spLocks noChangeArrowheads="1"/>
            </p:cNvSpPr>
            <p:nvPr/>
          </p:nvSpPr>
          <p:spPr bwMode="auto">
            <a:xfrm>
              <a:off x="2267" y="2884"/>
              <a:ext cx="859" cy="285"/>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a:solidFill>
                    <a:srgbClr val="FFFFFF"/>
                  </a:solidFill>
                  <a:latin typeface="+mj-lt"/>
                  <a:cs typeface="Times New Roman"/>
                </a:rPr>
                <a:t>Increase in asset prices</a:t>
              </a:r>
            </a:p>
          </p:txBody>
        </p:sp>
      </p:grpSp>
      <p:grpSp>
        <p:nvGrpSpPr>
          <p:cNvPr id="67" name="Group 54"/>
          <p:cNvGrpSpPr>
            <a:grpSpLocks/>
          </p:cNvGrpSpPr>
          <p:nvPr/>
        </p:nvGrpSpPr>
        <p:grpSpPr bwMode="auto">
          <a:xfrm>
            <a:off x="5711724" y="5241886"/>
            <a:ext cx="1397000" cy="752475"/>
            <a:chOff x="3340" y="2612"/>
            <a:chExt cx="880" cy="474"/>
          </a:xfrm>
          <a:noFill/>
        </p:grpSpPr>
        <p:sp>
          <p:nvSpPr>
            <p:cNvPr id="68" name="Freeform 48"/>
            <p:cNvSpPr>
              <a:spLocks/>
            </p:cNvSpPr>
            <p:nvPr/>
          </p:nvSpPr>
          <p:spPr bwMode="auto">
            <a:xfrm>
              <a:off x="3340" y="2612"/>
              <a:ext cx="880" cy="474"/>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69" name="Rectangle 49"/>
            <p:cNvSpPr>
              <a:spLocks noChangeArrowheads="1"/>
            </p:cNvSpPr>
            <p:nvPr/>
          </p:nvSpPr>
          <p:spPr bwMode="auto">
            <a:xfrm>
              <a:off x="3356" y="2635"/>
              <a:ext cx="859" cy="425"/>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a:solidFill>
                    <a:srgbClr val="FFFFFF"/>
                  </a:solidFill>
                  <a:latin typeface="+mj-lt"/>
                  <a:cs typeface="Times New Roman"/>
                </a:rPr>
                <a:t>Increases in investment &amp; consumption</a:t>
              </a:r>
            </a:p>
          </p:txBody>
        </p:sp>
      </p:grpSp>
      <p:grpSp>
        <p:nvGrpSpPr>
          <p:cNvPr id="70" name="Group 51"/>
          <p:cNvGrpSpPr>
            <a:grpSpLocks/>
          </p:cNvGrpSpPr>
          <p:nvPr/>
        </p:nvGrpSpPr>
        <p:grpSpPr bwMode="auto">
          <a:xfrm>
            <a:off x="5711724" y="4617999"/>
            <a:ext cx="1397000" cy="528637"/>
            <a:chOff x="3329" y="2057"/>
            <a:chExt cx="880" cy="333"/>
          </a:xfrm>
          <a:noFill/>
        </p:grpSpPr>
        <p:sp>
          <p:nvSpPr>
            <p:cNvPr id="71" name="Freeform 50"/>
            <p:cNvSpPr>
              <a:spLocks/>
            </p:cNvSpPr>
            <p:nvPr/>
          </p:nvSpPr>
          <p:spPr bwMode="auto">
            <a:xfrm>
              <a:off x="3329" y="2057"/>
              <a:ext cx="880" cy="333"/>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72" name="Rectangle 40"/>
            <p:cNvSpPr>
              <a:spLocks noChangeArrowheads="1"/>
            </p:cNvSpPr>
            <p:nvPr/>
          </p:nvSpPr>
          <p:spPr bwMode="auto">
            <a:xfrm>
              <a:off x="3339" y="2092"/>
              <a:ext cx="859" cy="285"/>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dirty="0">
                  <a:solidFill>
                    <a:srgbClr val="FFFFFF"/>
                  </a:solidFill>
                  <a:latin typeface="+mj-lt"/>
                  <a:cs typeface="Times New Roman"/>
                </a:rPr>
                <a:t>Net exports </a:t>
              </a:r>
              <a:br>
                <a:rPr lang="en-US" sz="1800" b="1" i="1" dirty="0">
                  <a:solidFill>
                    <a:srgbClr val="FFFFFF"/>
                  </a:solidFill>
                  <a:latin typeface="+mj-lt"/>
                  <a:cs typeface="Times New Roman"/>
                </a:rPr>
              </a:br>
              <a:r>
                <a:rPr lang="en-US" sz="1800" b="1" i="1" dirty="0">
                  <a:solidFill>
                    <a:srgbClr val="FFFFFF"/>
                  </a:solidFill>
                  <a:latin typeface="+mj-lt"/>
                  <a:cs typeface="Times New Roman"/>
                </a:rPr>
                <a:t>rise</a:t>
              </a:r>
            </a:p>
          </p:txBody>
        </p:sp>
      </p:grpSp>
      <p:grpSp>
        <p:nvGrpSpPr>
          <p:cNvPr id="73" name="Group 55"/>
          <p:cNvGrpSpPr>
            <a:grpSpLocks/>
          </p:cNvGrpSpPr>
          <p:nvPr/>
        </p:nvGrpSpPr>
        <p:grpSpPr bwMode="auto">
          <a:xfrm>
            <a:off x="7532586" y="4737061"/>
            <a:ext cx="1397000" cy="752475"/>
            <a:chOff x="4453" y="2228"/>
            <a:chExt cx="880" cy="474"/>
          </a:xfrm>
          <a:noFill/>
        </p:grpSpPr>
        <p:sp>
          <p:nvSpPr>
            <p:cNvPr id="74" name="Freeform 52"/>
            <p:cNvSpPr>
              <a:spLocks/>
            </p:cNvSpPr>
            <p:nvPr/>
          </p:nvSpPr>
          <p:spPr bwMode="auto">
            <a:xfrm>
              <a:off x="4453" y="2228"/>
              <a:ext cx="880" cy="474"/>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chemeClr val="bg2"/>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75" name="Rectangle 53"/>
            <p:cNvSpPr>
              <a:spLocks noChangeArrowheads="1"/>
            </p:cNvSpPr>
            <p:nvPr/>
          </p:nvSpPr>
          <p:spPr bwMode="auto">
            <a:xfrm>
              <a:off x="4469" y="2251"/>
              <a:ext cx="859" cy="425"/>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dirty="0">
                  <a:solidFill>
                    <a:srgbClr val="FFFFFF"/>
                  </a:solidFill>
                  <a:latin typeface="+mj-lt"/>
                  <a:cs typeface="Times New Roman"/>
                </a:rPr>
                <a:t>Increase in aggregate demand</a:t>
              </a:r>
            </a:p>
          </p:txBody>
        </p:sp>
      </p:grpSp>
      <p:grpSp>
        <p:nvGrpSpPr>
          <p:cNvPr id="76" name="Group 61"/>
          <p:cNvGrpSpPr>
            <a:grpSpLocks/>
          </p:cNvGrpSpPr>
          <p:nvPr/>
        </p:nvGrpSpPr>
        <p:grpSpPr bwMode="auto">
          <a:xfrm>
            <a:off x="1233386" y="4313992"/>
            <a:ext cx="974725" cy="1433513"/>
            <a:chOff x="1445" y="2160"/>
            <a:chExt cx="614" cy="903"/>
          </a:xfrm>
          <a:noFill/>
        </p:grpSpPr>
        <p:sp>
          <p:nvSpPr>
            <p:cNvPr id="77" name="Freeform 58"/>
            <p:cNvSpPr>
              <a:spLocks/>
            </p:cNvSpPr>
            <p:nvPr/>
          </p:nvSpPr>
          <p:spPr bwMode="auto">
            <a:xfrm>
              <a:off x="1445" y="2160"/>
              <a:ext cx="614" cy="903"/>
            </a:xfrm>
            <a:custGeom>
              <a:avLst/>
              <a:gdLst/>
              <a:ahLst/>
              <a:cxnLst>
                <a:cxn ang="0">
                  <a:pos x="1131" y="1237"/>
                </a:cxn>
                <a:cxn ang="0">
                  <a:pos x="1131" y="0"/>
                </a:cxn>
                <a:cxn ang="0">
                  <a:pos x="0" y="0"/>
                </a:cxn>
                <a:cxn ang="0">
                  <a:pos x="0" y="1237"/>
                </a:cxn>
                <a:cxn ang="0">
                  <a:pos x="1131" y="1237"/>
                </a:cxn>
                <a:cxn ang="0">
                  <a:pos x="1131" y="1237"/>
                </a:cxn>
                <a:cxn ang="0">
                  <a:pos x="1131" y="1237"/>
                </a:cxn>
              </a:cxnLst>
              <a:rect l="0" t="0" r="r" b="b"/>
              <a:pathLst>
                <a:path w="1131" h="1237">
                  <a:moveTo>
                    <a:pt x="1131" y="1237"/>
                  </a:moveTo>
                  <a:lnTo>
                    <a:pt x="1131" y="0"/>
                  </a:lnTo>
                  <a:lnTo>
                    <a:pt x="0" y="0"/>
                  </a:lnTo>
                  <a:lnTo>
                    <a:pt x="0" y="1237"/>
                  </a:lnTo>
                  <a:lnTo>
                    <a:pt x="1131" y="1237"/>
                  </a:lnTo>
                  <a:lnTo>
                    <a:pt x="1131" y="1237"/>
                  </a:lnTo>
                  <a:lnTo>
                    <a:pt x="1131" y="1237"/>
                  </a:lnTo>
                </a:path>
              </a:pathLst>
            </a:custGeom>
            <a:grpFill/>
            <a:ln w="12700" cmpd="sng">
              <a:solidFill>
                <a:srgbClr val="FFFFFF"/>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b="1" i="1">
                <a:solidFill>
                  <a:srgbClr val="FFFFFF"/>
                </a:solidFill>
                <a:latin typeface="+mj-lt"/>
                <a:cs typeface="Times New Roman"/>
              </a:endParaRPr>
            </a:p>
          </p:txBody>
        </p:sp>
        <p:sp>
          <p:nvSpPr>
            <p:cNvPr id="78" name="Rectangle 59"/>
            <p:cNvSpPr>
              <a:spLocks noChangeArrowheads="1"/>
            </p:cNvSpPr>
            <p:nvPr/>
          </p:nvSpPr>
          <p:spPr bwMode="auto">
            <a:xfrm>
              <a:off x="1450" y="2201"/>
              <a:ext cx="604" cy="843"/>
            </a:xfrm>
            <a:prstGeom prst="rect">
              <a:avLst/>
            </a:prstGeom>
            <a:grpFill/>
            <a:ln w="9525">
              <a:noFill/>
              <a:miter lim="800000"/>
              <a:headEnd/>
              <a:tailEnd/>
            </a:ln>
          </p:spPr>
          <p:txBody>
            <a:bodyPr lIns="0" tIns="0" rIns="0" bIns="0">
              <a:prstTxWarp prst="textNoShape">
                <a:avLst/>
              </a:prstTxWarp>
              <a:spAutoFit/>
            </a:bodyPr>
            <a:lstStyle/>
            <a:p>
              <a:pPr algn="ctr">
                <a:lnSpc>
                  <a:spcPct val="80000"/>
                </a:lnSpc>
              </a:pPr>
              <a:r>
                <a:rPr lang="en-US" sz="1800" b="1" i="1" dirty="0">
                  <a:solidFill>
                    <a:srgbClr val="FFFFFF"/>
                  </a:solidFill>
                  <a:latin typeface="+mj-lt"/>
                  <a:cs typeface="Times New Roman"/>
                </a:rPr>
                <a:t>This </a:t>
              </a:r>
            </a:p>
            <a:p>
              <a:pPr algn="ctr">
                <a:lnSpc>
                  <a:spcPct val="80000"/>
                </a:lnSpc>
              </a:pPr>
              <a:r>
                <a:rPr lang="en-US" sz="1800" b="1" i="1" dirty="0">
                  <a:solidFill>
                    <a:srgbClr val="FFFFFF"/>
                  </a:solidFill>
                  <a:latin typeface="+mj-lt"/>
                  <a:cs typeface="Times New Roman"/>
                </a:rPr>
                <a:t>increases </a:t>
              </a:r>
              <a:br>
                <a:rPr lang="en-US" sz="1800" b="1" i="1" dirty="0">
                  <a:solidFill>
                    <a:srgbClr val="FFFFFF"/>
                  </a:solidFill>
                  <a:latin typeface="+mj-lt"/>
                  <a:cs typeface="Times New Roman"/>
                </a:rPr>
              </a:br>
              <a:r>
                <a:rPr lang="en-US" sz="1800" b="1" i="1" dirty="0">
                  <a:solidFill>
                    <a:srgbClr val="FFFFFF"/>
                  </a:solidFill>
                  <a:latin typeface="+mj-lt"/>
                  <a:cs typeface="Times New Roman"/>
                </a:rPr>
                <a:t>money </a:t>
              </a:r>
            </a:p>
            <a:p>
              <a:pPr algn="ctr">
                <a:lnSpc>
                  <a:spcPct val="80000"/>
                </a:lnSpc>
              </a:pPr>
              <a:r>
                <a:rPr lang="en-US" sz="1800" b="1" i="1" dirty="0">
                  <a:solidFill>
                    <a:srgbClr val="FFFFFF"/>
                  </a:solidFill>
                  <a:latin typeface="+mj-lt"/>
                  <a:cs typeface="Times New Roman"/>
                </a:rPr>
                <a:t>supply </a:t>
              </a:r>
              <a:br>
                <a:rPr lang="en-US" sz="1800" b="1" i="1" dirty="0">
                  <a:solidFill>
                    <a:srgbClr val="FFFFFF"/>
                  </a:solidFill>
                  <a:latin typeface="+mj-lt"/>
                  <a:cs typeface="Times New Roman"/>
                </a:rPr>
              </a:br>
              <a:r>
                <a:rPr lang="en-US" sz="1800" b="1" i="1" dirty="0">
                  <a:solidFill>
                    <a:srgbClr val="FFFFFF"/>
                  </a:solidFill>
                  <a:latin typeface="+mj-lt"/>
                  <a:cs typeface="Times New Roman"/>
                </a:rPr>
                <a:t>and bank </a:t>
              </a:r>
            </a:p>
            <a:p>
              <a:pPr algn="ctr">
                <a:lnSpc>
                  <a:spcPct val="80000"/>
                </a:lnSpc>
              </a:pPr>
              <a:r>
                <a:rPr lang="en-US" sz="1800" b="1" i="1" dirty="0">
                  <a:solidFill>
                    <a:srgbClr val="FFFFFF"/>
                  </a:solidFill>
                  <a:latin typeface="+mj-lt"/>
                  <a:cs typeface="Times New Roman"/>
                </a:rPr>
                <a:t>reserves</a:t>
              </a:r>
            </a:p>
          </p:txBody>
        </p:sp>
      </p:grpSp>
      <p:sp>
        <p:nvSpPr>
          <p:cNvPr id="79" name="Line 63"/>
          <p:cNvSpPr>
            <a:spLocks noChangeShapeType="1"/>
          </p:cNvSpPr>
          <p:nvPr/>
        </p:nvSpPr>
        <p:spPr bwMode="auto">
          <a:xfrm>
            <a:off x="908274" y="5018049"/>
            <a:ext cx="274320" cy="0"/>
          </a:xfrm>
          <a:prstGeom prst="line">
            <a:avLst/>
          </a:prstGeom>
          <a:noFill/>
          <a:ln w="31750">
            <a:solidFill>
              <a:schemeClr val="bg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b="1" i="1">
              <a:latin typeface="+mj-lt"/>
              <a:cs typeface="Times New Roman"/>
            </a:endParaRPr>
          </a:p>
        </p:txBody>
      </p:sp>
      <p:sp>
        <p:nvSpPr>
          <p:cNvPr id="80" name="Line 64"/>
          <p:cNvSpPr>
            <a:spLocks noChangeShapeType="1"/>
          </p:cNvSpPr>
          <p:nvPr/>
        </p:nvSpPr>
        <p:spPr bwMode="auto">
          <a:xfrm>
            <a:off x="2291454" y="5018049"/>
            <a:ext cx="274320" cy="0"/>
          </a:xfrm>
          <a:prstGeom prst="line">
            <a:avLst/>
          </a:prstGeom>
          <a:noFill/>
          <a:ln w="31750">
            <a:solidFill>
              <a:srgbClr val="FFFFFF"/>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b="1" i="1">
              <a:latin typeface="+mj-lt"/>
              <a:cs typeface="Times New Roman"/>
            </a:endParaRPr>
          </a:p>
        </p:txBody>
      </p:sp>
      <p:sp>
        <p:nvSpPr>
          <p:cNvPr id="81" name="Line 65"/>
          <p:cNvSpPr>
            <a:spLocks noChangeShapeType="1"/>
          </p:cNvSpPr>
          <p:nvPr/>
        </p:nvSpPr>
        <p:spPr bwMode="auto">
          <a:xfrm>
            <a:off x="3478904" y="4941848"/>
            <a:ext cx="377031" cy="222250"/>
          </a:xfrm>
          <a:prstGeom prst="line">
            <a:avLst/>
          </a:prstGeom>
          <a:noFill/>
          <a:ln w="31750">
            <a:solidFill>
              <a:srgbClr val="FFFFFF"/>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b="1" i="1">
              <a:latin typeface="+mj-lt"/>
              <a:cs typeface="Times New Roman"/>
            </a:endParaRPr>
          </a:p>
        </p:txBody>
      </p:sp>
      <p:sp>
        <p:nvSpPr>
          <p:cNvPr id="82" name="Line 66"/>
          <p:cNvSpPr>
            <a:spLocks noChangeShapeType="1"/>
          </p:cNvSpPr>
          <p:nvPr/>
        </p:nvSpPr>
        <p:spPr bwMode="auto">
          <a:xfrm flipV="1">
            <a:off x="5364061" y="4941848"/>
            <a:ext cx="274320" cy="184151"/>
          </a:xfrm>
          <a:prstGeom prst="line">
            <a:avLst/>
          </a:prstGeom>
          <a:noFill/>
          <a:ln w="31750">
            <a:solidFill>
              <a:srgbClr val="FFFFFF"/>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b="1" i="1">
              <a:latin typeface="+mj-lt"/>
              <a:cs typeface="Times New Roman"/>
            </a:endParaRPr>
          </a:p>
        </p:txBody>
      </p:sp>
      <p:sp>
        <p:nvSpPr>
          <p:cNvPr id="83" name="Line 67"/>
          <p:cNvSpPr>
            <a:spLocks noChangeShapeType="1"/>
          </p:cNvSpPr>
          <p:nvPr/>
        </p:nvSpPr>
        <p:spPr bwMode="auto">
          <a:xfrm>
            <a:off x="7189686" y="4897399"/>
            <a:ext cx="274320" cy="0"/>
          </a:xfrm>
          <a:prstGeom prst="line">
            <a:avLst/>
          </a:prstGeom>
          <a:noFill/>
          <a:ln w="31750">
            <a:solidFill>
              <a:srgbClr val="FFFFFF"/>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b="1" i="1">
              <a:latin typeface="+mj-lt"/>
              <a:cs typeface="Times New Roman"/>
            </a:endParaRPr>
          </a:p>
        </p:txBody>
      </p:sp>
      <p:sp>
        <p:nvSpPr>
          <p:cNvPr id="84" name="Line 68"/>
          <p:cNvSpPr>
            <a:spLocks noChangeShapeType="1"/>
          </p:cNvSpPr>
          <p:nvPr/>
        </p:nvSpPr>
        <p:spPr bwMode="auto">
          <a:xfrm>
            <a:off x="5341836" y="5630824"/>
            <a:ext cx="295275" cy="71437"/>
          </a:xfrm>
          <a:prstGeom prst="line">
            <a:avLst/>
          </a:prstGeom>
          <a:noFill/>
          <a:ln w="31750">
            <a:solidFill>
              <a:srgbClr val="FFFFFF"/>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b="1" i="1">
              <a:latin typeface="+mj-lt"/>
              <a:cs typeface="Times New Roman"/>
            </a:endParaRPr>
          </a:p>
        </p:txBody>
      </p:sp>
      <p:sp>
        <p:nvSpPr>
          <p:cNvPr id="85" name="Freeform 69"/>
          <p:cNvSpPr>
            <a:spLocks/>
          </p:cNvSpPr>
          <p:nvPr/>
        </p:nvSpPr>
        <p:spPr bwMode="auto">
          <a:xfrm rot="18647679" flipV="1">
            <a:off x="7367780" y="5349134"/>
            <a:ext cx="629827" cy="715557"/>
          </a:xfrm>
          <a:custGeom>
            <a:avLst/>
            <a:gdLst/>
            <a:ahLst/>
            <a:cxnLst>
              <a:cxn ang="0">
                <a:pos x="6" y="194"/>
              </a:cxn>
              <a:cxn ang="0">
                <a:pos x="38" y="74"/>
              </a:cxn>
              <a:cxn ang="0">
                <a:pos x="234" y="4"/>
              </a:cxn>
              <a:cxn ang="0">
                <a:pos x="462" y="49"/>
              </a:cxn>
            </a:cxnLst>
            <a:rect l="0" t="0" r="r" b="b"/>
            <a:pathLst>
              <a:path w="462" h="194">
                <a:moveTo>
                  <a:pt x="6" y="194"/>
                </a:moveTo>
                <a:cubicBezTo>
                  <a:pt x="3" y="150"/>
                  <a:pt x="0" y="106"/>
                  <a:pt x="38" y="74"/>
                </a:cubicBezTo>
                <a:cubicBezTo>
                  <a:pt x="76" y="42"/>
                  <a:pt x="163" y="8"/>
                  <a:pt x="234" y="4"/>
                </a:cubicBezTo>
                <a:cubicBezTo>
                  <a:pt x="305" y="0"/>
                  <a:pt x="383" y="24"/>
                  <a:pt x="462" y="49"/>
                </a:cubicBezTo>
              </a:path>
            </a:pathLst>
          </a:custGeom>
          <a:noFill/>
          <a:ln w="31750" cap="flat" cmpd="sng">
            <a:solidFill>
              <a:srgbClr val="FFFFFF"/>
            </a:solidFill>
            <a:prstDash val="solid"/>
            <a:round/>
            <a:headEnd/>
            <a:tailEnd type="stealth" w="lg" len="lg"/>
          </a:ln>
          <a:effectLst>
            <a:outerShdw blurRad="63500" dist="38100" dir="2700000" algn="ctr" rotWithShape="0">
              <a:srgbClr val="000000"/>
            </a:outerShdw>
          </a:effectLst>
        </p:spPr>
        <p:txBody>
          <a:bodyPr wrap="none" anchor="ctr">
            <a:prstTxWarp prst="textNoShape">
              <a:avLst/>
            </a:prstTxWarp>
          </a:bodyPr>
          <a:lstStyle/>
          <a:p>
            <a:pPr>
              <a:defRPr/>
            </a:pPr>
            <a:endParaRPr lang="en-US" b="1" i="1">
              <a:latin typeface="+mj-lt"/>
              <a:cs typeface="Times New Roman"/>
            </a:endParaRPr>
          </a:p>
        </p:txBody>
      </p:sp>
    </p:spTree>
    <p:extLst>
      <p:ext uri="{BB962C8B-B14F-4D97-AF65-F5344CB8AC3E}">
        <p14:creationId xmlns:p14="http://schemas.microsoft.com/office/powerpoint/2010/main" val="408721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53293" y="1477107"/>
            <a:ext cx="4810953" cy="425156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1697"/>
            <a:ext cx="8904855" cy="596684"/>
          </a:xfrm>
        </p:spPr>
        <p:txBody>
          <a:bodyPr/>
          <a:lstStyle/>
          <a:p>
            <a:r>
              <a:rPr lang="en-US" dirty="0" smtClean="0"/>
              <a:t>Expansionary Monetary Policy</a:t>
            </a:r>
          </a:p>
        </p:txBody>
      </p:sp>
      <p:sp>
        <p:nvSpPr>
          <p:cNvPr id="61" name="Text Box 10"/>
          <p:cNvSpPr txBox="1">
            <a:spLocks noChangeArrowheads="1"/>
          </p:cNvSpPr>
          <p:nvPr/>
        </p:nvSpPr>
        <p:spPr bwMode="auto">
          <a:xfrm>
            <a:off x="73112" y="2226924"/>
            <a:ext cx="4080182" cy="270484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If expansionary monetary policy leads to an in increase in </a:t>
            </a:r>
            <a:r>
              <a:rPr lang="en-US" sz="2200" b="1" i="1" dirty="0" smtClean="0">
                <a:solidFill>
                  <a:srgbClr val="2962A2"/>
                </a:solidFill>
                <a:latin typeface="+mj-lt"/>
                <a:cs typeface="Times New Roman" pitchFamily="18" charset="0"/>
              </a:rPr>
              <a:t>AD </a:t>
            </a:r>
            <a:r>
              <a:rPr lang="en-US" sz="2200" dirty="0" smtClean="0">
                <a:latin typeface="+mj-lt"/>
                <a:cs typeface="Times New Roman" pitchFamily="18" charset="0"/>
              </a:rPr>
              <a:t>when the economy is below capacity, the policy will help direct the economy toward </a:t>
            </a:r>
            <a:r>
              <a:rPr lang="en-US" sz="2200" b="1" i="1" dirty="0" smtClean="0">
                <a:latin typeface="+mj-lt"/>
                <a:cs typeface="Times New Roman" pitchFamily="18" charset="0"/>
              </a:rPr>
              <a:t>LR</a:t>
            </a:r>
            <a:r>
              <a:rPr lang="en-US" sz="2200" dirty="0" smtClean="0">
                <a:latin typeface="+mj-lt"/>
                <a:cs typeface="Times New Roman" pitchFamily="18" charset="0"/>
              </a:rPr>
              <a:t> full-employment output (</a:t>
            </a:r>
            <a:r>
              <a:rPr lang="en-US" sz="2200" b="1" i="1" dirty="0" smtClean="0">
                <a:solidFill>
                  <a:srgbClr val="FF0000"/>
                </a:solidFill>
                <a:latin typeface="+mj-lt"/>
                <a:cs typeface="Times New Roman" pitchFamily="18" charset="0"/>
              </a:rPr>
              <a:t>Y</a:t>
            </a:r>
            <a:r>
              <a:rPr lang="en-US" sz="2200" b="1" i="1" baseline="-25000" dirty="0" smtClean="0">
                <a:solidFill>
                  <a:srgbClr val="FF0000"/>
                </a:solidFill>
                <a:latin typeface="+mj-lt"/>
                <a:cs typeface="Times New Roman" pitchFamily="18" charset="0"/>
              </a:rPr>
              <a:t>F</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Here, the increase in output from </a:t>
            </a:r>
            <a:r>
              <a:rPr lang="en-US" sz="2200" b="1" i="1" dirty="0" smtClean="0">
                <a:latin typeface="+mj-lt"/>
                <a:cs typeface="Times New Roman" pitchFamily="18" charset="0"/>
              </a:rPr>
              <a:t>Y</a:t>
            </a:r>
            <a:r>
              <a:rPr lang="en-US" sz="2200" b="1" i="1" baseline="-25000" dirty="0" smtClean="0">
                <a:latin typeface="+mj-lt"/>
                <a:cs typeface="Times New Roman" pitchFamily="18" charset="0"/>
              </a:rPr>
              <a:t>1</a:t>
            </a:r>
            <a:r>
              <a:rPr lang="en-US" sz="2200" dirty="0" smtClean="0">
                <a:latin typeface="+mj-lt"/>
                <a:cs typeface="Times New Roman" pitchFamily="18" charset="0"/>
              </a:rPr>
              <a:t> to </a:t>
            </a:r>
            <a:r>
              <a:rPr lang="en-US" sz="2200" b="1" i="1" dirty="0" smtClean="0">
                <a:latin typeface="+mj-lt"/>
                <a:cs typeface="Times New Roman" pitchFamily="18" charset="0"/>
              </a:rPr>
              <a:t>Y</a:t>
            </a:r>
            <a:r>
              <a:rPr lang="en-US" sz="2200" b="1" i="1" baseline="-25000" dirty="0" smtClean="0">
                <a:latin typeface="+mj-lt"/>
                <a:cs typeface="Times New Roman" pitchFamily="18" charset="0"/>
              </a:rPr>
              <a:t>F</a:t>
            </a:r>
            <a:r>
              <a:rPr lang="en-US" sz="2200" dirty="0" smtClean="0">
                <a:latin typeface="+mj-lt"/>
                <a:cs typeface="Times New Roman" pitchFamily="18" charset="0"/>
              </a:rPr>
              <a:t> will be long-term.</a:t>
            </a:r>
          </a:p>
        </p:txBody>
      </p:sp>
      <p:sp>
        <p:nvSpPr>
          <p:cNvPr id="52" name="Line 3"/>
          <p:cNvSpPr>
            <a:spLocks noChangeShapeType="1"/>
          </p:cNvSpPr>
          <p:nvPr/>
        </p:nvSpPr>
        <p:spPr bwMode="auto">
          <a:xfrm>
            <a:off x="6596698" y="1947316"/>
            <a:ext cx="1588" cy="3341688"/>
          </a:xfrm>
          <a:prstGeom prst="line">
            <a:avLst/>
          </a:prstGeom>
          <a:noFill/>
          <a:ln w="57150">
            <a:solidFill>
              <a:srgbClr val="C03838"/>
            </a:solidFill>
            <a:round/>
            <a:headEnd/>
            <a:tailEnd/>
          </a:ln>
        </p:spPr>
        <p:txBody>
          <a:bodyPr>
            <a:prstTxWarp prst="textNoShape">
              <a:avLst/>
            </a:prstTxWarp>
          </a:bodyPr>
          <a:lstStyle/>
          <a:p>
            <a:endParaRPr lang="en-US">
              <a:latin typeface="+mj-lt"/>
              <a:cs typeface="Times New Roman"/>
            </a:endParaRPr>
          </a:p>
        </p:txBody>
      </p:sp>
      <p:sp>
        <p:nvSpPr>
          <p:cNvPr id="56" name="Line 4"/>
          <p:cNvSpPr>
            <a:spLocks noChangeAspect="1" noChangeShapeType="1"/>
          </p:cNvSpPr>
          <p:nvPr/>
        </p:nvSpPr>
        <p:spPr bwMode="auto">
          <a:xfrm>
            <a:off x="6196648" y="4233316"/>
            <a:ext cx="0" cy="1049338"/>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58" name="Freeform 6"/>
          <p:cNvSpPr>
            <a:spLocks noChangeAspect="1"/>
          </p:cNvSpPr>
          <p:nvPr/>
        </p:nvSpPr>
        <p:spPr bwMode="auto">
          <a:xfrm>
            <a:off x="5143980" y="2523182"/>
            <a:ext cx="1668463" cy="2501900"/>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a:endParaRPr>
          </a:p>
        </p:txBody>
      </p:sp>
      <p:sp>
        <p:nvSpPr>
          <p:cNvPr id="62" name="Rectangle 7"/>
          <p:cNvSpPr>
            <a:spLocks noChangeAspect="1" noChangeArrowheads="1"/>
          </p:cNvSpPr>
          <p:nvPr/>
        </p:nvSpPr>
        <p:spPr bwMode="auto">
          <a:xfrm>
            <a:off x="6783868" y="4920307"/>
            <a:ext cx="623887"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1</a:t>
            </a:r>
            <a:endParaRPr kumimoji="0" lang="en-US" sz="2000" b="1" baseline="-25000" dirty="0">
              <a:solidFill>
                <a:srgbClr val="053ABF"/>
              </a:solidFill>
              <a:latin typeface="+mj-lt"/>
              <a:cs typeface="Times New Roman"/>
            </a:endParaRPr>
          </a:p>
        </p:txBody>
      </p:sp>
      <p:sp>
        <p:nvSpPr>
          <p:cNvPr id="63" name="Text Box 13"/>
          <p:cNvSpPr txBox="1">
            <a:spLocks noChangeAspect="1" noChangeArrowheads="1"/>
          </p:cNvSpPr>
          <p:nvPr/>
        </p:nvSpPr>
        <p:spPr bwMode="auto">
          <a:xfrm>
            <a:off x="4314309" y="1642516"/>
            <a:ext cx="612860"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a:solidFill>
                  <a:srgbClr val="000000"/>
                </a:solidFill>
                <a:latin typeface="+mj-lt"/>
                <a:cs typeface="Times New Roman"/>
              </a:rPr>
              <a:t>Price</a:t>
            </a:r>
            <a:br>
              <a:rPr kumimoji="0" lang="en-US" sz="1600" b="0">
                <a:solidFill>
                  <a:srgbClr val="000000"/>
                </a:solidFill>
                <a:latin typeface="+mj-lt"/>
                <a:cs typeface="Times New Roman"/>
              </a:rPr>
            </a:br>
            <a:r>
              <a:rPr kumimoji="0" lang="en-US" sz="1600" b="0">
                <a:solidFill>
                  <a:srgbClr val="000000"/>
                </a:solidFill>
                <a:latin typeface="+mj-lt"/>
                <a:cs typeface="Times New Roman"/>
              </a:rPr>
              <a:t>Level</a:t>
            </a:r>
            <a:endParaRPr kumimoji="0" lang="en-US" sz="1600" b="0">
              <a:solidFill>
                <a:schemeClr val="tx1"/>
              </a:solidFill>
              <a:latin typeface="+mj-lt"/>
              <a:cs typeface="Times New Roman"/>
            </a:endParaRPr>
          </a:p>
        </p:txBody>
      </p:sp>
      <p:sp>
        <p:nvSpPr>
          <p:cNvPr id="64" name="Rectangle 14"/>
          <p:cNvSpPr>
            <a:spLocks noChangeArrowheads="1"/>
          </p:cNvSpPr>
          <p:nvPr/>
        </p:nvSpPr>
        <p:spPr bwMode="auto">
          <a:xfrm>
            <a:off x="6275027" y="1625649"/>
            <a:ext cx="527388"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C03838"/>
                </a:solidFill>
                <a:latin typeface="+mj-lt"/>
                <a:cs typeface="Times New Roman"/>
              </a:rPr>
              <a:t>LRAS</a:t>
            </a:r>
            <a:endParaRPr kumimoji="0" lang="en-US" sz="2400" b="1" dirty="0">
              <a:solidFill>
                <a:srgbClr val="C03838"/>
              </a:solidFill>
              <a:latin typeface="+mj-lt"/>
              <a:cs typeface="Times New Roman"/>
            </a:endParaRPr>
          </a:p>
        </p:txBody>
      </p:sp>
      <p:sp>
        <p:nvSpPr>
          <p:cNvPr id="65" name="Line 15"/>
          <p:cNvSpPr>
            <a:spLocks noChangeAspect="1" noChangeShapeType="1"/>
          </p:cNvSpPr>
          <p:nvPr/>
        </p:nvSpPr>
        <p:spPr bwMode="auto">
          <a:xfrm flipH="1">
            <a:off x="4678998" y="3861841"/>
            <a:ext cx="1908175"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66" name="Line 16"/>
          <p:cNvSpPr>
            <a:spLocks noChangeAspect="1" noChangeShapeType="1"/>
          </p:cNvSpPr>
          <p:nvPr/>
        </p:nvSpPr>
        <p:spPr bwMode="auto">
          <a:xfrm>
            <a:off x="6596698" y="3928516"/>
            <a:ext cx="0" cy="1366838"/>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67" name="Rectangle 17"/>
          <p:cNvSpPr>
            <a:spLocks noChangeArrowheads="1"/>
          </p:cNvSpPr>
          <p:nvPr/>
        </p:nvSpPr>
        <p:spPr bwMode="auto">
          <a:xfrm>
            <a:off x="6472873" y="5292179"/>
            <a:ext cx="19075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C03838"/>
                </a:solidFill>
                <a:latin typeface="+mj-lt"/>
                <a:cs typeface="Times New Roman"/>
              </a:rPr>
              <a:t>Y</a:t>
            </a:r>
            <a:r>
              <a:rPr kumimoji="0" lang="en-US" sz="1800" b="1" i="1" baseline="-25000" dirty="0">
                <a:solidFill>
                  <a:srgbClr val="C03838"/>
                </a:solidFill>
                <a:latin typeface="+mj-lt"/>
                <a:cs typeface="Times New Roman"/>
              </a:rPr>
              <a:t>F</a:t>
            </a:r>
            <a:endParaRPr kumimoji="0" lang="en-US" sz="1800" b="1" baseline="-25000" dirty="0">
              <a:solidFill>
                <a:srgbClr val="C03838"/>
              </a:solidFill>
              <a:latin typeface="+mj-lt"/>
              <a:cs typeface="Times New Roman"/>
            </a:endParaRPr>
          </a:p>
        </p:txBody>
      </p:sp>
      <p:sp>
        <p:nvSpPr>
          <p:cNvPr id="68" name="Rectangle 18"/>
          <p:cNvSpPr>
            <a:spLocks noChangeArrowheads="1"/>
          </p:cNvSpPr>
          <p:nvPr/>
        </p:nvSpPr>
        <p:spPr bwMode="auto">
          <a:xfrm>
            <a:off x="6075998" y="5290591"/>
            <a:ext cx="198772"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C03838"/>
                </a:solidFill>
                <a:latin typeface="+mj-lt"/>
                <a:cs typeface="Times New Roman"/>
              </a:rPr>
              <a:t>Y</a:t>
            </a:r>
            <a:r>
              <a:rPr kumimoji="0" lang="en-US" sz="1800" b="1" i="1" baseline="-25000" dirty="0">
                <a:solidFill>
                  <a:srgbClr val="C03838"/>
                </a:solidFill>
                <a:latin typeface="+mj-lt"/>
                <a:cs typeface="Times New Roman"/>
              </a:rPr>
              <a:t>1</a:t>
            </a:r>
            <a:endParaRPr kumimoji="0" lang="en-US" sz="1800" b="1" baseline="-25000" dirty="0">
              <a:solidFill>
                <a:srgbClr val="C03838"/>
              </a:solidFill>
              <a:latin typeface="+mj-lt"/>
              <a:cs typeface="Times New Roman"/>
            </a:endParaRPr>
          </a:p>
        </p:txBody>
      </p:sp>
      <p:grpSp>
        <p:nvGrpSpPr>
          <p:cNvPr id="69" name="Group 39"/>
          <p:cNvGrpSpPr>
            <a:grpSpLocks/>
          </p:cNvGrpSpPr>
          <p:nvPr/>
        </p:nvGrpSpPr>
        <p:grpSpPr bwMode="auto">
          <a:xfrm>
            <a:off x="5215573" y="2025104"/>
            <a:ext cx="2643188" cy="2840037"/>
            <a:chOff x="2496" y="721"/>
            <a:chExt cx="1665" cy="1789"/>
          </a:xfrm>
        </p:grpSpPr>
        <p:sp>
          <p:nvSpPr>
            <p:cNvPr id="70" name="Freeform 5"/>
            <p:cNvSpPr>
              <a:spLocks noChangeAspect="1"/>
            </p:cNvSpPr>
            <p:nvPr/>
          </p:nvSpPr>
          <p:spPr bwMode="auto">
            <a:xfrm>
              <a:off x="2657" y="721"/>
              <a:ext cx="1119" cy="1679"/>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a:endParaRPr>
            </a:p>
          </p:txBody>
        </p:sp>
        <p:sp>
          <p:nvSpPr>
            <p:cNvPr id="71" name="Rectangle 8"/>
            <p:cNvSpPr>
              <a:spLocks noChangeAspect="1" noChangeArrowheads="1"/>
            </p:cNvSpPr>
            <p:nvPr/>
          </p:nvSpPr>
          <p:spPr bwMode="auto">
            <a:xfrm>
              <a:off x="3768" y="2316"/>
              <a:ext cx="393" cy="194"/>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2</a:t>
              </a:r>
              <a:endParaRPr kumimoji="0" lang="en-US" sz="2400" b="1" baseline="-25000" dirty="0">
                <a:solidFill>
                  <a:srgbClr val="053ABF"/>
                </a:solidFill>
                <a:latin typeface="+mj-lt"/>
                <a:cs typeface="Times New Roman"/>
              </a:endParaRPr>
            </a:p>
          </p:txBody>
        </p:sp>
        <p:sp>
          <p:nvSpPr>
            <p:cNvPr id="72" name="Line 19"/>
            <p:cNvSpPr>
              <a:spLocks noChangeShapeType="1"/>
            </p:cNvSpPr>
            <p:nvPr/>
          </p:nvSpPr>
          <p:spPr bwMode="auto">
            <a:xfrm>
              <a:off x="2496" y="1104"/>
              <a:ext cx="288" cy="0"/>
            </a:xfrm>
            <a:prstGeom prst="line">
              <a:avLst/>
            </a:prstGeom>
            <a:noFill/>
            <a:ln w="31750">
              <a:solidFill>
                <a:schemeClr val="tx1"/>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a:endParaRPr>
            </a:p>
          </p:txBody>
        </p:sp>
      </p:grpSp>
      <p:sp>
        <p:nvSpPr>
          <p:cNvPr id="73" name="Line 20"/>
          <p:cNvSpPr>
            <a:spLocks noChangeAspect="1" noChangeShapeType="1"/>
          </p:cNvSpPr>
          <p:nvPr/>
        </p:nvSpPr>
        <p:spPr bwMode="auto">
          <a:xfrm>
            <a:off x="4658361" y="5296941"/>
            <a:ext cx="2687230"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74" name="Rectangle 21"/>
          <p:cNvSpPr>
            <a:spLocks noChangeAspect="1" noChangeArrowheads="1"/>
          </p:cNvSpPr>
          <p:nvPr/>
        </p:nvSpPr>
        <p:spPr bwMode="auto">
          <a:xfrm>
            <a:off x="7345591" y="5192166"/>
            <a:ext cx="1544393" cy="35086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a:rPr>
              <a:t> Goods &amp; Services</a:t>
            </a:r>
            <a:r>
              <a:rPr kumimoji="0" lang="en-US" sz="1200" b="0">
                <a:solidFill>
                  <a:srgbClr val="000000"/>
                </a:solidFill>
                <a:latin typeface="+mj-lt"/>
                <a:cs typeface="Times New Roman"/>
              </a:rPr>
              <a:t/>
            </a:r>
            <a:br>
              <a:rPr kumimoji="0" lang="en-US" sz="1200" b="0">
                <a:solidFill>
                  <a:srgbClr val="000000"/>
                </a:solidFill>
                <a:latin typeface="+mj-lt"/>
                <a:cs typeface="Times New Roman"/>
              </a:rPr>
            </a:br>
            <a:r>
              <a:rPr kumimoji="0" lang="en-US" sz="1200" i="1">
                <a:solidFill>
                  <a:srgbClr val="000000"/>
                </a:solidFill>
                <a:latin typeface="+mj-lt"/>
                <a:cs typeface="Times New Roman"/>
              </a:rPr>
              <a:t>(real GDP)</a:t>
            </a:r>
            <a:endParaRPr kumimoji="0" lang="en-US" sz="2000" i="1">
              <a:solidFill>
                <a:schemeClr val="tx1"/>
              </a:solidFill>
              <a:latin typeface="+mj-lt"/>
              <a:cs typeface="Times New Roman"/>
            </a:endParaRPr>
          </a:p>
        </p:txBody>
      </p:sp>
      <p:sp>
        <p:nvSpPr>
          <p:cNvPr id="75" name="Rectangle 22"/>
          <p:cNvSpPr>
            <a:spLocks noChangeAspect="1" noChangeArrowheads="1"/>
          </p:cNvSpPr>
          <p:nvPr/>
        </p:nvSpPr>
        <p:spPr bwMode="auto">
          <a:xfrm>
            <a:off x="4361498" y="3711029"/>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a:solidFill>
                  <a:srgbClr val="000000"/>
                </a:solidFill>
                <a:latin typeface="+mj-lt"/>
                <a:cs typeface="Times New Roman"/>
              </a:rPr>
              <a:t>P</a:t>
            </a:r>
            <a:r>
              <a:rPr kumimoji="0" lang="en-US" sz="1800" b="1" i="1" baseline="-25000">
                <a:solidFill>
                  <a:srgbClr val="000000"/>
                </a:solidFill>
                <a:latin typeface="+mj-lt"/>
                <a:cs typeface="Times New Roman"/>
              </a:rPr>
              <a:t>2</a:t>
            </a:r>
            <a:endParaRPr kumimoji="0" lang="en-US" sz="3200" b="1" baseline="-25000">
              <a:solidFill>
                <a:schemeClr val="tx1"/>
              </a:solidFill>
              <a:latin typeface="+mj-lt"/>
              <a:cs typeface="Times New Roman"/>
            </a:endParaRPr>
          </a:p>
        </p:txBody>
      </p:sp>
      <p:sp>
        <p:nvSpPr>
          <p:cNvPr id="76" name="Rectangle 23"/>
          <p:cNvSpPr>
            <a:spLocks noChangeAspect="1" noChangeArrowheads="1"/>
          </p:cNvSpPr>
          <p:nvPr/>
        </p:nvSpPr>
        <p:spPr bwMode="auto">
          <a:xfrm>
            <a:off x="7644448" y="2204491"/>
            <a:ext cx="62356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1</a:t>
            </a:r>
            <a:endParaRPr kumimoji="0" lang="en-US" sz="2400" b="1" dirty="0">
              <a:solidFill>
                <a:srgbClr val="006600"/>
              </a:solidFill>
              <a:latin typeface="+mj-lt"/>
              <a:cs typeface="Times New Roman"/>
            </a:endParaRPr>
          </a:p>
        </p:txBody>
      </p:sp>
      <p:sp>
        <p:nvSpPr>
          <p:cNvPr id="77" name="Freeform 24"/>
          <p:cNvSpPr>
            <a:spLocks noChangeAspect="1"/>
          </p:cNvSpPr>
          <p:nvPr/>
        </p:nvSpPr>
        <p:spPr bwMode="auto">
          <a:xfrm>
            <a:off x="5699761" y="2604541"/>
            <a:ext cx="2020887" cy="2057400"/>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a:endParaRPr>
          </a:p>
        </p:txBody>
      </p:sp>
      <p:sp>
        <p:nvSpPr>
          <p:cNvPr id="78" name="Line 25"/>
          <p:cNvSpPr>
            <a:spLocks noChangeAspect="1" noChangeShapeType="1"/>
          </p:cNvSpPr>
          <p:nvPr/>
        </p:nvSpPr>
        <p:spPr bwMode="auto">
          <a:xfrm flipH="1">
            <a:off x="4675823" y="4246016"/>
            <a:ext cx="1530350"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79" name="Rectangle 26"/>
          <p:cNvSpPr>
            <a:spLocks noChangeAspect="1" noChangeArrowheads="1"/>
          </p:cNvSpPr>
          <p:nvPr/>
        </p:nvSpPr>
        <p:spPr bwMode="auto">
          <a:xfrm>
            <a:off x="4358323" y="4104729"/>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mj-lt"/>
                <a:cs typeface="Times New Roman"/>
              </a:rPr>
              <a:t>P</a:t>
            </a:r>
            <a:r>
              <a:rPr kumimoji="0" lang="en-US" sz="1800" b="1" i="1" baseline="-25000" dirty="0">
                <a:solidFill>
                  <a:srgbClr val="000000"/>
                </a:solidFill>
                <a:latin typeface="+mj-lt"/>
                <a:cs typeface="Times New Roman"/>
              </a:rPr>
              <a:t>1</a:t>
            </a:r>
            <a:endParaRPr kumimoji="0" lang="en-US" sz="3200" b="1" baseline="-25000" dirty="0">
              <a:solidFill>
                <a:schemeClr val="tx1"/>
              </a:solidFill>
              <a:latin typeface="+mj-lt"/>
              <a:cs typeface="Times New Roman"/>
            </a:endParaRPr>
          </a:p>
        </p:txBody>
      </p:sp>
      <p:grpSp>
        <p:nvGrpSpPr>
          <p:cNvPr id="80" name="Group 27"/>
          <p:cNvGrpSpPr>
            <a:grpSpLocks/>
          </p:cNvGrpSpPr>
          <p:nvPr/>
        </p:nvGrpSpPr>
        <p:grpSpPr bwMode="auto">
          <a:xfrm>
            <a:off x="4590098" y="2074316"/>
            <a:ext cx="142875" cy="3232150"/>
            <a:chOff x="2102" y="764"/>
            <a:chExt cx="90" cy="2036"/>
          </a:xfrm>
        </p:grpSpPr>
        <p:sp>
          <p:nvSpPr>
            <p:cNvPr id="81" name="Line 28"/>
            <p:cNvSpPr>
              <a:spLocks noChangeAspect="1" noChangeShapeType="1"/>
            </p:cNvSpPr>
            <p:nvPr/>
          </p:nvSpPr>
          <p:spPr bwMode="auto">
            <a:xfrm>
              <a:off x="2148" y="2736"/>
              <a:ext cx="0" cy="64"/>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2" name="Line 29"/>
            <p:cNvSpPr>
              <a:spLocks noChangeAspect="1" noChangeShapeType="1"/>
            </p:cNvSpPr>
            <p:nvPr/>
          </p:nvSpPr>
          <p:spPr bwMode="auto">
            <a:xfrm rot="-1844129">
              <a:off x="2106" y="2736"/>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83" name="Group 30"/>
            <p:cNvGrpSpPr>
              <a:grpSpLocks/>
            </p:cNvGrpSpPr>
            <p:nvPr/>
          </p:nvGrpSpPr>
          <p:grpSpPr bwMode="auto">
            <a:xfrm>
              <a:off x="2102" y="764"/>
              <a:ext cx="86" cy="1932"/>
              <a:chOff x="2102" y="756"/>
              <a:chExt cx="86" cy="1932"/>
            </a:xfrm>
          </p:grpSpPr>
          <p:sp>
            <p:nvSpPr>
              <p:cNvPr id="84" name="Line 31"/>
              <p:cNvSpPr>
                <a:spLocks noChangeAspect="1" noChangeShapeType="1"/>
              </p:cNvSpPr>
              <p:nvPr/>
            </p:nvSpPr>
            <p:spPr bwMode="auto">
              <a:xfrm>
                <a:off x="2148" y="756"/>
                <a:ext cx="0" cy="1932"/>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5" name="Line 32"/>
              <p:cNvSpPr>
                <a:spLocks noChangeAspect="1" noChangeShapeType="1"/>
              </p:cNvSpPr>
              <p:nvPr/>
            </p:nvSpPr>
            <p:spPr bwMode="auto">
              <a:xfrm rot="-1844129">
                <a:off x="2102" y="2688"/>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grpSp>
      <p:grpSp>
        <p:nvGrpSpPr>
          <p:cNvPr id="86" name="Group 38"/>
          <p:cNvGrpSpPr>
            <a:grpSpLocks/>
          </p:cNvGrpSpPr>
          <p:nvPr/>
        </p:nvGrpSpPr>
        <p:grpSpPr bwMode="auto">
          <a:xfrm>
            <a:off x="6539548" y="3730074"/>
            <a:ext cx="387350" cy="276224"/>
            <a:chOff x="3330" y="1795"/>
            <a:chExt cx="244" cy="174"/>
          </a:xfrm>
        </p:grpSpPr>
        <p:sp>
          <p:nvSpPr>
            <p:cNvPr id="87" name="Freeform 33"/>
            <p:cNvSpPr>
              <a:spLocks/>
            </p:cNvSpPr>
            <p:nvPr/>
          </p:nvSpPr>
          <p:spPr bwMode="auto">
            <a:xfrm>
              <a:off x="3330" y="1847"/>
              <a:ext cx="75" cy="75"/>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88" name="Text Box 34"/>
            <p:cNvSpPr txBox="1">
              <a:spLocks noChangeArrowheads="1"/>
            </p:cNvSpPr>
            <p:nvPr/>
          </p:nvSpPr>
          <p:spPr bwMode="auto">
            <a:xfrm>
              <a:off x="3454" y="1795"/>
              <a:ext cx="120" cy="174"/>
            </a:xfrm>
            <a:prstGeom prst="rect">
              <a:avLst/>
            </a:prstGeom>
            <a:noFill/>
            <a:ln w="9525">
              <a:noFill/>
              <a:miter lim="800000"/>
              <a:headEnd/>
              <a:tailEnd/>
            </a:ln>
          </p:spPr>
          <p:txBody>
            <a:bodyPr wrap="none" lIns="0" tIns="0" rIns="0" bIns="0">
              <a:prstTxWarp prst="textNoShape">
                <a:avLst/>
              </a:prstTxWarp>
              <a:spAutoFit/>
            </a:bodyPr>
            <a:lstStyle/>
            <a:p>
              <a:r>
                <a:rPr lang="en-US" sz="1800" b="1" i="1" dirty="0">
                  <a:latin typeface="+mj-lt"/>
                  <a:cs typeface="Times New Roman"/>
                </a:rPr>
                <a:t>E</a:t>
              </a:r>
              <a:r>
                <a:rPr lang="en-US" sz="1800" b="1" i="1" baseline="-25000" dirty="0">
                  <a:latin typeface="+mj-lt"/>
                  <a:cs typeface="Times New Roman"/>
                </a:rPr>
                <a:t>2</a:t>
              </a:r>
              <a:endParaRPr lang="en-US" sz="1800" b="1" dirty="0">
                <a:solidFill>
                  <a:schemeClr val="tx1"/>
                </a:solidFill>
                <a:latin typeface="+mj-lt"/>
                <a:cs typeface="Times New Roman"/>
              </a:endParaRPr>
            </a:p>
          </p:txBody>
        </p:sp>
      </p:grpSp>
      <p:sp>
        <p:nvSpPr>
          <p:cNvPr id="89" name="Freeform 35"/>
          <p:cNvSpPr>
            <a:spLocks/>
          </p:cNvSpPr>
          <p:nvPr/>
        </p:nvSpPr>
        <p:spPr bwMode="auto">
          <a:xfrm>
            <a:off x="6141086" y="4190454"/>
            <a:ext cx="119062"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90" name="Text Box 36"/>
          <p:cNvSpPr txBox="1">
            <a:spLocks noChangeArrowheads="1"/>
          </p:cNvSpPr>
          <p:nvPr/>
        </p:nvSpPr>
        <p:spPr bwMode="auto">
          <a:xfrm>
            <a:off x="6333173" y="4101554"/>
            <a:ext cx="192360" cy="276999"/>
          </a:xfrm>
          <a:prstGeom prst="rect">
            <a:avLst/>
          </a:prstGeom>
          <a:noFill/>
          <a:ln w="9525">
            <a:noFill/>
            <a:miter lim="800000"/>
            <a:headEnd/>
            <a:tailEnd/>
          </a:ln>
        </p:spPr>
        <p:txBody>
          <a:bodyPr wrap="none" lIns="0" tIns="0" rIns="0" bIns="0">
            <a:prstTxWarp prst="textNoShape">
              <a:avLst/>
            </a:prstTxWarp>
            <a:spAutoFit/>
          </a:bodyPr>
          <a:lstStyle/>
          <a:p>
            <a:r>
              <a:rPr lang="en-US" sz="1800" b="1" i="1" dirty="0">
                <a:latin typeface="+mj-lt"/>
                <a:cs typeface="Times New Roman"/>
              </a:rPr>
              <a:t>e</a:t>
            </a:r>
            <a:r>
              <a:rPr lang="en-US" sz="1800" b="1" i="1" baseline="-25000" dirty="0">
                <a:latin typeface="+mj-lt"/>
                <a:cs typeface="Times New Roman"/>
              </a:rPr>
              <a:t>1</a:t>
            </a:r>
            <a:endParaRPr lang="en-US" sz="1800" b="1" dirty="0">
              <a:solidFill>
                <a:schemeClr val="tx1"/>
              </a:solidFill>
              <a:latin typeface="+mj-lt"/>
              <a:cs typeface="Times New Roman"/>
            </a:endParaRPr>
          </a:p>
        </p:txBody>
      </p:sp>
      <p:sp>
        <p:nvSpPr>
          <p:cNvPr id="91" name="Line 40"/>
          <p:cNvSpPr>
            <a:spLocks noChangeShapeType="1"/>
          </p:cNvSpPr>
          <p:nvPr/>
        </p:nvSpPr>
        <p:spPr bwMode="auto">
          <a:xfrm>
            <a:off x="6107748" y="5160416"/>
            <a:ext cx="415925"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mj-lt"/>
              <a:cs typeface="Times New Roman"/>
            </a:endParaRPr>
          </a:p>
        </p:txBody>
      </p:sp>
      <p:sp>
        <p:nvSpPr>
          <p:cNvPr id="93" name="Line 41"/>
          <p:cNvSpPr>
            <a:spLocks noChangeShapeType="1"/>
          </p:cNvSpPr>
          <p:nvPr/>
        </p:nvSpPr>
        <p:spPr bwMode="auto">
          <a:xfrm flipV="1">
            <a:off x="4807586" y="3880891"/>
            <a:ext cx="0" cy="446088"/>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mj-lt"/>
              <a:cs typeface="Times New Roman"/>
            </a:endParaRPr>
          </a:p>
        </p:txBody>
      </p:sp>
    </p:spTree>
    <p:extLst>
      <p:ext uri="{BB962C8B-B14F-4D97-AF65-F5344CB8AC3E}">
        <p14:creationId xmlns:p14="http://schemas.microsoft.com/office/powerpoint/2010/main" val="2160849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4153293" y="1477107"/>
            <a:ext cx="4810953" cy="425156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9512"/>
            <a:ext cx="8904855" cy="596684"/>
          </a:xfrm>
        </p:spPr>
        <p:txBody>
          <a:bodyPr/>
          <a:lstStyle/>
          <a:p>
            <a:r>
              <a:rPr lang="en-US" dirty="0" smtClean="0"/>
              <a:t>AD Increase Disrupts Equilibrium</a:t>
            </a:r>
          </a:p>
        </p:txBody>
      </p:sp>
      <p:sp>
        <p:nvSpPr>
          <p:cNvPr id="61" name="Text Box 10"/>
          <p:cNvSpPr txBox="1">
            <a:spLocks noChangeArrowheads="1"/>
          </p:cNvSpPr>
          <p:nvPr/>
        </p:nvSpPr>
        <p:spPr bwMode="auto">
          <a:xfrm>
            <a:off x="73112" y="2510561"/>
            <a:ext cx="4080182" cy="192616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Alternatively, if demand-stimulus effects occur when economy is already at full-employment </a:t>
            </a:r>
            <a:r>
              <a:rPr lang="en-US" sz="2200" b="1" i="1" dirty="0" smtClean="0">
                <a:solidFill>
                  <a:srgbClr val="FF0000"/>
                </a:solidFill>
                <a:latin typeface="+mj-lt"/>
                <a:cs typeface="Times New Roman" pitchFamily="18" charset="0"/>
              </a:rPr>
              <a:t>Y</a:t>
            </a:r>
            <a:r>
              <a:rPr lang="en-US" sz="2200" b="1" i="1" baseline="-25000" dirty="0" smtClean="0">
                <a:solidFill>
                  <a:srgbClr val="FF0000"/>
                </a:solidFill>
                <a:latin typeface="+mj-lt"/>
                <a:cs typeface="Times New Roman" pitchFamily="18" charset="0"/>
              </a:rPr>
              <a:t>F</a:t>
            </a:r>
            <a:r>
              <a:rPr lang="en-US" sz="2200" dirty="0" smtClean="0">
                <a:latin typeface="+mj-lt"/>
                <a:cs typeface="Times New Roman" pitchFamily="18" charset="0"/>
              </a:rPr>
              <a:t>, they will lead to excess demand, higher product prices, and temporarily higher output (</a:t>
            </a:r>
            <a:r>
              <a:rPr lang="en-US" sz="2200" b="1" i="1" dirty="0" smtClean="0">
                <a:latin typeface="+mj-lt"/>
                <a:cs typeface="Times New Roman" pitchFamily="18" charset="0"/>
              </a:rPr>
              <a:t>Y</a:t>
            </a:r>
            <a:r>
              <a:rPr lang="en-US" sz="2200" b="1" i="1" baseline="-25000" dirty="0" smtClean="0">
                <a:latin typeface="+mj-lt"/>
                <a:cs typeface="Times New Roman" pitchFamily="18" charset="0"/>
              </a:rPr>
              <a:t>2</a:t>
            </a:r>
            <a:r>
              <a:rPr lang="en-US" sz="2200" dirty="0" smtClean="0">
                <a:latin typeface="+mj-lt"/>
                <a:cs typeface="Times New Roman" pitchFamily="18" charset="0"/>
              </a:rPr>
              <a:t>).</a:t>
            </a:r>
          </a:p>
        </p:txBody>
      </p:sp>
      <p:sp>
        <p:nvSpPr>
          <p:cNvPr id="63" name="Text Box 13"/>
          <p:cNvSpPr txBox="1">
            <a:spLocks noChangeAspect="1" noChangeArrowheads="1"/>
          </p:cNvSpPr>
          <p:nvPr/>
        </p:nvSpPr>
        <p:spPr bwMode="auto">
          <a:xfrm>
            <a:off x="4314309" y="1642516"/>
            <a:ext cx="612860"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a:solidFill>
                  <a:srgbClr val="000000"/>
                </a:solidFill>
                <a:latin typeface="+mj-lt"/>
                <a:cs typeface="Times New Roman"/>
              </a:rPr>
              <a:t>Price</a:t>
            </a:r>
            <a:br>
              <a:rPr kumimoji="0" lang="en-US" sz="1600" b="0">
                <a:solidFill>
                  <a:srgbClr val="000000"/>
                </a:solidFill>
                <a:latin typeface="+mj-lt"/>
                <a:cs typeface="Times New Roman"/>
              </a:rPr>
            </a:br>
            <a:r>
              <a:rPr kumimoji="0" lang="en-US" sz="1600" b="0">
                <a:solidFill>
                  <a:srgbClr val="000000"/>
                </a:solidFill>
                <a:latin typeface="+mj-lt"/>
                <a:cs typeface="Times New Roman"/>
              </a:rPr>
              <a:t>Level</a:t>
            </a:r>
            <a:endParaRPr kumimoji="0" lang="en-US" sz="1600" b="0">
              <a:solidFill>
                <a:schemeClr val="tx1"/>
              </a:solidFill>
              <a:latin typeface="+mj-lt"/>
              <a:cs typeface="Times New Roman"/>
            </a:endParaRPr>
          </a:p>
        </p:txBody>
      </p:sp>
      <p:sp>
        <p:nvSpPr>
          <p:cNvPr id="73" name="Line 20"/>
          <p:cNvSpPr>
            <a:spLocks noChangeAspect="1" noChangeShapeType="1"/>
          </p:cNvSpPr>
          <p:nvPr/>
        </p:nvSpPr>
        <p:spPr bwMode="auto">
          <a:xfrm>
            <a:off x="4658361" y="5296941"/>
            <a:ext cx="2687230"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74" name="Rectangle 21"/>
          <p:cNvSpPr>
            <a:spLocks noChangeAspect="1" noChangeArrowheads="1"/>
          </p:cNvSpPr>
          <p:nvPr/>
        </p:nvSpPr>
        <p:spPr bwMode="auto">
          <a:xfrm>
            <a:off x="7345591" y="5192166"/>
            <a:ext cx="1544393" cy="35086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a:rPr>
              <a:t> Goods &amp; Services</a:t>
            </a:r>
            <a:r>
              <a:rPr kumimoji="0" lang="en-US" sz="1200" b="0">
                <a:solidFill>
                  <a:srgbClr val="000000"/>
                </a:solidFill>
                <a:latin typeface="+mj-lt"/>
                <a:cs typeface="Times New Roman"/>
              </a:rPr>
              <a:t/>
            </a:r>
            <a:br>
              <a:rPr kumimoji="0" lang="en-US" sz="1200" b="0">
                <a:solidFill>
                  <a:srgbClr val="000000"/>
                </a:solidFill>
                <a:latin typeface="+mj-lt"/>
                <a:cs typeface="Times New Roman"/>
              </a:rPr>
            </a:br>
            <a:r>
              <a:rPr kumimoji="0" lang="en-US" sz="1200" i="1">
                <a:solidFill>
                  <a:srgbClr val="000000"/>
                </a:solidFill>
                <a:latin typeface="+mj-lt"/>
                <a:cs typeface="Times New Roman"/>
              </a:rPr>
              <a:t>(real GDP)</a:t>
            </a:r>
            <a:endParaRPr kumimoji="0" lang="en-US" sz="2000" i="1">
              <a:solidFill>
                <a:schemeClr val="tx1"/>
              </a:solidFill>
              <a:latin typeface="+mj-lt"/>
              <a:cs typeface="Times New Roman"/>
            </a:endParaRPr>
          </a:p>
        </p:txBody>
      </p:sp>
      <p:grpSp>
        <p:nvGrpSpPr>
          <p:cNvPr id="4" name="Group 27"/>
          <p:cNvGrpSpPr>
            <a:grpSpLocks/>
          </p:cNvGrpSpPr>
          <p:nvPr/>
        </p:nvGrpSpPr>
        <p:grpSpPr bwMode="auto">
          <a:xfrm>
            <a:off x="4590098" y="2074316"/>
            <a:ext cx="142875" cy="3232150"/>
            <a:chOff x="2102" y="764"/>
            <a:chExt cx="90" cy="2036"/>
          </a:xfrm>
        </p:grpSpPr>
        <p:sp>
          <p:nvSpPr>
            <p:cNvPr id="81" name="Line 28"/>
            <p:cNvSpPr>
              <a:spLocks noChangeAspect="1" noChangeShapeType="1"/>
            </p:cNvSpPr>
            <p:nvPr/>
          </p:nvSpPr>
          <p:spPr bwMode="auto">
            <a:xfrm>
              <a:off x="2148" y="2736"/>
              <a:ext cx="0" cy="64"/>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2" name="Line 29"/>
            <p:cNvSpPr>
              <a:spLocks noChangeAspect="1" noChangeShapeType="1"/>
            </p:cNvSpPr>
            <p:nvPr/>
          </p:nvSpPr>
          <p:spPr bwMode="auto">
            <a:xfrm rot="-1844129">
              <a:off x="2106" y="2736"/>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6" name="Group 30"/>
            <p:cNvGrpSpPr>
              <a:grpSpLocks/>
            </p:cNvGrpSpPr>
            <p:nvPr/>
          </p:nvGrpSpPr>
          <p:grpSpPr bwMode="auto">
            <a:xfrm>
              <a:off x="2102" y="764"/>
              <a:ext cx="86" cy="1932"/>
              <a:chOff x="2102" y="756"/>
              <a:chExt cx="86" cy="1932"/>
            </a:xfrm>
          </p:grpSpPr>
          <p:sp>
            <p:nvSpPr>
              <p:cNvPr id="84" name="Line 31"/>
              <p:cNvSpPr>
                <a:spLocks noChangeAspect="1" noChangeShapeType="1"/>
              </p:cNvSpPr>
              <p:nvPr/>
            </p:nvSpPr>
            <p:spPr bwMode="auto">
              <a:xfrm>
                <a:off x="2148" y="756"/>
                <a:ext cx="0" cy="1932"/>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5" name="Line 32"/>
              <p:cNvSpPr>
                <a:spLocks noChangeAspect="1" noChangeShapeType="1"/>
              </p:cNvSpPr>
              <p:nvPr/>
            </p:nvSpPr>
            <p:spPr bwMode="auto">
              <a:xfrm rot="-1844129">
                <a:off x="2102" y="2688"/>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grpSp>
      <p:sp>
        <p:nvSpPr>
          <p:cNvPr id="40" name="Line 3"/>
          <p:cNvSpPr>
            <a:spLocks noChangeShapeType="1"/>
          </p:cNvSpPr>
          <p:nvPr/>
        </p:nvSpPr>
        <p:spPr bwMode="auto">
          <a:xfrm>
            <a:off x="6266840" y="1947874"/>
            <a:ext cx="1588" cy="3341688"/>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a:endParaRPr>
          </a:p>
        </p:txBody>
      </p:sp>
      <p:sp>
        <p:nvSpPr>
          <p:cNvPr id="41" name="Freeform 5"/>
          <p:cNvSpPr>
            <a:spLocks noChangeAspect="1"/>
          </p:cNvSpPr>
          <p:nvPr/>
        </p:nvSpPr>
        <p:spPr bwMode="auto">
          <a:xfrm>
            <a:off x="5141303" y="2025662"/>
            <a:ext cx="1776412" cy="2665412"/>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a:endParaRPr>
          </a:p>
        </p:txBody>
      </p:sp>
      <p:sp>
        <p:nvSpPr>
          <p:cNvPr id="42" name="Rectangle 8"/>
          <p:cNvSpPr>
            <a:spLocks noChangeAspect="1" noChangeArrowheads="1"/>
          </p:cNvSpPr>
          <p:nvPr/>
        </p:nvSpPr>
        <p:spPr bwMode="auto">
          <a:xfrm>
            <a:off x="6905015" y="4557724"/>
            <a:ext cx="623888"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1</a:t>
            </a:r>
            <a:endParaRPr kumimoji="0" lang="en-US" sz="2000" b="1" baseline="-25000" dirty="0">
              <a:solidFill>
                <a:srgbClr val="053ABF"/>
              </a:solidFill>
              <a:latin typeface="+mj-lt"/>
              <a:cs typeface="Times New Roman"/>
            </a:endParaRPr>
          </a:p>
        </p:txBody>
      </p:sp>
      <p:sp>
        <p:nvSpPr>
          <p:cNvPr id="43" name="Rectangle 13"/>
          <p:cNvSpPr>
            <a:spLocks noChangeArrowheads="1"/>
          </p:cNvSpPr>
          <p:nvPr/>
        </p:nvSpPr>
        <p:spPr bwMode="auto">
          <a:xfrm>
            <a:off x="5957620" y="1638659"/>
            <a:ext cx="527388"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C03838"/>
                </a:solidFill>
                <a:latin typeface="+mj-lt"/>
                <a:cs typeface="Times New Roman"/>
              </a:rPr>
              <a:t>LRAS</a:t>
            </a:r>
            <a:endParaRPr kumimoji="0" lang="en-US" sz="2000" b="1" dirty="0">
              <a:solidFill>
                <a:srgbClr val="C03838"/>
              </a:solidFill>
              <a:latin typeface="+mj-lt"/>
              <a:cs typeface="Times New Roman"/>
            </a:endParaRPr>
          </a:p>
        </p:txBody>
      </p:sp>
      <p:sp>
        <p:nvSpPr>
          <p:cNvPr id="44" name="Line 14"/>
          <p:cNvSpPr>
            <a:spLocks noChangeAspect="1" noChangeShapeType="1"/>
          </p:cNvSpPr>
          <p:nvPr/>
        </p:nvSpPr>
        <p:spPr bwMode="auto">
          <a:xfrm flipH="1">
            <a:off x="4717034" y="3487749"/>
            <a:ext cx="1845080" cy="0"/>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45" name="Line 15"/>
          <p:cNvSpPr>
            <a:spLocks noChangeAspect="1" noChangeShapeType="1"/>
          </p:cNvSpPr>
          <p:nvPr/>
        </p:nvSpPr>
        <p:spPr bwMode="auto">
          <a:xfrm flipH="1">
            <a:off x="4723384" y="3862399"/>
            <a:ext cx="1533930" cy="0"/>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46" name="Line 16"/>
          <p:cNvSpPr>
            <a:spLocks noChangeAspect="1" noChangeShapeType="1"/>
          </p:cNvSpPr>
          <p:nvPr/>
        </p:nvSpPr>
        <p:spPr bwMode="auto">
          <a:xfrm>
            <a:off x="6266840" y="3929074"/>
            <a:ext cx="0" cy="1366838"/>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47" name="Rectangle 17"/>
          <p:cNvSpPr>
            <a:spLocks noChangeArrowheads="1"/>
          </p:cNvSpPr>
          <p:nvPr/>
        </p:nvSpPr>
        <p:spPr bwMode="auto">
          <a:xfrm>
            <a:off x="6143015" y="5317641"/>
            <a:ext cx="19075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mj-lt"/>
                <a:cs typeface="Times New Roman"/>
              </a:rPr>
              <a:t>Y</a:t>
            </a:r>
            <a:r>
              <a:rPr kumimoji="0" lang="en-US" b="1" i="1" baseline="-25000" dirty="0">
                <a:solidFill>
                  <a:srgbClr val="C03838"/>
                </a:solidFill>
                <a:latin typeface="+mj-lt"/>
                <a:cs typeface="Times New Roman"/>
              </a:rPr>
              <a:t>F</a:t>
            </a:r>
            <a:endParaRPr kumimoji="0" lang="en-US" b="1" baseline="-25000" dirty="0">
              <a:solidFill>
                <a:srgbClr val="C03838"/>
              </a:solidFill>
              <a:latin typeface="+mj-lt"/>
              <a:cs typeface="Times New Roman"/>
            </a:endParaRPr>
          </a:p>
        </p:txBody>
      </p:sp>
      <p:sp>
        <p:nvSpPr>
          <p:cNvPr id="48" name="Rectangle 19"/>
          <p:cNvSpPr>
            <a:spLocks noChangeAspect="1" noChangeArrowheads="1"/>
          </p:cNvSpPr>
          <p:nvPr/>
        </p:nvSpPr>
        <p:spPr bwMode="auto">
          <a:xfrm>
            <a:off x="4364642" y="3327164"/>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mj-lt"/>
                <a:cs typeface="Times New Roman"/>
              </a:rPr>
              <a:t>P</a:t>
            </a:r>
            <a:r>
              <a:rPr kumimoji="0" lang="en-US" b="1" i="1" baseline="-25000">
                <a:solidFill>
                  <a:srgbClr val="000000"/>
                </a:solidFill>
                <a:latin typeface="+mj-lt"/>
                <a:cs typeface="Times New Roman"/>
              </a:rPr>
              <a:t>2</a:t>
            </a:r>
            <a:endParaRPr kumimoji="0" lang="en-US" b="1" baseline="-25000">
              <a:solidFill>
                <a:schemeClr val="tx1"/>
              </a:solidFill>
              <a:latin typeface="+mj-lt"/>
              <a:cs typeface="Times New Roman"/>
            </a:endParaRPr>
          </a:p>
        </p:txBody>
      </p:sp>
      <p:sp>
        <p:nvSpPr>
          <p:cNvPr id="49" name="Rectangle 22"/>
          <p:cNvSpPr>
            <a:spLocks noChangeAspect="1" noChangeArrowheads="1"/>
          </p:cNvSpPr>
          <p:nvPr/>
        </p:nvSpPr>
        <p:spPr bwMode="auto">
          <a:xfrm>
            <a:off x="4367817" y="3724039"/>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mj-lt"/>
                <a:cs typeface="Times New Roman"/>
              </a:rPr>
              <a:t>P</a:t>
            </a:r>
            <a:r>
              <a:rPr kumimoji="0" lang="en-US" b="1" i="1" baseline="-25000" dirty="0">
                <a:solidFill>
                  <a:srgbClr val="000000"/>
                </a:solidFill>
                <a:latin typeface="+mj-lt"/>
                <a:cs typeface="Times New Roman"/>
              </a:rPr>
              <a:t>1</a:t>
            </a:r>
            <a:endParaRPr kumimoji="0" lang="en-US" b="1" baseline="-25000" dirty="0">
              <a:solidFill>
                <a:schemeClr val="tx1"/>
              </a:solidFill>
              <a:latin typeface="+mj-lt"/>
              <a:cs typeface="Times New Roman"/>
            </a:endParaRPr>
          </a:p>
        </p:txBody>
      </p:sp>
      <p:sp>
        <p:nvSpPr>
          <p:cNvPr id="50" name="Rectangle 23"/>
          <p:cNvSpPr>
            <a:spLocks noChangeAspect="1" noChangeArrowheads="1"/>
          </p:cNvSpPr>
          <p:nvPr/>
        </p:nvSpPr>
        <p:spPr bwMode="auto">
          <a:xfrm>
            <a:off x="7252335" y="2279761"/>
            <a:ext cx="62356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1</a:t>
            </a:r>
            <a:endParaRPr kumimoji="0" lang="en-US" sz="2000" b="1" dirty="0">
              <a:solidFill>
                <a:srgbClr val="006600"/>
              </a:solidFill>
              <a:latin typeface="+mj-lt"/>
              <a:cs typeface="Times New Roman"/>
            </a:endParaRPr>
          </a:p>
        </p:txBody>
      </p:sp>
      <p:sp>
        <p:nvSpPr>
          <p:cNvPr id="51" name="Freeform 24"/>
          <p:cNvSpPr>
            <a:spLocks noChangeAspect="1"/>
          </p:cNvSpPr>
          <p:nvPr/>
        </p:nvSpPr>
        <p:spPr bwMode="auto">
          <a:xfrm>
            <a:off x="5369903" y="2605099"/>
            <a:ext cx="2020887" cy="2057400"/>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a:endParaRPr>
          </a:p>
        </p:txBody>
      </p:sp>
      <p:sp>
        <p:nvSpPr>
          <p:cNvPr id="53" name="Text Box 35"/>
          <p:cNvSpPr txBox="1">
            <a:spLocks noChangeArrowheads="1"/>
          </p:cNvSpPr>
          <p:nvPr/>
        </p:nvSpPr>
        <p:spPr bwMode="auto">
          <a:xfrm>
            <a:off x="6381140" y="3730637"/>
            <a:ext cx="168316"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a:rPr>
              <a:t>E</a:t>
            </a:r>
            <a:r>
              <a:rPr lang="en-US" sz="1600" b="1" i="1" baseline="-25000" dirty="0">
                <a:latin typeface="+mj-lt"/>
                <a:cs typeface="Times New Roman"/>
              </a:rPr>
              <a:t>1</a:t>
            </a:r>
            <a:endParaRPr lang="en-US" sz="1600" b="1" dirty="0">
              <a:solidFill>
                <a:schemeClr val="tx1"/>
              </a:solidFill>
              <a:latin typeface="+mj-lt"/>
              <a:cs typeface="Times New Roman"/>
            </a:endParaRPr>
          </a:p>
        </p:txBody>
      </p:sp>
      <p:sp>
        <p:nvSpPr>
          <p:cNvPr id="54" name="Line 40"/>
          <p:cNvSpPr>
            <a:spLocks noChangeAspect="1" noChangeShapeType="1"/>
          </p:cNvSpPr>
          <p:nvPr/>
        </p:nvSpPr>
        <p:spPr bwMode="auto">
          <a:xfrm>
            <a:off x="6657365" y="3548074"/>
            <a:ext cx="0" cy="1747838"/>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55" name="Rectangle 41"/>
          <p:cNvSpPr>
            <a:spLocks noChangeArrowheads="1"/>
          </p:cNvSpPr>
          <p:nvPr/>
        </p:nvSpPr>
        <p:spPr bwMode="auto">
          <a:xfrm>
            <a:off x="6546240" y="5316053"/>
            <a:ext cx="198772"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C03838"/>
                </a:solidFill>
                <a:latin typeface="+mj-lt"/>
                <a:cs typeface="Times New Roman"/>
              </a:rPr>
              <a:t>Y</a:t>
            </a:r>
            <a:r>
              <a:rPr kumimoji="0" lang="en-US" b="1" i="1" baseline="-25000">
                <a:solidFill>
                  <a:srgbClr val="C03838"/>
                </a:solidFill>
                <a:latin typeface="+mj-lt"/>
                <a:cs typeface="Times New Roman"/>
              </a:rPr>
              <a:t>2</a:t>
            </a:r>
            <a:endParaRPr kumimoji="0" lang="en-US" b="1" baseline="-25000">
              <a:solidFill>
                <a:srgbClr val="C03838"/>
              </a:solidFill>
              <a:latin typeface="+mj-lt"/>
              <a:cs typeface="Times New Roman"/>
            </a:endParaRPr>
          </a:p>
        </p:txBody>
      </p:sp>
      <p:sp>
        <p:nvSpPr>
          <p:cNvPr id="57" name="Freeform 52"/>
          <p:cNvSpPr>
            <a:spLocks/>
          </p:cNvSpPr>
          <p:nvPr/>
        </p:nvSpPr>
        <p:spPr bwMode="auto">
          <a:xfrm>
            <a:off x="6209690" y="3813187"/>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grpSp>
        <p:nvGrpSpPr>
          <p:cNvPr id="59" name="Group 58"/>
          <p:cNvGrpSpPr>
            <a:grpSpLocks/>
          </p:cNvGrpSpPr>
          <p:nvPr/>
        </p:nvGrpSpPr>
        <p:grpSpPr bwMode="auto">
          <a:xfrm>
            <a:off x="5371490" y="1966924"/>
            <a:ext cx="2673350" cy="2679700"/>
            <a:chOff x="2802" y="684"/>
            <a:chExt cx="1684" cy="1688"/>
          </a:xfrm>
        </p:grpSpPr>
        <p:sp>
          <p:nvSpPr>
            <p:cNvPr id="60" name="Freeform 33"/>
            <p:cNvSpPr>
              <a:spLocks noChangeAspect="1"/>
            </p:cNvSpPr>
            <p:nvPr/>
          </p:nvSpPr>
          <p:spPr bwMode="auto">
            <a:xfrm>
              <a:off x="3042" y="684"/>
              <a:ext cx="1051" cy="1576"/>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a:endParaRPr>
            </a:p>
          </p:txBody>
        </p:sp>
        <p:sp>
          <p:nvSpPr>
            <p:cNvPr id="69" name="Rectangle 34"/>
            <p:cNvSpPr>
              <a:spLocks noChangeAspect="1" noChangeArrowheads="1"/>
            </p:cNvSpPr>
            <p:nvPr/>
          </p:nvSpPr>
          <p:spPr bwMode="auto">
            <a:xfrm>
              <a:off x="4093" y="2178"/>
              <a:ext cx="393" cy="194"/>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2</a:t>
              </a:r>
              <a:endParaRPr kumimoji="0" lang="en-US" sz="2000" b="1" baseline="-25000" dirty="0">
                <a:solidFill>
                  <a:srgbClr val="053ABF"/>
                </a:solidFill>
                <a:latin typeface="+mj-lt"/>
                <a:cs typeface="Times New Roman"/>
              </a:endParaRPr>
            </a:p>
          </p:txBody>
        </p:sp>
        <p:sp>
          <p:nvSpPr>
            <p:cNvPr id="80" name="Line 54"/>
            <p:cNvSpPr>
              <a:spLocks noChangeShapeType="1"/>
            </p:cNvSpPr>
            <p:nvPr/>
          </p:nvSpPr>
          <p:spPr bwMode="auto">
            <a:xfrm>
              <a:off x="2802" y="930"/>
              <a:ext cx="270"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sp>
          <p:nvSpPr>
            <p:cNvPr id="83" name="Line 56"/>
            <p:cNvSpPr>
              <a:spLocks noChangeShapeType="1"/>
            </p:cNvSpPr>
            <p:nvPr/>
          </p:nvSpPr>
          <p:spPr bwMode="auto">
            <a:xfrm>
              <a:off x="3666" y="2160"/>
              <a:ext cx="270"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a:endParaRPr>
            </a:p>
          </p:txBody>
        </p:sp>
      </p:grpSp>
      <p:grpSp>
        <p:nvGrpSpPr>
          <p:cNvPr id="86" name="Group 57"/>
          <p:cNvGrpSpPr>
            <a:grpSpLocks/>
          </p:cNvGrpSpPr>
          <p:nvPr/>
        </p:nvGrpSpPr>
        <p:grpSpPr bwMode="auto">
          <a:xfrm>
            <a:off x="6598619" y="3348049"/>
            <a:ext cx="323849" cy="246063"/>
            <a:chOff x="3575" y="1554"/>
            <a:chExt cx="204" cy="155"/>
          </a:xfrm>
        </p:grpSpPr>
        <p:sp>
          <p:nvSpPr>
            <p:cNvPr id="94" name="Freeform 38"/>
            <p:cNvSpPr>
              <a:spLocks/>
            </p:cNvSpPr>
            <p:nvPr/>
          </p:nvSpPr>
          <p:spPr bwMode="auto">
            <a:xfrm>
              <a:off x="3575" y="1598"/>
              <a:ext cx="75" cy="75"/>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95" name="Text Box 39"/>
            <p:cNvSpPr txBox="1">
              <a:spLocks noChangeArrowheads="1"/>
            </p:cNvSpPr>
            <p:nvPr/>
          </p:nvSpPr>
          <p:spPr bwMode="auto">
            <a:xfrm>
              <a:off x="3672" y="1554"/>
              <a:ext cx="107" cy="155"/>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a:rPr>
                <a:t>e</a:t>
              </a:r>
              <a:r>
                <a:rPr lang="en-US" sz="1600" b="1" i="1" baseline="-25000" dirty="0">
                  <a:latin typeface="+mj-lt"/>
                  <a:cs typeface="Times New Roman"/>
                </a:rPr>
                <a:t>2</a:t>
              </a:r>
              <a:endParaRPr lang="en-US" sz="1600" b="1" dirty="0">
                <a:solidFill>
                  <a:schemeClr val="tx1"/>
                </a:solidFill>
                <a:latin typeface="+mj-lt"/>
                <a:cs typeface="Times New Roman"/>
              </a:endParaRPr>
            </a:p>
          </p:txBody>
        </p:sp>
      </p:grpSp>
      <p:sp>
        <p:nvSpPr>
          <p:cNvPr id="96" name="Line 59"/>
          <p:cNvSpPr>
            <a:spLocks noChangeShapeType="1"/>
          </p:cNvSpPr>
          <p:nvPr/>
        </p:nvSpPr>
        <p:spPr bwMode="auto">
          <a:xfrm>
            <a:off x="6189053" y="5160974"/>
            <a:ext cx="415925" cy="0"/>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a:latin typeface="+mj-lt"/>
              <a:cs typeface="Times New Roman"/>
            </a:endParaRPr>
          </a:p>
        </p:txBody>
      </p:sp>
      <p:sp>
        <p:nvSpPr>
          <p:cNvPr id="97" name="Line 60"/>
          <p:cNvSpPr>
            <a:spLocks noChangeShapeType="1"/>
          </p:cNvSpPr>
          <p:nvPr/>
        </p:nvSpPr>
        <p:spPr bwMode="auto">
          <a:xfrm flipV="1">
            <a:off x="4838807" y="3525849"/>
            <a:ext cx="0" cy="446088"/>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sz="1600">
              <a:latin typeface="+mj-lt"/>
              <a:cs typeface="Times New Roman"/>
            </a:endParaRPr>
          </a:p>
        </p:txBody>
      </p:sp>
    </p:spTree>
    <p:extLst>
      <p:ext uri="{BB962C8B-B14F-4D97-AF65-F5344CB8AC3E}">
        <p14:creationId xmlns:p14="http://schemas.microsoft.com/office/powerpoint/2010/main" val="265310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4153293" y="1477107"/>
            <a:ext cx="4810953" cy="425156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9512"/>
            <a:ext cx="8904855" cy="596684"/>
          </a:xfrm>
        </p:spPr>
        <p:txBody>
          <a:bodyPr/>
          <a:lstStyle/>
          <a:p>
            <a:r>
              <a:rPr lang="en-US" dirty="0" smtClean="0"/>
              <a:t>AD Increase: Long-Run</a:t>
            </a:r>
          </a:p>
        </p:txBody>
      </p:sp>
      <p:sp>
        <p:nvSpPr>
          <p:cNvPr id="61" name="Text Box 10"/>
          <p:cNvSpPr txBox="1">
            <a:spLocks noChangeArrowheads="1"/>
          </p:cNvSpPr>
          <p:nvPr/>
        </p:nvSpPr>
        <p:spPr bwMode="auto">
          <a:xfrm>
            <a:off x="73112" y="2211713"/>
            <a:ext cx="4080182" cy="270484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In the long-run, strong demand pushes up resource prices, shifting short-run aggregate supply (from </a:t>
            </a:r>
            <a:r>
              <a:rPr lang="en-US" sz="2200" b="1" i="1" dirty="0" smtClean="0">
                <a:solidFill>
                  <a:schemeClr val="accent3">
                    <a:lumMod val="75000"/>
                  </a:schemeClr>
                </a:solidFill>
                <a:latin typeface="+mj-lt"/>
                <a:cs typeface="Times New Roman" pitchFamily="18" charset="0"/>
              </a:rPr>
              <a:t>SRAS</a:t>
            </a:r>
            <a:r>
              <a:rPr lang="en-US" sz="2200" b="1" i="1" baseline="-25000" dirty="0" smtClean="0">
                <a:solidFill>
                  <a:schemeClr val="accent3">
                    <a:lumMod val="75000"/>
                  </a:schemeClr>
                </a:solidFill>
                <a:latin typeface="+mj-lt"/>
                <a:cs typeface="Times New Roman" pitchFamily="18" charset="0"/>
              </a:rPr>
              <a:t>1</a:t>
            </a:r>
            <a:r>
              <a:rPr lang="en-US" sz="2200" dirty="0" smtClean="0">
                <a:latin typeface="+mj-lt"/>
                <a:cs typeface="Times New Roman" pitchFamily="18" charset="0"/>
              </a:rPr>
              <a:t> to </a:t>
            </a:r>
            <a:r>
              <a:rPr lang="en-US" sz="2200" b="1" i="1" dirty="0" smtClean="0">
                <a:solidFill>
                  <a:schemeClr val="accent3">
                    <a:lumMod val="75000"/>
                  </a:schemeClr>
                </a:solidFill>
                <a:latin typeface="+mj-lt"/>
                <a:cs typeface="Times New Roman" pitchFamily="18" charset="0"/>
              </a:rPr>
              <a:t>SRAS</a:t>
            </a:r>
            <a:r>
              <a:rPr lang="en-US" sz="2200" b="1" i="1" baseline="-25000" dirty="0" smtClean="0">
                <a:solidFill>
                  <a:schemeClr val="accent3">
                    <a:lumMod val="75000"/>
                  </a:schemeClr>
                </a:solidFill>
                <a:latin typeface="+mj-lt"/>
                <a:cs typeface="Times New Roman" pitchFamily="18" charset="0"/>
              </a:rPr>
              <a:t>2</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smtClean="0">
                <a:latin typeface="+mj-lt"/>
                <a:cs typeface="Times New Roman" pitchFamily="18" charset="0"/>
              </a:rPr>
              <a:t>The price level rises (from </a:t>
            </a:r>
            <a:r>
              <a:rPr lang="en-US" sz="2200" b="1" i="1" dirty="0" smtClean="0">
                <a:latin typeface="+mj-lt"/>
                <a:cs typeface="Times New Roman" pitchFamily="18" charset="0"/>
              </a:rPr>
              <a:t>P</a:t>
            </a:r>
            <a:r>
              <a:rPr lang="en-US" sz="2200" b="1" i="1" baseline="-25000" dirty="0" smtClean="0">
                <a:latin typeface="+mj-lt"/>
                <a:cs typeface="Times New Roman" pitchFamily="18" charset="0"/>
              </a:rPr>
              <a:t>2</a:t>
            </a:r>
            <a:r>
              <a:rPr lang="en-US" sz="2200" dirty="0" smtClean="0">
                <a:latin typeface="+mj-lt"/>
                <a:cs typeface="Times New Roman" pitchFamily="18" charset="0"/>
              </a:rPr>
              <a:t> </a:t>
            </a:r>
            <a:br>
              <a:rPr lang="en-US" sz="2200" dirty="0" smtClean="0">
                <a:latin typeface="+mj-lt"/>
                <a:cs typeface="Times New Roman" pitchFamily="18" charset="0"/>
              </a:rPr>
            </a:br>
            <a:r>
              <a:rPr lang="en-US" sz="2200" dirty="0" smtClean="0">
                <a:latin typeface="+mj-lt"/>
                <a:cs typeface="Times New Roman" pitchFamily="18" charset="0"/>
              </a:rPr>
              <a:t>to </a:t>
            </a:r>
            <a:r>
              <a:rPr lang="en-US" sz="2200" b="1" i="1" dirty="0" smtClean="0">
                <a:latin typeface="+mj-lt"/>
                <a:cs typeface="Times New Roman" pitchFamily="18" charset="0"/>
              </a:rPr>
              <a:t>P</a:t>
            </a:r>
            <a:r>
              <a:rPr lang="en-US" sz="2200" b="1" i="1" baseline="-25000" dirty="0" smtClean="0">
                <a:latin typeface="+mj-lt"/>
                <a:cs typeface="Times New Roman" pitchFamily="18" charset="0"/>
              </a:rPr>
              <a:t>3</a:t>
            </a:r>
            <a:r>
              <a:rPr lang="en-US" sz="2200" dirty="0" smtClean="0">
                <a:latin typeface="+mj-lt"/>
                <a:cs typeface="Times New Roman" pitchFamily="18" charset="0"/>
              </a:rPr>
              <a:t>) and output recedes to </a:t>
            </a:r>
            <a:br>
              <a:rPr lang="en-US" sz="2200" dirty="0" smtClean="0">
                <a:latin typeface="+mj-lt"/>
                <a:cs typeface="Times New Roman" pitchFamily="18" charset="0"/>
              </a:rPr>
            </a:br>
            <a:r>
              <a:rPr lang="en-US" sz="2200" dirty="0" smtClean="0">
                <a:latin typeface="+mj-lt"/>
                <a:cs typeface="Times New Roman" pitchFamily="18" charset="0"/>
              </a:rPr>
              <a:t>full-employment output again </a:t>
            </a:r>
            <a:br>
              <a:rPr lang="en-US" sz="2200" dirty="0" smtClean="0">
                <a:latin typeface="+mj-lt"/>
                <a:cs typeface="Times New Roman" pitchFamily="18" charset="0"/>
              </a:rPr>
            </a:br>
            <a:r>
              <a:rPr lang="en-US" sz="2200" dirty="0" smtClean="0">
                <a:latin typeface="+mj-lt"/>
                <a:cs typeface="Times New Roman" pitchFamily="18" charset="0"/>
              </a:rPr>
              <a:t>(</a:t>
            </a:r>
            <a:r>
              <a:rPr lang="en-US" sz="2200" b="1" i="1" dirty="0" smtClean="0">
                <a:solidFill>
                  <a:srgbClr val="FF0000"/>
                </a:solidFill>
                <a:latin typeface="+mj-lt"/>
                <a:cs typeface="Times New Roman" pitchFamily="18" charset="0"/>
              </a:rPr>
              <a:t>Y</a:t>
            </a:r>
            <a:r>
              <a:rPr lang="en-US" sz="2200" b="1" i="1" baseline="-25000" dirty="0" smtClean="0">
                <a:solidFill>
                  <a:srgbClr val="FF0000"/>
                </a:solidFill>
                <a:latin typeface="+mj-lt"/>
                <a:cs typeface="Times New Roman" pitchFamily="18" charset="0"/>
              </a:rPr>
              <a:t>F</a:t>
            </a:r>
            <a:r>
              <a:rPr lang="en-US" sz="2200" dirty="0" smtClean="0">
                <a:latin typeface="+mj-lt"/>
                <a:cs typeface="Times New Roman" pitchFamily="18" charset="0"/>
              </a:rPr>
              <a:t> from its temp high,</a:t>
            </a:r>
            <a:r>
              <a:rPr lang="en-US" sz="2200" b="1" i="1" dirty="0" smtClean="0">
                <a:latin typeface="+mj-lt"/>
                <a:cs typeface="Times New Roman" pitchFamily="18" charset="0"/>
              </a:rPr>
              <a:t>Y</a:t>
            </a:r>
            <a:r>
              <a:rPr lang="en-US" sz="2200" b="1" i="1" baseline="-25000" dirty="0" smtClean="0">
                <a:latin typeface="+mj-lt"/>
                <a:cs typeface="Times New Roman" pitchFamily="18" charset="0"/>
              </a:rPr>
              <a:t>2</a:t>
            </a:r>
            <a:r>
              <a:rPr lang="en-US" sz="2200" dirty="0" smtClean="0">
                <a:latin typeface="+mj-lt"/>
                <a:cs typeface="Times New Roman" pitchFamily="18" charset="0"/>
              </a:rPr>
              <a:t>).</a:t>
            </a:r>
          </a:p>
        </p:txBody>
      </p:sp>
      <p:sp>
        <p:nvSpPr>
          <p:cNvPr id="63" name="Text Box 13"/>
          <p:cNvSpPr txBox="1">
            <a:spLocks noChangeAspect="1" noChangeArrowheads="1"/>
          </p:cNvSpPr>
          <p:nvPr/>
        </p:nvSpPr>
        <p:spPr bwMode="auto">
          <a:xfrm>
            <a:off x="4314309" y="1642516"/>
            <a:ext cx="612860"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a:solidFill>
                  <a:srgbClr val="000000"/>
                </a:solidFill>
                <a:latin typeface="+mj-lt"/>
                <a:cs typeface="Times New Roman"/>
              </a:rPr>
              <a:t>Price</a:t>
            </a:r>
            <a:br>
              <a:rPr kumimoji="0" lang="en-US" sz="1600" b="0">
                <a:solidFill>
                  <a:srgbClr val="000000"/>
                </a:solidFill>
                <a:latin typeface="+mj-lt"/>
                <a:cs typeface="Times New Roman"/>
              </a:rPr>
            </a:br>
            <a:r>
              <a:rPr kumimoji="0" lang="en-US" sz="1600" b="0">
                <a:solidFill>
                  <a:srgbClr val="000000"/>
                </a:solidFill>
                <a:latin typeface="+mj-lt"/>
                <a:cs typeface="Times New Roman"/>
              </a:rPr>
              <a:t>Level</a:t>
            </a:r>
            <a:endParaRPr kumimoji="0" lang="en-US" sz="1600" b="0">
              <a:solidFill>
                <a:schemeClr val="tx1"/>
              </a:solidFill>
              <a:latin typeface="+mj-lt"/>
              <a:cs typeface="Times New Roman"/>
            </a:endParaRPr>
          </a:p>
        </p:txBody>
      </p:sp>
      <p:sp>
        <p:nvSpPr>
          <p:cNvPr id="73" name="Line 20"/>
          <p:cNvSpPr>
            <a:spLocks noChangeAspect="1" noChangeShapeType="1"/>
          </p:cNvSpPr>
          <p:nvPr/>
        </p:nvSpPr>
        <p:spPr bwMode="auto">
          <a:xfrm>
            <a:off x="4658361" y="5296941"/>
            <a:ext cx="2687230"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74" name="Rectangle 21"/>
          <p:cNvSpPr>
            <a:spLocks noChangeAspect="1" noChangeArrowheads="1"/>
          </p:cNvSpPr>
          <p:nvPr/>
        </p:nvSpPr>
        <p:spPr bwMode="auto">
          <a:xfrm>
            <a:off x="7345591" y="5192166"/>
            <a:ext cx="1544393" cy="35086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a:rPr>
              <a:t> Goods &amp; Services</a:t>
            </a:r>
            <a:r>
              <a:rPr kumimoji="0" lang="en-US" sz="1200" b="0">
                <a:solidFill>
                  <a:srgbClr val="000000"/>
                </a:solidFill>
                <a:latin typeface="+mj-lt"/>
                <a:cs typeface="Times New Roman"/>
              </a:rPr>
              <a:t/>
            </a:r>
            <a:br>
              <a:rPr kumimoji="0" lang="en-US" sz="1200" b="0">
                <a:solidFill>
                  <a:srgbClr val="000000"/>
                </a:solidFill>
                <a:latin typeface="+mj-lt"/>
                <a:cs typeface="Times New Roman"/>
              </a:rPr>
            </a:br>
            <a:r>
              <a:rPr kumimoji="0" lang="en-US" sz="1200" i="1">
                <a:solidFill>
                  <a:srgbClr val="000000"/>
                </a:solidFill>
                <a:latin typeface="+mj-lt"/>
                <a:cs typeface="Times New Roman"/>
              </a:rPr>
              <a:t>(real GDP)</a:t>
            </a:r>
            <a:endParaRPr kumimoji="0" lang="en-US" sz="2000" i="1">
              <a:solidFill>
                <a:schemeClr val="tx1"/>
              </a:solidFill>
              <a:latin typeface="+mj-lt"/>
              <a:cs typeface="Times New Roman"/>
            </a:endParaRPr>
          </a:p>
        </p:txBody>
      </p:sp>
      <p:grpSp>
        <p:nvGrpSpPr>
          <p:cNvPr id="3" name="Group 27"/>
          <p:cNvGrpSpPr>
            <a:grpSpLocks/>
          </p:cNvGrpSpPr>
          <p:nvPr/>
        </p:nvGrpSpPr>
        <p:grpSpPr bwMode="auto">
          <a:xfrm>
            <a:off x="4590098" y="2074316"/>
            <a:ext cx="142875" cy="3232150"/>
            <a:chOff x="2102" y="764"/>
            <a:chExt cx="90" cy="2036"/>
          </a:xfrm>
        </p:grpSpPr>
        <p:sp>
          <p:nvSpPr>
            <p:cNvPr id="81" name="Line 28"/>
            <p:cNvSpPr>
              <a:spLocks noChangeAspect="1" noChangeShapeType="1"/>
            </p:cNvSpPr>
            <p:nvPr/>
          </p:nvSpPr>
          <p:spPr bwMode="auto">
            <a:xfrm>
              <a:off x="2148" y="2736"/>
              <a:ext cx="0" cy="64"/>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2" name="Line 29"/>
            <p:cNvSpPr>
              <a:spLocks noChangeAspect="1" noChangeShapeType="1"/>
            </p:cNvSpPr>
            <p:nvPr/>
          </p:nvSpPr>
          <p:spPr bwMode="auto">
            <a:xfrm rot="-1844129">
              <a:off x="2106" y="2736"/>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4" name="Group 30"/>
            <p:cNvGrpSpPr>
              <a:grpSpLocks/>
            </p:cNvGrpSpPr>
            <p:nvPr/>
          </p:nvGrpSpPr>
          <p:grpSpPr bwMode="auto">
            <a:xfrm>
              <a:off x="2102" y="764"/>
              <a:ext cx="86" cy="1932"/>
              <a:chOff x="2102" y="756"/>
              <a:chExt cx="86" cy="1932"/>
            </a:xfrm>
          </p:grpSpPr>
          <p:sp>
            <p:nvSpPr>
              <p:cNvPr id="84" name="Line 31"/>
              <p:cNvSpPr>
                <a:spLocks noChangeAspect="1" noChangeShapeType="1"/>
              </p:cNvSpPr>
              <p:nvPr/>
            </p:nvSpPr>
            <p:spPr bwMode="auto">
              <a:xfrm>
                <a:off x="2148" y="756"/>
                <a:ext cx="0" cy="1932"/>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5" name="Line 32"/>
              <p:cNvSpPr>
                <a:spLocks noChangeAspect="1" noChangeShapeType="1"/>
              </p:cNvSpPr>
              <p:nvPr/>
            </p:nvSpPr>
            <p:spPr bwMode="auto">
              <a:xfrm rot="-1844129">
                <a:off x="2102" y="2688"/>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grpSp>
      <p:sp>
        <p:nvSpPr>
          <p:cNvPr id="40" name="Line 3"/>
          <p:cNvSpPr>
            <a:spLocks noChangeShapeType="1"/>
          </p:cNvSpPr>
          <p:nvPr/>
        </p:nvSpPr>
        <p:spPr bwMode="auto">
          <a:xfrm>
            <a:off x="6266840" y="1947874"/>
            <a:ext cx="1588" cy="3341688"/>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a:endParaRPr>
          </a:p>
        </p:txBody>
      </p:sp>
      <p:sp>
        <p:nvSpPr>
          <p:cNvPr id="41" name="Freeform 5"/>
          <p:cNvSpPr>
            <a:spLocks noChangeAspect="1"/>
          </p:cNvSpPr>
          <p:nvPr/>
        </p:nvSpPr>
        <p:spPr bwMode="auto">
          <a:xfrm>
            <a:off x="5141303" y="2025662"/>
            <a:ext cx="1776412" cy="2665412"/>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a:endParaRPr>
          </a:p>
        </p:txBody>
      </p:sp>
      <p:sp>
        <p:nvSpPr>
          <p:cNvPr id="42" name="Rectangle 8"/>
          <p:cNvSpPr>
            <a:spLocks noChangeAspect="1" noChangeArrowheads="1"/>
          </p:cNvSpPr>
          <p:nvPr/>
        </p:nvSpPr>
        <p:spPr bwMode="auto">
          <a:xfrm>
            <a:off x="6905015" y="4557724"/>
            <a:ext cx="623888"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1</a:t>
            </a:r>
            <a:endParaRPr kumimoji="0" lang="en-US" sz="2000" b="1" baseline="-25000" dirty="0">
              <a:solidFill>
                <a:srgbClr val="053ABF"/>
              </a:solidFill>
              <a:latin typeface="+mj-lt"/>
              <a:cs typeface="Times New Roman"/>
            </a:endParaRPr>
          </a:p>
        </p:txBody>
      </p:sp>
      <p:sp>
        <p:nvSpPr>
          <p:cNvPr id="43" name="Rectangle 13"/>
          <p:cNvSpPr>
            <a:spLocks noChangeArrowheads="1"/>
          </p:cNvSpPr>
          <p:nvPr/>
        </p:nvSpPr>
        <p:spPr bwMode="auto">
          <a:xfrm>
            <a:off x="5957620" y="1638659"/>
            <a:ext cx="527388"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C03838"/>
                </a:solidFill>
                <a:latin typeface="+mj-lt"/>
                <a:cs typeface="Times New Roman"/>
              </a:rPr>
              <a:t>LRAS</a:t>
            </a:r>
            <a:endParaRPr kumimoji="0" lang="en-US" sz="2000" b="1" dirty="0">
              <a:solidFill>
                <a:srgbClr val="C03838"/>
              </a:solidFill>
              <a:latin typeface="+mj-lt"/>
              <a:cs typeface="Times New Roman"/>
            </a:endParaRPr>
          </a:p>
        </p:txBody>
      </p:sp>
      <p:sp>
        <p:nvSpPr>
          <p:cNvPr id="44" name="Line 14"/>
          <p:cNvSpPr>
            <a:spLocks noChangeAspect="1" noChangeShapeType="1"/>
          </p:cNvSpPr>
          <p:nvPr/>
        </p:nvSpPr>
        <p:spPr bwMode="auto">
          <a:xfrm flipH="1">
            <a:off x="4717034" y="3487749"/>
            <a:ext cx="1845080" cy="0"/>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45" name="Line 15"/>
          <p:cNvSpPr>
            <a:spLocks noChangeAspect="1" noChangeShapeType="1"/>
          </p:cNvSpPr>
          <p:nvPr/>
        </p:nvSpPr>
        <p:spPr bwMode="auto">
          <a:xfrm flipH="1">
            <a:off x="4723384" y="3862399"/>
            <a:ext cx="1533930" cy="0"/>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46" name="Line 16"/>
          <p:cNvSpPr>
            <a:spLocks noChangeAspect="1" noChangeShapeType="1"/>
          </p:cNvSpPr>
          <p:nvPr/>
        </p:nvSpPr>
        <p:spPr bwMode="auto">
          <a:xfrm>
            <a:off x="6266840" y="3929074"/>
            <a:ext cx="0" cy="1366838"/>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47" name="Rectangle 17"/>
          <p:cNvSpPr>
            <a:spLocks noChangeArrowheads="1"/>
          </p:cNvSpPr>
          <p:nvPr/>
        </p:nvSpPr>
        <p:spPr bwMode="auto">
          <a:xfrm>
            <a:off x="6143015" y="5317641"/>
            <a:ext cx="19075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mj-lt"/>
                <a:cs typeface="Times New Roman"/>
              </a:rPr>
              <a:t>Y</a:t>
            </a:r>
            <a:r>
              <a:rPr kumimoji="0" lang="en-US" b="1" i="1" baseline="-25000" dirty="0">
                <a:solidFill>
                  <a:srgbClr val="C03838"/>
                </a:solidFill>
                <a:latin typeface="+mj-lt"/>
                <a:cs typeface="Times New Roman"/>
              </a:rPr>
              <a:t>F</a:t>
            </a:r>
            <a:endParaRPr kumimoji="0" lang="en-US" b="1" baseline="-25000" dirty="0">
              <a:solidFill>
                <a:srgbClr val="C03838"/>
              </a:solidFill>
              <a:latin typeface="+mj-lt"/>
              <a:cs typeface="Times New Roman"/>
            </a:endParaRPr>
          </a:p>
        </p:txBody>
      </p:sp>
      <p:sp>
        <p:nvSpPr>
          <p:cNvPr id="48" name="Rectangle 19"/>
          <p:cNvSpPr>
            <a:spLocks noChangeAspect="1" noChangeArrowheads="1"/>
          </p:cNvSpPr>
          <p:nvPr/>
        </p:nvSpPr>
        <p:spPr bwMode="auto">
          <a:xfrm>
            <a:off x="4364642" y="3327164"/>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mj-lt"/>
                <a:cs typeface="Times New Roman"/>
              </a:rPr>
              <a:t>P</a:t>
            </a:r>
            <a:r>
              <a:rPr kumimoji="0" lang="en-US" b="1" i="1" baseline="-25000">
                <a:solidFill>
                  <a:srgbClr val="000000"/>
                </a:solidFill>
                <a:latin typeface="+mj-lt"/>
                <a:cs typeface="Times New Roman"/>
              </a:rPr>
              <a:t>2</a:t>
            </a:r>
            <a:endParaRPr kumimoji="0" lang="en-US" b="1" baseline="-25000">
              <a:solidFill>
                <a:schemeClr val="tx1"/>
              </a:solidFill>
              <a:latin typeface="+mj-lt"/>
              <a:cs typeface="Times New Roman"/>
            </a:endParaRPr>
          </a:p>
        </p:txBody>
      </p:sp>
      <p:sp>
        <p:nvSpPr>
          <p:cNvPr id="49" name="Rectangle 22"/>
          <p:cNvSpPr>
            <a:spLocks noChangeAspect="1" noChangeArrowheads="1"/>
          </p:cNvSpPr>
          <p:nvPr/>
        </p:nvSpPr>
        <p:spPr bwMode="auto">
          <a:xfrm>
            <a:off x="4367817" y="3724039"/>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mj-lt"/>
                <a:cs typeface="Times New Roman"/>
              </a:rPr>
              <a:t>P</a:t>
            </a:r>
            <a:r>
              <a:rPr kumimoji="0" lang="en-US" b="1" i="1" baseline="-25000" dirty="0">
                <a:solidFill>
                  <a:srgbClr val="000000"/>
                </a:solidFill>
                <a:latin typeface="+mj-lt"/>
                <a:cs typeface="Times New Roman"/>
              </a:rPr>
              <a:t>1</a:t>
            </a:r>
            <a:endParaRPr kumimoji="0" lang="en-US" b="1" baseline="-25000" dirty="0">
              <a:solidFill>
                <a:schemeClr val="tx1"/>
              </a:solidFill>
              <a:latin typeface="+mj-lt"/>
              <a:cs typeface="Times New Roman"/>
            </a:endParaRPr>
          </a:p>
        </p:txBody>
      </p:sp>
      <p:sp>
        <p:nvSpPr>
          <p:cNvPr id="50" name="Rectangle 23"/>
          <p:cNvSpPr>
            <a:spLocks noChangeAspect="1" noChangeArrowheads="1"/>
          </p:cNvSpPr>
          <p:nvPr/>
        </p:nvSpPr>
        <p:spPr bwMode="auto">
          <a:xfrm>
            <a:off x="7252335" y="2279761"/>
            <a:ext cx="62356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1</a:t>
            </a:r>
            <a:endParaRPr kumimoji="0" lang="en-US" sz="2000" b="1" dirty="0">
              <a:solidFill>
                <a:srgbClr val="006600"/>
              </a:solidFill>
              <a:latin typeface="+mj-lt"/>
              <a:cs typeface="Times New Roman"/>
            </a:endParaRPr>
          </a:p>
        </p:txBody>
      </p:sp>
      <p:sp>
        <p:nvSpPr>
          <p:cNvPr id="51" name="Freeform 24"/>
          <p:cNvSpPr>
            <a:spLocks noChangeAspect="1"/>
          </p:cNvSpPr>
          <p:nvPr/>
        </p:nvSpPr>
        <p:spPr bwMode="auto">
          <a:xfrm>
            <a:off x="5369903" y="2605099"/>
            <a:ext cx="2020887" cy="2057400"/>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a:endParaRPr>
          </a:p>
        </p:txBody>
      </p:sp>
      <p:sp>
        <p:nvSpPr>
          <p:cNvPr id="54" name="Line 40"/>
          <p:cNvSpPr>
            <a:spLocks noChangeAspect="1" noChangeShapeType="1"/>
          </p:cNvSpPr>
          <p:nvPr/>
        </p:nvSpPr>
        <p:spPr bwMode="auto">
          <a:xfrm>
            <a:off x="6657365" y="3548074"/>
            <a:ext cx="0" cy="1747838"/>
          </a:xfrm>
          <a:prstGeom prst="line">
            <a:avLst/>
          </a:prstGeom>
          <a:noFill/>
          <a:ln w="31750" cap="rnd">
            <a:solidFill>
              <a:srgbClr val="000000"/>
            </a:solidFill>
            <a:prstDash val="sysDot"/>
            <a:round/>
            <a:headEnd/>
            <a:tailEnd/>
          </a:ln>
        </p:spPr>
        <p:txBody>
          <a:bodyPr>
            <a:prstTxWarp prst="textNoShape">
              <a:avLst/>
            </a:prstTxWarp>
          </a:bodyPr>
          <a:lstStyle/>
          <a:p>
            <a:endParaRPr lang="en-US" sz="1600">
              <a:latin typeface="+mj-lt"/>
              <a:cs typeface="Times New Roman"/>
            </a:endParaRPr>
          </a:p>
        </p:txBody>
      </p:sp>
      <p:sp>
        <p:nvSpPr>
          <p:cNvPr id="55" name="Rectangle 41"/>
          <p:cNvSpPr>
            <a:spLocks noChangeArrowheads="1"/>
          </p:cNvSpPr>
          <p:nvPr/>
        </p:nvSpPr>
        <p:spPr bwMode="auto">
          <a:xfrm>
            <a:off x="6546240" y="5316053"/>
            <a:ext cx="198772"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C03838"/>
                </a:solidFill>
                <a:latin typeface="+mj-lt"/>
                <a:cs typeface="Times New Roman"/>
              </a:rPr>
              <a:t>Y</a:t>
            </a:r>
            <a:r>
              <a:rPr kumimoji="0" lang="en-US" b="1" i="1" baseline="-25000">
                <a:solidFill>
                  <a:srgbClr val="C03838"/>
                </a:solidFill>
                <a:latin typeface="+mj-lt"/>
                <a:cs typeface="Times New Roman"/>
              </a:rPr>
              <a:t>2</a:t>
            </a:r>
            <a:endParaRPr kumimoji="0" lang="en-US" b="1" baseline="-25000">
              <a:solidFill>
                <a:srgbClr val="C03838"/>
              </a:solidFill>
              <a:latin typeface="+mj-lt"/>
              <a:cs typeface="Times New Roman"/>
            </a:endParaRPr>
          </a:p>
        </p:txBody>
      </p:sp>
      <p:grpSp>
        <p:nvGrpSpPr>
          <p:cNvPr id="6" name="Group 58"/>
          <p:cNvGrpSpPr>
            <a:grpSpLocks/>
          </p:cNvGrpSpPr>
          <p:nvPr/>
        </p:nvGrpSpPr>
        <p:grpSpPr bwMode="auto">
          <a:xfrm>
            <a:off x="5752490" y="1966924"/>
            <a:ext cx="2292350" cy="2679700"/>
            <a:chOff x="3042" y="684"/>
            <a:chExt cx="1444" cy="1688"/>
          </a:xfrm>
        </p:grpSpPr>
        <p:sp>
          <p:nvSpPr>
            <p:cNvPr id="60" name="Freeform 33"/>
            <p:cNvSpPr>
              <a:spLocks noChangeAspect="1"/>
            </p:cNvSpPr>
            <p:nvPr/>
          </p:nvSpPr>
          <p:spPr bwMode="auto">
            <a:xfrm>
              <a:off x="3042" y="684"/>
              <a:ext cx="1051" cy="1576"/>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a:endParaRPr>
            </a:p>
          </p:txBody>
        </p:sp>
        <p:sp>
          <p:nvSpPr>
            <p:cNvPr id="69" name="Rectangle 34"/>
            <p:cNvSpPr>
              <a:spLocks noChangeAspect="1" noChangeArrowheads="1"/>
            </p:cNvSpPr>
            <p:nvPr/>
          </p:nvSpPr>
          <p:spPr bwMode="auto">
            <a:xfrm>
              <a:off x="4093" y="2178"/>
              <a:ext cx="393" cy="194"/>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2</a:t>
              </a:r>
              <a:endParaRPr kumimoji="0" lang="en-US" sz="2000" b="1" baseline="-25000" dirty="0">
                <a:solidFill>
                  <a:srgbClr val="053ABF"/>
                </a:solidFill>
                <a:latin typeface="+mj-lt"/>
                <a:cs typeface="Times New Roman"/>
              </a:endParaRPr>
            </a:p>
          </p:txBody>
        </p:sp>
      </p:grpSp>
      <p:grpSp>
        <p:nvGrpSpPr>
          <p:cNvPr id="7" name="Group 57"/>
          <p:cNvGrpSpPr>
            <a:grpSpLocks/>
          </p:cNvGrpSpPr>
          <p:nvPr/>
        </p:nvGrpSpPr>
        <p:grpSpPr bwMode="auto">
          <a:xfrm>
            <a:off x="6598619" y="3348049"/>
            <a:ext cx="323849" cy="246063"/>
            <a:chOff x="3575" y="1554"/>
            <a:chExt cx="204" cy="155"/>
          </a:xfrm>
        </p:grpSpPr>
        <p:sp>
          <p:nvSpPr>
            <p:cNvPr id="94" name="Freeform 38"/>
            <p:cNvSpPr>
              <a:spLocks/>
            </p:cNvSpPr>
            <p:nvPr/>
          </p:nvSpPr>
          <p:spPr bwMode="auto">
            <a:xfrm>
              <a:off x="3575" y="1598"/>
              <a:ext cx="75" cy="75"/>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sp>
          <p:nvSpPr>
            <p:cNvPr id="95" name="Text Box 39"/>
            <p:cNvSpPr txBox="1">
              <a:spLocks noChangeArrowheads="1"/>
            </p:cNvSpPr>
            <p:nvPr/>
          </p:nvSpPr>
          <p:spPr bwMode="auto">
            <a:xfrm>
              <a:off x="3672" y="1554"/>
              <a:ext cx="107" cy="155"/>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a:rPr>
                <a:t>e</a:t>
              </a:r>
              <a:r>
                <a:rPr lang="en-US" sz="1600" b="1" i="1" baseline="-25000" dirty="0">
                  <a:latin typeface="+mj-lt"/>
                  <a:cs typeface="Times New Roman"/>
                </a:rPr>
                <a:t>2</a:t>
              </a:r>
              <a:endParaRPr lang="en-US" sz="1600" b="1" dirty="0">
                <a:solidFill>
                  <a:schemeClr val="tx1"/>
                </a:solidFill>
                <a:latin typeface="+mj-lt"/>
                <a:cs typeface="Times New Roman"/>
              </a:endParaRPr>
            </a:p>
          </p:txBody>
        </p:sp>
      </p:grpSp>
      <p:sp>
        <p:nvSpPr>
          <p:cNvPr id="52" name="Rectangle 14"/>
          <p:cNvSpPr>
            <a:spLocks noChangeArrowheads="1"/>
          </p:cNvSpPr>
          <p:nvPr/>
        </p:nvSpPr>
        <p:spPr bwMode="auto">
          <a:xfrm>
            <a:off x="6141074" y="5316094"/>
            <a:ext cx="19075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C03838"/>
                </a:solidFill>
                <a:latin typeface="+mj-lt"/>
                <a:cs typeface="Times New Roman"/>
              </a:rPr>
              <a:t>Y</a:t>
            </a:r>
            <a:r>
              <a:rPr kumimoji="0" lang="en-US" b="1" i="1" baseline="-25000">
                <a:solidFill>
                  <a:srgbClr val="C03838"/>
                </a:solidFill>
                <a:latin typeface="+mj-lt"/>
                <a:cs typeface="Times New Roman"/>
              </a:rPr>
              <a:t>F</a:t>
            </a:r>
            <a:endParaRPr kumimoji="0" lang="en-US" b="1" baseline="-25000">
              <a:solidFill>
                <a:srgbClr val="C03838"/>
              </a:solidFill>
              <a:latin typeface="+mj-lt"/>
              <a:cs typeface="Times New Roman"/>
            </a:endParaRPr>
          </a:p>
        </p:txBody>
      </p:sp>
      <p:sp>
        <p:nvSpPr>
          <p:cNvPr id="56" name="Line 37"/>
          <p:cNvSpPr>
            <a:spLocks noChangeAspect="1" noChangeShapeType="1"/>
          </p:cNvSpPr>
          <p:nvPr/>
        </p:nvSpPr>
        <p:spPr bwMode="auto">
          <a:xfrm flipH="1">
            <a:off x="4663122" y="2982469"/>
            <a:ext cx="1592251" cy="0"/>
          </a:xfrm>
          <a:prstGeom prst="line">
            <a:avLst/>
          </a:prstGeom>
          <a:noFill/>
          <a:ln w="31750" cap="rnd">
            <a:solidFill>
              <a:srgbClr val="000000"/>
            </a:solidFill>
            <a:prstDash val="sysDot"/>
            <a:round/>
            <a:headEnd/>
            <a:tailEnd/>
          </a:ln>
        </p:spPr>
        <p:txBody>
          <a:bodyPr>
            <a:prstTxWarp prst="textNoShape">
              <a:avLst/>
            </a:prstTxWarp>
          </a:bodyPr>
          <a:lstStyle/>
          <a:p>
            <a:endParaRPr lang="en-US" b="1">
              <a:latin typeface="+mj-lt"/>
              <a:cs typeface="Times New Roman"/>
            </a:endParaRPr>
          </a:p>
        </p:txBody>
      </p:sp>
      <p:sp>
        <p:nvSpPr>
          <p:cNvPr id="58" name="Rectangle 38"/>
          <p:cNvSpPr>
            <a:spLocks noChangeAspect="1" noChangeArrowheads="1"/>
          </p:cNvSpPr>
          <p:nvPr/>
        </p:nvSpPr>
        <p:spPr bwMode="auto">
          <a:xfrm>
            <a:off x="4362701" y="2809431"/>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mj-lt"/>
                <a:cs typeface="Times New Roman"/>
              </a:rPr>
              <a:t>P</a:t>
            </a:r>
            <a:r>
              <a:rPr kumimoji="0" lang="en-US" b="1" i="1" baseline="-25000" dirty="0">
                <a:solidFill>
                  <a:srgbClr val="000000"/>
                </a:solidFill>
                <a:latin typeface="+mj-lt"/>
                <a:cs typeface="Times New Roman"/>
              </a:rPr>
              <a:t>3</a:t>
            </a:r>
            <a:endParaRPr kumimoji="0" lang="en-US" sz="3200" b="1" baseline="-25000" dirty="0">
              <a:solidFill>
                <a:schemeClr val="tx1"/>
              </a:solidFill>
              <a:latin typeface="+mj-lt"/>
              <a:cs typeface="Times New Roman"/>
            </a:endParaRPr>
          </a:p>
        </p:txBody>
      </p:sp>
      <p:sp>
        <p:nvSpPr>
          <p:cNvPr id="59" name="Line 40"/>
          <p:cNvSpPr>
            <a:spLocks noChangeAspect="1" noChangeShapeType="1"/>
          </p:cNvSpPr>
          <p:nvPr/>
        </p:nvSpPr>
        <p:spPr bwMode="auto">
          <a:xfrm>
            <a:off x="6264899" y="2982469"/>
            <a:ext cx="0" cy="2285156"/>
          </a:xfrm>
          <a:prstGeom prst="line">
            <a:avLst/>
          </a:prstGeom>
          <a:noFill/>
          <a:ln w="31750" cap="rnd">
            <a:solidFill>
              <a:srgbClr val="000000"/>
            </a:solidFill>
            <a:prstDash val="sysDot"/>
            <a:round/>
            <a:headEnd/>
            <a:tailEnd/>
          </a:ln>
        </p:spPr>
        <p:txBody>
          <a:bodyPr>
            <a:prstTxWarp prst="textNoShape">
              <a:avLst/>
            </a:prstTxWarp>
          </a:bodyPr>
          <a:lstStyle/>
          <a:p>
            <a:endParaRPr lang="en-US" b="1">
              <a:latin typeface="+mj-lt"/>
              <a:cs typeface="Times New Roman"/>
            </a:endParaRPr>
          </a:p>
        </p:txBody>
      </p:sp>
      <p:grpSp>
        <p:nvGrpSpPr>
          <p:cNvPr id="62" name="Group 50"/>
          <p:cNvGrpSpPr>
            <a:grpSpLocks/>
          </p:cNvGrpSpPr>
          <p:nvPr/>
        </p:nvGrpSpPr>
        <p:grpSpPr bwMode="auto">
          <a:xfrm>
            <a:off x="5118723" y="1661669"/>
            <a:ext cx="2486025" cy="2414588"/>
            <a:chOff x="2644" y="477"/>
            <a:chExt cx="1566" cy="1521"/>
          </a:xfrm>
        </p:grpSpPr>
        <p:sp>
          <p:nvSpPr>
            <p:cNvPr id="64" name="Freeform 35"/>
            <p:cNvSpPr>
              <a:spLocks noChangeAspect="1"/>
            </p:cNvSpPr>
            <p:nvPr/>
          </p:nvSpPr>
          <p:spPr bwMode="auto">
            <a:xfrm>
              <a:off x="2644" y="676"/>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b="1">
                <a:latin typeface="+mj-lt"/>
                <a:cs typeface="Times New Roman"/>
              </a:endParaRPr>
            </a:p>
          </p:txBody>
        </p:sp>
        <p:sp>
          <p:nvSpPr>
            <p:cNvPr id="65" name="Rectangle 36"/>
            <p:cNvSpPr>
              <a:spLocks noChangeAspect="1" noChangeArrowheads="1"/>
            </p:cNvSpPr>
            <p:nvPr/>
          </p:nvSpPr>
          <p:spPr bwMode="auto">
            <a:xfrm>
              <a:off x="3817" y="477"/>
              <a:ext cx="393"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2</a:t>
              </a:r>
              <a:endParaRPr kumimoji="0" lang="en-US" sz="2000" b="1" baseline="-25000" dirty="0">
                <a:solidFill>
                  <a:srgbClr val="006600"/>
                </a:solidFill>
                <a:latin typeface="+mj-lt"/>
                <a:cs typeface="Times New Roman"/>
              </a:endParaRPr>
            </a:p>
          </p:txBody>
        </p:sp>
        <p:sp>
          <p:nvSpPr>
            <p:cNvPr id="66" name="Line 42"/>
            <p:cNvSpPr>
              <a:spLocks noChangeShapeType="1"/>
            </p:cNvSpPr>
            <p:nvPr/>
          </p:nvSpPr>
          <p:spPr bwMode="auto">
            <a:xfrm>
              <a:off x="3606" y="1104"/>
              <a:ext cx="378" cy="0"/>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b="1">
                <a:latin typeface="+mj-lt"/>
                <a:cs typeface="Times New Roman"/>
              </a:endParaRPr>
            </a:p>
          </p:txBody>
        </p:sp>
        <p:sp>
          <p:nvSpPr>
            <p:cNvPr id="67" name="Line 46"/>
            <p:cNvSpPr>
              <a:spLocks noChangeShapeType="1"/>
            </p:cNvSpPr>
            <p:nvPr/>
          </p:nvSpPr>
          <p:spPr bwMode="auto">
            <a:xfrm>
              <a:off x="2742" y="1986"/>
              <a:ext cx="426" cy="0"/>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b="1">
                <a:latin typeface="+mj-lt"/>
                <a:cs typeface="Times New Roman"/>
              </a:endParaRPr>
            </a:p>
          </p:txBody>
        </p:sp>
      </p:grpSp>
      <p:grpSp>
        <p:nvGrpSpPr>
          <p:cNvPr id="68" name="Group 49"/>
          <p:cNvGrpSpPr>
            <a:grpSpLocks/>
          </p:cNvGrpSpPr>
          <p:nvPr/>
        </p:nvGrpSpPr>
        <p:grpSpPr bwMode="auto">
          <a:xfrm>
            <a:off x="6207750" y="2842769"/>
            <a:ext cx="347663" cy="246062"/>
            <a:chOff x="3330" y="1221"/>
            <a:chExt cx="219" cy="155"/>
          </a:xfrm>
        </p:grpSpPr>
        <p:sp>
          <p:nvSpPr>
            <p:cNvPr id="70" name="Text Box 39"/>
            <p:cNvSpPr txBox="1">
              <a:spLocks noChangeArrowheads="1"/>
            </p:cNvSpPr>
            <p:nvPr/>
          </p:nvSpPr>
          <p:spPr bwMode="auto">
            <a:xfrm>
              <a:off x="3443" y="1221"/>
              <a:ext cx="106" cy="155"/>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a:rPr>
                <a:t>E</a:t>
              </a:r>
              <a:r>
                <a:rPr lang="en-US" sz="1600" b="1" i="1" baseline="-25000" dirty="0">
                  <a:latin typeface="+mj-lt"/>
                  <a:cs typeface="Times New Roman"/>
                </a:rPr>
                <a:t>3</a:t>
              </a:r>
              <a:endParaRPr lang="en-US" sz="1600" b="1" dirty="0">
                <a:solidFill>
                  <a:schemeClr val="tx1"/>
                </a:solidFill>
                <a:latin typeface="+mj-lt"/>
                <a:cs typeface="Times New Roman"/>
              </a:endParaRPr>
            </a:p>
          </p:txBody>
        </p:sp>
        <p:sp>
          <p:nvSpPr>
            <p:cNvPr id="71" name="Freeform 41"/>
            <p:cNvSpPr>
              <a:spLocks/>
            </p:cNvSpPr>
            <p:nvPr/>
          </p:nvSpPr>
          <p:spPr bwMode="auto">
            <a:xfrm>
              <a:off x="3330" y="1265"/>
              <a:ext cx="75" cy="75"/>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b="1">
                <a:latin typeface="+mj-lt"/>
                <a:cs typeface="Times New Roman"/>
              </a:endParaRPr>
            </a:p>
          </p:txBody>
        </p:sp>
      </p:grpSp>
      <p:sp>
        <p:nvSpPr>
          <p:cNvPr id="72" name="Line 51"/>
          <p:cNvSpPr>
            <a:spLocks noChangeShapeType="1"/>
          </p:cNvSpPr>
          <p:nvPr/>
        </p:nvSpPr>
        <p:spPr bwMode="auto">
          <a:xfrm>
            <a:off x="6342687" y="5184331"/>
            <a:ext cx="415925" cy="0"/>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b="1">
              <a:latin typeface="+mj-lt"/>
              <a:cs typeface="Times New Roman"/>
            </a:endParaRPr>
          </a:p>
        </p:txBody>
      </p:sp>
      <p:sp>
        <p:nvSpPr>
          <p:cNvPr id="75" name="Line 52"/>
          <p:cNvSpPr>
            <a:spLocks noChangeShapeType="1"/>
          </p:cNvSpPr>
          <p:nvPr/>
        </p:nvSpPr>
        <p:spPr bwMode="auto">
          <a:xfrm flipV="1">
            <a:off x="4824415" y="3022156"/>
            <a:ext cx="0" cy="550863"/>
          </a:xfrm>
          <a:prstGeom prst="line">
            <a:avLst/>
          </a:prstGeom>
          <a:noFill/>
          <a:ln w="31750">
            <a:solidFill>
              <a:srgbClr val="000000"/>
            </a:solidFill>
            <a:round/>
            <a:headEnd/>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b="1">
              <a:latin typeface="+mj-lt"/>
              <a:cs typeface="Times New Roman"/>
            </a:endParaRPr>
          </a:p>
        </p:txBody>
      </p:sp>
      <p:sp>
        <p:nvSpPr>
          <p:cNvPr id="53" name="Text Box 35"/>
          <p:cNvSpPr txBox="1">
            <a:spLocks noChangeArrowheads="1"/>
          </p:cNvSpPr>
          <p:nvPr/>
        </p:nvSpPr>
        <p:spPr bwMode="auto">
          <a:xfrm>
            <a:off x="6381140" y="3730637"/>
            <a:ext cx="168316"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a:rPr>
              <a:t>E</a:t>
            </a:r>
            <a:r>
              <a:rPr lang="en-US" sz="1600" b="1" i="1" baseline="-25000" dirty="0">
                <a:latin typeface="+mj-lt"/>
                <a:cs typeface="Times New Roman"/>
              </a:rPr>
              <a:t>1</a:t>
            </a:r>
            <a:endParaRPr lang="en-US" sz="1600" b="1" dirty="0">
              <a:solidFill>
                <a:schemeClr val="tx1"/>
              </a:solidFill>
              <a:latin typeface="+mj-lt"/>
              <a:cs typeface="Times New Roman"/>
            </a:endParaRPr>
          </a:p>
        </p:txBody>
      </p:sp>
      <p:sp>
        <p:nvSpPr>
          <p:cNvPr id="57" name="Freeform 52"/>
          <p:cNvSpPr>
            <a:spLocks/>
          </p:cNvSpPr>
          <p:nvPr/>
        </p:nvSpPr>
        <p:spPr bwMode="auto">
          <a:xfrm>
            <a:off x="6209690" y="3813187"/>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sz="1600">
              <a:latin typeface="+mj-lt"/>
              <a:cs typeface="Times New Roman"/>
            </a:endParaRPr>
          </a:p>
        </p:txBody>
      </p:sp>
    </p:spTree>
    <p:extLst>
      <p:ext uri="{BB962C8B-B14F-4D97-AF65-F5344CB8AC3E}">
        <p14:creationId xmlns:p14="http://schemas.microsoft.com/office/powerpoint/2010/main" val="859235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11083"/>
            <a:ext cx="8904855" cy="1045596"/>
          </a:xfrm>
        </p:spPr>
        <p:txBody>
          <a:bodyPr/>
          <a:lstStyle/>
          <a:p>
            <a:pPr>
              <a:lnSpc>
                <a:spcPts val="3500"/>
              </a:lnSpc>
            </a:pPr>
            <a:r>
              <a:rPr lang="en-US" dirty="0" smtClean="0"/>
              <a:t>A Shift to More </a:t>
            </a:r>
            <a:br>
              <a:rPr lang="en-US" dirty="0" smtClean="0"/>
            </a:br>
            <a:r>
              <a:rPr lang="en-US" dirty="0" smtClean="0"/>
              <a:t>Restrictive Monetary Policy</a:t>
            </a:r>
          </a:p>
        </p:txBody>
      </p:sp>
      <p:sp>
        <p:nvSpPr>
          <p:cNvPr id="3" name="Content Placeholder 2"/>
          <p:cNvSpPr>
            <a:spLocks noGrp="1"/>
          </p:cNvSpPr>
          <p:nvPr>
            <p:ph idx="1"/>
          </p:nvPr>
        </p:nvSpPr>
        <p:spPr>
          <a:xfrm>
            <a:off x="140675" y="1108697"/>
            <a:ext cx="8883750" cy="4097642"/>
          </a:xfrm>
        </p:spPr>
        <p:txBody>
          <a:bodyPr/>
          <a:lstStyle/>
          <a:p>
            <a:pPr marL="231775" indent="-231775"/>
            <a:r>
              <a:rPr lang="en-US" dirty="0" smtClean="0">
                <a:solidFill>
                  <a:srgbClr val="32302A"/>
                </a:solidFill>
              </a:rPr>
              <a:t>Suppose the Fed shifts to a more restrictive monetary policy. Typically it will do so by selling bonds which will:</a:t>
            </a:r>
          </a:p>
          <a:p>
            <a:pPr marL="631825" lvl="1" indent="-231775"/>
            <a:r>
              <a:rPr lang="en-US" sz="2800" dirty="0" smtClean="0">
                <a:solidFill>
                  <a:srgbClr val="32302A"/>
                </a:solidFill>
              </a:rPr>
              <a:t>depress bond prices and</a:t>
            </a:r>
          </a:p>
          <a:p>
            <a:pPr marL="631825" lvl="1" indent="-231775"/>
            <a:r>
              <a:rPr lang="en-US" sz="2800" dirty="0" smtClean="0">
                <a:solidFill>
                  <a:srgbClr val="32302A"/>
                </a:solidFill>
              </a:rPr>
              <a:t>drain reserves from the banking system,</a:t>
            </a:r>
          </a:p>
          <a:p>
            <a:pPr marL="631825" lvl="1" indent="-231775"/>
            <a:r>
              <a:rPr lang="en-US" sz="2800" dirty="0" smtClean="0">
                <a:solidFill>
                  <a:srgbClr val="32302A"/>
                </a:solidFill>
              </a:rPr>
              <a:t>which places upward pressure on real interest rates.</a:t>
            </a:r>
          </a:p>
          <a:p>
            <a:pPr marL="231775" indent="-231775"/>
            <a:r>
              <a:rPr lang="en-US" dirty="0" smtClean="0">
                <a:solidFill>
                  <a:srgbClr val="32302A"/>
                </a:solidFill>
              </a:rPr>
              <a:t>As a result, an unanticipated shift to a more restrictive monetary policy reduces aggregate demand and thereby decreases both output and employment.</a:t>
            </a:r>
          </a:p>
        </p:txBody>
      </p:sp>
    </p:spTree>
    <p:extLst>
      <p:ext uri="{BB962C8B-B14F-4D97-AF65-F5344CB8AC3E}">
        <p14:creationId xmlns:p14="http://schemas.microsoft.com/office/powerpoint/2010/main" val="1574565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3"/>
          <p:cNvSpPr>
            <a:spLocks noChangeArrowheads="1"/>
          </p:cNvSpPr>
          <p:nvPr/>
        </p:nvSpPr>
        <p:spPr bwMode="auto">
          <a:xfrm>
            <a:off x="5217138" y="24205"/>
            <a:ext cx="38974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Calibri"/>
              <a:cs typeface="Calibri"/>
            </a:endParaRPr>
          </a:p>
        </p:txBody>
      </p:sp>
      <p:sp>
        <p:nvSpPr>
          <p:cNvPr id="2" name="Title 1"/>
          <p:cNvSpPr>
            <a:spLocks noGrp="1"/>
          </p:cNvSpPr>
          <p:nvPr>
            <p:ph type="title"/>
          </p:nvPr>
        </p:nvSpPr>
        <p:spPr>
          <a:xfrm>
            <a:off x="119569" y="109861"/>
            <a:ext cx="8904855" cy="1166573"/>
          </a:xfrm>
        </p:spPr>
        <p:txBody>
          <a:bodyPr/>
          <a:lstStyle/>
          <a:p>
            <a:pPr>
              <a:lnSpc>
                <a:spcPts val="3500"/>
              </a:lnSpc>
            </a:pPr>
            <a:r>
              <a:rPr lang="en-US" sz="3500" dirty="0" smtClean="0">
                <a:latin typeface="Calibri"/>
                <a:cs typeface="Calibri"/>
              </a:rPr>
              <a:t>Short-run Effects of More </a:t>
            </a:r>
            <a:br>
              <a:rPr lang="en-US" sz="3500" dirty="0" smtClean="0">
                <a:latin typeface="Calibri"/>
                <a:cs typeface="Calibri"/>
              </a:rPr>
            </a:br>
            <a:r>
              <a:rPr lang="en-US" sz="3500" dirty="0" smtClean="0">
                <a:latin typeface="Calibri"/>
                <a:cs typeface="Calibri"/>
              </a:rPr>
              <a:t>Restrictive Monetary Policy</a:t>
            </a:r>
          </a:p>
        </p:txBody>
      </p:sp>
      <p:sp>
        <p:nvSpPr>
          <p:cNvPr id="196" name="Content Placeholder 2"/>
          <p:cNvSpPr>
            <a:spLocks noGrp="1"/>
          </p:cNvSpPr>
          <p:nvPr>
            <p:ph idx="1"/>
          </p:nvPr>
        </p:nvSpPr>
        <p:spPr>
          <a:xfrm>
            <a:off x="49671" y="2252280"/>
            <a:ext cx="5398068" cy="2829643"/>
          </a:xfrm>
        </p:spPr>
        <p:txBody>
          <a:bodyPr/>
          <a:lstStyle/>
          <a:p>
            <a:pPr marL="169863" indent="-169863">
              <a:lnSpc>
                <a:spcPct val="90000"/>
              </a:lnSpc>
            </a:pPr>
            <a:r>
              <a:rPr lang="en-US" sz="2300" dirty="0" smtClean="0">
                <a:solidFill>
                  <a:srgbClr val="32302A"/>
                </a:solidFill>
                <a:latin typeface="Calibri"/>
                <a:ea typeface="ＭＳ Ｐゴシック" pitchFamily="-107" charset="-128"/>
                <a:cs typeface="Calibri"/>
              </a:rPr>
              <a:t>A shift to a </a:t>
            </a:r>
            <a:r>
              <a:rPr lang="en-US" sz="2300" b="1" i="1" dirty="0" smtClean="0">
                <a:solidFill>
                  <a:srgbClr val="32302A"/>
                </a:solidFill>
                <a:latin typeface="Calibri"/>
                <a:ea typeface="ＭＳ Ｐゴシック" pitchFamily="-107" charset="-128"/>
                <a:cs typeface="Calibri"/>
              </a:rPr>
              <a:t>more restrictive monetary policy</a:t>
            </a:r>
            <a:r>
              <a:rPr lang="en-US" sz="2300" dirty="0" smtClean="0">
                <a:solidFill>
                  <a:srgbClr val="32302A"/>
                </a:solidFill>
                <a:latin typeface="Calibri"/>
                <a:ea typeface="ＭＳ Ｐゴシック" pitchFamily="-107" charset="-128"/>
                <a:cs typeface="Calibri"/>
              </a:rPr>
              <a:t>, will increase real interest rates.</a:t>
            </a:r>
          </a:p>
          <a:p>
            <a:pPr marL="169863" indent="-169863">
              <a:lnSpc>
                <a:spcPct val="90000"/>
              </a:lnSpc>
            </a:pPr>
            <a:r>
              <a:rPr lang="en-US" sz="2300" dirty="0" smtClean="0">
                <a:solidFill>
                  <a:srgbClr val="32302A"/>
                </a:solidFill>
                <a:latin typeface="Calibri"/>
                <a:ea typeface="ＭＳ Ｐゴシック" pitchFamily="-107" charset="-128"/>
                <a:cs typeface="Calibri"/>
              </a:rPr>
              <a:t>Higher interest rates decrease aggregate demand (to </a:t>
            </a:r>
            <a:r>
              <a:rPr lang="en-US" sz="2300" b="1" i="1" dirty="0" smtClean="0">
                <a:solidFill>
                  <a:srgbClr val="2962A2"/>
                </a:solidFill>
                <a:latin typeface="Calibri"/>
                <a:ea typeface="ＭＳ Ｐゴシック" pitchFamily="-107" charset="-128"/>
                <a:cs typeface="Calibri"/>
              </a:rPr>
              <a:t>AD</a:t>
            </a:r>
            <a:r>
              <a:rPr lang="en-US" sz="2300" b="1" i="1" baseline="-25000" dirty="0" smtClean="0">
                <a:solidFill>
                  <a:srgbClr val="2962A2"/>
                </a:solidFill>
                <a:latin typeface="Calibri"/>
                <a:ea typeface="ＭＳ Ｐゴシック" pitchFamily="-107" charset="-128"/>
                <a:cs typeface="Calibri"/>
              </a:rPr>
              <a:t>2</a:t>
            </a:r>
            <a:r>
              <a:rPr lang="en-US" sz="2300" dirty="0" smtClean="0">
                <a:solidFill>
                  <a:srgbClr val="32302A"/>
                </a:solidFill>
                <a:latin typeface="Calibri"/>
                <a:ea typeface="ＭＳ Ｐゴシック" pitchFamily="-107" charset="-128"/>
                <a:cs typeface="Calibri"/>
              </a:rPr>
              <a:t>).</a:t>
            </a:r>
          </a:p>
          <a:p>
            <a:pPr marL="169863" indent="-169863">
              <a:lnSpc>
                <a:spcPct val="90000"/>
              </a:lnSpc>
            </a:pPr>
            <a:r>
              <a:rPr lang="en-US" sz="2300" dirty="0" smtClean="0">
                <a:solidFill>
                  <a:srgbClr val="32302A"/>
                </a:solidFill>
                <a:latin typeface="Calibri"/>
                <a:ea typeface="ＭＳ Ｐゴシック" pitchFamily="-107" charset="-128"/>
                <a:cs typeface="Calibri"/>
              </a:rPr>
              <a:t>When the change in </a:t>
            </a:r>
            <a:r>
              <a:rPr lang="en-US" sz="2300" b="1" i="1" dirty="0" smtClean="0">
                <a:solidFill>
                  <a:schemeClr val="accent5">
                    <a:lumMod val="75000"/>
                  </a:schemeClr>
                </a:solidFill>
                <a:latin typeface="Calibri"/>
                <a:ea typeface="ＭＳ Ｐゴシック" pitchFamily="-107" charset="-128"/>
                <a:cs typeface="Calibri"/>
              </a:rPr>
              <a:t>AD</a:t>
            </a:r>
            <a:r>
              <a:rPr lang="en-US" sz="2300" dirty="0" smtClean="0">
                <a:solidFill>
                  <a:srgbClr val="32302A"/>
                </a:solidFill>
                <a:latin typeface="Calibri"/>
                <a:ea typeface="ＭＳ Ｐゴシック" pitchFamily="-107" charset="-128"/>
                <a:cs typeface="Calibri"/>
              </a:rPr>
              <a:t> is unanticipated, real output will decline (to </a:t>
            </a:r>
            <a:r>
              <a:rPr lang="en-US" sz="2300" b="1" i="1" dirty="0" smtClean="0">
                <a:solidFill>
                  <a:srgbClr val="32302A"/>
                </a:solidFill>
                <a:latin typeface="Calibri"/>
                <a:ea typeface="ＭＳ Ｐゴシック" pitchFamily="-107" charset="-128"/>
                <a:cs typeface="Calibri"/>
              </a:rPr>
              <a:t>Y</a:t>
            </a:r>
            <a:r>
              <a:rPr lang="en-US" sz="2300" b="1" i="1" baseline="-25000" dirty="0" smtClean="0">
                <a:solidFill>
                  <a:srgbClr val="32302A"/>
                </a:solidFill>
                <a:latin typeface="Calibri"/>
                <a:ea typeface="ＭＳ Ｐゴシック" pitchFamily="-107" charset="-128"/>
                <a:cs typeface="Calibri"/>
              </a:rPr>
              <a:t>2</a:t>
            </a:r>
            <a:r>
              <a:rPr lang="en-US" sz="2300" dirty="0" smtClean="0">
                <a:solidFill>
                  <a:srgbClr val="32302A"/>
                </a:solidFill>
                <a:latin typeface="Calibri"/>
                <a:ea typeface="ＭＳ Ｐゴシック" pitchFamily="-107" charset="-128"/>
                <a:cs typeface="Calibri"/>
              </a:rPr>
              <a:t>) and downward pressure on prices will result.</a:t>
            </a:r>
          </a:p>
        </p:txBody>
      </p:sp>
      <p:cxnSp>
        <p:nvCxnSpPr>
          <p:cNvPr id="4" name="Straight Connector 3"/>
          <p:cNvCxnSpPr/>
          <p:nvPr/>
        </p:nvCxnSpPr>
        <p:spPr>
          <a:xfrm>
            <a:off x="5482980" y="3379249"/>
            <a:ext cx="3274858"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68" name="Rectangle 8"/>
          <p:cNvSpPr>
            <a:spLocks noChangeArrowheads="1"/>
          </p:cNvSpPr>
          <p:nvPr/>
        </p:nvSpPr>
        <p:spPr bwMode="auto">
          <a:xfrm>
            <a:off x="7801226" y="2370898"/>
            <a:ext cx="0" cy="307777"/>
          </a:xfrm>
          <a:prstGeom prst="rect">
            <a:avLst/>
          </a:prstGeom>
          <a:noFill/>
          <a:ln w="9525">
            <a:noFill/>
            <a:miter lim="800000"/>
            <a:headEnd/>
            <a:tailEnd/>
          </a:ln>
        </p:spPr>
        <p:txBody>
          <a:bodyPr wrap="none" lIns="0" tIns="0" rIns="0" bIns="0">
            <a:prstTxWarp prst="textNoShape">
              <a:avLst/>
            </a:prstTxWarp>
            <a:spAutoFit/>
          </a:bodyPr>
          <a:lstStyle/>
          <a:p>
            <a:endParaRPr kumimoji="0" lang="en-US" sz="2000" b="0">
              <a:solidFill>
                <a:schemeClr val="tx1"/>
              </a:solidFill>
              <a:latin typeface="Calibri"/>
              <a:cs typeface="Calibri"/>
            </a:endParaRPr>
          </a:p>
        </p:txBody>
      </p:sp>
      <p:sp>
        <p:nvSpPr>
          <p:cNvPr id="69" name="Rectangle 10"/>
          <p:cNvSpPr>
            <a:spLocks noChangeArrowheads="1"/>
          </p:cNvSpPr>
          <p:nvPr/>
        </p:nvSpPr>
        <p:spPr bwMode="auto">
          <a:xfrm>
            <a:off x="7677401" y="2558223"/>
            <a:ext cx="381000" cy="230832"/>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rgbClr val="0000FF"/>
                </a:solidFill>
                <a:latin typeface="Calibri"/>
                <a:cs typeface="Calibri"/>
              </a:rPr>
              <a:t>D</a:t>
            </a:r>
            <a:endParaRPr kumimoji="0" lang="en-US" sz="2000" b="1" baseline="-25000" dirty="0">
              <a:solidFill>
                <a:srgbClr val="0000FF"/>
              </a:solidFill>
              <a:latin typeface="Calibri"/>
              <a:cs typeface="Calibri"/>
            </a:endParaRPr>
          </a:p>
        </p:txBody>
      </p:sp>
      <p:sp>
        <p:nvSpPr>
          <p:cNvPr id="70" name="Freeform 11"/>
          <p:cNvSpPr>
            <a:spLocks/>
          </p:cNvSpPr>
          <p:nvPr/>
        </p:nvSpPr>
        <p:spPr bwMode="auto">
          <a:xfrm>
            <a:off x="6308976" y="405573"/>
            <a:ext cx="1341438" cy="2214563"/>
          </a:xfrm>
          <a:custGeom>
            <a:avLst/>
            <a:gdLst>
              <a:gd name="T0" fmla="*/ 29 w 2535"/>
              <a:gd name="T1" fmla="*/ 72 h 4185"/>
              <a:gd name="T2" fmla="*/ 89 w 2535"/>
              <a:gd name="T3" fmla="*/ 214 h 4185"/>
              <a:gd name="T4" fmla="*/ 151 w 2535"/>
              <a:gd name="T5" fmla="*/ 354 h 4185"/>
              <a:gd name="T6" fmla="*/ 212 w 2535"/>
              <a:gd name="T7" fmla="*/ 492 h 4185"/>
              <a:gd name="T8" fmla="*/ 275 w 2535"/>
              <a:gd name="T9" fmla="*/ 628 h 4185"/>
              <a:gd name="T10" fmla="*/ 339 w 2535"/>
              <a:gd name="T11" fmla="*/ 762 h 4185"/>
              <a:gd name="T12" fmla="*/ 402 w 2535"/>
              <a:gd name="T13" fmla="*/ 894 h 4185"/>
              <a:gd name="T14" fmla="*/ 467 w 2535"/>
              <a:gd name="T15" fmla="*/ 1024 h 4185"/>
              <a:gd name="T16" fmla="*/ 532 w 2535"/>
              <a:gd name="T17" fmla="*/ 1152 h 4185"/>
              <a:gd name="T18" fmla="*/ 596 w 2535"/>
              <a:gd name="T19" fmla="*/ 1278 h 4185"/>
              <a:gd name="T20" fmla="*/ 662 w 2535"/>
              <a:gd name="T21" fmla="*/ 1402 h 4185"/>
              <a:gd name="T22" fmla="*/ 727 w 2535"/>
              <a:gd name="T23" fmla="*/ 1523 h 4185"/>
              <a:gd name="T24" fmla="*/ 793 w 2535"/>
              <a:gd name="T25" fmla="*/ 1643 h 4185"/>
              <a:gd name="T26" fmla="*/ 857 w 2535"/>
              <a:gd name="T27" fmla="*/ 1760 h 4185"/>
              <a:gd name="T28" fmla="*/ 923 w 2535"/>
              <a:gd name="T29" fmla="*/ 1874 h 4185"/>
              <a:gd name="T30" fmla="*/ 988 w 2535"/>
              <a:gd name="T31" fmla="*/ 1986 h 4185"/>
              <a:gd name="T32" fmla="*/ 1054 w 2535"/>
              <a:gd name="T33" fmla="*/ 2096 h 4185"/>
              <a:gd name="T34" fmla="*/ 1118 w 2535"/>
              <a:gd name="T35" fmla="*/ 2204 h 4185"/>
              <a:gd name="T36" fmla="*/ 1182 w 2535"/>
              <a:gd name="T37" fmla="*/ 2309 h 4185"/>
              <a:gd name="T38" fmla="*/ 1245 w 2535"/>
              <a:gd name="T39" fmla="*/ 2411 h 4185"/>
              <a:gd name="T40" fmla="*/ 1308 w 2535"/>
              <a:gd name="T41" fmla="*/ 2512 h 4185"/>
              <a:gd name="T42" fmla="*/ 1370 w 2535"/>
              <a:gd name="T43" fmla="*/ 2609 h 4185"/>
              <a:gd name="T44" fmla="*/ 1433 w 2535"/>
              <a:gd name="T45" fmla="*/ 2703 h 4185"/>
              <a:gd name="T46" fmla="*/ 1494 w 2535"/>
              <a:gd name="T47" fmla="*/ 2795 h 4185"/>
              <a:gd name="T48" fmla="*/ 1553 w 2535"/>
              <a:gd name="T49" fmla="*/ 2885 h 4185"/>
              <a:gd name="T50" fmla="*/ 1613 w 2535"/>
              <a:gd name="T51" fmla="*/ 2972 h 4185"/>
              <a:gd name="T52" fmla="*/ 1670 w 2535"/>
              <a:gd name="T53" fmla="*/ 3056 h 4185"/>
              <a:gd name="T54" fmla="*/ 1727 w 2535"/>
              <a:gd name="T55" fmla="*/ 3138 h 4185"/>
              <a:gd name="T56" fmla="*/ 1783 w 2535"/>
              <a:gd name="T57" fmla="*/ 3216 h 4185"/>
              <a:gd name="T58" fmla="*/ 1837 w 2535"/>
              <a:gd name="T59" fmla="*/ 3292 h 4185"/>
              <a:gd name="T60" fmla="*/ 1890 w 2535"/>
              <a:gd name="T61" fmla="*/ 3366 h 4185"/>
              <a:gd name="T62" fmla="*/ 1941 w 2535"/>
              <a:gd name="T63" fmla="*/ 3435 h 4185"/>
              <a:gd name="T64" fmla="*/ 1991 w 2535"/>
              <a:gd name="T65" fmla="*/ 3503 h 4185"/>
              <a:gd name="T66" fmla="*/ 2039 w 2535"/>
              <a:gd name="T67" fmla="*/ 3567 h 4185"/>
              <a:gd name="T68" fmla="*/ 2085 w 2535"/>
              <a:gd name="T69" fmla="*/ 3628 h 4185"/>
              <a:gd name="T70" fmla="*/ 2130 w 2535"/>
              <a:gd name="T71" fmla="*/ 3687 h 4185"/>
              <a:gd name="T72" fmla="*/ 2172 w 2535"/>
              <a:gd name="T73" fmla="*/ 3743 h 4185"/>
              <a:gd name="T74" fmla="*/ 2213 w 2535"/>
              <a:gd name="T75" fmla="*/ 3795 h 4185"/>
              <a:gd name="T76" fmla="*/ 2252 w 2535"/>
              <a:gd name="T77" fmla="*/ 3844 h 4185"/>
              <a:gd name="T78" fmla="*/ 2289 w 2535"/>
              <a:gd name="T79" fmla="*/ 3890 h 4185"/>
              <a:gd name="T80" fmla="*/ 2323 w 2535"/>
              <a:gd name="T81" fmla="*/ 3933 h 4185"/>
              <a:gd name="T82" fmla="*/ 2355 w 2535"/>
              <a:gd name="T83" fmla="*/ 3972 h 4185"/>
              <a:gd name="T84" fmla="*/ 2385 w 2535"/>
              <a:gd name="T85" fmla="*/ 4008 h 4185"/>
              <a:gd name="T86" fmla="*/ 2412 w 2535"/>
              <a:gd name="T87" fmla="*/ 4042 h 4185"/>
              <a:gd name="T88" fmla="*/ 2437 w 2535"/>
              <a:gd name="T89" fmla="*/ 4072 h 4185"/>
              <a:gd name="T90" fmla="*/ 2459 w 2535"/>
              <a:gd name="T91" fmla="*/ 4098 h 4185"/>
              <a:gd name="T92" fmla="*/ 2479 w 2535"/>
              <a:gd name="T93" fmla="*/ 4120 h 4185"/>
              <a:gd name="T94" fmla="*/ 2495 w 2535"/>
              <a:gd name="T95" fmla="*/ 4140 h 4185"/>
              <a:gd name="T96" fmla="*/ 2509 w 2535"/>
              <a:gd name="T97" fmla="*/ 4156 h 4185"/>
              <a:gd name="T98" fmla="*/ 2520 w 2535"/>
              <a:gd name="T99" fmla="*/ 4169 h 4185"/>
              <a:gd name="T100" fmla="*/ 2528 w 2535"/>
              <a:gd name="T101" fmla="*/ 4178 h 4185"/>
              <a:gd name="T102" fmla="*/ 2533 w 2535"/>
              <a:gd name="T103" fmla="*/ 4182 h 4185"/>
              <a:gd name="T104" fmla="*/ 2535 w 2535"/>
              <a:gd name="T105" fmla="*/ 4185 h 4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35"/>
              <a:gd name="T160" fmla="*/ 0 h 4185"/>
              <a:gd name="T161" fmla="*/ 2535 w 2535"/>
              <a:gd name="T162" fmla="*/ 4185 h 4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35" h="4185">
                <a:moveTo>
                  <a:pt x="0" y="0"/>
                </a:moveTo>
                <a:lnTo>
                  <a:pt x="29" y="72"/>
                </a:lnTo>
                <a:lnTo>
                  <a:pt x="59" y="143"/>
                </a:lnTo>
                <a:lnTo>
                  <a:pt x="89" y="214"/>
                </a:lnTo>
                <a:lnTo>
                  <a:pt x="120" y="284"/>
                </a:lnTo>
                <a:lnTo>
                  <a:pt x="151" y="354"/>
                </a:lnTo>
                <a:lnTo>
                  <a:pt x="181" y="424"/>
                </a:lnTo>
                <a:lnTo>
                  <a:pt x="212" y="492"/>
                </a:lnTo>
                <a:lnTo>
                  <a:pt x="244" y="561"/>
                </a:lnTo>
                <a:lnTo>
                  <a:pt x="275" y="628"/>
                </a:lnTo>
                <a:lnTo>
                  <a:pt x="307" y="695"/>
                </a:lnTo>
                <a:lnTo>
                  <a:pt x="339" y="762"/>
                </a:lnTo>
                <a:lnTo>
                  <a:pt x="370" y="828"/>
                </a:lnTo>
                <a:lnTo>
                  <a:pt x="402" y="894"/>
                </a:lnTo>
                <a:lnTo>
                  <a:pt x="435" y="959"/>
                </a:lnTo>
                <a:lnTo>
                  <a:pt x="467" y="1024"/>
                </a:lnTo>
                <a:lnTo>
                  <a:pt x="499" y="1088"/>
                </a:lnTo>
                <a:lnTo>
                  <a:pt x="532" y="1152"/>
                </a:lnTo>
                <a:lnTo>
                  <a:pt x="564" y="1215"/>
                </a:lnTo>
                <a:lnTo>
                  <a:pt x="596" y="1278"/>
                </a:lnTo>
                <a:lnTo>
                  <a:pt x="628" y="1340"/>
                </a:lnTo>
                <a:lnTo>
                  <a:pt x="662" y="1402"/>
                </a:lnTo>
                <a:lnTo>
                  <a:pt x="694" y="1463"/>
                </a:lnTo>
                <a:lnTo>
                  <a:pt x="727" y="1523"/>
                </a:lnTo>
                <a:lnTo>
                  <a:pt x="759" y="1583"/>
                </a:lnTo>
                <a:lnTo>
                  <a:pt x="793" y="1643"/>
                </a:lnTo>
                <a:lnTo>
                  <a:pt x="825" y="1701"/>
                </a:lnTo>
                <a:lnTo>
                  <a:pt x="857" y="1760"/>
                </a:lnTo>
                <a:lnTo>
                  <a:pt x="891" y="1817"/>
                </a:lnTo>
                <a:lnTo>
                  <a:pt x="923" y="1874"/>
                </a:lnTo>
                <a:lnTo>
                  <a:pt x="955" y="1930"/>
                </a:lnTo>
                <a:lnTo>
                  <a:pt x="988" y="1986"/>
                </a:lnTo>
                <a:lnTo>
                  <a:pt x="1021" y="2041"/>
                </a:lnTo>
                <a:lnTo>
                  <a:pt x="1054" y="2096"/>
                </a:lnTo>
                <a:lnTo>
                  <a:pt x="1086" y="2151"/>
                </a:lnTo>
                <a:lnTo>
                  <a:pt x="1118" y="2204"/>
                </a:lnTo>
                <a:lnTo>
                  <a:pt x="1149" y="2256"/>
                </a:lnTo>
                <a:lnTo>
                  <a:pt x="1182" y="2309"/>
                </a:lnTo>
                <a:lnTo>
                  <a:pt x="1214" y="2360"/>
                </a:lnTo>
                <a:lnTo>
                  <a:pt x="1245" y="2411"/>
                </a:lnTo>
                <a:lnTo>
                  <a:pt x="1277" y="2462"/>
                </a:lnTo>
                <a:lnTo>
                  <a:pt x="1308" y="2512"/>
                </a:lnTo>
                <a:lnTo>
                  <a:pt x="1339" y="2560"/>
                </a:lnTo>
                <a:lnTo>
                  <a:pt x="1370" y="2609"/>
                </a:lnTo>
                <a:lnTo>
                  <a:pt x="1402" y="2657"/>
                </a:lnTo>
                <a:lnTo>
                  <a:pt x="1433" y="2703"/>
                </a:lnTo>
                <a:lnTo>
                  <a:pt x="1464" y="2749"/>
                </a:lnTo>
                <a:lnTo>
                  <a:pt x="1494" y="2795"/>
                </a:lnTo>
                <a:lnTo>
                  <a:pt x="1523" y="2840"/>
                </a:lnTo>
                <a:lnTo>
                  <a:pt x="1553" y="2885"/>
                </a:lnTo>
                <a:lnTo>
                  <a:pt x="1583" y="2929"/>
                </a:lnTo>
                <a:lnTo>
                  <a:pt x="1613" y="2972"/>
                </a:lnTo>
                <a:lnTo>
                  <a:pt x="1641" y="3015"/>
                </a:lnTo>
                <a:lnTo>
                  <a:pt x="1670" y="3056"/>
                </a:lnTo>
                <a:lnTo>
                  <a:pt x="1699" y="3097"/>
                </a:lnTo>
                <a:lnTo>
                  <a:pt x="1727" y="3138"/>
                </a:lnTo>
                <a:lnTo>
                  <a:pt x="1755" y="3178"/>
                </a:lnTo>
                <a:lnTo>
                  <a:pt x="1783" y="3216"/>
                </a:lnTo>
                <a:lnTo>
                  <a:pt x="1809" y="3255"/>
                </a:lnTo>
                <a:lnTo>
                  <a:pt x="1837" y="3292"/>
                </a:lnTo>
                <a:lnTo>
                  <a:pt x="1864" y="3330"/>
                </a:lnTo>
                <a:lnTo>
                  <a:pt x="1890" y="3366"/>
                </a:lnTo>
                <a:lnTo>
                  <a:pt x="1915" y="3401"/>
                </a:lnTo>
                <a:lnTo>
                  <a:pt x="1941" y="3435"/>
                </a:lnTo>
                <a:lnTo>
                  <a:pt x="1966" y="3470"/>
                </a:lnTo>
                <a:lnTo>
                  <a:pt x="1991" y="3503"/>
                </a:lnTo>
                <a:lnTo>
                  <a:pt x="2014" y="3536"/>
                </a:lnTo>
                <a:lnTo>
                  <a:pt x="2039" y="3567"/>
                </a:lnTo>
                <a:lnTo>
                  <a:pt x="2063" y="3599"/>
                </a:lnTo>
                <a:lnTo>
                  <a:pt x="2085" y="3628"/>
                </a:lnTo>
                <a:lnTo>
                  <a:pt x="2108" y="3658"/>
                </a:lnTo>
                <a:lnTo>
                  <a:pt x="2130" y="3687"/>
                </a:lnTo>
                <a:lnTo>
                  <a:pt x="2151" y="3716"/>
                </a:lnTo>
                <a:lnTo>
                  <a:pt x="2172" y="3743"/>
                </a:lnTo>
                <a:lnTo>
                  <a:pt x="2193" y="3769"/>
                </a:lnTo>
                <a:lnTo>
                  <a:pt x="2213" y="3795"/>
                </a:lnTo>
                <a:lnTo>
                  <a:pt x="2233" y="3820"/>
                </a:lnTo>
                <a:lnTo>
                  <a:pt x="2252" y="3844"/>
                </a:lnTo>
                <a:lnTo>
                  <a:pt x="2270" y="3867"/>
                </a:lnTo>
                <a:lnTo>
                  <a:pt x="2289" y="3890"/>
                </a:lnTo>
                <a:lnTo>
                  <a:pt x="2306" y="3912"/>
                </a:lnTo>
                <a:lnTo>
                  <a:pt x="2323" y="3933"/>
                </a:lnTo>
                <a:lnTo>
                  <a:pt x="2340" y="3953"/>
                </a:lnTo>
                <a:lnTo>
                  <a:pt x="2355" y="3972"/>
                </a:lnTo>
                <a:lnTo>
                  <a:pt x="2370" y="3991"/>
                </a:lnTo>
                <a:lnTo>
                  <a:pt x="2385" y="4008"/>
                </a:lnTo>
                <a:lnTo>
                  <a:pt x="2398" y="4026"/>
                </a:lnTo>
                <a:lnTo>
                  <a:pt x="2412" y="4042"/>
                </a:lnTo>
                <a:lnTo>
                  <a:pt x="2424" y="4057"/>
                </a:lnTo>
                <a:lnTo>
                  <a:pt x="2437" y="4072"/>
                </a:lnTo>
                <a:lnTo>
                  <a:pt x="2448" y="4085"/>
                </a:lnTo>
                <a:lnTo>
                  <a:pt x="2459" y="4098"/>
                </a:lnTo>
                <a:lnTo>
                  <a:pt x="2469" y="4109"/>
                </a:lnTo>
                <a:lnTo>
                  <a:pt x="2479" y="4120"/>
                </a:lnTo>
                <a:lnTo>
                  <a:pt x="2488" y="4130"/>
                </a:lnTo>
                <a:lnTo>
                  <a:pt x="2495" y="4140"/>
                </a:lnTo>
                <a:lnTo>
                  <a:pt x="2503" y="4149"/>
                </a:lnTo>
                <a:lnTo>
                  <a:pt x="2509" y="4156"/>
                </a:lnTo>
                <a:lnTo>
                  <a:pt x="2515" y="4163"/>
                </a:lnTo>
                <a:lnTo>
                  <a:pt x="2520" y="4169"/>
                </a:lnTo>
                <a:lnTo>
                  <a:pt x="2524" y="4174"/>
                </a:lnTo>
                <a:lnTo>
                  <a:pt x="2528" y="4178"/>
                </a:lnTo>
                <a:lnTo>
                  <a:pt x="2531" y="4181"/>
                </a:lnTo>
                <a:lnTo>
                  <a:pt x="2533" y="4182"/>
                </a:lnTo>
                <a:lnTo>
                  <a:pt x="2534" y="4184"/>
                </a:lnTo>
                <a:lnTo>
                  <a:pt x="2535" y="4185"/>
                </a:lnTo>
              </a:path>
            </a:pathLst>
          </a:custGeom>
          <a:noFill/>
          <a:ln w="57150">
            <a:solidFill>
              <a:srgbClr val="0000FF"/>
            </a:solidFill>
            <a:round/>
            <a:headEnd/>
            <a:tailEnd/>
          </a:ln>
        </p:spPr>
        <p:txBody>
          <a:bodyPr>
            <a:prstTxWarp prst="textNoShape">
              <a:avLst/>
            </a:prstTxWarp>
          </a:bodyPr>
          <a:lstStyle/>
          <a:p>
            <a:endParaRPr lang="en-US">
              <a:latin typeface="Calibri"/>
              <a:cs typeface="Calibri"/>
            </a:endParaRPr>
          </a:p>
        </p:txBody>
      </p:sp>
      <p:sp>
        <p:nvSpPr>
          <p:cNvPr id="71" name="Rectangle 16"/>
          <p:cNvSpPr>
            <a:spLocks noChangeArrowheads="1"/>
          </p:cNvSpPr>
          <p:nvPr/>
        </p:nvSpPr>
        <p:spPr bwMode="auto">
          <a:xfrm>
            <a:off x="5556501" y="1383473"/>
            <a:ext cx="178516"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r</a:t>
            </a:r>
            <a:r>
              <a:rPr kumimoji="0" lang="en-US" b="1" i="1" baseline="-25000" dirty="0">
                <a:solidFill>
                  <a:srgbClr val="000000"/>
                </a:solidFill>
                <a:latin typeface="Calibri"/>
                <a:cs typeface="Calibri"/>
              </a:rPr>
              <a:t>2</a:t>
            </a:r>
            <a:endParaRPr kumimoji="0" lang="en-US" b="1" baseline="-25000" dirty="0">
              <a:solidFill>
                <a:schemeClr val="tx1"/>
              </a:solidFill>
              <a:latin typeface="Calibri"/>
              <a:cs typeface="Calibri"/>
            </a:endParaRPr>
          </a:p>
        </p:txBody>
      </p:sp>
      <p:sp>
        <p:nvSpPr>
          <p:cNvPr id="72" name="Line 17"/>
          <p:cNvSpPr>
            <a:spLocks noChangeShapeType="1"/>
          </p:cNvSpPr>
          <p:nvPr/>
        </p:nvSpPr>
        <p:spPr bwMode="auto">
          <a:xfrm flipH="1">
            <a:off x="5816851" y="1546986"/>
            <a:ext cx="1093788"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73" name="Rectangle 18"/>
          <p:cNvSpPr>
            <a:spLocks noChangeArrowheads="1"/>
          </p:cNvSpPr>
          <p:nvPr/>
        </p:nvSpPr>
        <p:spPr bwMode="auto">
          <a:xfrm>
            <a:off x="6759826" y="2994786"/>
            <a:ext cx="275403"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Q</a:t>
            </a:r>
            <a:r>
              <a:rPr kumimoji="0" lang="en-US" sz="1800" b="1" i="1" baseline="-25000" dirty="0">
                <a:solidFill>
                  <a:srgbClr val="000000"/>
                </a:solidFill>
                <a:latin typeface="Calibri"/>
                <a:cs typeface="Calibri"/>
              </a:rPr>
              <a:t>2</a:t>
            </a:r>
          </a:p>
        </p:txBody>
      </p:sp>
      <p:sp>
        <p:nvSpPr>
          <p:cNvPr id="74" name="Line 19"/>
          <p:cNvSpPr>
            <a:spLocks noChangeShapeType="1"/>
          </p:cNvSpPr>
          <p:nvPr/>
        </p:nvSpPr>
        <p:spPr bwMode="auto">
          <a:xfrm>
            <a:off x="6882064" y="1588261"/>
            <a:ext cx="0" cy="1406525"/>
          </a:xfrm>
          <a:prstGeom prst="line">
            <a:avLst/>
          </a:prstGeom>
          <a:noFill/>
          <a:ln w="31750" cap="rnd">
            <a:solidFill>
              <a:srgbClr val="000000"/>
            </a:solidFill>
            <a:prstDash val="sysDot"/>
            <a:round/>
            <a:headEnd/>
            <a:tailEnd/>
          </a:ln>
        </p:spPr>
        <p:txBody>
          <a:bodyPr wrap="none" lIns="0" tIns="0" rIns="0" bIns="0">
            <a:prstTxWarp prst="textNoShape">
              <a:avLst/>
            </a:prstTxWarp>
            <a:spAutoFit/>
          </a:bodyPr>
          <a:lstStyle/>
          <a:p>
            <a:endParaRPr lang="en-US">
              <a:latin typeface="Calibri"/>
              <a:cs typeface="Calibri"/>
            </a:endParaRPr>
          </a:p>
        </p:txBody>
      </p:sp>
      <p:sp>
        <p:nvSpPr>
          <p:cNvPr id="75" name="Rectangle 21"/>
          <p:cNvSpPr>
            <a:spLocks noChangeArrowheads="1"/>
          </p:cNvSpPr>
          <p:nvPr/>
        </p:nvSpPr>
        <p:spPr bwMode="auto">
          <a:xfrm>
            <a:off x="5567614" y="2132773"/>
            <a:ext cx="178516"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Calibri"/>
                <a:cs typeface="Calibri"/>
              </a:rPr>
              <a:t>r</a:t>
            </a:r>
            <a:r>
              <a:rPr kumimoji="0" lang="en-US" b="1" i="1" baseline="-25000" dirty="0">
                <a:solidFill>
                  <a:srgbClr val="000000"/>
                </a:solidFill>
                <a:latin typeface="Calibri"/>
                <a:cs typeface="Calibri"/>
              </a:rPr>
              <a:t>1</a:t>
            </a:r>
            <a:endParaRPr kumimoji="0" lang="en-US" b="1" baseline="-25000" dirty="0">
              <a:solidFill>
                <a:schemeClr val="tx1"/>
              </a:solidFill>
              <a:latin typeface="Calibri"/>
              <a:cs typeface="Calibri"/>
            </a:endParaRPr>
          </a:p>
        </p:txBody>
      </p:sp>
      <p:sp>
        <p:nvSpPr>
          <p:cNvPr id="76" name="Line 22"/>
          <p:cNvSpPr>
            <a:spLocks noChangeShapeType="1"/>
          </p:cNvSpPr>
          <p:nvPr/>
        </p:nvSpPr>
        <p:spPr bwMode="auto">
          <a:xfrm flipH="1">
            <a:off x="5816851" y="2296286"/>
            <a:ext cx="1565275"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77" name="Rectangle 23"/>
          <p:cNvSpPr>
            <a:spLocks noChangeArrowheads="1"/>
          </p:cNvSpPr>
          <p:nvPr/>
        </p:nvSpPr>
        <p:spPr bwMode="auto">
          <a:xfrm>
            <a:off x="7312276" y="2994786"/>
            <a:ext cx="275403"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a:solidFill>
                  <a:srgbClr val="000000"/>
                </a:solidFill>
                <a:latin typeface="Calibri"/>
                <a:cs typeface="Calibri"/>
              </a:rPr>
              <a:t>Q</a:t>
            </a:r>
            <a:r>
              <a:rPr kumimoji="0" lang="en-US" sz="1800" b="1" i="1" baseline="-25000">
                <a:solidFill>
                  <a:srgbClr val="000000"/>
                </a:solidFill>
                <a:latin typeface="Calibri"/>
                <a:cs typeface="Calibri"/>
              </a:rPr>
              <a:t>1</a:t>
            </a:r>
          </a:p>
        </p:txBody>
      </p:sp>
      <p:sp>
        <p:nvSpPr>
          <p:cNvPr id="78" name="Line 24"/>
          <p:cNvSpPr>
            <a:spLocks noChangeShapeType="1"/>
          </p:cNvSpPr>
          <p:nvPr/>
        </p:nvSpPr>
        <p:spPr bwMode="auto">
          <a:xfrm>
            <a:off x="7398001" y="2286761"/>
            <a:ext cx="0" cy="701675"/>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79" name="Rectangle 25"/>
          <p:cNvSpPr>
            <a:spLocks noChangeArrowheads="1"/>
          </p:cNvSpPr>
          <p:nvPr/>
        </p:nvSpPr>
        <p:spPr bwMode="auto">
          <a:xfrm>
            <a:off x="8166351" y="499236"/>
            <a:ext cx="277813" cy="369332"/>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chemeClr val="tx1"/>
                </a:solidFill>
                <a:latin typeface="Calibri"/>
                <a:cs typeface="Calibri"/>
              </a:rPr>
              <a:t>S</a:t>
            </a:r>
            <a:r>
              <a:rPr kumimoji="0" lang="en-US" sz="2000" b="1" i="1" baseline="-25000" dirty="0">
                <a:solidFill>
                  <a:schemeClr val="tx1"/>
                </a:solidFill>
                <a:latin typeface="Calibri"/>
                <a:cs typeface="Calibri"/>
              </a:rPr>
              <a:t>1</a:t>
            </a:r>
            <a:br>
              <a:rPr kumimoji="0" lang="en-US" sz="2000" b="1" i="1" baseline="-25000" dirty="0">
                <a:solidFill>
                  <a:schemeClr val="tx1"/>
                </a:solidFill>
                <a:latin typeface="Calibri"/>
                <a:cs typeface="Calibri"/>
              </a:rPr>
            </a:br>
            <a:endParaRPr kumimoji="0" lang="en-US" sz="2000" b="1" baseline="-25000" dirty="0">
              <a:solidFill>
                <a:schemeClr val="tx1"/>
              </a:solidFill>
              <a:latin typeface="Calibri"/>
              <a:cs typeface="Calibri"/>
            </a:endParaRPr>
          </a:p>
        </p:txBody>
      </p:sp>
      <p:grpSp>
        <p:nvGrpSpPr>
          <p:cNvPr id="80" name="Group 26"/>
          <p:cNvGrpSpPr>
            <a:grpSpLocks/>
          </p:cNvGrpSpPr>
          <p:nvPr/>
        </p:nvGrpSpPr>
        <p:grpSpPr bwMode="auto">
          <a:xfrm>
            <a:off x="6902701" y="788161"/>
            <a:ext cx="1312863" cy="1981200"/>
            <a:chOff x="4006" y="1774"/>
            <a:chExt cx="827" cy="1248"/>
          </a:xfrm>
        </p:grpSpPr>
        <p:sp>
          <p:nvSpPr>
            <p:cNvPr id="81" name="Freeform 27"/>
            <p:cNvSpPr>
              <a:spLocks/>
            </p:cNvSpPr>
            <p:nvPr/>
          </p:nvSpPr>
          <p:spPr bwMode="auto">
            <a:xfrm>
              <a:off x="4006" y="2721"/>
              <a:ext cx="312" cy="301"/>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chemeClr val="tx1"/>
              </a:solidFill>
              <a:round/>
              <a:headEnd/>
              <a:tailEnd/>
            </a:ln>
          </p:spPr>
          <p:txBody>
            <a:bodyPr>
              <a:prstTxWarp prst="textNoShape">
                <a:avLst/>
              </a:prstTxWarp>
            </a:bodyPr>
            <a:lstStyle/>
            <a:p>
              <a:endParaRPr lang="en-US">
                <a:latin typeface="Calibri"/>
                <a:cs typeface="Calibri"/>
              </a:endParaRPr>
            </a:p>
          </p:txBody>
        </p:sp>
        <p:sp>
          <p:nvSpPr>
            <p:cNvPr id="82" name="Freeform 28"/>
            <p:cNvSpPr>
              <a:spLocks/>
            </p:cNvSpPr>
            <p:nvPr/>
          </p:nvSpPr>
          <p:spPr bwMode="auto">
            <a:xfrm>
              <a:off x="4318" y="1774"/>
              <a:ext cx="515" cy="947"/>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chemeClr val="tx1"/>
              </a:solidFill>
              <a:round/>
              <a:headEnd/>
              <a:tailEnd/>
            </a:ln>
          </p:spPr>
          <p:txBody>
            <a:bodyPr>
              <a:prstTxWarp prst="textNoShape">
                <a:avLst/>
              </a:prstTxWarp>
            </a:bodyPr>
            <a:lstStyle/>
            <a:p>
              <a:endParaRPr lang="en-US">
                <a:latin typeface="Calibri"/>
                <a:cs typeface="Calibri"/>
              </a:endParaRPr>
            </a:p>
          </p:txBody>
        </p:sp>
      </p:grpSp>
      <p:sp>
        <p:nvSpPr>
          <p:cNvPr id="83" name="Freeform 29"/>
          <p:cNvSpPr>
            <a:spLocks/>
          </p:cNvSpPr>
          <p:nvPr/>
        </p:nvSpPr>
        <p:spPr bwMode="auto">
          <a:xfrm>
            <a:off x="7340851" y="2242311"/>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Calibri"/>
              <a:cs typeface="Calibri"/>
            </a:endParaRPr>
          </a:p>
        </p:txBody>
      </p:sp>
      <p:sp>
        <p:nvSpPr>
          <p:cNvPr id="84" name="Line 30"/>
          <p:cNvSpPr>
            <a:spLocks noChangeShapeType="1"/>
          </p:cNvSpPr>
          <p:nvPr/>
        </p:nvSpPr>
        <p:spPr bwMode="auto">
          <a:xfrm>
            <a:off x="5991476" y="1585086"/>
            <a:ext cx="0" cy="658812"/>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wrap="none" lIns="0" tIns="0" rIns="0" bIns="0">
            <a:prstTxWarp prst="textNoShape">
              <a:avLst/>
            </a:prstTxWarp>
            <a:spAutoFit/>
          </a:bodyPr>
          <a:lstStyle/>
          <a:p>
            <a:pPr>
              <a:defRPr/>
            </a:pPr>
            <a:endParaRPr lang="en-US">
              <a:latin typeface="Calibri"/>
              <a:cs typeface="Calibri"/>
            </a:endParaRPr>
          </a:p>
        </p:txBody>
      </p:sp>
      <p:grpSp>
        <p:nvGrpSpPr>
          <p:cNvPr id="85" name="Group 72"/>
          <p:cNvGrpSpPr>
            <a:grpSpLocks/>
          </p:cNvGrpSpPr>
          <p:nvPr/>
        </p:nvGrpSpPr>
        <p:grpSpPr bwMode="auto">
          <a:xfrm>
            <a:off x="6215591" y="221418"/>
            <a:ext cx="1842809" cy="2139955"/>
            <a:chOff x="1681" y="2103"/>
            <a:chExt cx="1157" cy="1353"/>
          </a:xfrm>
        </p:grpSpPr>
        <p:sp>
          <p:nvSpPr>
            <p:cNvPr id="86" name="Rectangle 12"/>
            <p:cNvSpPr>
              <a:spLocks noChangeArrowheads="1"/>
            </p:cNvSpPr>
            <p:nvPr/>
          </p:nvSpPr>
          <p:spPr bwMode="auto">
            <a:xfrm>
              <a:off x="2387" y="2103"/>
              <a:ext cx="201" cy="233"/>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2000" b="1" i="1" dirty="0">
                  <a:solidFill>
                    <a:schemeClr val="tx1"/>
                  </a:solidFill>
                  <a:latin typeface="Calibri"/>
                  <a:cs typeface="Calibri"/>
                </a:rPr>
                <a:t>S</a:t>
              </a:r>
              <a:r>
                <a:rPr kumimoji="0" lang="en-US" sz="2000" b="1" i="1" baseline="-25000" dirty="0">
                  <a:solidFill>
                    <a:schemeClr val="tx1"/>
                  </a:solidFill>
                  <a:latin typeface="Calibri"/>
                  <a:cs typeface="Calibri"/>
                </a:rPr>
                <a:t>2</a:t>
              </a:r>
              <a:br>
                <a:rPr kumimoji="0" lang="en-US" sz="2000" b="1" i="1" baseline="-25000" dirty="0">
                  <a:solidFill>
                    <a:schemeClr val="tx1"/>
                  </a:solidFill>
                  <a:latin typeface="Calibri"/>
                  <a:cs typeface="Calibri"/>
                </a:rPr>
              </a:br>
              <a:endParaRPr kumimoji="0" lang="en-US" sz="2000" b="1" baseline="-25000" dirty="0">
                <a:solidFill>
                  <a:schemeClr val="tx1"/>
                </a:solidFill>
                <a:latin typeface="Calibri"/>
                <a:cs typeface="Calibri"/>
              </a:endParaRPr>
            </a:p>
          </p:txBody>
        </p:sp>
        <p:grpSp>
          <p:nvGrpSpPr>
            <p:cNvPr id="88" name="Group 13"/>
            <p:cNvGrpSpPr>
              <a:grpSpLocks/>
            </p:cNvGrpSpPr>
            <p:nvPr/>
          </p:nvGrpSpPr>
          <p:grpSpPr bwMode="auto">
            <a:xfrm>
              <a:off x="1681" y="2271"/>
              <a:ext cx="745" cy="1087"/>
              <a:chOff x="4059" y="1845"/>
              <a:chExt cx="745" cy="1087"/>
            </a:xfrm>
          </p:grpSpPr>
          <p:sp>
            <p:nvSpPr>
              <p:cNvPr id="91" name="Freeform 14"/>
              <p:cNvSpPr>
                <a:spLocks/>
              </p:cNvSpPr>
              <p:nvPr/>
            </p:nvSpPr>
            <p:spPr bwMode="auto">
              <a:xfrm rot="266308">
                <a:off x="4059" y="2697"/>
                <a:ext cx="243" cy="235"/>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chemeClr val="tx1"/>
                </a:solidFill>
                <a:round/>
                <a:headEnd/>
                <a:tailEnd/>
              </a:ln>
            </p:spPr>
            <p:txBody>
              <a:bodyPr>
                <a:prstTxWarp prst="textNoShape">
                  <a:avLst/>
                </a:prstTxWarp>
              </a:bodyPr>
              <a:lstStyle/>
              <a:p>
                <a:endParaRPr lang="en-US">
                  <a:latin typeface="Calibri"/>
                  <a:cs typeface="Calibri"/>
                </a:endParaRPr>
              </a:p>
            </p:txBody>
          </p:sp>
          <p:sp>
            <p:nvSpPr>
              <p:cNvPr id="92" name="Freeform 15"/>
              <p:cNvSpPr>
                <a:spLocks/>
              </p:cNvSpPr>
              <p:nvPr/>
            </p:nvSpPr>
            <p:spPr bwMode="auto">
              <a:xfrm>
                <a:off x="4302" y="1845"/>
                <a:ext cx="502" cy="868"/>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chemeClr val="tx1"/>
                </a:solidFill>
                <a:round/>
                <a:headEnd/>
                <a:tailEnd/>
              </a:ln>
            </p:spPr>
            <p:txBody>
              <a:bodyPr>
                <a:prstTxWarp prst="textNoShape">
                  <a:avLst/>
                </a:prstTxWarp>
              </a:bodyPr>
              <a:lstStyle/>
              <a:p>
                <a:endParaRPr lang="en-US">
                  <a:latin typeface="Calibri"/>
                  <a:cs typeface="Calibri"/>
                </a:endParaRPr>
              </a:p>
            </p:txBody>
          </p:sp>
        </p:grpSp>
        <p:sp>
          <p:nvSpPr>
            <p:cNvPr id="89" name="Line 31"/>
            <p:cNvSpPr>
              <a:spLocks noChangeShapeType="1"/>
            </p:cNvSpPr>
            <p:nvPr/>
          </p:nvSpPr>
          <p:spPr bwMode="auto">
            <a:xfrm>
              <a:off x="2406" y="2526"/>
              <a:ext cx="432" cy="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Calibri"/>
                <a:cs typeface="Calibri"/>
              </a:endParaRPr>
            </a:p>
          </p:txBody>
        </p:sp>
        <p:sp>
          <p:nvSpPr>
            <p:cNvPr id="90" name="Line 32"/>
            <p:cNvSpPr>
              <a:spLocks noChangeShapeType="1"/>
            </p:cNvSpPr>
            <p:nvPr/>
          </p:nvSpPr>
          <p:spPr bwMode="auto">
            <a:xfrm>
              <a:off x="1806" y="3456"/>
              <a:ext cx="432" cy="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Calibri"/>
                <a:cs typeface="Calibri"/>
              </a:endParaRPr>
            </a:p>
          </p:txBody>
        </p:sp>
      </p:grpSp>
      <p:sp>
        <p:nvSpPr>
          <p:cNvPr id="93" name="Rectangle 33" descr="Parchment"/>
          <p:cNvSpPr>
            <a:spLocks noChangeArrowheads="1"/>
          </p:cNvSpPr>
          <p:nvPr/>
        </p:nvSpPr>
        <p:spPr bwMode="auto">
          <a:xfrm>
            <a:off x="5461251" y="368367"/>
            <a:ext cx="1295400" cy="529376"/>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1600" b="0" dirty="0">
                <a:solidFill>
                  <a:srgbClr val="000000"/>
                </a:solidFill>
                <a:latin typeface="Calibri"/>
                <a:cs typeface="Calibri"/>
              </a:rPr>
              <a:t>Real</a:t>
            </a:r>
            <a:br>
              <a:rPr kumimoji="0" lang="en-US" sz="1600" b="0" dirty="0">
                <a:solidFill>
                  <a:srgbClr val="000000"/>
                </a:solidFill>
                <a:latin typeface="Calibri"/>
                <a:cs typeface="Calibri"/>
              </a:rPr>
            </a:br>
            <a:r>
              <a:rPr kumimoji="0" lang="en-US" sz="1600" b="0" dirty="0">
                <a:solidFill>
                  <a:srgbClr val="000000"/>
                </a:solidFill>
                <a:latin typeface="Calibri"/>
                <a:cs typeface="Calibri"/>
              </a:rPr>
              <a:t>interest</a:t>
            </a:r>
            <a:br>
              <a:rPr kumimoji="0" lang="en-US" sz="1600" b="0" dirty="0">
                <a:solidFill>
                  <a:srgbClr val="000000"/>
                </a:solidFill>
                <a:latin typeface="Calibri"/>
                <a:cs typeface="Calibri"/>
              </a:rPr>
            </a:br>
            <a:r>
              <a:rPr kumimoji="0" lang="en-US" sz="1600" b="0" dirty="0">
                <a:solidFill>
                  <a:srgbClr val="000000"/>
                </a:solidFill>
                <a:latin typeface="Calibri"/>
                <a:cs typeface="Calibri"/>
              </a:rPr>
              <a:t>rate</a:t>
            </a:r>
          </a:p>
        </p:txBody>
      </p:sp>
      <p:sp>
        <p:nvSpPr>
          <p:cNvPr id="94" name="Line 34"/>
          <p:cNvSpPr>
            <a:spLocks noChangeShapeType="1"/>
          </p:cNvSpPr>
          <p:nvPr/>
        </p:nvSpPr>
        <p:spPr bwMode="auto">
          <a:xfrm>
            <a:off x="5835901" y="788161"/>
            <a:ext cx="0" cy="2211386"/>
          </a:xfrm>
          <a:prstGeom prst="line">
            <a:avLst/>
          </a:prstGeom>
          <a:noFill/>
          <a:ln w="28575">
            <a:solidFill>
              <a:srgbClr val="000000"/>
            </a:solidFill>
            <a:round/>
            <a:headEnd/>
            <a:tailEnd/>
          </a:ln>
        </p:spPr>
        <p:txBody>
          <a:bodyPr wrap="square" lIns="0" tIns="0" rIns="0" bIns="0">
            <a:prstTxWarp prst="textNoShape">
              <a:avLst/>
            </a:prstTxWarp>
            <a:spAutoFit/>
          </a:bodyPr>
          <a:lstStyle/>
          <a:p>
            <a:endParaRPr lang="en-US">
              <a:latin typeface="Calibri"/>
              <a:cs typeface="Calibri"/>
            </a:endParaRPr>
          </a:p>
        </p:txBody>
      </p:sp>
      <p:sp>
        <p:nvSpPr>
          <p:cNvPr id="95" name="Line 67"/>
          <p:cNvSpPr>
            <a:spLocks noChangeShapeType="1"/>
          </p:cNvSpPr>
          <p:nvPr/>
        </p:nvSpPr>
        <p:spPr bwMode="auto">
          <a:xfrm>
            <a:off x="5835901" y="2994786"/>
            <a:ext cx="2076450"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a:latin typeface="Calibri"/>
              <a:cs typeface="Calibri"/>
            </a:endParaRPr>
          </a:p>
        </p:txBody>
      </p:sp>
      <p:sp>
        <p:nvSpPr>
          <p:cNvPr id="96" name="Rectangle 68" descr="Parchment"/>
          <p:cNvSpPr>
            <a:spLocks noChangeAspect="1" noChangeArrowheads="1"/>
          </p:cNvSpPr>
          <p:nvPr/>
        </p:nvSpPr>
        <p:spPr bwMode="auto">
          <a:xfrm>
            <a:off x="7989049" y="2692565"/>
            <a:ext cx="755650" cy="599138"/>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a:solidFill>
                  <a:srgbClr val="000000"/>
                </a:solidFill>
                <a:latin typeface="Calibri"/>
                <a:cs typeface="Calibri"/>
              </a:rPr>
              <a:t>Qty of loanable funds</a:t>
            </a:r>
          </a:p>
        </p:txBody>
      </p:sp>
      <p:sp>
        <p:nvSpPr>
          <p:cNvPr id="97" name="Freeform 20"/>
          <p:cNvSpPr>
            <a:spLocks/>
          </p:cNvSpPr>
          <p:nvPr/>
        </p:nvSpPr>
        <p:spPr bwMode="auto">
          <a:xfrm>
            <a:off x="6820151" y="1477136"/>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Calibri"/>
              <a:cs typeface="Calibri"/>
            </a:endParaRPr>
          </a:p>
        </p:txBody>
      </p:sp>
      <p:sp>
        <p:nvSpPr>
          <p:cNvPr id="98" name="Rectangle 4" descr="Parchment"/>
          <p:cNvSpPr>
            <a:spLocks noChangeArrowheads="1"/>
          </p:cNvSpPr>
          <p:nvPr/>
        </p:nvSpPr>
        <p:spPr bwMode="auto">
          <a:xfrm>
            <a:off x="5463739" y="3540970"/>
            <a:ext cx="588359" cy="357021"/>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1600" b="0" dirty="0">
                <a:solidFill>
                  <a:srgbClr val="000000"/>
                </a:solidFill>
                <a:latin typeface="Calibri"/>
                <a:cs typeface="Calibri"/>
              </a:rPr>
              <a:t>Price</a:t>
            </a:r>
            <a:br>
              <a:rPr kumimoji="0" lang="en-US" sz="1600" b="0" dirty="0">
                <a:solidFill>
                  <a:srgbClr val="000000"/>
                </a:solidFill>
                <a:latin typeface="Calibri"/>
                <a:cs typeface="Calibri"/>
              </a:rPr>
            </a:br>
            <a:r>
              <a:rPr kumimoji="0" lang="en-US" sz="1600" b="0" dirty="0">
                <a:solidFill>
                  <a:srgbClr val="000000"/>
                </a:solidFill>
                <a:latin typeface="Calibri"/>
                <a:cs typeface="Calibri"/>
              </a:rPr>
              <a:t>Level</a:t>
            </a:r>
          </a:p>
        </p:txBody>
      </p:sp>
      <p:sp>
        <p:nvSpPr>
          <p:cNvPr id="99" name="Line 5"/>
          <p:cNvSpPr>
            <a:spLocks noChangeShapeType="1"/>
          </p:cNvSpPr>
          <p:nvPr/>
        </p:nvSpPr>
        <p:spPr bwMode="auto">
          <a:xfrm>
            <a:off x="5838389" y="3914153"/>
            <a:ext cx="0" cy="2286000"/>
          </a:xfrm>
          <a:prstGeom prst="line">
            <a:avLst/>
          </a:prstGeom>
          <a:noFill/>
          <a:ln w="28575">
            <a:solidFill>
              <a:srgbClr val="000000"/>
            </a:solidFill>
            <a:round/>
            <a:headEnd/>
            <a:tailEnd/>
          </a:ln>
        </p:spPr>
        <p:txBody>
          <a:bodyPr wrap="square" lIns="0" tIns="0" rIns="0" bIns="0">
            <a:prstTxWarp prst="textNoShape">
              <a:avLst/>
            </a:prstTxWarp>
            <a:spAutoFit/>
          </a:bodyPr>
          <a:lstStyle/>
          <a:p>
            <a:endParaRPr lang="en-US">
              <a:latin typeface="Calibri"/>
              <a:cs typeface="Calibri"/>
            </a:endParaRPr>
          </a:p>
        </p:txBody>
      </p:sp>
      <p:sp>
        <p:nvSpPr>
          <p:cNvPr id="100" name="Line 6"/>
          <p:cNvSpPr>
            <a:spLocks noChangeShapeType="1"/>
          </p:cNvSpPr>
          <p:nvPr/>
        </p:nvSpPr>
        <p:spPr bwMode="auto">
          <a:xfrm>
            <a:off x="5828864" y="6217197"/>
            <a:ext cx="2065338"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a:latin typeface="Calibri"/>
              <a:cs typeface="Calibri"/>
            </a:endParaRPr>
          </a:p>
        </p:txBody>
      </p:sp>
      <p:sp>
        <p:nvSpPr>
          <p:cNvPr id="101" name="Rectangle 7"/>
          <p:cNvSpPr>
            <a:spLocks noChangeArrowheads="1"/>
          </p:cNvSpPr>
          <p:nvPr/>
        </p:nvSpPr>
        <p:spPr bwMode="auto">
          <a:xfrm>
            <a:off x="7873564" y="5907634"/>
            <a:ext cx="943868" cy="576184"/>
          </a:xfrm>
          <a:prstGeom prst="rect">
            <a:avLst/>
          </a:prstGeom>
          <a:noFill/>
          <a:ln w="9525">
            <a:noFill/>
            <a:miter lim="800000"/>
            <a:headEnd/>
            <a:tailEnd/>
          </a:ln>
        </p:spPr>
        <p:txBody>
          <a:bodyPr wrap="none" lIns="92075" tIns="46038" rIns="92075" bIns="46038">
            <a:prstTxWarp prst="textNoShape">
              <a:avLst/>
            </a:prstTxWarp>
            <a:spAutoFit/>
          </a:bodyPr>
          <a:lstStyle/>
          <a:p>
            <a:pPr marL="342900" indent="-342900">
              <a:lnSpc>
                <a:spcPct val="70000"/>
              </a:lnSpc>
            </a:pPr>
            <a:r>
              <a:rPr kumimoji="0" lang="en-US" sz="1600" b="0">
                <a:solidFill>
                  <a:srgbClr val="000000"/>
                </a:solidFill>
                <a:latin typeface="Calibri"/>
                <a:cs typeface="Calibri"/>
              </a:rPr>
              <a:t>Goods &amp;</a:t>
            </a:r>
          </a:p>
          <a:p>
            <a:pPr marL="342900" indent="-342900">
              <a:lnSpc>
                <a:spcPct val="70000"/>
              </a:lnSpc>
            </a:pPr>
            <a:r>
              <a:rPr kumimoji="0" lang="en-US" sz="1600" b="0">
                <a:solidFill>
                  <a:srgbClr val="000000"/>
                </a:solidFill>
                <a:latin typeface="Calibri"/>
                <a:cs typeface="Calibri"/>
              </a:rPr>
              <a:t>Services</a:t>
            </a:r>
            <a:endParaRPr kumimoji="0" lang="en-US" sz="1200" b="0">
              <a:solidFill>
                <a:srgbClr val="000000"/>
              </a:solidFill>
              <a:latin typeface="Calibri"/>
              <a:cs typeface="Calibri"/>
            </a:endParaRPr>
          </a:p>
          <a:p>
            <a:pPr marL="342900" indent="-342900">
              <a:lnSpc>
                <a:spcPct val="70000"/>
              </a:lnSpc>
            </a:pPr>
            <a:r>
              <a:rPr kumimoji="0" lang="en-US" sz="1200" i="1">
                <a:solidFill>
                  <a:srgbClr val="000000"/>
                </a:solidFill>
                <a:latin typeface="Calibri"/>
                <a:cs typeface="Calibri"/>
              </a:rPr>
              <a:t>(real GDP)</a:t>
            </a:r>
          </a:p>
        </p:txBody>
      </p:sp>
      <p:sp>
        <p:nvSpPr>
          <p:cNvPr id="102" name="Rectangle 35"/>
          <p:cNvSpPr>
            <a:spLocks noChangeArrowheads="1"/>
          </p:cNvSpPr>
          <p:nvPr/>
        </p:nvSpPr>
        <p:spPr bwMode="auto">
          <a:xfrm>
            <a:off x="5555814" y="5167859"/>
            <a:ext cx="224439"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P</a:t>
            </a:r>
            <a:r>
              <a:rPr kumimoji="0" lang="en-US" sz="1800" b="1" i="1" baseline="-25000" dirty="0">
                <a:solidFill>
                  <a:srgbClr val="000000"/>
                </a:solidFill>
                <a:latin typeface="Calibri"/>
                <a:cs typeface="Calibri"/>
              </a:rPr>
              <a:t>2</a:t>
            </a:r>
            <a:endParaRPr kumimoji="0" lang="en-US" sz="1800" b="1" baseline="-25000" dirty="0">
              <a:solidFill>
                <a:schemeClr val="tx1"/>
              </a:solidFill>
              <a:latin typeface="Calibri"/>
              <a:cs typeface="Calibri"/>
            </a:endParaRPr>
          </a:p>
        </p:txBody>
      </p:sp>
      <p:sp>
        <p:nvSpPr>
          <p:cNvPr id="103" name="Line 36"/>
          <p:cNvSpPr>
            <a:spLocks noChangeShapeType="1"/>
          </p:cNvSpPr>
          <p:nvPr/>
        </p:nvSpPr>
        <p:spPr bwMode="auto">
          <a:xfrm flipH="1">
            <a:off x="5835214" y="5326609"/>
            <a:ext cx="809625"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04" name="Line 37"/>
          <p:cNvSpPr>
            <a:spLocks noChangeShapeType="1"/>
          </p:cNvSpPr>
          <p:nvPr/>
        </p:nvSpPr>
        <p:spPr bwMode="auto">
          <a:xfrm flipH="1">
            <a:off x="5835214" y="4780509"/>
            <a:ext cx="1266825" cy="0"/>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05" name="Rectangle 38"/>
          <p:cNvSpPr>
            <a:spLocks noChangeArrowheads="1"/>
          </p:cNvSpPr>
          <p:nvPr/>
        </p:nvSpPr>
        <p:spPr bwMode="auto">
          <a:xfrm>
            <a:off x="6587689" y="6215609"/>
            <a:ext cx="23899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Y</a:t>
            </a:r>
            <a:r>
              <a:rPr kumimoji="0" lang="en-US" sz="1800" b="1" i="1" baseline="-25000" dirty="0">
                <a:solidFill>
                  <a:srgbClr val="000000"/>
                </a:solidFill>
                <a:latin typeface="Calibri"/>
                <a:cs typeface="Calibri"/>
              </a:rPr>
              <a:t>2</a:t>
            </a:r>
          </a:p>
        </p:txBody>
      </p:sp>
      <p:sp>
        <p:nvSpPr>
          <p:cNvPr id="106" name="Rectangle 39"/>
          <p:cNvSpPr>
            <a:spLocks noChangeArrowheads="1"/>
          </p:cNvSpPr>
          <p:nvPr/>
        </p:nvSpPr>
        <p:spPr bwMode="auto">
          <a:xfrm>
            <a:off x="6981389" y="6215609"/>
            <a:ext cx="23899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Y</a:t>
            </a:r>
            <a:r>
              <a:rPr kumimoji="0" lang="en-US" sz="1800" b="1" i="1" baseline="-25000" dirty="0">
                <a:solidFill>
                  <a:srgbClr val="000000"/>
                </a:solidFill>
                <a:latin typeface="Calibri"/>
                <a:cs typeface="Calibri"/>
              </a:rPr>
              <a:t>1</a:t>
            </a:r>
          </a:p>
        </p:txBody>
      </p:sp>
      <p:grpSp>
        <p:nvGrpSpPr>
          <p:cNvPr id="107" name="Group 40"/>
          <p:cNvGrpSpPr>
            <a:grpSpLocks/>
          </p:cNvGrpSpPr>
          <p:nvPr/>
        </p:nvGrpSpPr>
        <p:grpSpPr bwMode="auto">
          <a:xfrm>
            <a:off x="6184464" y="3586709"/>
            <a:ext cx="1660525" cy="2238375"/>
            <a:chOff x="3688" y="1407"/>
            <a:chExt cx="1046" cy="1410"/>
          </a:xfrm>
        </p:grpSpPr>
        <p:sp>
          <p:nvSpPr>
            <p:cNvPr id="108" name="Rectangle 41"/>
            <p:cNvSpPr>
              <a:spLocks noChangeArrowheads="1"/>
            </p:cNvSpPr>
            <p:nvPr/>
          </p:nvSpPr>
          <p:spPr bwMode="auto">
            <a:xfrm>
              <a:off x="4464" y="1407"/>
              <a:ext cx="270" cy="167"/>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2100" b="1" i="1" dirty="0">
                  <a:solidFill>
                    <a:srgbClr val="1B8747"/>
                  </a:solidFill>
                  <a:latin typeface="Calibri"/>
                  <a:cs typeface="Calibri"/>
                </a:rPr>
                <a:t>AS</a:t>
              </a:r>
              <a:r>
                <a:rPr kumimoji="0" lang="en-US" sz="2100" b="1" i="1" baseline="-25000" dirty="0">
                  <a:solidFill>
                    <a:srgbClr val="1B8747"/>
                  </a:solidFill>
                  <a:latin typeface="Calibri"/>
                  <a:cs typeface="Calibri"/>
                </a:rPr>
                <a:t>1</a:t>
              </a:r>
              <a:r>
                <a:rPr kumimoji="0" lang="en-US" sz="500" b="1" i="1" baseline="-25000" dirty="0">
                  <a:solidFill>
                    <a:srgbClr val="1B8747"/>
                  </a:solidFill>
                  <a:latin typeface="Calibri"/>
                  <a:cs typeface="Calibri"/>
                </a:rPr>
                <a:t/>
              </a:r>
              <a:br>
                <a:rPr kumimoji="0" lang="en-US" sz="500" b="1" i="1" baseline="-25000" dirty="0">
                  <a:solidFill>
                    <a:srgbClr val="1B8747"/>
                  </a:solidFill>
                  <a:latin typeface="Calibri"/>
                  <a:cs typeface="Calibri"/>
                </a:rPr>
              </a:br>
              <a:endParaRPr kumimoji="0" lang="en-US" sz="500" b="1" baseline="-25000" dirty="0">
                <a:solidFill>
                  <a:srgbClr val="1B8747"/>
                </a:solidFill>
                <a:latin typeface="Calibri"/>
                <a:cs typeface="Calibri"/>
              </a:endParaRPr>
            </a:p>
          </p:txBody>
        </p:sp>
        <p:grpSp>
          <p:nvGrpSpPr>
            <p:cNvPr id="109" name="Group 42"/>
            <p:cNvGrpSpPr>
              <a:grpSpLocks/>
            </p:cNvGrpSpPr>
            <p:nvPr/>
          </p:nvGrpSpPr>
          <p:grpSpPr bwMode="auto">
            <a:xfrm>
              <a:off x="3688" y="1569"/>
              <a:ext cx="827" cy="1248"/>
              <a:chOff x="4006" y="1774"/>
              <a:chExt cx="827" cy="1248"/>
            </a:xfrm>
          </p:grpSpPr>
          <p:sp>
            <p:nvSpPr>
              <p:cNvPr id="110" name="Freeform 43"/>
              <p:cNvSpPr>
                <a:spLocks/>
              </p:cNvSpPr>
              <p:nvPr/>
            </p:nvSpPr>
            <p:spPr bwMode="auto">
              <a:xfrm>
                <a:off x="4006" y="2721"/>
                <a:ext cx="312" cy="301"/>
              </a:xfrm>
              <a:custGeom>
                <a:avLst/>
                <a:gdLst>
                  <a:gd name="T0" fmla="*/ 0 w 936"/>
                  <a:gd name="T1" fmla="*/ 904 h 904"/>
                  <a:gd name="T2" fmla="*/ 32 w 936"/>
                  <a:gd name="T3" fmla="*/ 880 h 904"/>
                  <a:gd name="T4" fmla="*/ 63 w 936"/>
                  <a:gd name="T5" fmla="*/ 855 h 904"/>
                  <a:gd name="T6" fmla="*/ 95 w 936"/>
                  <a:gd name="T7" fmla="*/ 829 h 904"/>
                  <a:gd name="T8" fmla="*/ 128 w 936"/>
                  <a:gd name="T9" fmla="*/ 801 h 904"/>
                  <a:gd name="T10" fmla="*/ 161 w 936"/>
                  <a:gd name="T11" fmla="*/ 772 h 904"/>
                  <a:gd name="T12" fmla="*/ 194 w 936"/>
                  <a:gd name="T13" fmla="*/ 742 h 904"/>
                  <a:gd name="T14" fmla="*/ 228 w 936"/>
                  <a:gd name="T15" fmla="*/ 711 h 904"/>
                  <a:gd name="T16" fmla="*/ 264 w 936"/>
                  <a:gd name="T17" fmla="*/ 679 h 904"/>
                  <a:gd name="T18" fmla="*/ 298 w 936"/>
                  <a:gd name="T19" fmla="*/ 645 h 904"/>
                  <a:gd name="T20" fmla="*/ 335 w 936"/>
                  <a:gd name="T21" fmla="*/ 610 h 904"/>
                  <a:gd name="T22" fmla="*/ 371 w 936"/>
                  <a:gd name="T23" fmla="*/ 574 h 904"/>
                  <a:gd name="T24" fmla="*/ 409 w 936"/>
                  <a:gd name="T25" fmla="*/ 537 h 904"/>
                  <a:gd name="T26" fmla="*/ 448 w 936"/>
                  <a:gd name="T27" fmla="*/ 498 h 904"/>
                  <a:gd name="T28" fmla="*/ 487 w 936"/>
                  <a:gd name="T29" fmla="*/ 459 h 904"/>
                  <a:gd name="T30" fmla="*/ 527 w 936"/>
                  <a:gd name="T31" fmla="*/ 418 h 904"/>
                  <a:gd name="T32" fmla="*/ 568 w 936"/>
                  <a:gd name="T33" fmla="*/ 377 h 904"/>
                  <a:gd name="T34" fmla="*/ 611 w 936"/>
                  <a:gd name="T35" fmla="*/ 334 h 904"/>
                  <a:gd name="T36" fmla="*/ 654 w 936"/>
                  <a:gd name="T37" fmla="*/ 289 h 904"/>
                  <a:gd name="T38" fmla="*/ 698 w 936"/>
                  <a:gd name="T39" fmla="*/ 244 h 904"/>
                  <a:gd name="T40" fmla="*/ 743 w 936"/>
                  <a:gd name="T41" fmla="*/ 197 h 904"/>
                  <a:gd name="T42" fmla="*/ 789 w 936"/>
                  <a:gd name="T43" fmla="*/ 149 h 904"/>
                  <a:gd name="T44" fmla="*/ 837 w 936"/>
                  <a:gd name="T45" fmla="*/ 100 h 904"/>
                  <a:gd name="T46" fmla="*/ 886 w 936"/>
                  <a:gd name="T47" fmla="*/ 51 h 904"/>
                  <a:gd name="T48" fmla="*/ 936 w 936"/>
                  <a:gd name="T49" fmla="*/ 0 h 9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6"/>
                  <a:gd name="T76" fmla="*/ 0 h 904"/>
                  <a:gd name="T77" fmla="*/ 936 w 936"/>
                  <a:gd name="T78" fmla="*/ 904 h 9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6" h="904">
                    <a:moveTo>
                      <a:pt x="0" y="904"/>
                    </a:moveTo>
                    <a:lnTo>
                      <a:pt x="32" y="880"/>
                    </a:lnTo>
                    <a:lnTo>
                      <a:pt x="63" y="855"/>
                    </a:lnTo>
                    <a:lnTo>
                      <a:pt x="95" y="829"/>
                    </a:lnTo>
                    <a:lnTo>
                      <a:pt x="128" y="801"/>
                    </a:lnTo>
                    <a:lnTo>
                      <a:pt x="161" y="772"/>
                    </a:lnTo>
                    <a:lnTo>
                      <a:pt x="194" y="742"/>
                    </a:lnTo>
                    <a:lnTo>
                      <a:pt x="228" y="711"/>
                    </a:lnTo>
                    <a:lnTo>
                      <a:pt x="264" y="679"/>
                    </a:lnTo>
                    <a:lnTo>
                      <a:pt x="298" y="645"/>
                    </a:lnTo>
                    <a:lnTo>
                      <a:pt x="335" y="610"/>
                    </a:lnTo>
                    <a:lnTo>
                      <a:pt x="371" y="574"/>
                    </a:lnTo>
                    <a:lnTo>
                      <a:pt x="409" y="537"/>
                    </a:lnTo>
                    <a:lnTo>
                      <a:pt x="448" y="498"/>
                    </a:lnTo>
                    <a:lnTo>
                      <a:pt x="487" y="459"/>
                    </a:lnTo>
                    <a:lnTo>
                      <a:pt x="527" y="418"/>
                    </a:lnTo>
                    <a:lnTo>
                      <a:pt x="568" y="377"/>
                    </a:lnTo>
                    <a:lnTo>
                      <a:pt x="611" y="334"/>
                    </a:lnTo>
                    <a:lnTo>
                      <a:pt x="654" y="289"/>
                    </a:lnTo>
                    <a:lnTo>
                      <a:pt x="698" y="244"/>
                    </a:lnTo>
                    <a:lnTo>
                      <a:pt x="743" y="197"/>
                    </a:lnTo>
                    <a:lnTo>
                      <a:pt x="789" y="149"/>
                    </a:lnTo>
                    <a:lnTo>
                      <a:pt x="837" y="100"/>
                    </a:lnTo>
                    <a:lnTo>
                      <a:pt x="886" y="51"/>
                    </a:lnTo>
                    <a:lnTo>
                      <a:pt x="936" y="0"/>
                    </a:lnTo>
                  </a:path>
                </a:pathLst>
              </a:custGeom>
              <a:noFill/>
              <a:ln w="57150">
                <a:solidFill>
                  <a:srgbClr val="008000"/>
                </a:solidFill>
                <a:round/>
                <a:headEnd/>
                <a:tailEnd/>
              </a:ln>
            </p:spPr>
            <p:txBody>
              <a:bodyPr>
                <a:prstTxWarp prst="textNoShape">
                  <a:avLst/>
                </a:prstTxWarp>
              </a:bodyPr>
              <a:lstStyle/>
              <a:p>
                <a:endParaRPr lang="en-US">
                  <a:latin typeface="Calibri"/>
                  <a:cs typeface="Calibri"/>
                </a:endParaRPr>
              </a:p>
            </p:txBody>
          </p:sp>
          <p:sp>
            <p:nvSpPr>
              <p:cNvPr id="111" name="Freeform 44"/>
              <p:cNvSpPr>
                <a:spLocks/>
              </p:cNvSpPr>
              <p:nvPr/>
            </p:nvSpPr>
            <p:spPr bwMode="auto">
              <a:xfrm>
                <a:off x="4318" y="1774"/>
                <a:ext cx="515" cy="947"/>
              </a:xfrm>
              <a:custGeom>
                <a:avLst/>
                <a:gdLst>
                  <a:gd name="T0" fmla="*/ 50 w 1545"/>
                  <a:gd name="T1" fmla="*/ 2788 h 2840"/>
                  <a:gd name="T2" fmla="*/ 146 w 1545"/>
                  <a:gd name="T3" fmla="*/ 2684 h 2840"/>
                  <a:gd name="T4" fmla="*/ 239 w 1545"/>
                  <a:gd name="T5" fmla="*/ 2575 h 2840"/>
                  <a:gd name="T6" fmla="*/ 328 w 1545"/>
                  <a:gd name="T7" fmla="*/ 2464 h 2840"/>
                  <a:gd name="T8" fmla="*/ 414 w 1545"/>
                  <a:gd name="T9" fmla="*/ 2351 h 2840"/>
                  <a:gd name="T10" fmla="*/ 496 w 1545"/>
                  <a:gd name="T11" fmla="*/ 2236 h 2840"/>
                  <a:gd name="T12" fmla="*/ 576 w 1545"/>
                  <a:gd name="T13" fmla="*/ 2119 h 2840"/>
                  <a:gd name="T14" fmla="*/ 652 w 1545"/>
                  <a:gd name="T15" fmla="*/ 2000 h 2840"/>
                  <a:gd name="T16" fmla="*/ 725 w 1545"/>
                  <a:gd name="T17" fmla="*/ 1882 h 2840"/>
                  <a:gd name="T18" fmla="*/ 795 w 1545"/>
                  <a:gd name="T19" fmla="*/ 1763 h 2840"/>
                  <a:gd name="T20" fmla="*/ 861 w 1545"/>
                  <a:gd name="T21" fmla="*/ 1644 h 2840"/>
                  <a:gd name="T22" fmla="*/ 925 w 1545"/>
                  <a:gd name="T23" fmla="*/ 1527 h 2840"/>
                  <a:gd name="T24" fmla="*/ 985 w 1545"/>
                  <a:gd name="T25" fmla="*/ 1409 h 2840"/>
                  <a:gd name="T26" fmla="*/ 1042 w 1545"/>
                  <a:gd name="T27" fmla="*/ 1294 h 2840"/>
                  <a:gd name="T28" fmla="*/ 1096 w 1545"/>
                  <a:gd name="T29" fmla="*/ 1181 h 2840"/>
                  <a:gd name="T30" fmla="*/ 1146 w 1545"/>
                  <a:gd name="T31" fmla="*/ 1070 h 2840"/>
                  <a:gd name="T32" fmla="*/ 1194 w 1545"/>
                  <a:gd name="T33" fmla="*/ 962 h 2840"/>
                  <a:gd name="T34" fmla="*/ 1239 w 1545"/>
                  <a:gd name="T35" fmla="*/ 858 h 2840"/>
                  <a:gd name="T36" fmla="*/ 1280 w 1545"/>
                  <a:gd name="T37" fmla="*/ 757 h 2840"/>
                  <a:gd name="T38" fmla="*/ 1318 w 1545"/>
                  <a:gd name="T39" fmla="*/ 661 h 2840"/>
                  <a:gd name="T40" fmla="*/ 1353 w 1545"/>
                  <a:gd name="T41" fmla="*/ 569 h 2840"/>
                  <a:gd name="T42" fmla="*/ 1385 w 1545"/>
                  <a:gd name="T43" fmla="*/ 482 h 2840"/>
                  <a:gd name="T44" fmla="*/ 1415 w 1545"/>
                  <a:gd name="T45" fmla="*/ 401 h 2840"/>
                  <a:gd name="T46" fmla="*/ 1441 w 1545"/>
                  <a:gd name="T47" fmla="*/ 327 h 2840"/>
                  <a:gd name="T48" fmla="*/ 1464 w 1545"/>
                  <a:gd name="T49" fmla="*/ 258 h 2840"/>
                  <a:gd name="T50" fmla="*/ 1485 w 1545"/>
                  <a:gd name="T51" fmla="*/ 198 h 2840"/>
                  <a:gd name="T52" fmla="*/ 1502 w 1545"/>
                  <a:gd name="T53" fmla="*/ 144 h 2840"/>
                  <a:gd name="T54" fmla="*/ 1516 w 1545"/>
                  <a:gd name="T55" fmla="*/ 97 h 2840"/>
                  <a:gd name="T56" fmla="*/ 1527 w 1545"/>
                  <a:gd name="T57" fmla="*/ 59 h 2840"/>
                  <a:gd name="T58" fmla="*/ 1536 w 1545"/>
                  <a:gd name="T59" fmla="*/ 31 h 2840"/>
                  <a:gd name="T60" fmla="*/ 1542 w 1545"/>
                  <a:gd name="T61" fmla="*/ 11 h 2840"/>
                  <a:gd name="T62" fmla="*/ 1544 w 1545"/>
                  <a:gd name="T63" fmla="*/ 1 h 28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5"/>
                  <a:gd name="T97" fmla="*/ 0 h 2840"/>
                  <a:gd name="T98" fmla="*/ 1545 w 1545"/>
                  <a:gd name="T99" fmla="*/ 2840 h 28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5" h="2840">
                    <a:moveTo>
                      <a:pt x="0" y="2840"/>
                    </a:moveTo>
                    <a:lnTo>
                      <a:pt x="50" y="2788"/>
                    </a:lnTo>
                    <a:lnTo>
                      <a:pt x="98" y="2737"/>
                    </a:lnTo>
                    <a:lnTo>
                      <a:pt x="146" y="2684"/>
                    </a:lnTo>
                    <a:lnTo>
                      <a:pt x="192" y="2630"/>
                    </a:lnTo>
                    <a:lnTo>
                      <a:pt x="239" y="2575"/>
                    </a:lnTo>
                    <a:lnTo>
                      <a:pt x="283" y="2520"/>
                    </a:lnTo>
                    <a:lnTo>
                      <a:pt x="328" y="2464"/>
                    </a:lnTo>
                    <a:lnTo>
                      <a:pt x="371" y="2408"/>
                    </a:lnTo>
                    <a:lnTo>
                      <a:pt x="414" y="2351"/>
                    </a:lnTo>
                    <a:lnTo>
                      <a:pt x="456" y="2294"/>
                    </a:lnTo>
                    <a:lnTo>
                      <a:pt x="496" y="2236"/>
                    </a:lnTo>
                    <a:lnTo>
                      <a:pt x="536" y="2177"/>
                    </a:lnTo>
                    <a:lnTo>
                      <a:pt x="576" y="2119"/>
                    </a:lnTo>
                    <a:lnTo>
                      <a:pt x="615" y="2060"/>
                    </a:lnTo>
                    <a:lnTo>
                      <a:pt x="652" y="2000"/>
                    </a:lnTo>
                    <a:lnTo>
                      <a:pt x="690" y="1942"/>
                    </a:lnTo>
                    <a:lnTo>
                      <a:pt x="725" y="1882"/>
                    </a:lnTo>
                    <a:lnTo>
                      <a:pt x="760" y="1823"/>
                    </a:lnTo>
                    <a:lnTo>
                      <a:pt x="795" y="1763"/>
                    </a:lnTo>
                    <a:lnTo>
                      <a:pt x="829" y="1704"/>
                    </a:lnTo>
                    <a:lnTo>
                      <a:pt x="861" y="1644"/>
                    </a:lnTo>
                    <a:lnTo>
                      <a:pt x="893" y="1585"/>
                    </a:lnTo>
                    <a:lnTo>
                      <a:pt x="925" y="1527"/>
                    </a:lnTo>
                    <a:lnTo>
                      <a:pt x="955" y="1467"/>
                    </a:lnTo>
                    <a:lnTo>
                      <a:pt x="985" y="1409"/>
                    </a:lnTo>
                    <a:lnTo>
                      <a:pt x="1013" y="1352"/>
                    </a:lnTo>
                    <a:lnTo>
                      <a:pt x="1042" y="1294"/>
                    </a:lnTo>
                    <a:lnTo>
                      <a:pt x="1069" y="1237"/>
                    </a:lnTo>
                    <a:lnTo>
                      <a:pt x="1096" y="1181"/>
                    </a:lnTo>
                    <a:lnTo>
                      <a:pt x="1121" y="1125"/>
                    </a:lnTo>
                    <a:lnTo>
                      <a:pt x="1146" y="1070"/>
                    </a:lnTo>
                    <a:lnTo>
                      <a:pt x="1170" y="1015"/>
                    </a:lnTo>
                    <a:lnTo>
                      <a:pt x="1194" y="962"/>
                    </a:lnTo>
                    <a:lnTo>
                      <a:pt x="1217" y="909"/>
                    </a:lnTo>
                    <a:lnTo>
                      <a:pt x="1239" y="858"/>
                    </a:lnTo>
                    <a:lnTo>
                      <a:pt x="1259" y="807"/>
                    </a:lnTo>
                    <a:lnTo>
                      <a:pt x="1280" y="757"/>
                    </a:lnTo>
                    <a:lnTo>
                      <a:pt x="1299" y="708"/>
                    </a:lnTo>
                    <a:lnTo>
                      <a:pt x="1318" y="661"/>
                    </a:lnTo>
                    <a:lnTo>
                      <a:pt x="1336" y="614"/>
                    </a:lnTo>
                    <a:lnTo>
                      <a:pt x="1353" y="569"/>
                    </a:lnTo>
                    <a:lnTo>
                      <a:pt x="1369" y="525"/>
                    </a:lnTo>
                    <a:lnTo>
                      <a:pt x="1385" y="482"/>
                    </a:lnTo>
                    <a:lnTo>
                      <a:pt x="1400" y="441"/>
                    </a:lnTo>
                    <a:lnTo>
                      <a:pt x="1415" y="401"/>
                    </a:lnTo>
                    <a:lnTo>
                      <a:pt x="1429" y="363"/>
                    </a:lnTo>
                    <a:lnTo>
                      <a:pt x="1441" y="327"/>
                    </a:lnTo>
                    <a:lnTo>
                      <a:pt x="1453" y="291"/>
                    </a:lnTo>
                    <a:lnTo>
                      <a:pt x="1464" y="258"/>
                    </a:lnTo>
                    <a:lnTo>
                      <a:pt x="1474" y="227"/>
                    </a:lnTo>
                    <a:lnTo>
                      <a:pt x="1485" y="198"/>
                    </a:lnTo>
                    <a:lnTo>
                      <a:pt x="1494" y="169"/>
                    </a:lnTo>
                    <a:lnTo>
                      <a:pt x="1502" y="144"/>
                    </a:lnTo>
                    <a:lnTo>
                      <a:pt x="1509" y="120"/>
                    </a:lnTo>
                    <a:lnTo>
                      <a:pt x="1516" y="97"/>
                    </a:lnTo>
                    <a:lnTo>
                      <a:pt x="1522" y="78"/>
                    </a:lnTo>
                    <a:lnTo>
                      <a:pt x="1527" y="59"/>
                    </a:lnTo>
                    <a:lnTo>
                      <a:pt x="1532" y="44"/>
                    </a:lnTo>
                    <a:lnTo>
                      <a:pt x="1536" y="31"/>
                    </a:lnTo>
                    <a:lnTo>
                      <a:pt x="1540" y="19"/>
                    </a:lnTo>
                    <a:lnTo>
                      <a:pt x="1542" y="11"/>
                    </a:lnTo>
                    <a:lnTo>
                      <a:pt x="1543" y="4"/>
                    </a:lnTo>
                    <a:lnTo>
                      <a:pt x="1544" y="1"/>
                    </a:lnTo>
                    <a:lnTo>
                      <a:pt x="1545" y="0"/>
                    </a:lnTo>
                  </a:path>
                </a:pathLst>
              </a:custGeom>
              <a:noFill/>
              <a:ln w="57150">
                <a:solidFill>
                  <a:srgbClr val="008000"/>
                </a:solidFill>
                <a:round/>
                <a:headEnd/>
                <a:tailEnd/>
              </a:ln>
            </p:spPr>
            <p:txBody>
              <a:bodyPr>
                <a:prstTxWarp prst="textNoShape">
                  <a:avLst/>
                </a:prstTxWarp>
              </a:bodyPr>
              <a:lstStyle/>
              <a:p>
                <a:endParaRPr lang="en-US">
                  <a:latin typeface="Calibri"/>
                  <a:cs typeface="Calibri"/>
                </a:endParaRPr>
              </a:p>
            </p:txBody>
          </p:sp>
        </p:grpSp>
      </p:grpSp>
      <p:sp>
        <p:nvSpPr>
          <p:cNvPr id="112" name="Line 45"/>
          <p:cNvSpPr>
            <a:spLocks noChangeShapeType="1"/>
          </p:cNvSpPr>
          <p:nvPr/>
        </p:nvSpPr>
        <p:spPr bwMode="auto">
          <a:xfrm>
            <a:off x="6686114" y="5325022"/>
            <a:ext cx="0" cy="890587"/>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13" name="Line 46"/>
          <p:cNvSpPr>
            <a:spLocks noChangeShapeType="1"/>
          </p:cNvSpPr>
          <p:nvPr/>
        </p:nvSpPr>
        <p:spPr bwMode="auto">
          <a:xfrm>
            <a:off x="7086164" y="4832897"/>
            <a:ext cx="0" cy="1385887"/>
          </a:xfrm>
          <a:prstGeom prst="line">
            <a:avLst/>
          </a:prstGeom>
          <a:noFill/>
          <a:ln w="31750" cap="rnd">
            <a:solidFill>
              <a:srgbClr val="000000"/>
            </a:solidFill>
            <a:prstDash val="sysDot"/>
            <a:round/>
            <a:headEnd/>
            <a:tailEnd/>
          </a:ln>
        </p:spPr>
        <p:txBody>
          <a:bodyPr lIns="0" tIns="0" rIns="0" bIns="0">
            <a:prstTxWarp prst="textNoShape">
              <a:avLst/>
            </a:prstTxWarp>
            <a:spAutoFit/>
          </a:bodyPr>
          <a:lstStyle/>
          <a:p>
            <a:endParaRPr lang="en-US">
              <a:latin typeface="Calibri"/>
              <a:cs typeface="Calibri"/>
            </a:endParaRPr>
          </a:p>
        </p:txBody>
      </p:sp>
      <p:sp>
        <p:nvSpPr>
          <p:cNvPr id="114" name="Line 47"/>
          <p:cNvSpPr>
            <a:spLocks noChangeShapeType="1"/>
          </p:cNvSpPr>
          <p:nvPr/>
        </p:nvSpPr>
        <p:spPr bwMode="auto">
          <a:xfrm rot="5400000">
            <a:off x="6965515" y="5833021"/>
            <a:ext cx="0" cy="466725"/>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lIns="0" tIns="0" rIns="0" bIns="0">
            <a:prstTxWarp prst="textNoShape">
              <a:avLst/>
            </a:prstTxWarp>
            <a:spAutoFit/>
          </a:bodyPr>
          <a:lstStyle/>
          <a:p>
            <a:pPr>
              <a:defRPr/>
            </a:pPr>
            <a:endParaRPr lang="en-US">
              <a:latin typeface="Calibri"/>
              <a:cs typeface="Calibri"/>
            </a:endParaRPr>
          </a:p>
        </p:txBody>
      </p:sp>
      <p:sp>
        <p:nvSpPr>
          <p:cNvPr id="115" name="Rectangle 53"/>
          <p:cNvSpPr>
            <a:spLocks noChangeArrowheads="1"/>
          </p:cNvSpPr>
          <p:nvPr/>
        </p:nvSpPr>
        <p:spPr bwMode="auto">
          <a:xfrm>
            <a:off x="5549464" y="4640809"/>
            <a:ext cx="220106"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Calibri"/>
                <a:cs typeface="Calibri"/>
              </a:rPr>
              <a:t>P</a:t>
            </a:r>
            <a:r>
              <a:rPr kumimoji="0" lang="en-US" sz="1800" b="1" i="1" baseline="-25000" dirty="0">
                <a:solidFill>
                  <a:srgbClr val="000000"/>
                </a:solidFill>
                <a:latin typeface="Calibri"/>
                <a:cs typeface="Calibri"/>
              </a:rPr>
              <a:t>1</a:t>
            </a:r>
            <a:endParaRPr kumimoji="0" lang="en-US" sz="1800" b="1" baseline="-25000" dirty="0">
              <a:solidFill>
                <a:schemeClr val="tx1"/>
              </a:solidFill>
              <a:latin typeface="Calibri"/>
              <a:cs typeface="Calibri"/>
            </a:endParaRPr>
          </a:p>
        </p:txBody>
      </p:sp>
      <p:grpSp>
        <p:nvGrpSpPr>
          <p:cNvPr id="116" name="Group 54"/>
          <p:cNvGrpSpPr>
            <a:grpSpLocks/>
          </p:cNvGrpSpPr>
          <p:nvPr/>
        </p:nvGrpSpPr>
        <p:grpSpPr bwMode="auto">
          <a:xfrm>
            <a:off x="6559114" y="3658147"/>
            <a:ext cx="1335088" cy="1854200"/>
            <a:chOff x="3190" y="2847"/>
            <a:chExt cx="659" cy="1014"/>
          </a:xfrm>
        </p:grpSpPr>
        <p:sp>
          <p:nvSpPr>
            <p:cNvPr id="117" name="Freeform 55"/>
            <p:cNvSpPr>
              <a:spLocks/>
            </p:cNvSpPr>
            <p:nvPr/>
          </p:nvSpPr>
          <p:spPr bwMode="auto">
            <a:xfrm>
              <a:off x="3190" y="2847"/>
              <a:ext cx="336" cy="711"/>
            </a:xfrm>
            <a:custGeom>
              <a:avLst/>
              <a:gdLst>
                <a:gd name="T0" fmla="*/ 0 w 1008"/>
                <a:gd name="T1" fmla="*/ 0 h 2134"/>
                <a:gd name="T2" fmla="*/ 14 w 1008"/>
                <a:gd name="T3" fmla="*/ 65 h 2134"/>
                <a:gd name="T4" fmla="*/ 29 w 1008"/>
                <a:gd name="T5" fmla="*/ 129 h 2134"/>
                <a:gd name="T6" fmla="*/ 45 w 1008"/>
                <a:gd name="T7" fmla="*/ 192 h 2134"/>
                <a:gd name="T8" fmla="*/ 60 w 1008"/>
                <a:gd name="T9" fmla="*/ 254 h 2134"/>
                <a:gd name="T10" fmla="*/ 77 w 1008"/>
                <a:gd name="T11" fmla="*/ 315 h 2134"/>
                <a:gd name="T12" fmla="*/ 94 w 1008"/>
                <a:gd name="T13" fmla="*/ 376 h 2134"/>
                <a:gd name="T14" fmla="*/ 111 w 1008"/>
                <a:gd name="T15" fmla="*/ 435 h 2134"/>
                <a:gd name="T16" fmla="*/ 129 w 1008"/>
                <a:gd name="T17" fmla="*/ 494 h 2134"/>
                <a:gd name="T18" fmla="*/ 147 w 1008"/>
                <a:gd name="T19" fmla="*/ 552 h 2134"/>
                <a:gd name="T20" fmla="*/ 166 w 1008"/>
                <a:gd name="T21" fmla="*/ 609 h 2134"/>
                <a:gd name="T22" fmla="*/ 185 w 1008"/>
                <a:gd name="T23" fmla="*/ 665 h 2134"/>
                <a:gd name="T24" fmla="*/ 204 w 1008"/>
                <a:gd name="T25" fmla="*/ 720 h 2134"/>
                <a:gd name="T26" fmla="*/ 225 w 1008"/>
                <a:gd name="T27" fmla="*/ 775 h 2134"/>
                <a:gd name="T28" fmla="*/ 245 w 1008"/>
                <a:gd name="T29" fmla="*/ 829 h 2134"/>
                <a:gd name="T30" fmla="*/ 266 w 1008"/>
                <a:gd name="T31" fmla="*/ 882 h 2134"/>
                <a:gd name="T32" fmla="*/ 286 w 1008"/>
                <a:gd name="T33" fmla="*/ 934 h 2134"/>
                <a:gd name="T34" fmla="*/ 308 w 1008"/>
                <a:gd name="T35" fmla="*/ 984 h 2134"/>
                <a:gd name="T36" fmla="*/ 330 w 1008"/>
                <a:gd name="T37" fmla="*/ 1035 h 2134"/>
                <a:gd name="T38" fmla="*/ 352 w 1008"/>
                <a:gd name="T39" fmla="*/ 1085 h 2134"/>
                <a:gd name="T40" fmla="*/ 373 w 1008"/>
                <a:gd name="T41" fmla="*/ 1133 h 2134"/>
                <a:gd name="T42" fmla="*/ 396 w 1008"/>
                <a:gd name="T43" fmla="*/ 1181 h 2134"/>
                <a:gd name="T44" fmla="*/ 419 w 1008"/>
                <a:gd name="T45" fmla="*/ 1229 h 2134"/>
                <a:gd name="T46" fmla="*/ 442 w 1008"/>
                <a:gd name="T47" fmla="*/ 1275 h 2134"/>
                <a:gd name="T48" fmla="*/ 465 w 1008"/>
                <a:gd name="T49" fmla="*/ 1321 h 2134"/>
                <a:gd name="T50" fmla="*/ 489 w 1008"/>
                <a:gd name="T51" fmla="*/ 1365 h 2134"/>
                <a:gd name="T52" fmla="*/ 512 w 1008"/>
                <a:gd name="T53" fmla="*/ 1410 h 2134"/>
                <a:gd name="T54" fmla="*/ 536 w 1008"/>
                <a:gd name="T55" fmla="*/ 1453 h 2134"/>
                <a:gd name="T56" fmla="*/ 560 w 1008"/>
                <a:gd name="T57" fmla="*/ 1496 h 2134"/>
                <a:gd name="T58" fmla="*/ 585 w 1008"/>
                <a:gd name="T59" fmla="*/ 1537 h 2134"/>
                <a:gd name="T60" fmla="*/ 609 w 1008"/>
                <a:gd name="T61" fmla="*/ 1578 h 2134"/>
                <a:gd name="T62" fmla="*/ 633 w 1008"/>
                <a:gd name="T63" fmla="*/ 1618 h 2134"/>
                <a:gd name="T64" fmla="*/ 658 w 1008"/>
                <a:gd name="T65" fmla="*/ 1658 h 2134"/>
                <a:gd name="T66" fmla="*/ 682 w 1008"/>
                <a:gd name="T67" fmla="*/ 1697 h 2134"/>
                <a:gd name="T68" fmla="*/ 708 w 1008"/>
                <a:gd name="T69" fmla="*/ 1735 h 2134"/>
                <a:gd name="T70" fmla="*/ 733 w 1008"/>
                <a:gd name="T71" fmla="*/ 1771 h 2134"/>
                <a:gd name="T72" fmla="*/ 758 w 1008"/>
                <a:gd name="T73" fmla="*/ 1808 h 2134"/>
                <a:gd name="T74" fmla="*/ 783 w 1008"/>
                <a:gd name="T75" fmla="*/ 1845 h 2134"/>
                <a:gd name="T76" fmla="*/ 808 w 1008"/>
                <a:gd name="T77" fmla="*/ 1879 h 2134"/>
                <a:gd name="T78" fmla="*/ 833 w 1008"/>
                <a:gd name="T79" fmla="*/ 1913 h 2134"/>
                <a:gd name="T80" fmla="*/ 857 w 1008"/>
                <a:gd name="T81" fmla="*/ 1947 h 2134"/>
                <a:gd name="T82" fmla="*/ 883 w 1008"/>
                <a:gd name="T83" fmla="*/ 1979 h 2134"/>
                <a:gd name="T84" fmla="*/ 908 w 1008"/>
                <a:gd name="T85" fmla="*/ 2013 h 2134"/>
                <a:gd name="T86" fmla="*/ 933 w 1008"/>
                <a:gd name="T87" fmla="*/ 2044 h 2134"/>
                <a:gd name="T88" fmla="*/ 958 w 1008"/>
                <a:gd name="T89" fmla="*/ 2074 h 2134"/>
                <a:gd name="T90" fmla="*/ 983 w 1008"/>
                <a:gd name="T91" fmla="*/ 2104 h 2134"/>
                <a:gd name="T92" fmla="*/ 1008 w 1008"/>
                <a:gd name="T93" fmla="*/ 2134 h 21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8"/>
                <a:gd name="T142" fmla="*/ 0 h 2134"/>
                <a:gd name="T143" fmla="*/ 1008 w 1008"/>
                <a:gd name="T144" fmla="*/ 2134 h 21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8" h="2134">
                  <a:moveTo>
                    <a:pt x="0" y="0"/>
                  </a:moveTo>
                  <a:lnTo>
                    <a:pt x="14" y="65"/>
                  </a:lnTo>
                  <a:lnTo>
                    <a:pt x="29" y="129"/>
                  </a:lnTo>
                  <a:lnTo>
                    <a:pt x="45" y="192"/>
                  </a:lnTo>
                  <a:lnTo>
                    <a:pt x="60" y="254"/>
                  </a:lnTo>
                  <a:lnTo>
                    <a:pt x="77" y="315"/>
                  </a:lnTo>
                  <a:lnTo>
                    <a:pt x="94" y="376"/>
                  </a:lnTo>
                  <a:lnTo>
                    <a:pt x="111" y="435"/>
                  </a:lnTo>
                  <a:lnTo>
                    <a:pt x="129" y="494"/>
                  </a:lnTo>
                  <a:lnTo>
                    <a:pt x="147" y="552"/>
                  </a:lnTo>
                  <a:lnTo>
                    <a:pt x="166" y="609"/>
                  </a:lnTo>
                  <a:lnTo>
                    <a:pt x="185" y="665"/>
                  </a:lnTo>
                  <a:lnTo>
                    <a:pt x="204" y="720"/>
                  </a:lnTo>
                  <a:lnTo>
                    <a:pt x="225" y="775"/>
                  </a:lnTo>
                  <a:lnTo>
                    <a:pt x="245" y="829"/>
                  </a:lnTo>
                  <a:lnTo>
                    <a:pt x="266" y="882"/>
                  </a:lnTo>
                  <a:lnTo>
                    <a:pt x="286" y="934"/>
                  </a:lnTo>
                  <a:lnTo>
                    <a:pt x="308" y="984"/>
                  </a:lnTo>
                  <a:lnTo>
                    <a:pt x="330" y="1035"/>
                  </a:lnTo>
                  <a:lnTo>
                    <a:pt x="352" y="1085"/>
                  </a:lnTo>
                  <a:lnTo>
                    <a:pt x="373" y="1133"/>
                  </a:lnTo>
                  <a:lnTo>
                    <a:pt x="396" y="1181"/>
                  </a:lnTo>
                  <a:lnTo>
                    <a:pt x="419" y="1229"/>
                  </a:lnTo>
                  <a:lnTo>
                    <a:pt x="442" y="1275"/>
                  </a:lnTo>
                  <a:lnTo>
                    <a:pt x="465" y="1321"/>
                  </a:lnTo>
                  <a:lnTo>
                    <a:pt x="489" y="1365"/>
                  </a:lnTo>
                  <a:lnTo>
                    <a:pt x="512" y="1410"/>
                  </a:lnTo>
                  <a:lnTo>
                    <a:pt x="536" y="1453"/>
                  </a:lnTo>
                  <a:lnTo>
                    <a:pt x="560" y="1496"/>
                  </a:lnTo>
                  <a:lnTo>
                    <a:pt x="585" y="1537"/>
                  </a:lnTo>
                  <a:lnTo>
                    <a:pt x="609" y="1578"/>
                  </a:lnTo>
                  <a:lnTo>
                    <a:pt x="633" y="1618"/>
                  </a:lnTo>
                  <a:lnTo>
                    <a:pt x="658" y="1658"/>
                  </a:lnTo>
                  <a:lnTo>
                    <a:pt x="682" y="1697"/>
                  </a:lnTo>
                  <a:lnTo>
                    <a:pt x="708" y="1735"/>
                  </a:lnTo>
                  <a:lnTo>
                    <a:pt x="733" y="1771"/>
                  </a:lnTo>
                  <a:lnTo>
                    <a:pt x="758" y="1808"/>
                  </a:lnTo>
                  <a:lnTo>
                    <a:pt x="783" y="1845"/>
                  </a:lnTo>
                  <a:lnTo>
                    <a:pt x="808" y="1879"/>
                  </a:lnTo>
                  <a:lnTo>
                    <a:pt x="833" y="1913"/>
                  </a:lnTo>
                  <a:lnTo>
                    <a:pt x="857" y="1947"/>
                  </a:lnTo>
                  <a:lnTo>
                    <a:pt x="883" y="1979"/>
                  </a:lnTo>
                  <a:lnTo>
                    <a:pt x="908" y="2013"/>
                  </a:lnTo>
                  <a:lnTo>
                    <a:pt x="933" y="2044"/>
                  </a:lnTo>
                  <a:lnTo>
                    <a:pt x="958" y="2074"/>
                  </a:lnTo>
                  <a:lnTo>
                    <a:pt x="983" y="2104"/>
                  </a:lnTo>
                  <a:lnTo>
                    <a:pt x="1008" y="2134"/>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sp>
          <p:nvSpPr>
            <p:cNvPr id="126" name="Freeform 56"/>
            <p:cNvSpPr>
              <a:spLocks/>
            </p:cNvSpPr>
            <p:nvPr/>
          </p:nvSpPr>
          <p:spPr bwMode="auto">
            <a:xfrm>
              <a:off x="3526" y="3558"/>
              <a:ext cx="323" cy="303"/>
            </a:xfrm>
            <a:custGeom>
              <a:avLst/>
              <a:gdLst>
                <a:gd name="T0" fmla="*/ 0 w 971"/>
                <a:gd name="T1" fmla="*/ 0 h 908"/>
                <a:gd name="T2" fmla="*/ 66 w 971"/>
                <a:gd name="T3" fmla="*/ 71 h 908"/>
                <a:gd name="T4" fmla="*/ 130 w 971"/>
                <a:gd name="T5" fmla="*/ 137 h 908"/>
                <a:gd name="T6" fmla="*/ 192 w 971"/>
                <a:gd name="T7" fmla="*/ 202 h 908"/>
                <a:gd name="T8" fmla="*/ 252 w 971"/>
                <a:gd name="T9" fmla="*/ 264 h 908"/>
                <a:gd name="T10" fmla="*/ 312 w 971"/>
                <a:gd name="T11" fmla="*/ 324 h 908"/>
                <a:gd name="T12" fmla="*/ 369 w 971"/>
                <a:gd name="T13" fmla="*/ 380 h 908"/>
                <a:gd name="T14" fmla="*/ 425 w 971"/>
                <a:gd name="T15" fmla="*/ 433 h 908"/>
                <a:gd name="T16" fmla="*/ 479 w 971"/>
                <a:gd name="T17" fmla="*/ 484 h 908"/>
                <a:gd name="T18" fmla="*/ 530 w 971"/>
                <a:gd name="T19" fmla="*/ 532 h 908"/>
                <a:gd name="T20" fmla="*/ 579 w 971"/>
                <a:gd name="T21" fmla="*/ 577 h 908"/>
                <a:gd name="T22" fmla="*/ 626 w 971"/>
                <a:gd name="T23" fmla="*/ 620 h 908"/>
                <a:gd name="T24" fmla="*/ 670 w 971"/>
                <a:gd name="T25" fmla="*/ 659 h 908"/>
                <a:gd name="T26" fmla="*/ 712 w 971"/>
                <a:gd name="T27" fmla="*/ 695 h 908"/>
                <a:gd name="T28" fmla="*/ 751 w 971"/>
                <a:gd name="T29" fmla="*/ 730 h 908"/>
                <a:gd name="T30" fmla="*/ 788 w 971"/>
                <a:gd name="T31" fmla="*/ 760 h 908"/>
                <a:gd name="T32" fmla="*/ 821 w 971"/>
                <a:gd name="T33" fmla="*/ 788 h 908"/>
                <a:gd name="T34" fmla="*/ 851 w 971"/>
                <a:gd name="T35" fmla="*/ 813 h 908"/>
                <a:gd name="T36" fmla="*/ 878 w 971"/>
                <a:gd name="T37" fmla="*/ 836 h 908"/>
                <a:gd name="T38" fmla="*/ 902 w 971"/>
                <a:gd name="T39" fmla="*/ 854 h 908"/>
                <a:gd name="T40" fmla="*/ 923 w 971"/>
                <a:gd name="T41" fmla="*/ 871 h 908"/>
                <a:gd name="T42" fmla="*/ 940 w 971"/>
                <a:gd name="T43" fmla="*/ 884 h 908"/>
                <a:gd name="T44" fmla="*/ 952 w 971"/>
                <a:gd name="T45" fmla="*/ 894 h 908"/>
                <a:gd name="T46" fmla="*/ 963 w 971"/>
                <a:gd name="T47" fmla="*/ 902 h 908"/>
                <a:gd name="T48" fmla="*/ 968 w 971"/>
                <a:gd name="T49" fmla="*/ 907 h 908"/>
                <a:gd name="T50" fmla="*/ 971 w 971"/>
                <a:gd name="T51" fmla="*/ 908 h 9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1"/>
                <a:gd name="T79" fmla="*/ 0 h 908"/>
                <a:gd name="T80" fmla="*/ 971 w 971"/>
                <a:gd name="T81" fmla="*/ 908 h 9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1" h="908">
                  <a:moveTo>
                    <a:pt x="0" y="0"/>
                  </a:moveTo>
                  <a:lnTo>
                    <a:pt x="66" y="71"/>
                  </a:lnTo>
                  <a:lnTo>
                    <a:pt x="130" y="137"/>
                  </a:lnTo>
                  <a:lnTo>
                    <a:pt x="192" y="202"/>
                  </a:lnTo>
                  <a:lnTo>
                    <a:pt x="252" y="264"/>
                  </a:lnTo>
                  <a:lnTo>
                    <a:pt x="312" y="324"/>
                  </a:lnTo>
                  <a:lnTo>
                    <a:pt x="369" y="380"/>
                  </a:lnTo>
                  <a:lnTo>
                    <a:pt x="425" y="433"/>
                  </a:lnTo>
                  <a:lnTo>
                    <a:pt x="479" y="484"/>
                  </a:lnTo>
                  <a:lnTo>
                    <a:pt x="530" y="532"/>
                  </a:lnTo>
                  <a:lnTo>
                    <a:pt x="579" y="577"/>
                  </a:lnTo>
                  <a:lnTo>
                    <a:pt x="626" y="620"/>
                  </a:lnTo>
                  <a:lnTo>
                    <a:pt x="670" y="659"/>
                  </a:lnTo>
                  <a:lnTo>
                    <a:pt x="712" y="695"/>
                  </a:lnTo>
                  <a:lnTo>
                    <a:pt x="751" y="730"/>
                  </a:lnTo>
                  <a:lnTo>
                    <a:pt x="788" y="760"/>
                  </a:lnTo>
                  <a:lnTo>
                    <a:pt x="821" y="788"/>
                  </a:lnTo>
                  <a:lnTo>
                    <a:pt x="851" y="813"/>
                  </a:lnTo>
                  <a:lnTo>
                    <a:pt x="878" y="836"/>
                  </a:lnTo>
                  <a:lnTo>
                    <a:pt x="902" y="854"/>
                  </a:lnTo>
                  <a:lnTo>
                    <a:pt x="923" y="871"/>
                  </a:lnTo>
                  <a:lnTo>
                    <a:pt x="940" y="884"/>
                  </a:lnTo>
                  <a:lnTo>
                    <a:pt x="952" y="894"/>
                  </a:lnTo>
                  <a:lnTo>
                    <a:pt x="963" y="902"/>
                  </a:lnTo>
                  <a:lnTo>
                    <a:pt x="968" y="907"/>
                  </a:lnTo>
                  <a:lnTo>
                    <a:pt x="971" y="908"/>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grpSp>
      <p:sp>
        <p:nvSpPr>
          <p:cNvPr id="128" name="Rectangle 57"/>
          <p:cNvSpPr>
            <a:spLocks noChangeArrowheads="1"/>
          </p:cNvSpPr>
          <p:nvPr/>
        </p:nvSpPr>
        <p:spPr bwMode="auto">
          <a:xfrm>
            <a:off x="7910077" y="5459959"/>
            <a:ext cx="471487" cy="230832"/>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rgbClr val="053ABF"/>
                </a:solidFill>
                <a:latin typeface="Calibri"/>
                <a:cs typeface="Calibri"/>
              </a:rPr>
              <a:t>AD</a:t>
            </a:r>
            <a:r>
              <a:rPr kumimoji="0" lang="en-US" sz="2000" b="1" i="1" baseline="-25000" dirty="0">
                <a:solidFill>
                  <a:srgbClr val="053ABF"/>
                </a:solidFill>
                <a:latin typeface="Calibri"/>
                <a:cs typeface="Calibri"/>
              </a:rPr>
              <a:t>1</a:t>
            </a:r>
            <a:endParaRPr kumimoji="0" lang="en-US" sz="1600" b="1" baseline="-25000" dirty="0">
              <a:solidFill>
                <a:srgbClr val="053ABF"/>
              </a:solidFill>
              <a:latin typeface="Calibri"/>
              <a:cs typeface="Calibri"/>
            </a:endParaRPr>
          </a:p>
        </p:txBody>
      </p:sp>
      <p:sp>
        <p:nvSpPr>
          <p:cNvPr id="130" name="Freeform 58"/>
          <p:cNvSpPr>
            <a:spLocks/>
          </p:cNvSpPr>
          <p:nvPr/>
        </p:nvSpPr>
        <p:spPr bwMode="auto">
          <a:xfrm>
            <a:off x="7048064" y="4740822"/>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Calibri"/>
              <a:cs typeface="Calibri"/>
            </a:endParaRPr>
          </a:p>
        </p:txBody>
      </p:sp>
      <p:grpSp>
        <p:nvGrpSpPr>
          <p:cNvPr id="137" name="Group 73"/>
          <p:cNvGrpSpPr>
            <a:grpSpLocks/>
          </p:cNvGrpSpPr>
          <p:nvPr/>
        </p:nvGrpSpPr>
        <p:grpSpPr bwMode="auto">
          <a:xfrm>
            <a:off x="6052098" y="3851892"/>
            <a:ext cx="1810353" cy="2227300"/>
            <a:chOff x="3858" y="2315"/>
            <a:chExt cx="1181" cy="1453"/>
          </a:xfrm>
        </p:grpSpPr>
        <p:sp>
          <p:nvSpPr>
            <p:cNvPr id="142" name="Rectangle 48"/>
            <p:cNvSpPr>
              <a:spLocks noChangeArrowheads="1"/>
            </p:cNvSpPr>
            <p:nvPr/>
          </p:nvSpPr>
          <p:spPr bwMode="auto">
            <a:xfrm>
              <a:off x="4742" y="3617"/>
              <a:ext cx="297" cy="151"/>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2000" b="1" i="1" dirty="0">
                  <a:solidFill>
                    <a:srgbClr val="053ABF"/>
                  </a:solidFill>
                  <a:latin typeface="Calibri"/>
                  <a:cs typeface="Calibri"/>
                </a:rPr>
                <a:t>AD</a:t>
              </a:r>
              <a:r>
                <a:rPr kumimoji="0" lang="en-US" sz="2000" b="1" i="1" baseline="-25000" dirty="0">
                  <a:solidFill>
                    <a:srgbClr val="053ABF"/>
                  </a:solidFill>
                  <a:latin typeface="Calibri"/>
                  <a:cs typeface="Calibri"/>
                </a:rPr>
                <a:t>2</a:t>
              </a:r>
              <a:endParaRPr kumimoji="0" lang="en-US" sz="1600" b="1" baseline="-25000" dirty="0">
                <a:solidFill>
                  <a:srgbClr val="053ABF"/>
                </a:solidFill>
                <a:latin typeface="Calibri"/>
                <a:cs typeface="Calibri"/>
              </a:endParaRPr>
            </a:p>
          </p:txBody>
        </p:sp>
        <p:grpSp>
          <p:nvGrpSpPr>
            <p:cNvPr id="143" name="Group 49"/>
            <p:cNvGrpSpPr>
              <a:grpSpLocks/>
            </p:cNvGrpSpPr>
            <p:nvPr/>
          </p:nvGrpSpPr>
          <p:grpSpPr bwMode="auto">
            <a:xfrm>
              <a:off x="3858" y="2315"/>
              <a:ext cx="875" cy="1348"/>
              <a:chOff x="2830" y="2919"/>
              <a:chExt cx="686" cy="1170"/>
            </a:xfrm>
          </p:grpSpPr>
          <p:sp>
            <p:nvSpPr>
              <p:cNvPr id="153" name="Freeform 50"/>
              <p:cNvSpPr>
                <a:spLocks/>
              </p:cNvSpPr>
              <p:nvPr/>
            </p:nvSpPr>
            <p:spPr bwMode="auto">
              <a:xfrm>
                <a:off x="2830" y="2919"/>
                <a:ext cx="363" cy="868"/>
              </a:xfrm>
              <a:custGeom>
                <a:avLst/>
                <a:gdLst>
                  <a:gd name="T0" fmla="*/ 0 w 1090"/>
                  <a:gd name="T1" fmla="*/ 0 h 2602"/>
                  <a:gd name="T2" fmla="*/ 9 w 1090"/>
                  <a:gd name="T3" fmla="*/ 68 h 2602"/>
                  <a:gd name="T4" fmla="*/ 20 w 1090"/>
                  <a:gd name="T5" fmla="*/ 134 h 2602"/>
                  <a:gd name="T6" fmla="*/ 31 w 1090"/>
                  <a:gd name="T7" fmla="*/ 199 h 2602"/>
                  <a:gd name="T8" fmla="*/ 42 w 1090"/>
                  <a:gd name="T9" fmla="*/ 263 h 2602"/>
                  <a:gd name="T10" fmla="*/ 54 w 1090"/>
                  <a:gd name="T11" fmla="*/ 327 h 2602"/>
                  <a:gd name="T12" fmla="*/ 67 w 1090"/>
                  <a:gd name="T13" fmla="*/ 390 h 2602"/>
                  <a:gd name="T14" fmla="*/ 79 w 1090"/>
                  <a:gd name="T15" fmla="*/ 453 h 2602"/>
                  <a:gd name="T16" fmla="*/ 93 w 1090"/>
                  <a:gd name="T17" fmla="*/ 515 h 2602"/>
                  <a:gd name="T18" fmla="*/ 107 w 1090"/>
                  <a:gd name="T19" fmla="*/ 575 h 2602"/>
                  <a:gd name="T20" fmla="*/ 120 w 1090"/>
                  <a:gd name="T21" fmla="*/ 635 h 2602"/>
                  <a:gd name="T22" fmla="*/ 135 w 1090"/>
                  <a:gd name="T23" fmla="*/ 694 h 2602"/>
                  <a:gd name="T24" fmla="*/ 150 w 1090"/>
                  <a:gd name="T25" fmla="*/ 753 h 2602"/>
                  <a:gd name="T26" fmla="*/ 166 w 1090"/>
                  <a:gd name="T27" fmla="*/ 810 h 2602"/>
                  <a:gd name="T28" fmla="*/ 182 w 1090"/>
                  <a:gd name="T29" fmla="*/ 867 h 2602"/>
                  <a:gd name="T30" fmla="*/ 199 w 1090"/>
                  <a:gd name="T31" fmla="*/ 923 h 2602"/>
                  <a:gd name="T32" fmla="*/ 217 w 1090"/>
                  <a:gd name="T33" fmla="*/ 978 h 2602"/>
                  <a:gd name="T34" fmla="*/ 234 w 1090"/>
                  <a:gd name="T35" fmla="*/ 1032 h 2602"/>
                  <a:gd name="T36" fmla="*/ 251 w 1090"/>
                  <a:gd name="T37" fmla="*/ 1086 h 2602"/>
                  <a:gd name="T38" fmla="*/ 269 w 1090"/>
                  <a:gd name="T39" fmla="*/ 1139 h 2602"/>
                  <a:gd name="T40" fmla="*/ 288 w 1090"/>
                  <a:gd name="T41" fmla="*/ 1191 h 2602"/>
                  <a:gd name="T42" fmla="*/ 306 w 1090"/>
                  <a:gd name="T43" fmla="*/ 1242 h 2602"/>
                  <a:gd name="T44" fmla="*/ 325 w 1090"/>
                  <a:gd name="T45" fmla="*/ 1294 h 2602"/>
                  <a:gd name="T46" fmla="*/ 345 w 1090"/>
                  <a:gd name="T47" fmla="*/ 1343 h 2602"/>
                  <a:gd name="T48" fmla="*/ 364 w 1090"/>
                  <a:gd name="T49" fmla="*/ 1392 h 2602"/>
                  <a:gd name="T50" fmla="*/ 385 w 1090"/>
                  <a:gd name="T51" fmla="*/ 1441 h 2602"/>
                  <a:gd name="T52" fmla="*/ 405 w 1090"/>
                  <a:gd name="T53" fmla="*/ 1489 h 2602"/>
                  <a:gd name="T54" fmla="*/ 426 w 1090"/>
                  <a:gd name="T55" fmla="*/ 1536 h 2602"/>
                  <a:gd name="T56" fmla="*/ 447 w 1090"/>
                  <a:gd name="T57" fmla="*/ 1582 h 2602"/>
                  <a:gd name="T58" fmla="*/ 467 w 1090"/>
                  <a:gd name="T59" fmla="*/ 1628 h 2602"/>
                  <a:gd name="T60" fmla="*/ 489 w 1090"/>
                  <a:gd name="T61" fmla="*/ 1672 h 2602"/>
                  <a:gd name="T62" fmla="*/ 511 w 1090"/>
                  <a:gd name="T63" fmla="*/ 1717 h 2602"/>
                  <a:gd name="T64" fmla="*/ 532 w 1090"/>
                  <a:gd name="T65" fmla="*/ 1760 h 2602"/>
                  <a:gd name="T66" fmla="*/ 554 w 1090"/>
                  <a:gd name="T67" fmla="*/ 1803 h 2602"/>
                  <a:gd name="T68" fmla="*/ 576 w 1090"/>
                  <a:gd name="T69" fmla="*/ 1845 h 2602"/>
                  <a:gd name="T70" fmla="*/ 599 w 1090"/>
                  <a:gd name="T71" fmla="*/ 1886 h 2602"/>
                  <a:gd name="T72" fmla="*/ 622 w 1090"/>
                  <a:gd name="T73" fmla="*/ 1927 h 2602"/>
                  <a:gd name="T74" fmla="*/ 645 w 1090"/>
                  <a:gd name="T75" fmla="*/ 1967 h 2602"/>
                  <a:gd name="T76" fmla="*/ 667 w 1090"/>
                  <a:gd name="T77" fmla="*/ 2006 h 2602"/>
                  <a:gd name="T78" fmla="*/ 690 w 1090"/>
                  <a:gd name="T79" fmla="*/ 2045 h 2602"/>
                  <a:gd name="T80" fmla="*/ 713 w 1090"/>
                  <a:gd name="T81" fmla="*/ 2083 h 2602"/>
                  <a:gd name="T82" fmla="*/ 736 w 1090"/>
                  <a:gd name="T83" fmla="*/ 2121 h 2602"/>
                  <a:gd name="T84" fmla="*/ 759 w 1090"/>
                  <a:gd name="T85" fmla="*/ 2157 h 2602"/>
                  <a:gd name="T86" fmla="*/ 783 w 1090"/>
                  <a:gd name="T87" fmla="*/ 2194 h 2602"/>
                  <a:gd name="T88" fmla="*/ 806 w 1090"/>
                  <a:gd name="T89" fmla="*/ 2228 h 2602"/>
                  <a:gd name="T90" fmla="*/ 830 w 1090"/>
                  <a:gd name="T91" fmla="*/ 2264 h 2602"/>
                  <a:gd name="T92" fmla="*/ 854 w 1090"/>
                  <a:gd name="T93" fmla="*/ 2298 h 2602"/>
                  <a:gd name="T94" fmla="*/ 877 w 1090"/>
                  <a:gd name="T95" fmla="*/ 2331 h 2602"/>
                  <a:gd name="T96" fmla="*/ 901 w 1090"/>
                  <a:gd name="T97" fmla="*/ 2363 h 2602"/>
                  <a:gd name="T98" fmla="*/ 924 w 1090"/>
                  <a:gd name="T99" fmla="*/ 2395 h 2602"/>
                  <a:gd name="T100" fmla="*/ 948 w 1090"/>
                  <a:gd name="T101" fmla="*/ 2427 h 2602"/>
                  <a:gd name="T102" fmla="*/ 972 w 1090"/>
                  <a:gd name="T103" fmla="*/ 2458 h 2602"/>
                  <a:gd name="T104" fmla="*/ 996 w 1090"/>
                  <a:gd name="T105" fmla="*/ 2488 h 2602"/>
                  <a:gd name="T106" fmla="*/ 1019 w 1090"/>
                  <a:gd name="T107" fmla="*/ 2517 h 2602"/>
                  <a:gd name="T108" fmla="*/ 1043 w 1090"/>
                  <a:gd name="T109" fmla="*/ 2546 h 2602"/>
                  <a:gd name="T110" fmla="*/ 1066 w 1090"/>
                  <a:gd name="T111" fmla="*/ 2575 h 2602"/>
                  <a:gd name="T112" fmla="*/ 1090 w 1090"/>
                  <a:gd name="T113" fmla="*/ 2602 h 26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0"/>
                  <a:gd name="T172" fmla="*/ 0 h 2602"/>
                  <a:gd name="T173" fmla="*/ 1090 w 1090"/>
                  <a:gd name="T174" fmla="*/ 2602 h 26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0" h="2602">
                    <a:moveTo>
                      <a:pt x="0" y="0"/>
                    </a:moveTo>
                    <a:lnTo>
                      <a:pt x="9" y="68"/>
                    </a:lnTo>
                    <a:lnTo>
                      <a:pt x="20" y="134"/>
                    </a:lnTo>
                    <a:lnTo>
                      <a:pt x="31" y="199"/>
                    </a:lnTo>
                    <a:lnTo>
                      <a:pt x="42" y="263"/>
                    </a:lnTo>
                    <a:lnTo>
                      <a:pt x="54" y="327"/>
                    </a:lnTo>
                    <a:lnTo>
                      <a:pt x="67" y="390"/>
                    </a:lnTo>
                    <a:lnTo>
                      <a:pt x="79" y="453"/>
                    </a:lnTo>
                    <a:lnTo>
                      <a:pt x="93" y="515"/>
                    </a:lnTo>
                    <a:lnTo>
                      <a:pt x="107" y="575"/>
                    </a:lnTo>
                    <a:lnTo>
                      <a:pt x="120" y="635"/>
                    </a:lnTo>
                    <a:lnTo>
                      <a:pt x="135" y="694"/>
                    </a:lnTo>
                    <a:lnTo>
                      <a:pt x="150" y="753"/>
                    </a:lnTo>
                    <a:lnTo>
                      <a:pt x="166" y="810"/>
                    </a:lnTo>
                    <a:lnTo>
                      <a:pt x="182" y="867"/>
                    </a:lnTo>
                    <a:lnTo>
                      <a:pt x="199" y="923"/>
                    </a:lnTo>
                    <a:lnTo>
                      <a:pt x="217" y="978"/>
                    </a:lnTo>
                    <a:lnTo>
                      <a:pt x="234" y="1032"/>
                    </a:lnTo>
                    <a:lnTo>
                      <a:pt x="251" y="1086"/>
                    </a:lnTo>
                    <a:lnTo>
                      <a:pt x="269" y="1139"/>
                    </a:lnTo>
                    <a:lnTo>
                      <a:pt x="288" y="1191"/>
                    </a:lnTo>
                    <a:lnTo>
                      <a:pt x="306" y="1242"/>
                    </a:lnTo>
                    <a:lnTo>
                      <a:pt x="325" y="1294"/>
                    </a:lnTo>
                    <a:lnTo>
                      <a:pt x="345" y="1343"/>
                    </a:lnTo>
                    <a:lnTo>
                      <a:pt x="364" y="1392"/>
                    </a:lnTo>
                    <a:lnTo>
                      <a:pt x="385" y="1441"/>
                    </a:lnTo>
                    <a:lnTo>
                      <a:pt x="405" y="1489"/>
                    </a:lnTo>
                    <a:lnTo>
                      <a:pt x="426" y="1536"/>
                    </a:lnTo>
                    <a:lnTo>
                      <a:pt x="447" y="1582"/>
                    </a:lnTo>
                    <a:lnTo>
                      <a:pt x="467" y="1628"/>
                    </a:lnTo>
                    <a:lnTo>
                      <a:pt x="489" y="1672"/>
                    </a:lnTo>
                    <a:lnTo>
                      <a:pt x="511" y="1717"/>
                    </a:lnTo>
                    <a:lnTo>
                      <a:pt x="532" y="1760"/>
                    </a:lnTo>
                    <a:lnTo>
                      <a:pt x="554" y="1803"/>
                    </a:lnTo>
                    <a:lnTo>
                      <a:pt x="576" y="1845"/>
                    </a:lnTo>
                    <a:lnTo>
                      <a:pt x="599" y="1886"/>
                    </a:lnTo>
                    <a:lnTo>
                      <a:pt x="622" y="1927"/>
                    </a:lnTo>
                    <a:lnTo>
                      <a:pt x="645" y="1967"/>
                    </a:lnTo>
                    <a:lnTo>
                      <a:pt x="667" y="2006"/>
                    </a:lnTo>
                    <a:lnTo>
                      <a:pt x="690" y="2045"/>
                    </a:lnTo>
                    <a:lnTo>
                      <a:pt x="713" y="2083"/>
                    </a:lnTo>
                    <a:lnTo>
                      <a:pt x="736" y="2121"/>
                    </a:lnTo>
                    <a:lnTo>
                      <a:pt x="759" y="2157"/>
                    </a:lnTo>
                    <a:lnTo>
                      <a:pt x="783" y="2194"/>
                    </a:lnTo>
                    <a:lnTo>
                      <a:pt x="806" y="2228"/>
                    </a:lnTo>
                    <a:lnTo>
                      <a:pt x="830" y="2264"/>
                    </a:lnTo>
                    <a:lnTo>
                      <a:pt x="854" y="2298"/>
                    </a:lnTo>
                    <a:lnTo>
                      <a:pt x="877" y="2331"/>
                    </a:lnTo>
                    <a:lnTo>
                      <a:pt x="901" y="2363"/>
                    </a:lnTo>
                    <a:lnTo>
                      <a:pt x="924" y="2395"/>
                    </a:lnTo>
                    <a:lnTo>
                      <a:pt x="948" y="2427"/>
                    </a:lnTo>
                    <a:lnTo>
                      <a:pt x="972" y="2458"/>
                    </a:lnTo>
                    <a:lnTo>
                      <a:pt x="996" y="2488"/>
                    </a:lnTo>
                    <a:lnTo>
                      <a:pt x="1019" y="2517"/>
                    </a:lnTo>
                    <a:lnTo>
                      <a:pt x="1043" y="2546"/>
                    </a:lnTo>
                    <a:lnTo>
                      <a:pt x="1066" y="2575"/>
                    </a:lnTo>
                    <a:lnTo>
                      <a:pt x="1090" y="2602"/>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sp>
            <p:nvSpPr>
              <p:cNvPr id="154" name="Freeform 51"/>
              <p:cNvSpPr>
                <a:spLocks/>
              </p:cNvSpPr>
              <p:nvPr/>
            </p:nvSpPr>
            <p:spPr bwMode="auto">
              <a:xfrm>
                <a:off x="3193" y="3787"/>
                <a:ext cx="323" cy="302"/>
              </a:xfrm>
              <a:custGeom>
                <a:avLst/>
                <a:gdLst>
                  <a:gd name="T0" fmla="*/ 0 w 970"/>
                  <a:gd name="T1" fmla="*/ 0 h 908"/>
                  <a:gd name="T2" fmla="*/ 65 w 970"/>
                  <a:gd name="T3" fmla="*/ 71 h 908"/>
                  <a:gd name="T4" fmla="*/ 129 w 970"/>
                  <a:gd name="T5" fmla="*/ 139 h 908"/>
                  <a:gd name="T6" fmla="*/ 191 w 970"/>
                  <a:gd name="T7" fmla="*/ 203 h 908"/>
                  <a:gd name="T8" fmla="*/ 252 w 970"/>
                  <a:gd name="T9" fmla="*/ 264 h 908"/>
                  <a:gd name="T10" fmla="*/ 311 w 970"/>
                  <a:gd name="T11" fmla="*/ 324 h 908"/>
                  <a:gd name="T12" fmla="*/ 369 w 970"/>
                  <a:gd name="T13" fmla="*/ 380 h 908"/>
                  <a:gd name="T14" fmla="*/ 424 w 970"/>
                  <a:gd name="T15" fmla="*/ 434 h 908"/>
                  <a:gd name="T16" fmla="*/ 478 w 970"/>
                  <a:gd name="T17" fmla="*/ 485 h 908"/>
                  <a:gd name="T18" fmla="*/ 529 w 970"/>
                  <a:gd name="T19" fmla="*/ 533 h 908"/>
                  <a:gd name="T20" fmla="*/ 579 w 970"/>
                  <a:gd name="T21" fmla="*/ 578 h 908"/>
                  <a:gd name="T22" fmla="*/ 625 w 970"/>
                  <a:gd name="T23" fmla="*/ 620 h 908"/>
                  <a:gd name="T24" fmla="*/ 669 w 970"/>
                  <a:gd name="T25" fmla="*/ 660 h 908"/>
                  <a:gd name="T26" fmla="*/ 711 w 970"/>
                  <a:gd name="T27" fmla="*/ 697 h 908"/>
                  <a:gd name="T28" fmla="*/ 750 w 970"/>
                  <a:gd name="T29" fmla="*/ 730 h 908"/>
                  <a:gd name="T30" fmla="*/ 787 w 970"/>
                  <a:gd name="T31" fmla="*/ 761 h 908"/>
                  <a:gd name="T32" fmla="*/ 820 w 970"/>
                  <a:gd name="T33" fmla="*/ 789 h 908"/>
                  <a:gd name="T34" fmla="*/ 850 w 970"/>
                  <a:gd name="T35" fmla="*/ 813 h 908"/>
                  <a:gd name="T36" fmla="*/ 877 w 970"/>
                  <a:gd name="T37" fmla="*/ 836 h 908"/>
                  <a:gd name="T38" fmla="*/ 901 w 970"/>
                  <a:gd name="T39" fmla="*/ 856 h 908"/>
                  <a:gd name="T40" fmla="*/ 922 w 970"/>
                  <a:gd name="T41" fmla="*/ 872 h 908"/>
                  <a:gd name="T42" fmla="*/ 939 w 970"/>
                  <a:gd name="T43" fmla="*/ 885 h 908"/>
                  <a:gd name="T44" fmla="*/ 953 w 970"/>
                  <a:gd name="T45" fmla="*/ 896 h 908"/>
                  <a:gd name="T46" fmla="*/ 962 w 970"/>
                  <a:gd name="T47" fmla="*/ 903 h 908"/>
                  <a:gd name="T48" fmla="*/ 968 w 970"/>
                  <a:gd name="T49" fmla="*/ 907 h 908"/>
                  <a:gd name="T50" fmla="*/ 970 w 970"/>
                  <a:gd name="T51" fmla="*/ 908 h 9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70"/>
                  <a:gd name="T79" fmla="*/ 0 h 908"/>
                  <a:gd name="T80" fmla="*/ 970 w 970"/>
                  <a:gd name="T81" fmla="*/ 908 h 9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70" h="908">
                    <a:moveTo>
                      <a:pt x="0" y="0"/>
                    </a:moveTo>
                    <a:lnTo>
                      <a:pt x="65" y="71"/>
                    </a:lnTo>
                    <a:lnTo>
                      <a:pt x="129" y="139"/>
                    </a:lnTo>
                    <a:lnTo>
                      <a:pt x="191" y="203"/>
                    </a:lnTo>
                    <a:lnTo>
                      <a:pt x="252" y="264"/>
                    </a:lnTo>
                    <a:lnTo>
                      <a:pt x="311" y="324"/>
                    </a:lnTo>
                    <a:lnTo>
                      <a:pt x="369" y="380"/>
                    </a:lnTo>
                    <a:lnTo>
                      <a:pt x="424" y="434"/>
                    </a:lnTo>
                    <a:lnTo>
                      <a:pt x="478" y="485"/>
                    </a:lnTo>
                    <a:lnTo>
                      <a:pt x="529" y="533"/>
                    </a:lnTo>
                    <a:lnTo>
                      <a:pt x="579" y="578"/>
                    </a:lnTo>
                    <a:lnTo>
                      <a:pt x="625" y="620"/>
                    </a:lnTo>
                    <a:lnTo>
                      <a:pt x="669" y="660"/>
                    </a:lnTo>
                    <a:lnTo>
                      <a:pt x="711" y="697"/>
                    </a:lnTo>
                    <a:lnTo>
                      <a:pt x="750" y="730"/>
                    </a:lnTo>
                    <a:lnTo>
                      <a:pt x="787" y="761"/>
                    </a:lnTo>
                    <a:lnTo>
                      <a:pt x="820" y="789"/>
                    </a:lnTo>
                    <a:lnTo>
                      <a:pt x="850" y="813"/>
                    </a:lnTo>
                    <a:lnTo>
                      <a:pt x="877" y="836"/>
                    </a:lnTo>
                    <a:lnTo>
                      <a:pt x="901" y="856"/>
                    </a:lnTo>
                    <a:lnTo>
                      <a:pt x="922" y="872"/>
                    </a:lnTo>
                    <a:lnTo>
                      <a:pt x="939" y="885"/>
                    </a:lnTo>
                    <a:lnTo>
                      <a:pt x="953" y="896"/>
                    </a:lnTo>
                    <a:lnTo>
                      <a:pt x="962" y="903"/>
                    </a:lnTo>
                    <a:lnTo>
                      <a:pt x="968" y="907"/>
                    </a:lnTo>
                    <a:lnTo>
                      <a:pt x="970" y="908"/>
                    </a:lnTo>
                  </a:path>
                </a:pathLst>
              </a:custGeom>
              <a:noFill/>
              <a:ln w="57150">
                <a:solidFill>
                  <a:srgbClr val="053ABF"/>
                </a:solidFill>
                <a:round/>
                <a:headEnd/>
                <a:tailEnd/>
              </a:ln>
            </p:spPr>
            <p:txBody>
              <a:bodyPr>
                <a:prstTxWarp prst="textNoShape">
                  <a:avLst/>
                </a:prstTxWarp>
              </a:bodyPr>
              <a:lstStyle/>
              <a:p>
                <a:endParaRPr lang="en-US">
                  <a:latin typeface="Calibri"/>
                  <a:cs typeface="Calibri"/>
                </a:endParaRPr>
              </a:p>
            </p:txBody>
          </p:sp>
        </p:grpSp>
        <p:sp>
          <p:nvSpPr>
            <p:cNvPr id="151" name="Line 59"/>
            <p:cNvSpPr>
              <a:spLocks noChangeShapeType="1"/>
            </p:cNvSpPr>
            <p:nvPr/>
          </p:nvSpPr>
          <p:spPr bwMode="auto">
            <a:xfrm>
              <a:off x="3948" y="2526"/>
              <a:ext cx="312" cy="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Calibri"/>
                <a:cs typeface="Calibri"/>
              </a:endParaRPr>
            </a:p>
          </p:txBody>
        </p:sp>
        <p:sp>
          <p:nvSpPr>
            <p:cNvPr id="152" name="Line 60"/>
            <p:cNvSpPr>
              <a:spLocks noChangeShapeType="1"/>
            </p:cNvSpPr>
            <p:nvPr/>
          </p:nvSpPr>
          <p:spPr bwMode="auto">
            <a:xfrm>
              <a:off x="4403" y="3342"/>
              <a:ext cx="507" cy="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Calibri"/>
                <a:cs typeface="Calibri"/>
              </a:endParaRPr>
            </a:p>
          </p:txBody>
        </p:sp>
      </p:grpSp>
      <p:sp>
        <p:nvSpPr>
          <p:cNvPr id="155" name="Freeform 52"/>
          <p:cNvSpPr>
            <a:spLocks/>
          </p:cNvSpPr>
          <p:nvPr/>
        </p:nvSpPr>
        <p:spPr bwMode="auto">
          <a:xfrm>
            <a:off x="6644839" y="5272634"/>
            <a:ext cx="119063" cy="119063"/>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Calibri"/>
              <a:cs typeface="Calibri"/>
            </a:endParaRPr>
          </a:p>
        </p:txBody>
      </p:sp>
    </p:spTree>
    <p:extLst>
      <p:ext uri="{BB962C8B-B14F-4D97-AF65-F5344CB8AC3E}">
        <p14:creationId xmlns:p14="http://schemas.microsoft.com/office/powerpoint/2010/main" val="1894508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51517" y="1703755"/>
            <a:ext cx="4797004" cy="394579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1697"/>
            <a:ext cx="8904855" cy="596684"/>
          </a:xfrm>
        </p:spPr>
        <p:txBody>
          <a:bodyPr/>
          <a:lstStyle/>
          <a:p>
            <a:r>
              <a:rPr lang="en-US" dirty="0" smtClean="0"/>
              <a:t>Restrictive Monetary Policy</a:t>
            </a:r>
          </a:p>
        </p:txBody>
      </p:sp>
      <p:sp>
        <p:nvSpPr>
          <p:cNvPr id="61" name="Text Box 10"/>
          <p:cNvSpPr txBox="1">
            <a:spLocks noChangeArrowheads="1"/>
          </p:cNvSpPr>
          <p:nvPr/>
        </p:nvSpPr>
        <p:spPr bwMode="auto">
          <a:xfrm>
            <a:off x="73111" y="1629907"/>
            <a:ext cx="4054961" cy="409778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300" dirty="0" smtClean="0">
                <a:latin typeface="+mj-lt"/>
                <a:cs typeface="Times New Roman" pitchFamily="18" charset="0"/>
              </a:rPr>
              <a:t>The stabilization effects of restrictive monetary policy depend on the state of the economy when the policy exerts its impact.</a:t>
            </a:r>
          </a:p>
          <a:p>
            <a:pPr marL="115888" indent="-115888">
              <a:lnSpc>
                <a:spcPct val="90000"/>
              </a:lnSpc>
              <a:spcBef>
                <a:spcPct val="50000"/>
              </a:spcBef>
              <a:buFontTx/>
              <a:buChar char="•"/>
            </a:pPr>
            <a:r>
              <a:rPr lang="en-US" sz="2300" dirty="0" smtClean="0">
                <a:latin typeface="+mj-lt"/>
                <a:cs typeface="Times New Roman" pitchFamily="18" charset="0"/>
              </a:rPr>
              <a:t>Restrictive monetary policy will reduce </a:t>
            </a:r>
            <a:r>
              <a:rPr lang="en-US" sz="2300" b="1" i="1" dirty="0" smtClean="0">
                <a:solidFill>
                  <a:srgbClr val="0000FF"/>
                </a:solidFill>
                <a:latin typeface="+mj-lt"/>
                <a:cs typeface="Times New Roman" pitchFamily="18" charset="0"/>
              </a:rPr>
              <a:t>aggregate demand</a:t>
            </a:r>
            <a:r>
              <a:rPr lang="en-US" sz="2300" dirty="0" smtClean="0">
                <a:latin typeface="+mj-lt"/>
                <a:cs typeface="Times New Roman" pitchFamily="18" charset="0"/>
              </a:rPr>
              <a:t>. </a:t>
            </a:r>
            <a:br>
              <a:rPr lang="en-US" sz="2300" dirty="0" smtClean="0">
                <a:latin typeface="+mj-lt"/>
                <a:cs typeface="Times New Roman" pitchFamily="18" charset="0"/>
              </a:rPr>
            </a:br>
            <a:r>
              <a:rPr lang="en-US" sz="2300" dirty="0" smtClean="0">
                <a:latin typeface="+mj-lt"/>
                <a:cs typeface="Times New Roman" pitchFamily="18" charset="0"/>
              </a:rPr>
              <a:t>If the demand restraint occurs during a period of strong demand and an overheated economy, then it may limit or prevent an inflationary boom.</a:t>
            </a:r>
          </a:p>
        </p:txBody>
      </p:sp>
      <p:sp>
        <p:nvSpPr>
          <p:cNvPr id="40" name="Text Box 9"/>
          <p:cNvSpPr txBox="1">
            <a:spLocks noChangeAspect="1" noChangeArrowheads="1"/>
          </p:cNvSpPr>
          <p:nvPr/>
        </p:nvSpPr>
        <p:spPr bwMode="auto">
          <a:xfrm>
            <a:off x="4176821" y="1912690"/>
            <a:ext cx="612860"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a:solidFill>
                  <a:srgbClr val="000000"/>
                </a:solidFill>
                <a:latin typeface="+mj-lt"/>
                <a:cs typeface="Times New Roman"/>
              </a:rPr>
              <a:t>Price</a:t>
            </a:r>
            <a:br>
              <a:rPr kumimoji="0" lang="en-US" sz="1600" b="0">
                <a:solidFill>
                  <a:srgbClr val="000000"/>
                </a:solidFill>
                <a:latin typeface="+mj-lt"/>
                <a:cs typeface="Times New Roman"/>
              </a:rPr>
            </a:br>
            <a:r>
              <a:rPr kumimoji="0" lang="en-US" sz="1600" b="0">
                <a:solidFill>
                  <a:srgbClr val="000000"/>
                </a:solidFill>
                <a:latin typeface="+mj-lt"/>
                <a:cs typeface="Times New Roman"/>
              </a:rPr>
              <a:t>Level</a:t>
            </a:r>
            <a:endParaRPr kumimoji="0" lang="en-US" sz="1600" b="0">
              <a:solidFill>
                <a:schemeClr val="tx1"/>
              </a:solidFill>
              <a:latin typeface="+mj-lt"/>
              <a:cs typeface="Times New Roman"/>
            </a:endParaRPr>
          </a:p>
        </p:txBody>
      </p:sp>
      <p:sp>
        <p:nvSpPr>
          <p:cNvPr id="41" name="Line 16"/>
          <p:cNvSpPr>
            <a:spLocks noChangeAspect="1" noChangeShapeType="1"/>
          </p:cNvSpPr>
          <p:nvPr/>
        </p:nvSpPr>
        <p:spPr bwMode="auto">
          <a:xfrm>
            <a:off x="4567751" y="5252790"/>
            <a:ext cx="2843213"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42" name="Rectangle 17"/>
          <p:cNvSpPr>
            <a:spLocks noChangeAspect="1" noChangeArrowheads="1"/>
          </p:cNvSpPr>
          <p:nvPr/>
        </p:nvSpPr>
        <p:spPr bwMode="auto">
          <a:xfrm>
            <a:off x="7396313" y="5159128"/>
            <a:ext cx="1544393" cy="35086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a:rPr>
              <a:t> Goods &amp; Services</a:t>
            </a:r>
            <a:r>
              <a:rPr kumimoji="0" lang="en-US" sz="1200" b="0" dirty="0">
                <a:solidFill>
                  <a:srgbClr val="000000"/>
                </a:solidFill>
                <a:latin typeface="+mj-lt"/>
                <a:cs typeface="Times New Roman"/>
              </a:rPr>
              <a:t/>
            </a:r>
            <a:br>
              <a:rPr kumimoji="0" lang="en-US" sz="1200" b="0" dirty="0">
                <a:solidFill>
                  <a:srgbClr val="000000"/>
                </a:solidFill>
                <a:latin typeface="+mj-lt"/>
                <a:cs typeface="Times New Roman"/>
              </a:rPr>
            </a:br>
            <a:r>
              <a:rPr kumimoji="0" lang="en-US" sz="1200" i="1" dirty="0">
                <a:solidFill>
                  <a:srgbClr val="000000"/>
                </a:solidFill>
                <a:latin typeface="+mj-lt"/>
                <a:cs typeface="Times New Roman"/>
              </a:rPr>
              <a:t>(real GDP)</a:t>
            </a:r>
            <a:endParaRPr kumimoji="0" lang="en-US" sz="2000" i="1" dirty="0">
              <a:solidFill>
                <a:schemeClr val="tx1"/>
              </a:solidFill>
              <a:latin typeface="+mj-lt"/>
              <a:cs typeface="Times New Roman"/>
            </a:endParaRPr>
          </a:p>
        </p:txBody>
      </p:sp>
      <p:grpSp>
        <p:nvGrpSpPr>
          <p:cNvPr id="43" name="Group 21"/>
          <p:cNvGrpSpPr>
            <a:grpSpLocks/>
          </p:cNvGrpSpPr>
          <p:nvPr/>
        </p:nvGrpSpPr>
        <p:grpSpPr bwMode="auto">
          <a:xfrm>
            <a:off x="4510601" y="2322265"/>
            <a:ext cx="128588" cy="2940050"/>
            <a:chOff x="2102" y="764"/>
            <a:chExt cx="90" cy="2036"/>
          </a:xfrm>
        </p:grpSpPr>
        <p:sp>
          <p:nvSpPr>
            <p:cNvPr id="44" name="Line 22"/>
            <p:cNvSpPr>
              <a:spLocks noChangeAspect="1" noChangeShapeType="1"/>
            </p:cNvSpPr>
            <p:nvPr/>
          </p:nvSpPr>
          <p:spPr bwMode="auto">
            <a:xfrm>
              <a:off x="2148" y="2736"/>
              <a:ext cx="0" cy="64"/>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45" name="Line 23"/>
            <p:cNvSpPr>
              <a:spLocks noChangeAspect="1" noChangeShapeType="1"/>
            </p:cNvSpPr>
            <p:nvPr/>
          </p:nvSpPr>
          <p:spPr bwMode="auto">
            <a:xfrm rot="-1844129">
              <a:off x="2106" y="2736"/>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46" name="Group 24"/>
            <p:cNvGrpSpPr>
              <a:grpSpLocks/>
            </p:cNvGrpSpPr>
            <p:nvPr/>
          </p:nvGrpSpPr>
          <p:grpSpPr bwMode="auto">
            <a:xfrm>
              <a:off x="2102" y="764"/>
              <a:ext cx="86" cy="1932"/>
              <a:chOff x="2102" y="756"/>
              <a:chExt cx="86" cy="1932"/>
            </a:xfrm>
          </p:grpSpPr>
          <p:sp>
            <p:nvSpPr>
              <p:cNvPr id="47" name="Line 25"/>
              <p:cNvSpPr>
                <a:spLocks noChangeAspect="1" noChangeShapeType="1"/>
              </p:cNvSpPr>
              <p:nvPr/>
            </p:nvSpPr>
            <p:spPr bwMode="auto">
              <a:xfrm>
                <a:off x="2148" y="756"/>
                <a:ext cx="0" cy="1932"/>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48" name="Line 26"/>
              <p:cNvSpPr>
                <a:spLocks noChangeAspect="1" noChangeShapeType="1"/>
              </p:cNvSpPr>
              <p:nvPr/>
            </p:nvSpPr>
            <p:spPr bwMode="auto">
              <a:xfrm rot="-1844129">
                <a:off x="2102" y="2688"/>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grpSp>
      <p:sp>
        <p:nvSpPr>
          <p:cNvPr id="49" name="Line 3"/>
          <p:cNvSpPr>
            <a:spLocks noChangeShapeType="1"/>
          </p:cNvSpPr>
          <p:nvPr/>
        </p:nvSpPr>
        <p:spPr bwMode="auto">
          <a:xfrm>
            <a:off x="6506088" y="2141290"/>
            <a:ext cx="1588" cy="3103562"/>
          </a:xfrm>
          <a:prstGeom prst="line">
            <a:avLst/>
          </a:prstGeom>
          <a:noFill/>
          <a:ln w="57150">
            <a:solidFill>
              <a:srgbClr val="C03838"/>
            </a:solidFill>
            <a:round/>
            <a:headEnd/>
            <a:tailEnd/>
          </a:ln>
        </p:spPr>
        <p:txBody>
          <a:bodyPr>
            <a:prstTxWarp prst="textNoShape">
              <a:avLst/>
            </a:prstTxWarp>
          </a:bodyPr>
          <a:lstStyle/>
          <a:p>
            <a:endParaRPr lang="en-US">
              <a:latin typeface="+mj-lt"/>
              <a:cs typeface="Times New Roman"/>
            </a:endParaRPr>
          </a:p>
        </p:txBody>
      </p:sp>
      <p:sp>
        <p:nvSpPr>
          <p:cNvPr id="50" name="Rectangle 10"/>
          <p:cNvSpPr>
            <a:spLocks noChangeArrowheads="1"/>
          </p:cNvSpPr>
          <p:nvPr/>
        </p:nvSpPr>
        <p:spPr bwMode="auto">
          <a:xfrm>
            <a:off x="6219747" y="1811685"/>
            <a:ext cx="527388"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C03838"/>
                </a:solidFill>
                <a:latin typeface="+mj-lt"/>
                <a:cs typeface="Times New Roman"/>
              </a:rPr>
              <a:t>LRAS</a:t>
            </a:r>
            <a:endParaRPr kumimoji="0" lang="en-US" sz="2000" b="1" dirty="0">
              <a:solidFill>
                <a:srgbClr val="C03838"/>
              </a:solidFill>
              <a:latin typeface="+mj-lt"/>
              <a:cs typeface="Times New Roman"/>
            </a:endParaRPr>
          </a:p>
        </p:txBody>
      </p:sp>
      <p:sp>
        <p:nvSpPr>
          <p:cNvPr id="51" name="Line 11"/>
          <p:cNvSpPr>
            <a:spLocks noChangeAspect="1" noChangeShapeType="1"/>
          </p:cNvSpPr>
          <p:nvPr/>
        </p:nvSpPr>
        <p:spPr bwMode="auto">
          <a:xfrm flipH="1">
            <a:off x="4569338" y="3443040"/>
            <a:ext cx="2232025"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53" name="Line 12"/>
          <p:cNvSpPr>
            <a:spLocks noChangeAspect="1" noChangeShapeType="1"/>
          </p:cNvSpPr>
          <p:nvPr/>
        </p:nvSpPr>
        <p:spPr bwMode="auto">
          <a:xfrm flipH="1">
            <a:off x="4588388" y="3817690"/>
            <a:ext cx="1908175"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54" name="Line 13"/>
          <p:cNvSpPr>
            <a:spLocks noChangeAspect="1" noChangeShapeType="1"/>
          </p:cNvSpPr>
          <p:nvPr/>
        </p:nvSpPr>
        <p:spPr bwMode="auto">
          <a:xfrm>
            <a:off x="6506088" y="3884365"/>
            <a:ext cx="0" cy="1366837"/>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55" name="Rectangle 14"/>
          <p:cNvSpPr>
            <a:spLocks noChangeArrowheads="1"/>
          </p:cNvSpPr>
          <p:nvPr/>
        </p:nvSpPr>
        <p:spPr bwMode="auto">
          <a:xfrm>
            <a:off x="6382263" y="5248027"/>
            <a:ext cx="19075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C03838"/>
                </a:solidFill>
                <a:latin typeface="+mj-lt"/>
                <a:cs typeface="Times New Roman"/>
              </a:rPr>
              <a:t>Y</a:t>
            </a:r>
            <a:r>
              <a:rPr kumimoji="0" lang="en-US" sz="1800" b="1" i="1" baseline="-25000" dirty="0">
                <a:solidFill>
                  <a:srgbClr val="C03838"/>
                </a:solidFill>
                <a:latin typeface="+mj-lt"/>
                <a:cs typeface="Times New Roman"/>
              </a:rPr>
              <a:t>F</a:t>
            </a:r>
            <a:endParaRPr kumimoji="0" lang="en-US" sz="1800" b="1" baseline="-25000" dirty="0">
              <a:solidFill>
                <a:srgbClr val="C03838"/>
              </a:solidFill>
              <a:latin typeface="+mj-lt"/>
              <a:cs typeface="Times New Roman"/>
            </a:endParaRPr>
          </a:p>
        </p:txBody>
      </p:sp>
      <p:sp>
        <p:nvSpPr>
          <p:cNvPr id="57" name="Rectangle 15"/>
          <p:cNvSpPr>
            <a:spLocks noChangeAspect="1" noChangeArrowheads="1"/>
          </p:cNvSpPr>
          <p:nvPr/>
        </p:nvSpPr>
        <p:spPr bwMode="auto">
          <a:xfrm>
            <a:off x="4267713" y="3270002"/>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mj-lt"/>
                <a:cs typeface="Times New Roman"/>
              </a:rPr>
              <a:t>P</a:t>
            </a:r>
            <a:r>
              <a:rPr kumimoji="0" lang="en-US" sz="1800" b="1" i="1" baseline="-25000" dirty="0">
                <a:solidFill>
                  <a:srgbClr val="000000"/>
                </a:solidFill>
                <a:latin typeface="+mj-lt"/>
                <a:cs typeface="Times New Roman"/>
              </a:rPr>
              <a:t>1</a:t>
            </a:r>
            <a:endParaRPr kumimoji="0" lang="en-US" sz="3200" b="1" baseline="-25000" dirty="0">
              <a:solidFill>
                <a:schemeClr val="tx1"/>
              </a:solidFill>
              <a:latin typeface="+mj-lt"/>
              <a:cs typeface="Times New Roman"/>
            </a:endParaRPr>
          </a:p>
        </p:txBody>
      </p:sp>
      <p:sp>
        <p:nvSpPr>
          <p:cNvPr id="59" name="Rectangle 18"/>
          <p:cNvSpPr>
            <a:spLocks noChangeAspect="1" noChangeArrowheads="1"/>
          </p:cNvSpPr>
          <p:nvPr/>
        </p:nvSpPr>
        <p:spPr bwMode="auto">
          <a:xfrm>
            <a:off x="4270888" y="3666877"/>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a:solidFill>
                  <a:srgbClr val="000000"/>
                </a:solidFill>
                <a:latin typeface="+mj-lt"/>
                <a:cs typeface="Times New Roman"/>
              </a:rPr>
              <a:t>P</a:t>
            </a:r>
            <a:r>
              <a:rPr kumimoji="0" lang="en-US" sz="1800" b="1" i="1" baseline="-25000">
                <a:solidFill>
                  <a:srgbClr val="000000"/>
                </a:solidFill>
                <a:latin typeface="+mj-lt"/>
                <a:cs typeface="Times New Roman"/>
              </a:rPr>
              <a:t>2</a:t>
            </a:r>
            <a:endParaRPr kumimoji="0" lang="en-US" sz="3200" b="1" baseline="-25000">
              <a:solidFill>
                <a:schemeClr val="tx1"/>
              </a:solidFill>
              <a:latin typeface="+mj-lt"/>
              <a:cs typeface="Times New Roman"/>
            </a:endParaRPr>
          </a:p>
        </p:txBody>
      </p:sp>
      <p:sp>
        <p:nvSpPr>
          <p:cNvPr id="60" name="Rectangle 19"/>
          <p:cNvSpPr>
            <a:spLocks noChangeAspect="1" noChangeArrowheads="1"/>
          </p:cNvSpPr>
          <p:nvPr/>
        </p:nvSpPr>
        <p:spPr bwMode="auto">
          <a:xfrm>
            <a:off x="7391975" y="2235052"/>
            <a:ext cx="62356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1</a:t>
            </a:r>
            <a:endParaRPr kumimoji="0" lang="en-US" sz="2000" b="1" dirty="0">
              <a:solidFill>
                <a:srgbClr val="006600"/>
              </a:solidFill>
              <a:latin typeface="+mj-lt"/>
              <a:cs typeface="Times New Roman"/>
            </a:endParaRPr>
          </a:p>
        </p:txBody>
      </p:sp>
      <p:sp>
        <p:nvSpPr>
          <p:cNvPr id="69" name="Freeform 20"/>
          <p:cNvSpPr>
            <a:spLocks noChangeAspect="1"/>
          </p:cNvSpPr>
          <p:nvPr/>
        </p:nvSpPr>
        <p:spPr bwMode="auto">
          <a:xfrm>
            <a:off x="5609151" y="2560390"/>
            <a:ext cx="2020887" cy="2057400"/>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a:endParaRPr>
          </a:p>
        </p:txBody>
      </p:sp>
      <p:sp>
        <p:nvSpPr>
          <p:cNvPr id="80" name="Freeform 27"/>
          <p:cNvSpPr>
            <a:spLocks noChangeAspect="1"/>
          </p:cNvSpPr>
          <p:nvPr/>
        </p:nvSpPr>
        <p:spPr bwMode="auto">
          <a:xfrm>
            <a:off x="6126676" y="2125415"/>
            <a:ext cx="1533525" cy="2298700"/>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a:endParaRPr>
          </a:p>
        </p:txBody>
      </p:sp>
      <p:sp>
        <p:nvSpPr>
          <p:cNvPr id="83" name="Rectangle 28"/>
          <p:cNvSpPr>
            <a:spLocks noChangeAspect="1" noChangeArrowheads="1"/>
          </p:cNvSpPr>
          <p:nvPr/>
        </p:nvSpPr>
        <p:spPr bwMode="auto">
          <a:xfrm>
            <a:off x="7660201" y="4293940"/>
            <a:ext cx="623887"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1</a:t>
            </a:r>
            <a:endParaRPr kumimoji="0" lang="en-US" sz="2000" b="1" baseline="-25000" dirty="0">
              <a:solidFill>
                <a:srgbClr val="053ABF"/>
              </a:solidFill>
              <a:latin typeface="+mj-lt"/>
              <a:cs typeface="Times New Roman"/>
            </a:endParaRPr>
          </a:p>
        </p:txBody>
      </p:sp>
      <p:sp>
        <p:nvSpPr>
          <p:cNvPr id="86" name="Freeform 30"/>
          <p:cNvSpPr>
            <a:spLocks/>
          </p:cNvSpPr>
          <p:nvPr/>
        </p:nvSpPr>
        <p:spPr bwMode="auto">
          <a:xfrm>
            <a:off x="6837876" y="3373190"/>
            <a:ext cx="119062"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94" name="Text Box 31"/>
          <p:cNvSpPr txBox="1">
            <a:spLocks noChangeArrowheads="1"/>
          </p:cNvSpPr>
          <p:nvPr/>
        </p:nvSpPr>
        <p:spPr bwMode="auto">
          <a:xfrm>
            <a:off x="7004314" y="3278436"/>
            <a:ext cx="192360" cy="276999"/>
          </a:xfrm>
          <a:prstGeom prst="rect">
            <a:avLst/>
          </a:prstGeom>
          <a:noFill/>
          <a:ln w="9525">
            <a:noFill/>
            <a:miter lim="800000"/>
            <a:headEnd/>
            <a:tailEnd/>
          </a:ln>
        </p:spPr>
        <p:txBody>
          <a:bodyPr wrap="none" lIns="0" tIns="0" rIns="0" bIns="0">
            <a:prstTxWarp prst="textNoShape">
              <a:avLst/>
            </a:prstTxWarp>
            <a:spAutoFit/>
          </a:bodyPr>
          <a:lstStyle/>
          <a:p>
            <a:r>
              <a:rPr lang="en-US" sz="1800" b="1" i="1" dirty="0">
                <a:latin typeface="+mj-lt"/>
                <a:cs typeface="Times New Roman"/>
              </a:rPr>
              <a:t>e</a:t>
            </a:r>
            <a:r>
              <a:rPr lang="en-US" sz="1800" b="1" i="1" baseline="-25000" dirty="0">
                <a:latin typeface="+mj-lt"/>
                <a:cs typeface="Times New Roman"/>
              </a:rPr>
              <a:t>1</a:t>
            </a:r>
            <a:endParaRPr lang="en-US" sz="1800" b="1" dirty="0">
              <a:solidFill>
                <a:schemeClr val="tx1"/>
              </a:solidFill>
              <a:latin typeface="+mj-lt"/>
              <a:cs typeface="Times New Roman"/>
            </a:endParaRPr>
          </a:p>
        </p:txBody>
      </p:sp>
      <p:sp>
        <p:nvSpPr>
          <p:cNvPr id="95" name="Line 32"/>
          <p:cNvSpPr>
            <a:spLocks noChangeAspect="1" noChangeShapeType="1"/>
          </p:cNvSpPr>
          <p:nvPr/>
        </p:nvSpPr>
        <p:spPr bwMode="auto">
          <a:xfrm>
            <a:off x="6896613" y="3503365"/>
            <a:ext cx="0" cy="1747837"/>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96" name="Rectangle 33"/>
          <p:cNvSpPr>
            <a:spLocks noChangeArrowheads="1"/>
          </p:cNvSpPr>
          <p:nvPr/>
        </p:nvSpPr>
        <p:spPr bwMode="auto">
          <a:xfrm>
            <a:off x="6785488" y="5246440"/>
            <a:ext cx="198772"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a:solidFill>
                  <a:srgbClr val="C03838"/>
                </a:solidFill>
                <a:latin typeface="+mj-lt"/>
                <a:cs typeface="Times New Roman"/>
              </a:rPr>
              <a:t>Y</a:t>
            </a:r>
            <a:r>
              <a:rPr kumimoji="0" lang="en-US" sz="1800" b="1" i="1" baseline="-25000">
                <a:solidFill>
                  <a:srgbClr val="C03838"/>
                </a:solidFill>
                <a:latin typeface="+mj-lt"/>
                <a:cs typeface="Times New Roman"/>
              </a:rPr>
              <a:t>1</a:t>
            </a:r>
            <a:endParaRPr kumimoji="0" lang="en-US" sz="1800" b="1" baseline="-25000">
              <a:solidFill>
                <a:srgbClr val="C03838"/>
              </a:solidFill>
              <a:latin typeface="+mj-lt"/>
              <a:cs typeface="Times New Roman"/>
            </a:endParaRPr>
          </a:p>
        </p:txBody>
      </p:sp>
      <p:grpSp>
        <p:nvGrpSpPr>
          <p:cNvPr id="97" name="Group 41"/>
          <p:cNvGrpSpPr>
            <a:grpSpLocks/>
          </p:cNvGrpSpPr>
          <p:nvPr/>
        </p:nvGrpSpPr>
        <p:grpSpPr bwMode="auto">
          <a:xfrm>
            <a:off x="5485326" y="2107952"/>
            <a:ext cx="2282825" cy="2729886"/>
            <a:chOff x="2657" y="697"/>
            <a:chExt cx="1504" cy="1798"/>
          </a:xfrm>
        </p:grpSpPr>
        <p:sp>
          <p:nvSpPr>
            <p:cNvPr id="98" name="Freeform 4"/>
            <p:cNvSpPr>
              <a:spLocks noChangeAspect="1"/>
            </p:cNvSpPr>
            <p:nvPr/>
          </p:nvSpPr>
          <p:spPr bwMode="auto">
            <a:xfrm>
              <a:off x="2657" y="697"/>
              <a:ext cx="1119" cy="1679"/>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a:endParaRPr>
            </a:p>
          </p:txBody>
        </p:sp>
        <p:sp>
          <p:nvSpPr>
            <p:cNvPr id="99" name="Rectangle 5"/>
            <p:cNvSpPr>
              <a:spLocks noChangeAspect="1" noChangeArrowheads="1"/>
            </p:cNvSpPr>
            <p:nvPr/>
          </p:nvSpPr>
          <p:spPr bwMode="auto">
            <a:xfrm>
              <a:off x="3768" y="2292"/>
              <a:ext cx="393" cy="203"/>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2</a:t>
              </a:r>
              <a:endParaRPr kumimoji="0" lang="en-US" sz="2000" b="1" baseline="-25000" dirty="0">
                <a:solidFill>
                  <a:srgbClr val="053ABF"/>
                </a:solidFill>
                <a:latin typeface="+mj-lt"/>
                <a:cs typeface="Times New Roman"/>
              </a:endParaRPr>
            </a:p>
          </p:txBody>
        </p:sp>
        <p:sp>
          <p:nvSpPr>
            <p:cNvPr id="100" name="Line 36"/>
            <p:cNvSpPr>
              <a:spLocks noChangeShapeType="1"/>
            </p:cNvSpPr>
            <p:nvPr/>
          </p:nvSpPr>
          <p:spPr bwMode="auto">
            <a:xfrm>
              <a:off x="2802" y="906"/>
              <a:ext cx="270" cy="0"/>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a:endParaRPr>
            </a:p>
          </p:txBody>
        </p:sp>
        <p:sp>
          <p:nvSpPr>
            <p:cNvPr id="101" name="Line 37"/>
            <p:cNvSpPr>
              <a:spLocks noChangeShapeType="1"/>
            </p:cNvSpPr>
            <p:nvPr/>
          </p:nvSpPr>
          <p:spPr bwMode="auto">
            <a:xfrm>
              <a:off x="3666" y="2136"/>
              <a:ext cx="270" cy="0"/>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a:endParaRPr>
            </a:p>
          </p:txBody>
        </p:sp>
      </p:grpSp>
      <p:grpSp>
        <p:nvGrpSpPr>
          <p:cNvPr id="102" name="Group 42"/>
          <p:cNvGrpSpPr>
            <a:grpSpLocks/>
          </p:cNvGrpSpPr>
          <p:nvPr/>
        </p:nvGrpSpPr>
        <p:grpSpPr bwMode="auto">
          <a:xfrm>
            <a:off x="6448938" y="3673232"/>
            <a:ext cx="374650" cy="276226"/>
            <a:chOff x="3330" y="1763"/>
            <a:chExt cx="236" cy="174"/>
          </a:xfrm>
        </p:grpSpPr>
        <p:sp>
          <p:nvSpPr>
            <p:cNvPr id="103" name="Text Box 29"/>
            <p:cNvSpPr txBox="1">
              <a:spLocks noChangeArrowheads="1"/>
            </p:cNvSpPr>
            <p:nvPr/>
          </p:nvSpPr>
          <p:spPr bwMode="auto">
            <a:xfrm>
              <a:off x="3446" y="1763"/>
              <a:ext cx="120" cy="174"/>
            </a:xfrm>
            <a:prstGeom prst="rect">
              <a:avLst/>
            </a:prstGeom>
            <a:noFill/>
            <a:ln w="9525">
              <a:noFill/>
              <a:miter lim="800000"/>
              <a:headEnd/>
              <a:tailEnd/>
            </a:ln>
          </p:spPr>
          <p:txBody>
            <a:bodyPr wrap="none" lIns="0" tIns="0" rIns="0" bIns="0">
              <a:prstTxWarp prst="textNoShape">
                <a:avLst/>
              </a:prstTxWarp>
              <a:spAutoFit/>
            </a:bodyPr>
            <a:lstStyle/>
            <a:p>
              <a:r>
                <a:rPr lang="en-US" sz="1800" b="1" i="1" dirty="0">
                  <a:latin typeface="+mj-lt"/>
                  <a:cs typeface="Times New Roman"/>
                </a:rPr>
                <a:t>E</a:t>
              </a:r>
              <a:r>
                <a:rPr lang="en-US" sz="1800" b="1" i="1" baseline="-25000" dirty="0">
                  <a:latin typeface="+mj-lt"/>
                  <a:cs typeface="Times New Roman"/>
                </a:rPr>
                <a:t>2</a:t>
              </a:r>
              <a:endParaRPr lang="en-US" sz="1800" b="1" dirty="0">
                <a:solidFill>
                  <a:schemeClr val="tx1"/>
                </a:solidFill>
                <a:latin typeface="+mj-lt"/>
                <a:cs typeface="Times New Roman"/>
              </a:endParaRPr>
            </a:p>
          </p:txBody>
        </p:sp>
        <p:sp>
          <p:nvSpPr>
            <p:cNvPr id="104" name="Freeform 34"/>
            <p:cNvSpPr>
              <a:spLocks/>
            </p:cNvSpPr>
            <p:nvPr/>
          </p:nvSpPr>
          <p:spPr bwMode="auto">
            <a:xfrm>
              <a:off x="3330" y="1823"/>
              <a:ext cx="75" cy="75"/>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grpSp>
      <p:sp>
        <p:nvSpPr>
          <p:cNvPr id="105" name="Line 43"/>
          <p:cNvSpPr>
            <a:spLocks noChangeShapeType="1"/>
          </p:cNvSpPr>
          <p:nvPr/>
        </p:nvSpPr>
        <p:spPr bwMode="auto">
          <a:xfrm rot="5400000">
            <a:off x="6777551" y="4897189"/>
            <a:ext cx="0" cy="403225"/>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lIns="0" tIns="0" rIns="0" bIns="0">
            <a:prstTxWarp prst="textNoShape">
              <a:avLst/>
            </a:prstTxWarp>
            <a:spAutoFit/>
          </a:bodyPr>
          <a:lstStyle/>
          <a:p>
            <a:pPr>
              <a:defRPr/>
            </a:pPr>
            <a:endParaRPr lang="en-US">
              <a:latin typeface="+mj-lt"/>
              <a:cs typeface="Times New Roman"/>
            </a:endParaRPr>
          </a:p>
        </p:txBody>
      </p:sp>
    </p:spTree>
    <p:extLst>
      <p:ext uri="{BB962C8B-B14F-4D97-AF65-F5344CB8AC3E}">
        <p14:creationId xmlns:p14="http://schemas.microsoft.com/office/powerpoint/2010/main" val="29585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4151517" y="1703755"/>
            <a:ext cx="4797004" cy="394579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1697"/>
            <a:ext cx="8904855" cy="596684"/>
          </a:xfrm>
        </p:spPr>
        <p:txBody>
          <a:bodyPr/>
          <a:lstStyle/>
          <a:p>
            <a:r>
              <a:rPr lang="en-US" dirty="0" smtClean="0"/>
              <a:t>AD Decrease Disrupts Equilibrium</a:t>
            </a:r>
          </a:p>
        </p:txBody>
      </p:sp>
      <p:sp>
        <p:nvSpPr>
          <p:cNvPr id="61" name="Text Box 10"/>
          <p:cNvSpPr txBox="1">
            <a:spLocks noChangeArrowheads="1"/>
          </p:cNvSpPr>
          <p:nvPr/>
        </p:nvSpPr>
        <p:spPr bwMode="auto">
          <a:xfrm>
            <a:off x="73111" y="2435849"/>
            <a:ext cx="4054961" cy="200952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300" dirty="0" smtClean="0">
                <a:latin typeface="+mj-lt"/>
                <a:cs typeface="Times New Roman" pitchFamily="18" charset="0"/>
              </a:rPr>
              <a:t>In contrast, if the reduction </a:t>
            </a:r>
            <a:br>
              <a:rPr lang="en-US" sz="2300" dirty="0" smtClean="0">
                <a:latin typeface="+mj-lt"/>
                <a:cs typeface="Times New Roman" pitchFamily="18" charset="0"/>
              </a:rPr>
            </a:br>
            <a:r>
              <a:rPr lang="en-US" sz="2300" dirty="0" smtClean="0">
                <a:latin typeface="+mj-lt"/>
                <a:cs typeface="Times New Roman" pitchFamily="18" charset="0"/>
              </a:rPr>
              <a:t>in </a:t>
            </a:r>
            <a:r>
              <a:rPr lang="en-US" sz="2300" b="1" i="1" dirty="0" smtClean="0">
                <a:solidFill>
                  <a:srgbClr val="0000FF"/>
                </a:solidFill>
                <a:latin typeface="+mj-lt"/>
                <a:cs typeface="Times New Roman" pitchFamily="18" charset="0"/>
              </a:rPr>
              <a:t>aggregate demand </a:t>
            </a:r>
            <a:r>
              <a:rPr lang="en-US" sz="2300" dirty="0" smtClean="0">
                <a:latin typeface="+mj-lt"/>
                <a:cs typeface="Times New Roman" pitchFamily="18" charset="0"/>
              </a:rPr>
              <a:t>takes </a:t>
            </a:r>
            <a:br>
              <a:rPr lang="en-US" sz="2300" dirty="0" smtClean="0">
                <a:latin typeface="+mj-lt"/>
                <a:cs typeface="Times New Roman" pitchFamily="18" charset="0"/>
              </a:rPr>
            </a:br>
            <a:r>
              <a:rPr lang="en-US" sz="2300" dirty="0" smtClean="0">
                <a:latin typeface="+mj-lt"/>
                <a:cs typeface="Times New Roman" pitchFamily="18" charset="0"/>
              </a:rPr>
              <a:t>place when the economy is at </a:t>
            </a:r>
            <a:br>
              <a:rPr lang="en-US" sz="2300" dirty="0" smtClean="0">
                <a:latin typeface="+mj-lt"/>
                <a:cs typeface="Times New Roman" pitchFamily="18" charset="0"/>
              </a:rPr>
            </a:br>
            <a:r>
              <a:rPr lang="en-US" sz="2300" dirty="0" smtClean="0">
                <a:latin typeface="+mj-lt"/>
                <a:cs typeface="Times New Roman" pitchFamily="18" charset="0"/>
              </a:rPr>
              <a:t>full-employment, then it will disrupt long-run equilibrium, and result in a </a:t>
            </a:r>
            <a:r>
              <a:rPr lang="en-US" sz="2300" b="1" i="1" dirty="0" smtClean="0">
                <a:latin typeface="+mj-lt"/>
                <a:cs typeface="Times New Roman" pitchFamily="18" charset="0"/>
              </a:rPr>
              <a:t>recession</a:t>
            </a:r>
            <a:r>
              <a:rPr lang="en-US" sz="2300" dirty="0" smtClean="0">
                <a:latin typeface="+mj-lt"/>
                <a:cs typeface="Times New Roman" pitchFamily="18" charset="0"/>
              </a:rPr>
              <a:t>.</a:t>
            </a:r>
          </a:p>
        </p:txBody>
      </p:sp>
      <p:sp>
        <p:nvSpPr>
          <p:cNvPr id="40" name="Text Box 9"/>
          <p:cNvSpPr txBox="1">
            <a:spLocks noChangeAspect="1" noChangeArrowheads="1"/>
          </p:cNvSpPr>
          <p:nvPr/>
        </p:nvSpPr>
        <p:spPr bwMode="auto">
          <a:xfrm>
            <a:off x="4176821" y="1912690"/>
            <a:ext cx="612860"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a:solidFill>
                  <a:srgbClr val="000000"/>
                </a:solidFill>
                <a:latin typeface="+mj-lt"/>
                <a:cs typeface="Times New Roman"/>
              </a:rPr>
              <a:t>Price</a:t>
            </a:r>
            <a:br>
              <a:rPr kumimoji="0" lang="en-US" sz="1600" b="0">
                <a:solidFill>
                  <a:srgbClr val="000000"/>
                </a:solidFill>
                <a:latin typeface="+mj-lt"/>
                <a:cs typeface="Times New Roman"/>
              </a:rPr>
            </a:br>
            <a:r>
              <a:rPr kumimoji="0" lang="en-US" sz="1600" b="0">
                <a:solidFill>
                  <a:srgbClr val="000000"/>
                </a:solidFill>
                <a:latin typeface="+mj-lt"/>
                <a:cs typeface="Times New Roman"/>
              </a:rPr>
              <a:t>Level</a:t>
            </a:r>
            <a:endParaRPr kumimoji="0" lang="en-US" sz="1600" b="0">
              <a:solidFill>
                <a:schemeClr val="tx1"/>
              </a:solidFill>
              <a:latin typeface="+mj-lt"/>
              <a:cs typeface="Times New Roman"/>
            </a:endParaRPr>
          </a:p>
        </p:txBody>
      </p:sp>
      <p:grpSp>
        <p:nvGrpSpPr>
          <p:cNvPr id="3" name="Group 21"/>
          <p:cNvGrpSpPr>
            <a:grpSpLocks/>
          </p:cNvGrpSpPr>
          <p:nvPr/>
        </p:nvGrpSpPr>
        <p:grpSpPr bwMode="auto">
          <a:xfrm>
            <a:off x="4510601" y="2322265"/>
            <a:ext cx="128588" cy="2940050"/>
            <a:chOff x="2102" y="764"/>
            <a:chExt cx="90" cy="2036"/>
          </a:xfrm>
        </p:grpSpPr>
        <p:sp>
          <p:nvSpPr>
            <p:cNvPr id="44" name="Line 22"/>
            <p:cNvSpPr>
              <a:spLocks noChangeAspect="1" noChangeShapeType="1"/>
            </p:cNvSpPr>
            <p:nvPr/>
          </p:nvSpPr>
          <p:spPr bwMode="auto">
            <a:xfrm>
              <a:off x="2148" y="2736"/>
              <a:ext cx="0" cy="64"/>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45" name="Line 23"/>
            <p:cNvSpPr>
              <a:spLocks noChangeAspect="1" noChangeShapeType="1"/>
            </p:cNvSpPr>
            <p:nvPr/>
          </p:nvSpPr>
          <p:spPr bwMode="auto">
            <a:xfrm rot="-1844129">
              <a:off x="2106" y="2736"/>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4" name="Group 24"/>
            <p:cNvGrpSpPr>
              <a:grpSpLocks/>
            </p:cNvGrpSpPr>
            <p:nvPr/>
          </p:nvGrpSpPr>
          <p:grpSpPr bwMode="auto">
            <a:xfrm>
              <a:off x="2102" y="764"/>
              <a:ext cx="86" cy="1932"/>
              <a:chOff x="2102" y="756"/>
              <a:chExt cx="86" cy="1932"/>
            </a:xfrm>
          </p:grpSpPr>
          <p:sp>
            <p:nvSpPr>
              <p:cNvPr id="47" name="Line 25"/>
              <p:cNvSpPr>
                <a:spLocks noChangeAspect="1" noChangeShapeType="1"/>
              </p:cNvSpPr>
              <p:nvPr/>
            </p:nvSpPr>
            <p:spPr bwMode="auto">
              <a:xfrm>
                <a:off x="2148" y="756"/>
                <a:ext cx="0" cy="1932"/>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48" name="Line 26"/>
              <p:cNvSpPr>
                <a:spLocks noChangeAspect="1" noChangeShapeType="1"/>
              </p:cNvSpPr>
              <p:nvPr/>
            </p:nvSpPr>
            <p:spPr bwMode="auto">
              <a:xfrm rot="-1844129">
                <a:off x="2102" y="2688"/>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grpSp>
      <p:sp>
        <p:nvSpPr>
          <p:cNvPr id="43" name="Line 40"/>
          <p:cNvSpPr>
            <a:spLocks noChangeShapeType="1"/>
          </p:cNvSpPr>
          <p:nvPr/>
        </p:nvSpPr>
        <p:spPr bwMode="auto">
          <a:xfrm>
            <a:off x="6503408" y="2265802"/>
            <a:ext cx="1588" cy="2989263"/>
          </a:xfrm>
          <a:prstGeom prst="line">
            <a:avLst/>
          </a:prstGeom>
          <a:noFill/>
          <a:ln w="57150">
            <a:solidFill>
              <a:srgbClr val="C03838"/>
            </a:solidFill>
            <a:round/>
            <a:headEnd/>
            <a:tailEnd/>
          </a:ln>
        </p:spPr>
        <p:txBody>
          <a:bodyPr>
            <a:prstTxWarp prst="textNoShape">
              <a:avLst/>
            </a:prstTxWarp>
          </a:bodyPr>
          <a:lstStyle/>
          <a:p>
            <a:endParaRPr lang="en-US">
              <a:latin typeface="+mj-lt"/>
              <a:cs typeface="Times New Roman"/>
            </a:endParaRPr>
          </a:p>
        </p:txBody>
      </p:sp>
      <p:sp>
        <p:nvSpPr>
          <p:cNvPr id="46" name="Line 41"/>
          <p:cNvSpPr>
            <a:spLocks noChangeAspect="1" noChangeShapeType="1"/>
          </p:cNvSpPr>
          <p:nvPr/>
        </p:nvSpPr>
        <p:spPr bwMode="auto">
          <a:xfrm>
            <a:off x="6103358" y="4199377"/>
            <a:ext cx="0" cy="1049338"/>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52" name="Freeform 42"/>
          <p:cNvSpPr>
            <a:spLocks noChangeAspect="1"/>
          </p:cNvSpPr>
          <p:nvPr/>
        </p:nvSpPr>
        <p:spPr bwMode="auto">
          <a:xfrm>
            <a:off x="5554083" y="2256277"/>
            <a:ext cx="1600200" cy="2400300"/>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a:endParaRPr>
          </a:p>
        </p:txBody>
      </p:sp>
      <p:sp>
        <p:nvSpPr>
          <p:cNvPr id="56" name="Rectangle 45"/>
          <p:cNvSpPr>
            <a:spLocks noChangeAspect="1" noChangeArrowheads="1"/>
          </p:cNvSpPr>
          <p:nvPr/>
        </p:nvSpPr>
        <p:spPr bwMode="auto">
          <a:xfrm>
            <a:off x="7154034" y="4573035"/>
            <a:ext cx="623888"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1</a:t>
            </a:r>
            <a:endParaRPr kumimoji="0" lang="en-US" sz="2000" b="1" baseline="-25000" dirty="0">
              <a:solidFill>
                <a:srgbClr val="053ABF"/>
              </a:solidFill>
              <a:latin typeface="+mj-lt"/>
              <a:cs typeface="Times New Roman"/>
            </a:endParaRPr>
          </a:p>
        </p:txBody>
      </p:sp>
      <p:sp>
        <p:nvSpPr>
          <p:cNvPr id="58" name="Rectangle 47"/>
          <p:cNvSpPr>
            <a:spLocks noChangeArrowheads="1"/>
          </p:cNvSpPr>
          <p:nvPr/>
        </p:nvSpPr>
        <p:spPr bwMode="auto">
          <a:xfrm>
            <a:off x="6181737" y="1921067"/>
            <a:ext cx="527388"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C03838"/>
                </a:solidFill>
                <a:latin typeface="+mj-lt"/>
                <a:cs typeface="Times New Roman"/>
              </a:rPr>
              <a:t>LRAS</a:t>
            </a:r>
            <a:endParaRPr kumimoji="0" lang="en-US" sz="2000" b="1" dirty="0">
              <a:solidFill>
                <a:srgbClr val="C03838"/>
              </a:solidFill>
              <a:latin typeface="+mj-lt"/>
              <a:cs typeface="Times New Roman"/>
            </a:endParaRPr>
          </a:p>
        </p:txBody>
      </p:sp>
      <p:sp>
        <p:nvSpPr>
          <p:cNvPr id="62" name="Line 48"/>
          <p:cNvSpPr>
            <a:spLocks noChangeAspect="1" noChangeShapeType="1"/>
          </p:cNvSpPr>
          <p:nvPr/>
        </p:nvSpPr>
        <p:spPr bwMode="auto">
          <a:xfrm flipH="1">
            <a:off x="4585708" y="3827902"/>
            <a:ext cx="1908175"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63" name="Line 49"/>
          <p:cNvSpPr>
            <a:spLocks noChangeAspect="1" noChangeShapeType="1"/>
          </p:cNvSpPr>
          <p:nvPr/>
        </p:nvSpPr>
        <p:spPr bwMode="auto">
          <a:xfrm>
            <a:off x="6503408" y="3894577"/>
            <a:ext cx="0" cy="1366838"/>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64" name="Rectangle 50"/>
          <p:cNvSpPr>
            <a:spLocks noChangeArrowheads="1"/>
          </p:cNvSpPr>
          <p:nvPr/>
        </p:nvSpPr>
        <p:spPr bwMode="auto">
          <a:xfrm>
            <a:off x="6379583" y="5258240"/>
            <a:ext cx="19075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C03838"/>
                </a:solidFill>
                <a:latin typeface="+mj-lt"/>
                <a:cs typeface="Times New Roman"/>
              </a:rPr>
              <a:t>Y</a:t>
            </a:r>
            <a:r>
              <a:rPr kumimoji="0" lang="en-US" sz="1800" b="1" i="1" baseline="-25000" dirty="0">
                <a:solidFill>
                  <a:srgbClr val="C03838"/>
                </a:solidFill>
                <a:latin typeface="+mj-lt"/>
                <a:cs typeface="Times New Roman"/>
              </a:rPr>
              <a:t>F</a:t>
            </a:r>
            <a:endParaRPr kumimoji="0" lang="en-US" sz="1800" b="1" baseline="-25000" dirty="0">
              <a:solidFill>
                <a:srgbClr val="C03838"/>
              </a:solidFill>
              <a:latin typeface="+mj-lt"/>
              <a:cs typeface="Times New Roman"/>
            </a:endParaRPr>
          </a:p>
        </p:txBody>
      </p:sp>
      <p:sp>
        <p:nvSpPr>
          <p:cNvPr id="65" name="Rectangle 51"/>
          <p:cNvSpPr>
            <a:spLocks noChangeArrowheads="1"/>
          </p:cNvSpPr>
          <p:nvPr/>
        </p:nvSpPr>
        <p:spPr bwMode="auto">
          <a:xfrm>
            <a:off x="5982708" y="5256652"/>
            <a:ext cx="198772"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C03838"/>
                </a:solidFill>
                <a:latin typeface="+mj-lt"/>
                <a:cs typeface="Times New Roman"/>
              </a:rPr>
              <a:t>Y</a:t>
            </a:r>
            <a:r>
              <a:rPr kumimoji="0" lang="en-US" sz="1800" b="1" i="1" baseline="-25000" dirty="0">
                <a:solidFill>
                  <a:srgbClr val="C03838"/>
                </a:solidFill>
                <a:latin typeface="+mj-lt"/>
                <a:cs typeface="Times New Roman"/>
              </a:rPr>
              <a:t>2</a:t>
            </a:r>
            <a:endParaRPr kumimoji="0" lang="en-US" sz="1800" b="1" baseline="-25000" dirty="0">
              <a:solidFill>
                <a:srgbClr val="C03838"/>
              </a:solidFill>
              <a:latin typeface="+mj-lt"/>
              <a:cs typeface="Times New Roman"/>
            </a:endParaRPr>
          </a:p>
        </p:txBody>
      </p:sp>
      <p:grpSp>
        <p:nvGrpSpPr>
          <p:cNvPr id="66" name="Group 71"/>
          <p:cNvGrpSpPr>
            <a:grpSpLocks/>
          </p:cNvGrpSpPr>
          <p:nvPr/>
        </p:nvGrpSpPr>
        <p:grpSpPr bwMode="auto">
          <a:xfrm>
            <a:off x="4963533" y="2389627"/>
            <a:ext cx="2301875" cy="2730500"/>
            <a:chOff x="2396" y="948"/>
            <a:chExt cx="1450" cy="1720"/>
          </a:xfrm>
        </p:grpSpPr>
        <p:sp>
          <p:nvSpPr>
            <p:cNvPr id="67" name="Freeform 43"/>
            <p:cNvSpPr>
              <a:spLocks noChangeAspect="1"/>
            </p:cNvSpPr>
            <p:nvPr/>
          </p:nvSpPr>
          <p:spPr bwMode="auto">
            <a:xfrm>
              <a:off x="2396" y="948"/>
              <a:ext cx="1051" cy="1576"/>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a:endParaRPr>
            </a:p>
          </p:txBody>
        </p:sp>
        <p:sp>
          <p:nvSpPr>
            <p:cNvPr id="68" name="Rectangle 44"/>
            <p:cNvSpPr>
              <a:spLocks noChangeAspect="1" noChangeArrowheads="1"/>
            </p:cNvSpPr>
            <p:nvPr/>
          </p:nvSpPr>
          <p:spPr bwMode="auto">
            <a:xfrm>
              <a:off x="3453" y="2474"/>
              <a:ext cx="393" cy="194"/>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solidFill>
                    <a:srgbClr val="053ABF"/>
                  </a:solidFill>
                  <a:latin typeface="+mj-lt"/>
                  <a:cs typeface="Times New Roman"/>
                </a:rPr>
                <a:t>AD</a:t>
              </a:r>
              <a:r>
                <a:rPr kumimoji="0" lang="en-US" sz="2000" b="1" i="1" baseline="-25000" dirty="0">
                  <a:solidFill>
                    <a:srgbClr val="053ABF"/>
                  </a:solidFill>
                  <a:latin typeface="+mj-lt"/>
                  <a:cs typeface="Times New Roman"/>
                </a:rPr>
                <a:t>2</a:t>
              </a:r>
              <a:endParaRPr kumimoji="0" lang="en-US" sz="2000" b="1" baseline="-25000" dirty="0">
                <a:solidFill>
                  <a:srgbClr val="053ABF"/>
                </a:solidFill>
                <a:latin typeface="+mj-lt"/>
                <a:cs typeface="Times New Roman"/>
              </a:endParaRPr>
            </a:p>
          </p:txBody>
        </p:sp>
        <p:sp>
          <p:nvSpPr>
            <p:cNvPr id="70" name="Line 52"/>
            <p:cNvSpPr>
              <a:spLocks noChangeShapeType="1"/>
            </p:cNvSpPr>
            <p:nvPr/>
          </p:nvSpPr>
          <p:spPr bwMode="auto">
            <a:xfrm>
              <a:off x="2496" y="1080"/>
              <a:ext cx="288" cy="0"/>
            </a:xfrm>
            <a:prstGeom prst="line">
              <a:avLst/>
            </a:prstGeom>
            <a:noFill/>
            <a:ln w="31750">
              <a:solidFill>
                <a:srgbClr val="000000"/>
              </a:solidFill>
              <a:round/>
              <a:headEnd type="stealth" w="lg" len="lg"/>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latin typeface="+mj-lt"/>
                <a:cs typeface="Times New Roman"/>
              </a:endParaRPr>
            </a:p>
          </p:txBody>
        </p:sp>
      </p:grpSp>
      <p:sp>
        <p:nvSpPr>
          <p:cNvPr id="71" name="Rectangle 55"/>
          <p:cNvSpPr>
            <a:spLocks noChangeAspect="1" noChangeArrowheads="1"/>
          </p:cNvSpPr>
          <p:nvPr/>
        </p:nvSpPr>
        <p:spPr bwMode="auto">
          <a:xfrm>
            <a:off x="4268208" y="3677090"/>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a:solidFill>
                  <a:srgbClr val="000000"/>
                </a:solidFill>
                <a:latin typeface="+mj-lt"/>
                <a:cs typeface="Times New Roman"/>
              </a:rPr>
              <a:t>P</a:t>
            </a:r>
            <a:r>
              <a:rPr kumimoji="0" lang="en-US" sz="1800" b="1" i="1" baseline="-25000">
                <a:solidFill>
                  <a:srgbClr val="000000"/>
                </a:solidFill>
                <a:latin typeface="+mj-lt"/>
                <a:cs typeface="Times New Roman"/>
              </a:rPr>
              <a:t>1</a:t>
            </a:r>
            <a:endParaRPr kumimoji="0" lang="en-US" sz="3200" b="1" baseline="-25000">
              <a:solidFill>
                <a:schemeClr val="tx1"/>
              </a:solidFill>
              <a:latin typeface="+mj-lt"/>
              <a:cs typeface="Times New Roman"/>
            </a:endParaRPr>
          </a:p>
        </p:txBody>
      </p:sp>
      <p:sp>
        <p:nvSpPr>
          <p:cNvPr id="72" name="Rectangle 56"/>
          <p:cNvSpPr>
            <a:spLocks noChangeAspect="1" noChangeArrowheads="1"/>
          </p:cNvSpPr>
          <p:nvPr/>
        </p:nvSpPr>
        <p:spPr bwMode="auto">
          <a:xfrm>
            <a:off x="7401746" y="2232812"/>
            <a:ext cx="623569"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6600"/>
                </a:solidFill>
                <a:latin typeface="+mj-lt"/>
                <a:cs typeface="Times New Roman"/>
              </a:rPr>
              <a:t>SRAS</a:t>
            </a:r>
            <a:r>
              <a:rPr kumimoji="0" lang="en-US" sz="2000" b="1" i="1" baseline="-25000" dirty="0">
                <a:solidFill>
                  <a:srgbClr val="006600"/>
                </a:solidFill>
                <a:latin typeface="+mj-lt"/>
                <a:cs typeface="Times New Roman"/>
              </a:rPr>
              <a:t>1</a:t>
            </a:r>
            <a:endParaRPr kumimoji="0" lang="en-US" sz="2000" b="1" dirty="0">
              <a:solidFill>
                <a:srgbClr val="006600"/>
              </a:solidFill>
              <a:latin typeface="+mj-lt"/>
              <a:cs typeface="Times New Roman"/>
            </a:endParaRPr>
          </a:p>
        </p:txBody>
      </p:sp>
      <p:sp>
        <p:nvSpPr>
          <p:cNvPr id="73" name="Freeform 57"/>
          <p:cNvSpPr>
            <a:spLocks noChangeAspect="1"/>
          </p:cNvSpPr>
          <p:nvPr/>
        </p:nvSpPr>
        <p:spPr bwMode="auto">
          <a:xfrm>
            <a:off x="5606471" y="2570602"/>
            <a:ext cx="2020887" cy="2057400"/>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a:endParaRPr>
          </a:p>
        </p:txBody>
      </p:sp>
      <p:sp>
        <p:nvSpPr>
          <p:cNvPr id="74" name="Line 58"/>
          <p:cNvSpPr>
            <a:spLocks noChangeAspect="1" noChangeShapeType="1"/>
          </p:cNvSpPr>
          <p:nvPr/>
        </p:nvSpPr>
        <p:spPr bwMode="auto">
          <a:xfrm flipH="1">
            <a:off x="4582533" y="4212077"/>
            <a:ext cx="1530350"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75" name="Rectangle 59"/>
          <p:cNvSpPr>
            <a:spLocks noChangeAspect="1" noChangeArrowheads="1"/>
          </p:cNvSpPr>
          <p:nvPr/>
        </p:nvSpPr>
        <p:spPr bwMode="auto">
          <a:xfrm>
            <a:off x="4265033" y="4070790"/>
            <a:ext cx="201978"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mj-lt"/>
                <a:cs typeface="Times New Roman"/>
              </a:rPr>
              <a:t>P</a:t>
            </a:r>
            <a:r>
              <a:rPr kumimoji="0" lang="en-US" sz="1800" b="1" i="1" baseline="-25000" dirty="0">
                <a:solidFill>
                  <a:srgbClr val="000000"/>
                </a:solidFill>
                <a:latin typeface="+mj-lt"/>
                <a:cs typeface="Times New Roman"/>
              </a:rPr>
              <a:t>2</a:t>
            </a:r>
            <a:endParaRPr kumimoji="0" lang="en-US" sz="3200" b="1" baseline="-25000" dirty="0">
              <a:solidFill>
                <a:schemeClr val="tx1"/>
              </a:solidFill>
              <a:latin typeface="+mj-lt"/>
              <a:cs typeface="Times New Roman"/>
            </a:endParaRPr>
          </a:p>
        </p:txBody>
      </p:sp>
      <p:sp>
        <p:nvSpPr>
          <p:cNvPr id="76" name="Freeform 66"/>
          <p:cNvSpPr>
            <a:spLocks/>
          </p:cNvSpPr>
          <p:nvPr/>
        </p:nvSpPr>
        <p:spPr bwMode="auto">
          <a:xfrm>
            <a:off x="6446258" y="3778690"/>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77" name="Text Box 67"/>
          <p:cNvSpPr txBox="1">
            <a:spLocks noChangeArrowheads="1"/>
          </p:cNvSpPr>
          <p:nvPr/>
        </p:nvSpPr>
        <p:spPr bwMode="auto">
          <a:xfrm>
            <a:off x="6642610" y="3683688"/>
            <a:ext cx="190758" cy="276999"/>
          </a:xfrm>
          <a:prstGeom prst="rect">
            <a:avLst/>
          </a:prstGeom>
          <a:noFill/>
          <a:ln w="9525">
            <a:noFill/>
            <a:miter lim="800000"/>
            <a:headEnd/>
            <a:tailEnd/>
          </a:ln>
        </p:spPr>
        <p:txBody>
          <a:bodyPr wrap="none" lIns="0" tIns="0" rIns="0" bIns="0">
            <a:prstTxWarp prst="textNoShape">
              <a:avLst/>
            </a:prstTxWarp>
            <a:spAutoFit/>
          </a:bodyPr>
          <a:lstStyle/>
          <a:p>
            <a:r>
              <a:rPr lang="en-US" sz="1800" b="1" i="1" dirty="0">
                <a:latin typeface="+mj-lt"/>
                <a:cs typeface="Times New Roman"/>
              </a:rPr>
              <a:t>E</a:t>
            </a:r>
            <a:r>
              <a:rPr lang="en-US" sz="1800" b="1" i="1" baseline="-25000" dirty="0">
                <a:latin typeface="+mj-lt"/>
                <a:cs typeface="Times New Roman"/>
              </a:rPr>
              <a:t>1</a:t>
            </a:r>
            <a:endParaRPr lang="en-US" sz="1800" b="1" dirty="0">
              <a:solidFill>
                <a:schemeClr val="tx1"/>
              </a:solidFill>
              <a:latin typeface="+mj-lt"/>
              <a:cs typeface="Times New Roman"/>
            </a:endParaRPr>
          </a:p>
        </p:txBody>
      </p:sp>
      <p:grpSp>
        <p:nvGrpSpPr>
          <p:cNvPr id="78" name="Group 72"/>
          <p:cNvGrpSpPr>
            <a:grpSpLocks/>
          </p:cNvGrpSpPr>
          <p:nvPr/>
        </p:nvGrpSpPr>
        <p:grpSpPr bwMode="auto">
          <a:xfrm>
            <a:off x="6047789" y="4067609"/>
            <a:ext cx="384174" cy="276224"/>
            <a:chOff x="3079" y="2005"/>
            <a:chExt cx="242" cy="174"/>
          </a:xfrm>
        </p:grpSpPr>
        <p:sp>
          <p:nvSpPr>
            <p:cNvPr id="79" name="Freeform 68"/>
            <p:cNvSpPr>
              <a:spLocks/>
            </p:cNvSpPr>
            <p:nvPr/>
          </p:nvSpPr>
          <p:spPr bwMode="auto">
            <a:xfrm>
              <a:off x="3079" y="2061"/>
              <a:ext cx="75" cy="75"/>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81" name="Text Box 69"/>
            <p:cNvSpPr txBox="1">
              <a:spLocks noChangeArrowheads="1"/>
            </p:cNvSpPr>
            <p:nvPr/>
          </p:nvSpPr>
          <p:spPr bwMode="auto">
            <a:xfrm>
              <a:off x="3200" y="2005"/>
              <a:ext cx="121" cy="174"/>
            </a:xfrm>
            <a:prstGeom prst="rect">
              <a:avLst/>
            </a:prstGeom>
            <a:noFill/>
            <a:ln w="9525">
              <a:noFill/>
              <a:miter lim="800000"/>
              <a:headEnd/>
              <a:tailEnd/>
            </a:ln>
          </p:spPr>
          <p:txBody>
            <a:bodyPr wrap="none" lIns="0" tIns="0" rIns="0" bIns="0">
              <a:prstTxWarp prst="textNoShape">
                <a:avLst/>
              </a:prstTxWarp>
              <a:spAutoFit/>
            </a:bodyPr>
            <a:lstStyle/>
            <a:p>
              <a:r>
                <a:rPr lang="en-US" sz="1800" b="1" i="1" dirty="0">
                  <a:latin typeface="+mj-lt"/>
                  <a:cs typeface="Times New Roman"/>
                </a:rPr>
                <a:t>e</a:t>
              </a:r>
              <a:r>
                <a:rPr lang="en-US" sz="1800" b="1" i="1" baseline="-25000" dirty="0">
                  <a:latin typeface="+mj-lt"/>
                  <a:cs typeface="Times New Roman"/>
                </a:rPr>
                <a:t>2</a:t>
              </a:r>
              <a:endParaRPr lang="en-US" sz="1800" b="1" dirty="0">
                <a:solidFill>
                  <a:schemeClr val="tx1"/>
                </a:solidFill>
                <a:latin typeface="+mj-lt"/>
                <a:cs typeface="Times New Roman"/>
              </a:endParaRPr>
            </a:p>
          </p:txBody>
        </p:sp>
      </p:grpSp>
      <p:sp>
        <p:nvSpPr>
          <p:cNvPr id="82" name="Line 70"/>
          <p:cNvSpPr>
            <a:spLocks noChangeShapeType="1"/>
          </p:cNvSpPr>
          <p:nvPr/>
        </p:nvSpPr>
        <p:spPr bwMode="auto">
          <a:xfrm rot="5400000">
            <a:off x="6352596" y="4907402"/>
            <a:ext cx="0" cy="403225"/>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lIns="0" tIns="0" rIns="0" bIns="0">
            <a:prstTxWarp prst="textNoShape">
              <a:avLst/>
            </a:prstTxWarp>
            <a:spAutoFit/>
          </a:bodyPr>
          <a:lstStyle/>
          <a:p>
            <a:pPr>
              <a:defRPr/>
            </a:pPr>
            <a:endParaRPr lang="en-US">
              <a:latin typeface="+mj-lt"/>
              <a:cs typeface="Times New Roman"/>
            </a:endParaRPr>
          </a:p>
        </p:txBody>
      </p:sp>
      <p:sp>
        <p:nvSpPr>
          <p:cNvPr id="49" name="Line 16"/>
          <p:cNvSpPr>
            <a:spLocks noChangeAspect="1" noChangeShapeType="1"/>
          </p:cNvSpPr>
          <p:nvPr/>
        </p:nvSpPr>
        <p:spPr bwMode="auto">
          <a:xfrm>
            <a:off x="4567751" y="5252790"/>
            <a:ext cx="2843213"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50" name="Rectangle 17"/>
          <p:cNvSpPr>
            <a:spLocks noChangeAspect="1" noChangeArrowheads="1"/>
          </p:cNvSpPr>
          <p:nvPr/>
        </p:nvSpPr>
        <p:spPr bwMode="auto">
          <a:xfrm>
            <a:off x="7396313" y="5159128"/>
            <a:ext cx="1544393" cy="35086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a:rPr>
              <a:t> Goods &amp; Services</a:t>
            </a:r>
            <a:r>
              <a:rPr kumimoji="0" lang="en-US" sz="1200" b="0" dirty="0">
                <a:solidFill>
                  <a:srgbClr val="000000"/>
                </a:solidFill>
                <a:latin typeface="+mj-lt"/>
                <a:cs typeface="Times New Roman"/>
              </a:rPr>
              <a:t/>
            </a:r>
            <a:br>
              <a:rPr kumimoji="0" lang="en-US" sz="1200" b="0" dirty="0">
                <a:solidFill>
                  <a:srgbClr val="000000"/>
                </a:solidFill>
                <a:latin typeface="+mj-lt"/>
                <a:cs typeface="Times New Roman"/>
              </a:rPr>
            </a:br>
            <a:r>
              <a:rPr kumimoji="0" lang="en-US" sz="1200" i="1" dirty="0">
                <a:solidFill>
                  <a:srgbClr val="000000"/>
                </a:solidFill>
                <a:latin typeface="+mj-lt"/>
                <a:cs typeface="Times New Roman"/>
              </a:rPr>
              <a:t>(real GDP)</a:t>
            </a:r>
            <a:endParaRPr kumimoji="0" lang="en-US" sz="2000" i="1" dirty="0">
              <a:solidFill>
                <a:schemeClr val="tx1"/>
              </a:solidFill>
              <a:latin typeface="+mj-lt"/>
              <a:cs typeface="Times New Roman"/>
            </a:endParaRPr>
          </a:p>
        </p:txBody>
      </p:sp>
    </p:spTree>
    <p:extLst>
      <p:ext uri="{BB962C8B-B14F-4D97-AF65-F5344CB8AC3E}">
        <p14:creationId xmlns:p14="http://schemas.microsoft.com/office/powerpoint/2010/main" val="2144628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2236"/>
            <a:ext cx="7772400" cy="1104221"/>
          </a:xfrm>
        </p:spPr>
        <p:txBody>
          <a:bodyPr anchor="ctr"/>
          <a:lstStyle/>
          <a:p>
            <a:pPr>
              <a:lnSpc>
                <a:spcPts val="4000"/>
              </a:lnSpc>
            </a:pPr>
            <a:r>
              <a:rPr lang="en-US" dirty="0" smtClean="0"/>
              <a:t>The Impact of Monetary Policy: </a:t>
            </a:r>
            <a:br>
              <a:rPr lang="en-US" dirty="0" smtClean="0"/>
            </a:br>
            <a:r>
              <a:rPr lang="en-US" dirty="0" smtClean="0"/>
              <a:t>A Brief Historical Background</a:t>
            </a:r>
          </a:p>
        </p:txBody>
      </p:sp>
    </p:spTree>
    <p:extLst>
      <p:ext uri="{BB962C8B-B14F-4D97-AF65-F5344CB8AC3E}">
        <p14:creationId xmlns:p14="http://schemas.microsoft.com/office/powerpoint/2010/main" val="178780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9357"/>
            <a:ext cx="8904855" cy="961355"/>
          </a:xfrm>
        </p:spPr>
        <p:txBody>
          <a:bodyPr/>
          <a:lstStyle/>
          <a:p>
            <a:pPr>
              <a:lnSpc>
                <a:spcPts val="3500"/>
              </a:lnSpc>
            </a:pPr>
            <a:r>
              <a:rPr lang="en-US" dirty="0" smtClean="0"/>
              <a:t>Shifts in Monetary Policy </a:t>
            </a:r>
            <a:br>
              <a:rPr lang="en-US" dirty="0" smtClean="0"/>
            </a:br>
            <a:r>
              <a:rPr lang="en-US" dirty="0" smtClean="0"/>
              <a:t>and Economic Stability</a:t>
            </a:r>
          </a:p>
        </p:txBody>
      </p:sp>
      <p:sp>
        <p:nvSpPr>
          <p:cNvPr id="3" name="Content Placeholder 2"/>
          <p:cNvSpPr>
            <a:spLocks noGrp="1"/>
          </p:cNvSpPr>
          <p:nvPr>
            <p:ph idx="1"/>
          </p:nvPr>
        </p:nvSpPr>
        <p:spPr>
          <a:xfrm>
            <a:off x="140675" y="1119141"/>
            <a:ext cx="8883750" cy="5148797"/>
          </a:xfrm>
        </p:spPr>
        <p:txBody>
          <a:bodyPr/>
          <a:lstStyle/>
          <a:p>
            <a:pPr marL="231775" indent="-231775"/>
            <a:r>
              <a:rPr lang="en-US" dirty="0" smtClean="0">
                <a:solidFill>
                  <a:srgbClr val="32302A"/>
                </a:solidFill>
              </a:rPr>
              <a:t>If a change in monetary policy is timed poorly, it can be a source of instability.  </a:t>
            </a:r>
          </a:p>
          <a:p>
            <a:pPr marL="631825" lvl="1" indent="-231775"/>
            <a:r>
              <a:rPr lang="en-US" sz="2800" dirty="0" smtClean="0">
                <a:solidFill>
                  <a:srgbClr val="32302A"/>
                </a:solidFill>
              </a:rPr>
              <a:t>It can cause either recession or inflation.</a:t>
            </a:r>
          </a:p>
          <a:p>
            <a:pPr marL="231775" indent="-231775"/>
            <a:r>
              <a:rPr lang="en-US" dirty="0" smtClean="0">
                <a:solidFill>
                  <a:srgbClr val="32302A"/>
                </a:solidFill>
              </a:rPr>
              <a:t>Proper timing of monetary policy:</a:t>
            </a:r>
          </a:p>
          <a:p>
            <a:pPr marL="631825" lvl="1" indent="-231775"/>
            <a:r>
              <a:rPr lang="en-US" sz="2800" dirty="0" smtClean="0">
                <a:solidFill>
                  <a:srgbClr val="32302A"/>
                </a:solidFill>
              </a:rPr>
              <a:t>If expansionary effects occur during a recession and restrictive effects during an inflationary boom, the impact would be stabilizing.</a:t>
            </a:r>
          </a:p>
          <a:p>
            <a:pPr marL="631825" lvl="1" indent="-231775"/>
            <a:r>
              <a:rPr lang="en-US" sz="2800" dirty="0" smtClean="0">
                <a:solidFill>
                  <a:srgbClr val="32302A"/>
                </a:solidFill>
              </a:rPr>
              <a:t>However, if expansionary effects occur when an economy is already at or beyond full employment and restrictive effects occur when an economy is in a recession, the impact would be destabilizing.</a:t>
            </a:r>
          </a:p>
        </p:txBody>
      </p:sp>
    </p:spTree>
    <p:extLst>
      <p:ext uri="{BB962C8B-B14F-4D97-AF65-F5344CB8AC3E}">
        <p14:creationId xmlns:p14="http://schemas.microsoft.com/office/powerpoint/2010/main" val="182298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4004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If the Fed shifts to more restrictive monetary policy, it typically sells bonds. How will this action influence the following? </a:t>
            </a:r>
          </a:p>
          <a:p>
            <a:pPr marL="622300" indent="-273050">
              <a:buNone/>
            </a:pPr>
            <a:r>
              <a:rPr lang="en-US" dirty="0" smtClean="0">
                <a:solidFill>
                  <a:srgbClr val="32302A"/>
                </a:solidFill>
              </a:rPr>
              <a:t>(a) the reserves available to banks </a:t>
            </a:r>
          </a:p>
          <a:p>
            <a:pPr marL="622300" indent="-273050">
              <a:buNone/>
            </a:pPr>
            <a:r>
              <a:rPr lang="en-US" dirty="0" smtClean="0">
                <a:solidFill>
                  <a:srgbClr val="32302A"/>
                </a:solidFill>
              </a:rPr>
              <a:t>(b) real interest rates</a:t>
            </a:r>
          </a:p>
          <a:p>
            <a:pPr marL="622300" indent="-273050">
              <a:buNone/>
            </a:pPr>
            <a:r>
              <a:rPr lang="en-US" dirty="0" smtClean="0">
                <a:solidFill>
                  <a:srgbClr val="32302A"/>
                </a:solidFill>
              </a:rPr>
              <a:t>(c) household spending on consumer durables </a:t>
            </a:r>
          </a:p>
          <a:p>
            <a:pPr marL="622300" indent="-273050">
              <a:buNone/>
            </a:pPr>
            <a:r>
              <a:rPr lang="en-US" dirty="0" smtClean="0">
                <a:solidFill>
                  <a:srgbClr val="32302A"/>
                </a:solidFill>
              </a:rPr>
              <a:t>(d) the exchange rate value of the dollar </a:t>
            </a:r>
          </a:p>
          <a:p>
            <a:pPr marL="622300" indent="-273050">
              <a:buNone/>
            </a:pPr>
            <a:r>
              <a:rPr lang="en-US" dirty="0" smtClean="0">
                <a:solidFill>
                  <a:srgbClr val="32302A"/>
                </a:solidFill>
              </a:rPr>
              <a:t>(e) net exports</a:t>
            </a:r>
          </a:p>
          <a:p>
            <a:pPr marL="622300" indent="-273050">
              <a:buNone/>
            </a:pPr>
            <a:r>
              <a:rPr lang="en-US" dirty="0" smtClean="0">
                <a:solidFill>
                  <a:srgbClr val="32302A"/>
                </a:solidFill>
              </a:rPr>
              <a:t>(f) the price of stocks &amp; real assets </a:t>
            </a:r>
            <a:r>
              <a:rPr lang="en-US" i="1" dirty="0" smtClean="0">
                <a:solidFill>
                  <a:srgbClr val="32302A"/>
                </a:solidFill>
              </a:rPr>
              <a:t>(like apartments </a:t>
            </a:r>
            <a:br>
              <a:rPr lang="en-US" i="1" dirty="0" smtClean="0">
                <a:solidFill>
                  <a:srgbClr val="32302A"/>
                </a:solidFill>
              </a:rPr>
            </a:br>
            <a:r>
              <a:rPr lang="en-US" i="1" dirty="0" smtClean="0">
                <a:solidFill>
                  <a:srgbClr val="32302A"/>
                </a:solidFill>
              </a:rPr>
              <a:t>  or office buildings)</a:t>
            </a:r>
            <a:r>
              <a:rPr lang="en-US" dirty="0" smtClean="0">
                <a:solidFill>
                  <a:srgbClr val="32302A"/>
                </a:solidFill>
              </a:rPr>
              <a:t> </a:t>
            </a:r>
          </a:p>
          <a:p>
            <a:pPr marL="622300" indent="-273050">
              <a:buNone/>
            </a:pPr>
            <a:r>
              <a:rPr lang="en-US" dirty="0" smtClean="0">
                <a:solidFill>
                  <a:srgbClr val="32302A"/>
                </a:solidFill>
              </a:rPr>
              <a:t>(g) real GDP</a:t>
            </a:r>
          </a:p>
          <a:p>
            <a:pPr marL="341313" indent="-341313">
              <a:buNone/>
            </a:pPr>
            <a:endParaRPr lang="en-US" dirty="0" smtClean="0">
              <a:solidFill>
                <a:srgbClr val="32302A"/>
              </a:solidFill>
            </a:endParaRPr>
          </a:p>
        </p:txBody>
      </p:sp>
    </p:spTree>
    <p:extLst>
      <p:ext uri="{BB962C8B-B14F-4D97-AF65-F5344CB8AC3E}">
        <p14:creationId xmlns:p14="http://schemas.microsoft.com/office/powerpoint/2010/main" val="250413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4004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None/>
            </a:pPr>
            <a:r>
              <a:rPr lang="en-US" dirty="0" smtClean="0">
                <a:solidFill>
                  <a:srgbClr val="32302A"/>
                </a:solidFill>
              </a:rPr>
              <a:t>2. What are the determinants of the demand for money? </a:t>
            </a:r>
            <a:br>
              <a:rPr lang="en-US" dirty="0" smtClean="0">
                <a:solidFill>
                  <a:srgbClr val="32302A"/>
                </a:solidFill>
              </a:rPr>
            </a:br>
            <a:r>
              <a:rPr lang="en-US" dirty="0" smtClean="0">
                <a:solidFill>
                  <a:srgbClr val="32302A"/>
                </a:solidFill>
              </a:rPr>
              <a:t>The supply of money? </a:t>
            </a:r>
          </a:p>
          <a:p>
            <a:pPr marL="341313" indent="-341313">
              <a:buNone/>
            </a:pPr>
            <a:r>
              <a:rPr lang="en-US" dirty="0" smtClean="0">
                <a:solidFill>
                  <a:srgbClr val="32302A"/>
                </a:solidFill>
              </a:rPr>
              <a:t>3. The demand curve for money:</a:t>
            </a:r>
          </a:p>
          <a:p>
            <a:pPr marL="684213" indent="-334963">
              <a:buNone/>
            </a:pPr>
            <a:r>
              <a:rPr lang="en-US" dirty="0" smtClean="0">
                <a:solidFill>
                  <a:srgbClr val="32302A"/>
                </a:solidFill>
              </a:rPr>
              <a:t>(a) shows the amount of money balances that individuals </a:t>
            </a:r>
            <a:br>
              <a:rPr lang="en-US" dirty="0" smtClean="0">
                <a:solidFill>
                  <a:srgbClr val="32302A"/>
                </a:solidFill>
              </a:rPr>
            </a:br>
            <a:r>
              <a:rPr lang="en-US" dirty="0" smtClean="0">
                <a:solidFill>
                  <a:srgbClr val="32302A"/>
                </a:solidFill>
              </a:rPr>
              <a:t> and businesses wish to hold at various interest rates.</a:t>
            </a:r>
          </a:p>
          <a:p>
            <a:pPr marL="684213" indent="-334963">
              <a:buNone/>
            </a:pPr>
            <a:r>
              <a:rPr lang="en-US" dirty="0" smtClean="0">
                <a:solidFill>
                  <a:srgbClr val="32302A"/>
                </a:solidFill>
              </a:rPr>
              <a:t>(b) reflects the open market operations policy of the </a:t>
            </a:r>
            <a:br>
              <a:rPr lang="en-US" dirty="0" smtClean="0">
                <a:solidFill>
                  <a:srgbClr val="32302A"/>
                </a:solidFill>
              </a:rPr>
            </a:br>
            <a:r>
              <a:rPr lang="en-US" dirty="0" smtClean="0">
                <a:solidFill>
                  <a:srgbClr val="32302A"/>
                </a:solidFill>
              </a:rPr>
              <a:t> Federal Reserve.</a:t>
            </a:r>
          </a:p>
        </p:txBody>
      </p:sp>
    </p:spTree>
    <p:extLst>
      <p:ext uri="{BB962C8B-B14F-4D97-AF65-F5344CB8AC3E}">
        <p14:creationId xmlns:p14="http://schemas.microsoft.com/office/powerpoint/2010/main" val="3968982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00404"/>
            <a:ext cx="7772400" cy="742188"/>
          </a:xfrm>
        </p:spPr>
        <p:txBody>
          <a:bodyPr anchor="ctr"/>
          <a:lstStyle/>
          <a:p>
            <a:pPr>
              <a:lnSpc>
                <a:spcPts val="4000"/>
              </a:lnSpc>
            </a:pPr>
            <a:r>
              <a:rPr lang="en-US" dirty="0" smtClean="0"/>
              <a:t>Monetary Policy</a:t>
            </a:r>
            <a:br>
              <a:rPr lang="en-US" dirty="0" smtClean="0"/>
            </a:br>
            <a:r>
              <a:rPr lang="en-US" dirty="0" smtClean="0"/>
              <a:t>in the Long-Run</a:t>
            </a:r>
          </a:p>
        </p:txBody>
      </p:sp>
    </p:spTree>
    <p:extLst>
      <p:ext uri="{BB962C8B-B14F-4D97-AF65-F5344CB8AC3E}">
        <p14:creationId xmlns:p14="http://schemas.microsoft.com/office/powerpoint/2010/main" val="1514144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362026" y="1290439"/>
            <a:ext cx="6345388" cy="769441"/>
            <a:chOff x="1362026" y="1290439"/>
            <a:chExt cx="6345388" cy="769441"/>
          </a:xfrm>
        </p:grpSpPr>
        <p:grpSp>
          <p:nvGrpSpPr>
            <p:cNvPr id="6" name="Group 14"/>
            <p:cNvGrpSpPr/>
            <p:nvPr/>
          </p:nvGrpSpPr>
          <p:grpSpPr>
            <a:xfrm>
              <a:off x="1362026" y="1290439"/>
              <a:ext cx="6345388" cy="769441"/>
              <a:chOff x="1125457" y="1178371"/>
              <a:chExt cx="6345388" cy="769441"/>
            </a:xfrm>
          </p:grpSpPr>
          <p:sp>
            <p:nvSpPr>
              <p:cNvPr id="4" name="Rounded Rectangle 3"/>
              <p:cNvSpPr/>
              <p:nvPr/>
            </p:nvSpPr>
            <p:spPr>
              <a:xfrm>
                <a:off x="1125457" y="1250900"/>
                <a:ext cx="6345388" cy="686909"/>
              </a:xfrm>
              <a:prstGeom prst="roundRect">
                <a:avLst/>
              </a:prstGeom>
              <a:solidFill>
                <a:srgbClr val="59595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8" name="Text Box 4"/>
              <p:cNvSpPr txBox="1">
                <a:spLocks noChangeArrowheads="1"/>
              </p:cNvSpPr>
              <p:nvPr/>
            </p:nvSpPr>
            <p:spPr bwMode="auto">
              <a:xfrm>
                <a:off x="3473943" y="1178371"/>
                <a:ext cx="1478224" cy="769441"/>
              </a:xfrm>
              <a:prstGeom prst="rect">
                <a:avLst/>
              </a:prstGeom>
              <a:noFill/>
              <a:ln w="19050" cap="rnd">
                <a:noFill/>
                <a:prstDash val="sysDot"/>
                <a:miter lim="800000"/>
                <a:headEnd/>
                <a:tailEnd type="none" w="lg" len="lg"/>
              </a:ln>
            </p:spPr>
            <p:txBody>
              <a:bodyPr wrap="square">
                <a:prstTxWarp prst="textNoShape">
                  <a:avLst/>
                </a:prstTxWarp>
                <a:spAutoFit/>
              </a:bodyPr>
              <a:lstStyle/>
              <a:p>
                <a:pPr>
                  <a:spcBef>
                    <a:spcPct val="50000"/>
                  </a:spcBef>
                </a:pPr>
                <a:r>
                  <a:rPr lang="en-US" sz="4400" b="1" i="1" dirty="0">
                    <a:solidFill>
                      <a:schemeClr val="bg1"/>
                    </a:solidFill>
                    <a:latin typeface="+mj-lt"/>
                    <a:cs typeface="Times New Roman" pitchFamily="18" charset="0"/>
                  </a:rPr>
                  <a:t>GDP</a:t>
                </a:r>
              </a:p>
            </p:txBody>
          </p:sp>
        </p:grpSp>
        <p:sp>
          <p:nvSpPr>
            <p:cNvPr id="32" name="Text Box 5"/>
            <p:cNvSpPr txBox="1">
              <a:spLocks noChangeArrowheads="1"/>
            </p:cNvSpPr>
            <p:nvPr/>
          </p:nvSpPr>
          <p:spPr bwMode="auto">
            <a:xfrm>
              <a:off x="3139453" y="1309241"/>
              <a:ext cx="306173" cy="738664"/>
            </a:xfrm>
            <a:prstGeom prst="rect">
              <a:avLst/>
            </a:prstGeom>
            <a:noFill/>
            <a:ln w="9525">
              <a:noFill/>
              <a:miter lim="800000"/>
              <a:headEnd/>
              <a:tailEnd/>
            </a:ln>
          </p:spPr>
          <p:txBody>
            <a:bodyPr wrap="none" lIns="0" tIns="0" rIns="0" bIns="0">
              <a:prstTxWarp prst="textNoShape">
                <a:avLst/>
              </a:prstTxWarp>
              <a:spAutoFit/>
            </a:bodyPr>
            <a:lstStyle/>
            <a:p>
              <a:pPr algn="ctr"/>
              <a:r>
                <a:rPr lang="en-US" sz="4800" dirty="0">
                  <a:solidFill>
                    <a:srgbClr val="FFFFFF"/>
                  </a:solidFill>
                  <a:latin typeface="+mj-lt"/>
                  <a:cs typeface="Times New Roman"/>
                </a:rPr>
                <a:t>=</a:t>
              </a:r>
            </a:p>
          </p:txBody>
        </p:sp>
      </p:grpSp>
      <p:sp>
        <p:nvSpPr>
          <p:cNvPr id="2" name="Title 1"/>
          <p:cNvSpPr>
            <a:spLocks noGrp="1"/>
          </p:cNvSpPr>
          <p:nvPr>
            <p:ph type="title"/>
          </p:nvPr>
        </p:nvSpPr>
        <p:spPr>
          <a:xfrm>
            <a:off x="119569" y="442222"/>
            <a:ext cx="8904855" cy="875655"/>
          </a:xfrm>
        </p:spPr>
        <p:txBody>
          <a:bodyPr/>
          <a:lstStyle/>
          <a:p>
            <a:r>
              <a:rPr lang="en-US" dirty="0" smtClean="0"/>
              <a:t>The Quantity Theory of Money</a:t>
            </a:r>
          </a:p>
        </p:txBody>
      </p:sp>
      <p:sp>
        <p:nvSpPr>
          <p:cNvPr id="3" name="Content Placeholder 2"/>
          <p:cNvSpPr>
            <a:spLocks noGrp="1"/>
          </p:cNvSpPr>
          <p:nvPr>
            <p:ph idx="1"/>
          </p:nvPr>
        </p:nvSpPr>
        <p:spPr>
          <a:xfrm>
            <a:off x="140675" y="2983987"/>
            <a:ext cx="8801847" cy="2793786"/>
          </a:xfrm>
        </p:spPr>
        <p:txBody>
          <a:bodyPr/>
          <a:lstStyle/>
          <a:p>
            <a:r>
              <a:rPr lang="en-US" sz="2400" dirty="0" smtClean="0">
                <a:solidFill>
                  <a:srgbClr val="32302A"/>
                </a:solidFill>
              </a:rPr>
              <a:t>The </a:t>
            </a:r>
            <a:r>
              <a:rPr lang="en-US" sz="2400" b="1" i="1" dirty="0" smtClean="0">
                <a:solidFill>
                  <a:srgbClr val="32302A"/>
                </a:solidFill>
              </a:rPr>
              <a:t>AD</a:t>
            </a:r>
            <a:r>
              <a:rPr lang="en-US" sz="2400" dirty="0" smtClean="0">
                <a:solidFill>
                  <a:srgbClr val="32302A"/>
                </a:solidFill>
              </a:rPr>
              <a:t>-</a:t>
            </a:r>
            <a:r>
              <a:rPr lang="en-US" sz="2400" b="1" i="1" dirty="0" smtClean="0">
                <a:solidFill>
                  <a:srgbClr val="32302A"/>
                </a:solidFill>
              </a:rPr>
              <a:t>AS </a:t>
            </a:r>
            <a:r>
              <a:rPr lang="en-US" sz="2400" dirty="0" smtClean="0">
                <a:solidFill>
                  <a:srgbClr val="32302A"/>
                </a:solidFill>
              </a:rPr>
              <a:t>model illustrates that nominal </a:t>
            </a:r>
            <a:r>
              <a:rPr lang="en-US" sz="2400" b="1" i="1" dirty="0" smtClean="0">
                <a:solidFill>
                  <a:srgbClr val="32302A"/>
                </a:solidFill>
              </a:rPr>
              <a:t>GDP</a:t>
            </a:r>
            <a:r>
              <a:rPr lang="en-US" sz="2400" dirty="0" smtClean="0">
                <a:solidFill>
                  <a:srgbClr val="32302A"/>
                </a:solidFill>
              </a:rPr>
              <a:t> is the product of </a:t>
            </a:r>
            <a:br>
              <a:rPr lang="en-US" sz="2400" dirty="0" smtClean="0">
                <a:solidFill>
                  <a:srgbClr val="32302A"/>
                </a:solidFill>
              </a:rPr>
            </a:br>
            <a:r>
              <a:rPr lang="en-US" sz="2400" dirty="0" smtClean="0">
                <a:solidFill>
                  <a:srgbClr val="32302A"/>
                </a:solidFill>
              </a:rPr>
              <a:t>the price (</a:t>
            </a:r>
            <a:r>
              <a:rPr lang="en-US" sz="2400" b="1" i="1" dirty="0" smtClean="0">
                <a:solidFill>
                  <a:srgbClr val="32302A"/>
                </a:solidFill>
              </a:rPr>
              <a:t>P</a:t>
            </a:r>
            <a:r>
              <a:rPr lang="en-US" sz="2400" dirty="0" smtClean="0">
                <a:solidFill>
                  <a:srgbClr val="32302A"/>
                </a:solidFill>
              </a:rPr>
              <a:t>) and output (</a:t>
            </a:r>
            <a:r>
              <a:rPr lang="en-US" sz="2400" b="1" i="1" dirty="0" smtClean="0">
                <a:solidFill>
                  <a:srgbClr val="32302A"/>
                </a:solidFill>
              </a:rPr>
              <a:t>Y</a:t>
            </a:r>
            <a:r>
              <a:rPr lang="en-US" sz="2400" dirty="0" smtClean="0">
                <a:solidFill>
                  <a:srgbClr val="32302A"/>
                </a:solidFill>
              </a:rPr>
              <a:t>) of each final-product good purchased during the period.</a:t>
            </a:r>
          </a:p>
          <a:p>
            <a:r>
              <a:rPr lang="en-US" sz="2400" b="1" i="1" dirty="0" smtClean="0">
                <a:solidFill>
                  <a:srgbClr val="32302A"/>
                </a:solidFill>
              </a:rPr>
              <a:t>GDP</a:t>
            </a:r>
            <a:r>
              <a:rPr lang="en-US" sz="2400" dirty="0" smtClean="0">
                <a:solidFill>
                  <a:srgbClr val="32302A"/>
                </a:solidFill>
              </a:rPr>
              <a:t> can also be visualized as the money stock (</a:t>
            </a:r>
            <a:r>
              <a:rPr lang="en-US" sz="2400" b="1" i="1" dirty="0" smtClean="0">
                <a:solidFill>
                  <a:srgbClr val="32302A"/>
                </a:solidFill>
              </a:rPr>
              <a:t>M</a:t>
            </a:r>
            <a:r>
              <a:rPr lang="en-US" sz="2400" dirty="0" smtClean="0">
                <a:solidFill>
                  <a:srgbClr val="32302A"/>
                </a:solidFill>
              </a:rPr>
              <a:t>) multiplied by the number of times the money stock is used to buy those final goods &amp; services (</a:t>
            </a:r>
            <a:r>
              <a:rPr lang="en-US" sz="2400" b="1" i="1" dirty="0" smtClean="0">
                <a:solidFill>
                  <a:srgbClr val="32302A"/>
                </a:solidFill>
              </a:rPr>
              <a:t>V</a:t>
            </a:r>
            <a:r>
              <a:rPr lang="en-US" sz="2400" dirty="0" smtClean="0">
                <a:solidFill>
                  <a:srgbClr val="32302A"/>
                </a:solidFill>
              </a:rPr>
              <a:t>).</a:t>
            </a:r>
          </a:p>
          <a:p>
            <a:r>
              <a:rPr lang="en-US" sz="2400" dirty="0" smtClean="0">
                <a:solidFill>
                  <a:srgbClr val="32302A"/>
                </a:solidFill>
              </a:rPr>
              <a:t>If </a:t>
            </a:r>
            <a:r>
              <a:rPr lang="en-US" sz="2400" b="1" i="1" dirty="0" smtClean="0">
                <a:solidFill>
                  <a:srgbClr val="32302A"/>
                </a:solidFill>
              </a:rPr>
              <a:t>V </a:t>
            </a:r>
            <a:r>
              <a:rPr lang="en-US" sz="2400" dirty="0" smtClean="0">
                <a:solidFill>
                  <a:srgbClr val="32302A"/>
                </a:solidFill>
              </a:rPr>
              <a:t>and </a:t>
            </a:r>
            <a:r>
              <a:rPr lang="en-US" sz="2400" b="1" i="1" dirty="0" smtClean="0">
                <a:solidFill>
                  <a:srgbClr val="32302A"/>
                </a:solidFill>
              </a:rPr>
              <a:t>Y</a:t>
            </a:r>
            <a:r>
              <a:rPr lang="en-US" sz="2400" dirty="0" smtClean="0">
                <a:solidFill>
                  <a:srgbClr val="32302A"/>
                </a:solidFill>
              </a:rPr>
              <a:t> are constant, then an increase in </a:t>
            </a:r>
            <a:r>
              <a:rPr lang="en-US" sz="2400" b="1" i="1" dirty="0" smtClean="0">
                <a:solidFill>
                  <a:srgbClr val="32302A"/>
                </a:solidFill>
              </a:rPr>
              <a:t>M </a:t>
            </a:r>
            <a:r>
              <a:rPr lang="en-US" sz="2400" dirty="0" smtClean="0">
                <a:solidFill>
                  <a:srgbClr val="32302A"/>
                </a:solidFill>
              </a:rPr>
              <a:t>will lead to a proportional increase in </a:t>
            </a:r>
            <a:r>
              <a:rPr lang="en-US" sz="2400" b="1" i="1" dirty="0" smtClean="0">
                <a:solidFill>
                  <a:srgbClr val="32302A"/>
                </a:solidFill>
              </a:rPr>
              <a:t>P</a:t>
            </a:r>
            <a:r>
              <a:rPr lang="en-US" sz="2400" dirty="0" smtClean="0">
                <a:solidFill>
                  <a:srgbClr val="32302A"/>
                </a:solidFill>
              </a:rPr>
              <a:t>.</a:t>
            </a:r>
          </a:p>
        </p:txBody>
      </p:sp>
      <p:sp>
        <p:nvSpPr>
          <p:cNvPr id="15" name="Text Box 12"/>
          <p:cNvSpPr txBox="1">
            <a:spLocks noChangeArrowheads="1"/>
          </p:cNvSpPr>
          <p:nvPr/>
        </p:nvSpPr>
        <p:spPr bwMode="auto">
          <a:xfrm>
            <a:off x="6009699" y="1322961"/>
            <a:ext cx="482503" cy="677108"/>
          </a:xfrm>
          <a:prstGeom prst="rect">
            <a:avLst/>
          </a:prstGeom>
          <a:noFill/>
          <a:ln w="9525">
            <a:noFill/>
            <a:miter lim="800000"/>
            <a:headEnd/>
            <a:tailEnd/>
          </a:ln>
        </p:spPr>
        <p:txBody>
          <a:bodyPr wrap="none" lIns="0" tIns="0" rIns="0" bIns="0">
            <a:prstTxWarp prst="textNoShape">
              <a:avLst/>
            </a:prstTxWarp>
            <a:spAutoFit/>
          </a:bodyPr>
          <a:lstStyle/>
          <a:p>
            <a:pPr algn="ctr"/>
            <a:r>
              <a:rPr lang="en-US" sz="4400" i="1" dirty="0">
                <a:solidFill>
                  <a:srgbClr val="FFFFFF"/>
                </a:solidFill>
                <a:latin typeface="+mj-lt"/>
                <a:cs typeface="Times New Roman"/>
              </a:rPr>
              <a:t>M</a:t>
            </a:r>
          </a:p>
        </p:txBody>
      </p:sp>
      <p:sp>
        <p:nvSpPr>
          <p:cNvPr id="16" name="Text Box 13"/>
          <p:cNvSpPr txBox="1">
            <a:spLocks noChangeArrowheads="1"/>
          </p:cNvSpPr>
          <p:nvPr/>
        </p:nvSpPr>
        <p:spPr bwMode="auto">
          <a:xfrm>
            <a:off x="7168562" y="1322961"/>
            <a:ext cx="320601" cy="677108"/>
          </a:xfrm>
          <a:prstGeom prst="rect">
            <a:avLst/>
          </a:prstGeom>
          <a:noFill/>
          <a:ln w="9525">
            <a:noFill/>
            <a:miter lim="800000"/>
            <a:headEnd/>
            <a:tailEnd/>
          </a:ln>
        </p:spPr>
        <p:txBody>
          <a:bodyPr wrap="none" lIns="0" tIns="0" rIns="0" bIns="0">
            <a:prstTxWarp prst="textNoShape">
              <a:avLst/>
            </a:prstTxWarp>
            <a:spAutoFit/>
          </a:bodyPr>
          <a:lstStyle/>
          <a:p>
            <a:pPr algn="ctr"/>
            <a:r>
              <a:rPr lang="en-US" sz="4400" i="1">
                <a:solidFill>
                  <a:srgbClr val="FFFFFF"/>
                </a:solidFill>
                <a:latin typeface="+mj-lt"/>
                <a:cs typeface="Times New Roman"/>
              </a:rPr>
              <a:t>V</a:t>
            </a:r>
          </a:p>
        </p:txBody>
      </p:sp>
      <p:sp>
        <p:nvSpPr>
          <p:cNvPr id="17" name="Text Box 14"/>
          <p:cNvSpPr txBox="1">
            <a:spLocks noChangeArrowheads="1"/>
          </p:cNvSpPr>
          <p:nvPr/>
        </p:nvSpPr>
        <p:spPr bwMode="auto">
          <a:xfrm>
            <a:off x="1661825" y="1322961"/>
            <a:ext cx="291747" cy="677108"/>
          </a:xfrm>
          <a:prstGeom prst="rect">
            <a:avLst/>
          </a:prstGeom>
          <a:noFill/>
          <a:ln w="9525">
            <a:noFill/>
            <a:miter lim="800000"/>
            <a:headEnd/>
            <a:tailEnd/>
          </a:ln>
        </p:spPr>
        <p:txBody>
          <a:bodyPr wrap="none" lIns="0" tIns="0" rIns="0" bIns="0">
            <a:prstTxWarp prst="textNoShape">
              <a:avLst/>
            </a:prstTxWarp>
            <a:spAutoFit/>
          </a:bodyPr>
          <a:lstStyle/>
          <a:p>
            <a:pPr algn="ctr"/>
            <a:r>
              <a:rPr lang="en-US" sz="4400" i="1" dirty="0">
                <a:solidFill>
                  <a:srgbClr val="FFFFFF"/>
                </a:solidFill>
                <a:latin typeface="+mj-lt"/>
                <a:cs typeface="Times New Roman"/>
              </a:rPr>
              <a:t>P</a:t>
            </a:r>
          </a:p>
        </p:txBody>
      </p:sp>
      <p:sp>
        <p:nvSpPr>
          <p:cNvPr id="18" name="Text Box 15"/>
          <p:cNvSpPr txBox="1">
            <a:spLocks noChangeArrowheads="1"/>
          </p:cNvSpPr>
          <p:nvPr/>
        </p:nvSpPr>
        <p:spPr bwMode="auto">
          <a:xfrm>
            <a:off x="2609641" y="1322961"/>
            <a:ext cx="275717" cy="677108"/>
          </a:xfrm>
          <a:prstGeom prst="rect">
            <a:avLst/>
          </a:prstGeom>
          <a:noFill/>
          <a:ln w="9525">
            <a:noFill/>
            <a:miter lim="800000"/>
            <a:headEnd/>
            <a:tailEnd/>
          </a:ln>
        </p:spPr>
        <p:txBody>
          <a:bodyPr wrap="none" lIns="0" tIns="0" rIns="0" bIns="0">
            <a:prstTxWarp prst="textNoShape">
              <a:avLst/>
            </a:prstTxWarp>
            <a:spAutoFit/>
          </a:bodyPr>
          <a:lstStyle/>
          <a:p>
            <a:pPr algn="ctr"/>
            <a:r>
              <a:rPr lang="en-US" sz="4400" i="1">
                <a:solidFill>
                  <a:srgbClr val="FFFFFF"/>
                </a:solidFill>
                <a:latin typeface="+mj-lt"/>
                <a:cs typeface="Times New Roman"/>
              </a:rPr>
              <a:t>Y</a:t>
            </a:r>
          </a:p>
        </p:txBody>
      </p:sp>
      <p:grpSp>
        <p:nvGrpSpPr>
          <p:cNvPr id="19" name="Group 35"/>
          <p:cNvGrpSpPr>
            <a:grpSpLocks/>
          </p:cNvGrpSpPr>
          <p:nvPr/>
        </p:nvGrpSpPr>
        <p:grpSpPr bwMode="auto">
          <a:xfrm>
            <a:off x="5848723" y="2180492"/>
            <a:ext cx="884238" cy="541338"/>
            <a:chOff x="1942" y="2216"/>
            <a:chExt cx="557" cy="341"/>
          </a:xfrm>
        </p:grpSpPr>
        <p:sp>
          <p:nvSpPr>
            <p:cNvPr id="20" name="Text Box 17"/>
            <p:cNvSpPr txBox="1">
              <a:spLocks noChangeArrowheads="1"/>
            </p:cNvSpPr>
            <p:nvPr/>
          </p:nvSpPr>
          <p:spPr bwMode="auto">
            <a:xfrm>
              <a:off x="1942" y="2247"/>
              <a:ext cx="557" cy="310"/>
            </a:xfrm>
            <a:prstGeom prst="rect">
              <a:avLst/>
            </a:prstGeom>
            <a:noFill/>
            <a:ln w="9525">
              <a:noFill/>
              <a:miter lim="800000"/>
              <a:headEnd/>
              <a:tailEnd/>
            </a:ln>
          </p:spPr>
          <p:txBody>
            <a:bodyPr wrap="none" lIns="0" tIns="0" rIns="0" bIns="0">
              <a:prstTxWarp prst="textNoShape">
                <a:avLst/>
              </a:prstTxWarp>
              <a:spAutoFit/>
            </a:bodyPr>
            <a:lstStyle/>
            <a:p>
              <a:pPr algn="ctr"/>
              <a:r>
                <a:rPr lang="en-US" sz="3200" i="1" dirty="0">
                  <a:latin typeface="+mj-lt"/>
                  <a:cs typeface="Times New Roman"/>
                </a:rPr>
                <a:t>M</a:t>
              </a:r>
              <a:r>
                <a:rPr lang="en-US" sz="2000" b="0" dirty="0">
                  <a:latin typeface="+mj-lt"/>
                  <a:cs typeface="Times New Roman"/>
                </a:rPr>
                <a:t>oney</a:t>
              </a:r>
            </a:p>
          </p:txBody>
        </p:sp>
        <p:sp>
          <p:nvSpPr>
            <p:cNvPr id="21" name="Line 18"/>
            <p:cNvSpPr>
              <a:spLocks noChangeShapeType="1"/>
            </p:cNvSpPr>
            <p:nvPr/>
          </p:nvSpPr>
          <p:spPr bwMode="auto">
            <a:xfrm flipH="1" flipV="1">
              <a:off x="2214" y="2216"/>
              <a:ext cx="58" cy="151"/>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mj-lt"/>
                <a:cs typeface="Times New Roman"/>
              </a:endParaRPr>
            </a:p>
          </p:txBody>
        </p:sp>
      </p:grpSp>
      <p:grpSp>
        <p:nvGrpSpPr>
          <p:cNvPr id="22" name="Group 34"/>
          <p:cNvGrpSpPr>
            <a:grpSpLocks/>
          </p:cNvGrpSpPr>
          <p:nvPr/>
        </p:nvGrpSpPr>
        <p:grpSpPr bwMode="auto">
          <a:xfrm>
            <a:off x="7096840" y="2142538"/>
            <a:ext cx="925513" cy="760413"/>
            <a:chOff x="2581" y="2175"/>
            <a:chExt cx="583" cy="479"/>
          </a:xfrm>
        </p:grpSpPr>
        <p:sp>
          <p:nvSpPr>
            <p:cNvPr id="23" name="Text Box 20"/>
            <p:cNvSpPr txBox="1">
              <a:spLocks noChangeArrowheads="1"/>
            </p:cNvSpPr>
            <p:nvPr/>
          </p:nvSpPr>
          <p:spPr bwMode="auto">
            <a:xfrm>
              <a:off x="2581" y="2344"/>
              <a:ext cx="583" cy="310"/>
            </a:xfrm>
            <a:prstGeom prst="rect">
              <a:avLst/>
            </a:prstGeom>
            <a:noFill/>
            <a:ln w="9525">
              <a:noFill/>
              <a:miter lim="800000"/>
              <a:headEnd/>
              <a:tailEnd/>
            </a:ln>
          </p:spPr>
          <p:txBody>
            <a:bodyPr wrap="none" lIns="0" tIns="0" rIns="0" bIns="0">
              <a:prstTxWarp prst="textNoShape">
                <a:avLst/>
              </a:prstTxWarp>
              <a:spAutoFit/>
            </a:bodyPr>
            <a:lstStyle/>
            <a:p>
              <a:pPr algn="ctr"/>
              <a:r>
                <a:rPr lang="en-US" sz="3200" i="1" dirty="0">
                  <a:latin typeface="+mj-lt"/>
                  <a:cs typeface="Times New Roman"/>
                </a:rPr>
                <a:t>V</a:t>
              </a:r>
              <a:r>
                <a:rPr lang="en-US" sz="2000" b="0" dirty="0">
                  <a:latin typeface="+mj-lt"/>
                  <a:cs typeface="Times New Roman"/>
                </a:rPr>
                <a:t>elocity</a:t>
              </a:r>
            </a:p>
          </p:txBody>
        </p:sp>
        <p:sp>
          <p:nvSpPr>
            <p:cNvPr id="24" name="Line 21"/>
            <p:cNvSpPr>
              <a:spLocks noChangeShapeType="1"/>
            </p:cNvSpPr>
            <p:nvPr/>
          </p:nvSpPr>
          <p:spPr bwMode="auto">
            <a:xfrm>
              <a:off x="2715" y="2175"/>
              <a:ext cx="119" cy="255"/>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mj-lt"/>
                <a:cs typeface="Times New Roman"/>
              </a:endParaRPr>
            </a:p>
          </p:txBody>
        </p:sp>
      </p:grpSp>
      <p:grpSp>
        <p:nvGrpSpPr>
          <p:cNvPr id="25" name="Group 33"/>
          <p:cNvGrpSpPr>
            <a:grpSpLocks/>
          </p:cNvGrpSpPr>
          <p:nvPr/>
        </p:nvGrpSpPr>
        <p:grpSpPr bwMode="auto">
          <a:xfrm>
            <a:off x="1100679" y="2117637"/>
            <a:ext cx="598488" cy="809625"/>
            <a:chOff x="3404" y="2450"/>
            <a:chExt cx="377" cy="510"/>
          </a:xfrm>
        </p:grpSpPr>
        <p:sp>
          <p:nvSpPr>
            <p:cNvPr id="26" name="Text Box 23"/>
            <p:cNvSpPr txBox="1">
              <a:spLocks noChangeArrowheads="1"/>
            </p:cNvSpPr>
            <p:nvPr/>
          </p:nvSpPr>
          <p:spPr bwMode="auto">
            <a:xfrm>
              <a:off x="3404" y="2650"/>
              <a:ext cx="377" cy="310"/>
            </a:xfrm>
            <a:prstGeom prst="rect">
              <a:avLst/>
            </a:prstGeom>
            <a:noFill/>
            <a:ln w="9525">
              <a:noFill/>
              <a:miter lim="800000"/>
              <a:headEnd/>
              <a:tailEnd/>
            </a:ln>
          </p:spPr>
          <p:txBody>
            <a:bodyPr wrap="none" lIns="0" tIns="0" rIns="0" bIns="0">
              <a:prstTxWarp prst="textNoShape">
                <a:avLst/>
              </a:prstTxWarp>
              <a:spAutoFit/>
            </a:bodyPr>
            <a:lstStyle/>
            <a:p>
              <a:pPr algn="ctr"/>
              <a:r>
                <a:rPr lang="en-US" sz="3200" i="1" dirty="0">
                  <a:latin typeface="+mj-lt"/>
                  <a:cs typeface="Times New Roman"/>
                </a:rPr>
                <a:t>P</a:t>
              </a:r>
              <a:r>
                <a:rPr lang="en-US" sz="2000" b="0" dirty="0">
                  <a:latin typeface="+mj-lt"/>
                  <a:cs typeface="Times New Roman"/>
                </a:rPr>
                <a:t>rice</a:t>
              </a:r>
            </a:p>
          </p:txBody>
        </p:sp>
        <p:sp>
          <p:nvSpPr>
            <p:cNvPr id="27" name="Line 24"/>
            <p:cNvSpPr>
              <a:spLocks noChangeShapeType="1"/>
            </p:cNvSpPr>
            <p:nvPr/>
          </p:nvSpPr>
          <p:spPr bwMode="auto">
            <a:xfrm flipH="1">
              <a:off x="3600" y="2450"/>
              <a:ext cx="102" cy="286"/>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mj-lt"/>
                <a:cs typeface="Times New Roman"/>
              </a:endParaRPr>
            </a:p>
          </p:txBody>
        </p:sp>
      </p:grpSp>
      <p:grpSp>
        <p:nvGrpSpPr>
          <p:cNvPr id="28" name="Group 32"/>
          <p:cNvGrpSpPr>
            <a:grpSpLocks/>
          </p:cNvGrpSpPr>
          <p:nvPr/>
        </p:nvGrpSpPr>
        <p:grpSpPr bwMode="auto">
          <a:xfrm>
            <a:off x="1985649" y="2140583"/>
            <a:ext cx="1217613" cy="549275"/>
            <a:chOff x="4030" y="2331"/>
            <a:chExt cx="767" cy="346"/>
          </a:xfrm>
        </p:grpSpPr>
        <p:sp>
          <p:nvSpPr>
            <p:cNvPr id="29" name="Text Box 26"/>
            <p:cNvSpPr txBox="1">
              <a:spLocks noChangeArrowheads="1"/>
            </p:cNvSpPr>
            <p:nvPr/>
          </p:nvSpPr>
          <p:spPr bwMode="auto">
            <a:xfrm>
              <a:off x="4030" y="2367"/>
              <a:ext cx="767" cy="310"/>
            </a:xfrm>
            <a:prstGeom prst="rect">
              <a:avLst/>
            </a:prstGeom>
            <a:noFill/>
            <a:ln w="9525">
              <a:noFill/>
              <a:miter lim="800000"/>
              <a:headEnd/>
              <a:tailEnd/>
            </a:ln>
          </p:spPr>
          <p:txBody>
            <a:bodyPr wrap="none" lIns="0" tIns="0" rIns="0" bIns="0">
              <a:prstTxWarp prst="textNoShape">
                <a:avLst/>
              </a:prstTxWarp>
              <a:spAutoFit/>
            </a:bodyPr>
            <a:lstStyle/>
            <a:p>
              <a:pPr algn="ctr"/>
              <a:r>
                <a:rPr lang="en-US" sz="3200" i="1" dirty="0">
                  <a:latin typeface="+mj-lt"/>
                  <a:cs typeface="Times New Roman"/>
                </a:rPr>
                <a:t>Y</a:t>
              </a:r>
              <a:r>
                <a:rPr lang="en-US" sz="2000" i="1" dirty="0">
                  <a:latin typeface="+mj-lt"/>
                  <a:cs typeface="Times New Roman"/>
                </a:rPr>
                <a:t> </a:t>
              </a:r>
              <a:r>
                <a:rPr lang="en-US" sz="2000" i="1" dirty="0">
                  <a:latin typeface="+mj-lt"/>
                  <a:ea typeface="Times New Roman" pitchFamily="-107" charset="0"/>
                  <a:cs typeface="Times New Roman"/>
                </a:rPr>
                <a:t>= </a:t>
              </a:r>
              <a:r>
                <a:rPr lang="en-US" sz="2000" b="0" dirty="0">
                  <a:latin typeface="+mj-lt"/>
                  <a:cs typeface="Times New Roman"/>
                </a:rPr>
                <a:t>Income</a:t>
              </a:r>
            </a:p>
          </p:txBody>
        </p:sp>
        <p:sp>
          <p:nvSpPr>
            <p:cNvPr id="30" name="Line 27"/>
            <p:cNvSpPr>
              <a:spLocks noChangeShapeType="1"/>
            </p:cNvSpPr>
            <p:nvPr/>
          </p:nvSpPr>
          <p:spPr bwMode="auto">
            <a:xfrm flipH="1">
              <a:off x="4414" y="2331"/>
              <a:ext cx="25" cy="134"/>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wrap="square" lIns="0" tIns="0" rIns="0" bIns="0">
              <a:prstTxWarp prst="textNoShape">
                <a:avLst/>
              </a:prstTxWarp>
              <a:spAutoFit/>
            </a:bodyPr>
            <a:lstStyle/>
            <a:p>
              <a:pPr>
                <a:defRPr/>
              </a:pPr>
              <a:endParaRPr lang="en-US" sz="1600">
                <a:latin typeface="+mj-lt"/>
                <a:cs typeface="Times New Roman"/>
              </a:endParaRPr>
            </a:p>
          </p:txBody>
        </p:sp>
      </p:grpSp>
      <p:sp>
        <p:nvSpPr>
          <p:cNvPr id="31" name="Text Box 41"/>
          <p:cNvSpPr txBox="1">
            <a:spLocks noChangeArrowheads="1"/>
          </p:cNvSpPr>
          <p:nvPr/>
        </p:nvSpPr>
        <p:spPr bwMode="auto">
          <a:xfrm>
            <a:off x="2030900" y="1400870"/>
            <a:ext cx="465192" cy="769441"/>
          </a:xfrm>
          <a:prstGeom prst="rect">
            <a:avLst/>
          </a:prstGeom>
          <a:noFill/>
          <a:ln w="12700">
            <a:noFill/>
            <a:miter lim="800000"/>
            <a:headEnd/>
            <a:tailEnd/>
          </a:ln>
        </p:spPr>
        <p:txBody>
          <a:bodyPr wrap="none">
            <a:prstTxWarp prst="textNoShape">
              <a:avLst/>
            </a:prstTxWarp>
            <a:spAutoFit/>
          </a:bodyPr>
          <a:lstStyle/>
          <a:p>
            <a:r>
              <a:rPr lang="en-US" sz="4400" i="1" dirty="0" smtClean="0">
                <a:solidFill>
                  <a:srgbClr val="FFFFFF"/>
                </a:solidFill>
                <a:latin typeface="+mj-lt"/>
                <a:cs typeface="Times New Roman"/>
              </a:rPr>
              <a:t>*</a:t>
            </a:r>
            <a:endParaRPr lang="en-US" sz="4400" i="1" dirty="0">
              <a:solidFill>
                <a:srgbClr val="FFFFFF"/>
              </a:solidFill>
              <a:latin typeface="+mj-lt"/>
              <a:cs typeface="Times New Roman"/>
            </a:endParaRPr>
          </a:p>
        </p:txBody>
      </p:sp>
      <p:sp>
        <p:nvSpPr>
          <p:cNvPr id="35" name="Text Box 41"/>
          <p:cNvSpPr txBox="1">
            <a:spLocks noChangeArrowheads="1"/>
          </p:cNvSpPr>
          <p:nvPr/>
        </p:nvSpPr>
        <p:spPr bwMode="auto">
          <a:xfrm>
            <a:off x="6583404" y="1393055"/>
            <a:ext cx="465192" cy="769441"/>
          </a:xfrm>
          <a:prstGeom prst="rect">
            <a:avLst/>
          </a:prstGeom>
          <a:noFill/>
          <a:ln w="12700">
            <a:noFill/>
            <a:miter lim="800000"/>
            <a:headEnd/>
            <a:tailEnd/>
          </a:ln>
        </p:spPr>
        <p:txBody>
          <a:bodyPr wrap="none">
            <a:prstTxWarp prst="textNoShape">
              <a:avLst/>
            </a:prstTxWarp>
            <a:spAutoFit/>
          </a:bodyPr>
          <a:lstStyle/>
          <a:p>
            <a:r>
              <a:rPr lang="en-US" sz="4400" i="1" dirty="0">
                <a:solidFill>
                  <a:srgbClr val="FFFFFF"/>
                </a:solidFill>
                <a:latin typeface="+mj-lt"/>
                <a:cs typeface="Times New Roman"/>
              </a:rPr>
              <a:t>*</a:t>
            </a:r>
          </a:p>
        </p:txBody>
      </p:sp>
      <p:sp>
        <p:nvSpPr>
          <p:cNvPr id="38" name="Text Box 5"/>
          <p:cNvSpPr txBox="1">
            <a:spLocks noChangeArrowheads="1"/>
          </p:cNvSpPr>
          <p:nvPr/>
        </p:nvSpPr>
        <p:spPr bwMode="auto">
          <a:xfrm>
            <a:off x="5286147" y="1316713"/>
            <a:ext cx="306173" cy="738664"/>
          </a:xfrm>
          <a:prstGeom prst="rect">
            <a:avLst/>
          </a:prstGeom>
          <a:noFill/>
          <a:ln w="9525">
            <a:noFill/>
            <a:miter lim="800000"/>
            <a:headEnd/>
            <a:tailEnd/>
          </a:ln>
        </p:spPr>
        <p:txBody>
          <a:bodyPr wrap="none" lIns="0" tIns="0" rIns="0" bIns="0">
            <a:prstTxWarp prst="textNoShape">
              <a:avLst/>
            </a:prstTxWarp>
            <a:spAutoFit/>
          </a:bodyPr>
          <a:lstStyle/>
          <a:p>
            <a:pPr algn="ctr"/>
            <a:r>
              <a:rPr lang="en-US" sz="4800" dirty="0">
                <a:solidFill>
                  <a:srgbClr val="FFFFFF"/>
                </a:solidFill>
                <a:latin typeface="+mj-lt"/>
                <a:cs typeface="Times New Roman"/>
              </a:rPr>
              <a:t>=</a:t>
            </a:r>
          </a:p>
        </p:txBody>
      </p:sp>
    </p:spTree>
    <p:extLst>
      <p:ext uri="{BB962C8B-B14F-4D97-AF65-F5344CB8AC3E}">
        <p14:creationId xmlns:p14="http://schemas.microsoft.com/office/powerpoint/2010/main" val="436459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7431"/>
            <a:ext cx="8904855" cy="1371986"/>
          </a:xfrm>
        </p:spPr>
        <p:txBody>
          <a:bodyPr/>
          <a:lstStyle/>
          <a:p>
            <a:pPr>
              <a:lnSpc>
                <a:spcPts val="3500"/>
              </a:lnSpc>
            </a:pPr>
            <a:r>
              <a:rPr lang="en-US" dirty="0" smtClean="0"/>
              <a:t>Long-run Impact of Monetary Policy</a:t>
            </a:r>
            <a:br>
              <a:rPr lang="en-US" dirty="0" smtClean="0"/>
            </a:br>
            <a:r>
              <a:rPr lang="en-US" dirty="0" smtClean="0"/>
              <a:t>—The Modern View</a:t>
            </a:r>
          </a:p>
        </p:txBody>
      </p:sp>
      <p:sp>
        <p:nvSpPr>
          <p:cNvPr id="3" name="Content Placeholder 2"/>
          <p:cNvSpPr>
            <a:spLocks noGrp="1"/>
          </p:cNvSpPr>
          <p:nvPr>
            <p:ph idx="1"/>
          </p:nvPr>
        </p:nvSpPr>
        <p:spPr>
          <a:xfrm>
            <a:off x="140675" y="1110185"/>
            <a:ext cx="8784494" cy="5103045"/>
          </a:xfrm>
        </p:spPr>
        <p:txBody>
          <a:bodyPr/>
          <a:lstStyle/>
          <a:p>
            <a:pPr marL="231775" indent="-231775"/>
            <a:r>
              <a:rPr lang="en-US" dirty="0" smtClean="0">
                <a:solidFill>
                  <a:srgbClr val="32302A"/>
                </a:solidFill>
              </a:rPr>
              <a:t>Long-run implications of expansionary policy:</a:t>
            </a:r>
          </a:p>
          <a:p>
            <a:pPr marL="631825" lvl="1" indent="-231775"/>
            <a:r>
              <a:rPr lang="en-US" sz="2800" dirty="0" smtClean="0">
                <a:solidFill>
                  <a:srgbClr val="32302A"/>
                </a:solidFill>
              </a:rPr>
              <a:t>When expansionary monetary policy leads to rising prices, decision makers eventually anticipate the higher inflation rate and build it into their choices. </a:t>
            </a:r>
          </a:p>
          <a:p>
            <a:pPr marL="631825" lvl="1" indent="-231775"/>
            <a:r>
              <a:rPr lang="en-US" sz="2800" dirty="0" smtClean="0">
                <a:solidFill>
                  <a:srgbClr val="32302A"/>
                </a:solidFill>
              </a:rPr>
              <a:t>As this happens, money interest rates, wages, and incomes will reflect the expectation of inflation, and so real interest rates, wages, and real output will return to long-run normal levels.</a:t>
            </a:r>
          </a:p>
          <a:p>
            <a:pPr marL="631825" lvl="1" indent="-231775"/>
            <a:r>
              <a:rPr lang="en-US" sz="2800" dirty="0" smtClean="0">
                <a:solidFill>
                  <a:srgbClr val="32302A"/>
                </a:solidFill>
              </a:rPr>
              <a:t>Thus, in the long run, money supply growth will lead primarily to higher prices (inflation) just as the quantity theory of money implies.</a:t>
            </a:r>
          </a:p>
        </p:txBody>
      </p:sp>
    </p:spTree>
    <p:extLst>
      <p:ext uri="{BB962C8B-B14F-4D97-AF65-F5344CB8AC3E}">
        <p14:creationId xmlns:p14="http://schemas.microsoft.com/office/powerpoint/2010/main" val="3215452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3"/>
          <p:cNvSpPr>
            <a:spLocks noChangeArrowheads="1"/>
          </p:cNvSpPr>
          <p:nvPr/>
        </p:nvSpPr>
        <p:spPr bwMode="auto">
          <a:xfrm>
            <a:off x="5217138" y="24205"/>
            <a:ext cx="38974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2" name="Title 1"/>
          <p:cNvSpPr>
            <a:spLocks noGrp="1"/>
          </p:cNvSpPr>
          <p:nvPr>
            <p:ph type="title"/>
          </p:nvPr>
        </p:nvSpPr>
        <p:spPr>
          <a:xfrm>
            <a:off x="119569" y="109861"/>
            <a:ext cx="8904855" cy="1166573"/>
          </a:xfrm>
        </p:spPr>
        <p:txBody>
          <a:bodyPr/>
          <a:lstStyle/>
          <a:p>
            <a:pPr>
              <a:lnSpc>
                <a:spcPts val="3500"/>
              </a:lnSpc>
            </a:pPr>
            <a:r>
              <a:rPr lang="en-US" sz="3400" dirty="0"/>
              <a:t>Long-run Effects of a Rapid </a:t>
            </a:r>
            <a:br>
              <a:rPr lang="en-US" sz="3400" dirty="0"/>
            </a:br>
            <a:r>
              <a:rPr lang="en-US" sz="3400" dirty="0"/>
              <a:t>Expansion in </a:t>
            </a:r>
            <a:r>
              <a:rPr lang="en-US" sz="3400" dirty="0" smtClean="0"/>
              <a:t>Money </a:t>
            </a:r>
            <a:r>
              <a:rPr lang="en-US" sz="3400" dirty="0"/>
              <a:t>Supply</a:t>
            </a:r>
          </a:p>
        </p:txBody>
      </p:sp>
      <p:sp>
        <p:nvSpPr>
          <p:cNvPr id="196" name="Content Placeholder 2"/>
          <p:cNvSpPr>
            <a:spLocks noGrp="1"/>
          </p:cNvSpPr>
          <p:nvPr>
            <p:ph idx="1"/>
          </p:nvPr>
        </p:nvSpPr>
        <p:spPr>
          <a:xfrm>
            <a:off x="63183" y="2152863"/>
            <a:ext cx="5153955" cy="3122881"/>
          </a:xfrm>
        </p:spPr>
        <p:txBody>
          <a:bodyPr/>
          <a:lstStyle/>
          <a:p>
            <a:pPr marL="169863" indent="-169863">
              <a:lnSpc>
                <a:spcPct val="90000"/>
              </a:lnSpc>
            </a:pPr>
            <a:r>
              <a:rPr lang="en-US" sz="2300" dirty="0">
                <a:solidFill>
                  <a:srgbClr val="32302A"/>
                </a:solidFill>
                <a:ea typeface="ＭＳ Ｐゴシック" pitchFamily="-107" charset="-128"/>
                <a:cs typeface="ＭＳ Ｐゴシック" pitchFamily="-107" charset="-128"/>
              </a:rPr>
              <a:t>Here we illustrate the long-term impact of an increase in the annual growth rate of the money supply from </a:t>
            </a:r>
            <a:r>
              <a:rPr lang="en-US" sz="2300" dirty="0" smtClean="0">
                <a:solidFill>
                  <a:srgbClr val="32302A"/>
                </a:solidFill>
                <a:ea typeface="ＭＳ Ｐゴシック" pitchFamily="-107" charset="-128"/>
                <a:cs typeface="ＭＳ Ｐゴシック" pitchFamily="-107" charset="-128"/>
              </a:rPr>
              <a:t>3% </a:t>
            </a:r>
            <a:r>
              <a:rPr lang="en-US" sz="2300" dirty="0">
                <a:solidFill>
                  <a:srgbClr val="32302A"/>
                </a:solidFill>
                <a:ea typeface="ＭＳ Ｐゴシック" pitchFamily="-107" charset="-128"/>
                <a:cs typeface="ＭＳ Ｐゴシック" pitchFamily="-107" charset="-128"/>
              </a:rPr>
              <a:t>to </a:t>
            </a:r>
            <a:r>
              <a:rPr lang="en-US" sz="2300" dirty="0" smtClean="0">
                <a:solidFill>
                  <a:srgbClr val="32302A"/>
                </a:solidFill>
                <a:ea typeface="ＭＳ Ｐゴシック" pitchFamily="-107" charset="-128"/>
                <a:cs typeface="ＭＳ Ｐゴシック" pitchFamily="-107" charset="-128"/>
              </a:rPr>
              <a:t>8%.</a:t>
            </a:r>
          </a:p>
          <a:p>
            <a:pPr marL="169863" indent="-169863">
              <a:lnSpc>
                <a:spcPct val="90000"/>
              </a:lnSpc>
            </a:pPr>
            <a:r>
              <a:rPr lang="en-US" sz="2300" dirty="0">
                <a:solidFill>
                  <a:srgbClr val="32302A"/>
                </a:solidFill>
                <a:ea typeface="ＭＳ Ｐゴシック" pitchFamily="-107" charset="-128"/>
                <a:cs typeface="ＭＳ Ｐゴシック" pitchFamily="-107" charset="-128"/>
              </a:rPr>
              <a:t>Initially, prices are stable (</a:t>
            </a:r>
            <a:r>
              <a:rPr lang="en-US" sz="2300" b="1" i="1" dirty="0">
                <a:solidFill>
                  <a:srgbClr val="32302A"/>
                </a:solidFill>
                <a:ea typeface="ＭＳ Ｐゴシック" pitchFamily="-107" charset="-128"/>
                <a:cs typeface="ＭＳ Ｐゴシック" pitchFamily="-107" charset="-128"/>
              </a:rPr>
              <a:t>P</a:t>
            </a:r>
            <a:r>
              <a:rPr lang="en-US" sz="2300" b="1" i="1" baseline="-25000" dirty="0">
                <a:solidFill>
                  <a:srgbClr val="32302A"/>
                </a:solidFill>
                <a:ea typeface="ＭＳ Ｐゴシック" pitchFamily="-107" charset="-128"/>
                <a:cs typeface="ＭＳ Ｐゴシック" pitchFamily="-107" charset="-128"/>
              </a:rPr>
              <a:t>100</a:t>
            </a:r>
            <a:r>
              <a:rPr lang="en-US" sz="2300" dirty="0">
                <a:solidFill>
                  <a:srgbClr val="32302A"/>
                </a:solidFill>
                <a:ea typeface="ＭＳ Ｐゴシック" pitchFamily="-107" charset="-128"/>
                <a:cs typeface="ＭＳ Ｐゴシック" pitchFamily="-107" charset="-128"/>
              </a:rPr>
              <a:t>) when the money supply is expanding by 3% annually.</a:t>
            </a:r>
          </a:p>
          <a:p>
            <a:pPr marL="169863" indent="-169863">
              <a:lnSpc>
                <a:spcPct val="90000"/>
              </a:lnSpc>
            </a:pPr>
            <a:r>
              <a:rPr lang="en-US" sz="2300" dirty="0">
                <a:solidFill>
                  <a:srgbClr val="32302A"/>
                </a:solidFill>
                <a:ea typeface="ＭＳ Ｐゴシック" pitchFamily="-107" charset="-128"/>
                <a:cs typeface="ＭＳ Ｐゴシック" pitchFamily="-107" charset="-128"/>
              </a:rPr>
              <a:t>The acceleration in the growth rate of the money supply increases aggregate demand (shift to </a:t>
            </a:r>
            <a:r>
              <a:rPr lang="en-US" sz="2300" b="1" i="1" dirty="0">
                <a:solidFill>
                  <a:schemeClr val="accent5">
                    <a:lumMod val="75000"/>
                  </a:schemeClr>
                </a:solidFill>
                <a:ea typeface="ＭＳ Ｐゴシック" pitchFamily="-107" charset="-128"/>
                <a:cs typeface="ＭＳ Ｐゴシック" pitchFamily="-107" charset="-128"/>
              </a:rPr>
              <a:t>AD</a:t>
            </a:r>
            <a:r>
              <a:rPr lang="en-US" sz="2300" b="1" i="1" baseline="-25000" dirty="0">
                <a:solidFill>
                  <a:schemeClr val="accent5">
                    <a:lumMod val="75000"/>
                  </a:schemeClr>
                </a:solidFill>
                <a:ea typeface="ＭＳ Ｐゴシック" pitchFamily="-107" charset="-128"/>
                <a:cs typeface="ＭＳ Ｐゴシック" pitchFamily="-107" charset="-128"/>
              </a:rPr>
              <a:t>2</a:t>
            </a:r>
            <a:r>
              <a:rPr lang="en-US" sz="2300" dirty="0" smtClean="0">
                <a:solidFill>
                  <a:srgbClr val="32302A"/>
                </a:solidFill>
                <a:ea typeface="ＭＳ Ｐゴシック" pitchFamily="-107" charset="-128"/>
                <a:cs typeface="ＭＳ Ｐゴシック" pitchFamily="-107" charset="-128"/>
              </a:rPr>
              <a:t>).</a:t>
            </a:r>
            <a:endParaRPr lang="en-US" sz="2300" dirty="0">
              <a:solidFill>
                <a:srgbClr val="32302A"/>
              </a:solidFill>
              <a:ea typeface="ＭＳ Ｐゴシック" pitchFamily="-107" charset="-128"/>
              <a:cs typeface="ＭＳ Ｐゴシック" pitchFamily="-107" charset="-128"/>
            </a:endParaRPr>
          </a:p>
        </p:txBody>
      </p:sp>
      <p:cxnSp>
        <p:nvCxnSpPr>
          <p:cNvPr id="4" name="Straight Connector 3"/>
          <p:cNvCxnSpPr/>
          <p:nvPr/>
        </p:nvCxnSpPr>
        <p:spPr>
          <a:xfrm>
            <a:off x="5482980" y="3379249"/>
            <a:ext cx="3274858"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Freeform 5"/>
          <p:cNvSpPr>
            <a:spLocks/>
          </p:cNvSpPr>
          <p:nvPr/>
        </p:nvSpPr>
        <p:spPr bwMode="auto">
          <a:xfrm>
            <a:off x="5879823" y="397759"/>
            <a:ext cx="2138363" cy="2454275"/>
          </a:xfrm>
          <a:custGeom>
            <a:avLst/>
            <a:gdLst>
              <a:gd name="T0" fmla="*/ 4040 w 4040"/>
              <a:gd name="T1" fmla="*/ 4638 h 4638"/>
              <a:gd name="T2" fmla="*/ 4040 w 4040"/>
              <a:gd name="T3" fmla="*/ 0 h 4638"/>
              <a:gd name="T4" fmla="*/ 0 w 4040"/>
              <a:gd name="T5" fmla="*/ 0 h 4638"/>
              <a:gd name="T6" fmla="*/ 0 w 4040"/>
              <a:gd name="T7" fmla="*/ 4638 h 4638"/>
              <a:gd name="T8" fmla="*/ 4040 w 4040"/>
              <a:gd name="T9" fmla="*/ 4638 h 4638"/>
              <a:gd name="T10" fmla="*/ 4040 w 4040"/>
              <a:gd name="T11" fmla="*/ 4638 h 4638"/>
              <a:gd name="T12" fmla="*/ 0 60000 65536"/>
              <a:gd name="T13" fmla="*/ 0 60000 65536"/>
              <a:gd name="T14" fmla="*/ 0 60000 65536"/>
              <a:gd name="T15" fmla="*/ 0 60000 65536"/>
              <a:gd name="T16" fmla="*/ 0 60000 65536"/>
              <a:gd name="T17" fmla="*/ 0 60000 65536"/>
              <a:gd name="T18" fmla="*/ 0 w 4040"/>
              <a:gd name="T19" fmla="*/ 0 h 4638"/>
              <a:gd name="T20" fmla="*/ 4040 w 4040"/>
              <a:gd name="T21" fmla="*/ 4638 h 4638"/>
            </a:gdLst>
            <a:ahLst/>
            <a:cxnLst>
              <a:cxn ang="T12">
                <a:pos x="T0" y="T1"/>
              </a:cxn>
              <a:cxn ang="T13">
                <a:pos x="T2" y="T3"/>
              </a:cxn>
              <a:cxn ang="T14">
                <a:pos x="T4" y="T5"/>
              </a:cxn>
              <a:cxn ang="T15">
                <a:pos x="T6" y="T7"/>
              </a:cxn>
              <a:cxn ang="T16">
                <a:pos x="T8" y="T9"/>
              </a:cxn>
              <a:cxn ang="T17">
                <a:pos x="T10" y="T11"/>
              </a:cxn>
            </a:cxnLst>
            <a:rect l="T18" t="T19" r="T20" b="T21"/>
            <a:pathLst>
              <a:path w="4040" h="4638">
                <a:moveTo>
                  <a:pt x="4040" y="4638"/>
                </a:moveTo>
                <a:lnTo>
                  <a:pt x="4040" y="0"/>
                </a:lnTo>
                <a:lnTo>
                  <a:pt x="0" y="0"/>
                </a:lnTo>
                <a:lnTo>
                  <a:pt x="0" y="4638"/>
                </a:lnTo>
                <a:lnTo>
                  <a:pt x="4040" y="4638"/>
                </a:lnTo>
                <a:close/>
              </a:path>
            </a:pathLst>
          </a:custGeom>
          <a:no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118" name="Rectangle 7" descr="Parchment"/>
          <p:cNvSpPr>
            <a:spLocks noChangeArrowheads="1"/>
          </p:cNvSpPr>
          <p:nvPr/>
        </p:nvSpPr>
        <p:spPr bwMode="auto">
          <a:xfrm>
            <a:off x="8080098" y="2536121"/>
            <a:ext cx="548227" cy="301621"/>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a:solidFill>
                  <a:srgbClr val="000000"/>
                </a:solidFill>
                <a:latin typeface="+mj-lt"/>
                <a:cs typeface="Times New Roman" pitchFamily="18" charset="0"/>
              </a:rPr>
              <a:t>Time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periods</a:t>
            </a:r>
            <a:endParaRPr kumimoji="0" lang="en-US" sz="1400" b="0">
              <a:solidFill>
                <a:schemeClr val="tx1"/>
              </a:solidFill>
              <a:latin typeface="+mj-lt"/>
              <a:cs typeface="Times New Roman" pitchFamily="18" charset="0"/>
            </a:endParaRPr>
          </a:p>
        </p:txBody>
      </p:sp>
      <p:sp>
        <p:nvSpPr>
          <p:cNvPr id="119" name="Text Box 8" descr="Parchment"/>
          <p:cNvSpPr txBox="1">
            <a:spLocks noChangeArrowheads="1"/>
          </p:cNvSpPr>
          <p:nvPr/>
        </p:nvSpPr>
        <p:spPr bwMode="auto">
          <a:xfrm>
            <a:off x="5443131" y="388066"/>
            <a:ext cx="1150700" cy="34471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Money supply</a:t>
            </a:r>
          </a:p>
          <a:p>
            <a:pPr>
              <a:lnSpc>
                <a:spcPct val="80000"/>
              </a:lnSpc>
            </a:pPr>
            <a:r>
              <a:rPr kumimoji="0" lang="en-US" sz="1400" b="0" dirty="0">
                <a:solidFill>
                  <a:srgbClr val="000000"/>
                </a:solidFill>
                <a:latin typeface="+mj-lt"/>
                <a:cs typeface="Times New Roman" pitchFamily="18" charset="0"/>
              </a:rPr>
              <a:t>growth </a:t>
            </a:r>
            <a:r>
              <a:rPr kumimoji="0" lang="en-US" sz="1400" b="0" dirty="0" smtClean="0">
                <a:solidFill>
                  <a:srgbClr val="000000"/>
                </a:solidFill>
                <a:latin typeface="+mj-lt"/>
                <a:cs typeface="Times New Roman" pitchFamily="18" charset="0"/>
              </a:rPr>
              <a:t>rate (%)</a:t>
            </a:r>
            <a:endParaRPr lang="en-US" sz="1400" b="0" dirty="0">
              <a:solidFill>
                <a:schemeClr val="tx1"/>
              </a:solidFill>
              <a:latin typeface="+mj-lt"/>
              <a:cs typeface="Times New Roman" pitchFamily="18" charset="0"/>
            </a:endParaRPr>
          </a:p>
        </p:txBody>
      </p:sp>
      <p:sp>
        <p:nvSpPr>
          <p:cNvPr id="120" name="Rectangle 9"/>
          <p:cNvSpPr>
            <a:spLocks noChangeArrowheads="1"/>
          </p:cNvSpPr>
          <p:nvPr/>
        </p:nvSpPr>
        <p:spPr bwMode="auto">
          <a:xfrm>
            <a:off x="5743943" y="2088258"/>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a:t>
            </a:r>
            <a:endParaRPr kumimoji="0" lang="en-US" sz="1600" b="0" dirty="0">
              <a:solidFill>
                <a:schemeClr val="tx1"/>
              </a:solidFill>
              <a:latin typeface="+mj-lt"/>
              <a:cs typeface="Times New Roman" pitchFamily="18" charset="0"/>
            </a:endParaRPr>
          </a:p>
        </p:txBody>
      </p:sp>
      <p:sp>
        <p:nvSpPr>
          <p:cNvPr id="121" name="Rectangle 10"/>
          <p:cNvSpPr>
            <a:spLocks noChangeArrowheads="1"/>
          </p:cNvSpPr>
          <p:nvPr/>
        </p:nvSpPr>
        <p:spPr bwMode="auto">
          <a:xfrm>
            <a:off x="6360836"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1</a:t>
            </a:r>
            <a:endParaRPr kumimoji="0" lang="en-US" sz="1400" b="0">
              <a:solidFill>
                <a:schemeClr val="tx1"/>
              </a:solidFill>
              <a:latin typeface="+mj-lt"/>
              <a:cs typeface="Times New Roman" pitchFamily="18" charset="0"/>
            </a:endParaRPr>
          </a:p>
        </p:txBody>
      </p:sp>
      <p:sp>
        <p:nvSpPr>
          <p:cNvPr id="122" name="Rectangle 11"/>
          <p:cNvSpPr>
            <a:spLocks noChangeArrowheads="1"/>
          </p:cNvSpPr>
          <p:nvPr/>
        </p:nvSpPr>
        <p:spPr bwMode="auto">
          <a:xfrm>
            <a:off x="5734418" y="1475483"/>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a:t>
            </a:r>
            <a:endParaRPr kumimoji="0" lang="en-US" sz="1600" b="0">
              <a:solidFill>
                <a:schemeClr val="tx1"/>
              </a:solidFill>
              <a:latin typeface="+mj-lt"/>
              <a:cs typeface="Times New Roman" pitchFamily="18" charset="0"/>
            </a:endParaRPr>
          </a:p>
        </p:txBody>
      </p:sp>
      <p:sp>
        <p:nvSpPr>
          <p:cNvPr id="123" name="Rectangle 12"/>
          <p:cNvSpPr>
            <a:spLocks noChangeArrowheads="1"/>
          </p:cNvSpPr>
          <p:nvPr/>
        </p:nvSpPr>
        <p:spPr bwMode="auto">
          <a:xfrm>
            <a:off x="5737593" y="861120"/>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9</a:t>
            </a:r>
            <a:endParaRPr kumimoji="0" lang="en-US" sz="1600" b="0">
              <a:solidFill>
                <a:schemeClr val="tx1"/>
              </a:solidFill>
              <a:latin typeface="+mj-lt"/>
              <a:cs typeface="Times New Roman" pitchFamily="18" charset="0"/>
            </a:endParaRPr>
          </a:p>
        </p:txBody>
      </p:sp>
      <p:sp>
        <p:nvSpPr>
          <p:cNvPr id="124" name="Line 13"/>
          <p:cNvSpPr>
            <a:spLocks noChangeShapeType="1"/>
          </p:cNvSpPr>
          <p:nvPr/>
        </p:nvSpPr>
        <p:spPr bwMode="auto">
          <a:xfrm flipV="1">
            <a:off x="6416398"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5" name="Line 14"/>
          <p:cNvSpPr>
            <a:spLocks noChangeShapeType="1"/>
          </p:cNvSpPr>
          <p:nvPr/>
        </p:nvSpPr>
        <p:spPr bwMode="auto">
          <a:xfrm flipV="1">
            <a:off x="6959323"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7" name="Line 15"/>
          <p:cNvSpPr>
            <a:spLocks noChangeShapeType="1"/>
          </p:cNvSpPr>
          <p:nvPr/>
        </p:nvSpPr>
        <p:spPr bwMode="auto">
          <a:xfrm flipV="1">
            <a:off x="7486373"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9" name="Rectangle 16"/>
          <p:cNvSpPr>
            <a:spLocks noChangeArrowheads="1"/>
          </p:cNvSpPr>
          <p:nvPr/>
        </p:nvSpPr>
        <p:spPr bwMode="auto">
          <a:xfrm>
            <a:off x="6900586"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2</a:t>
            </a:r>
            <a:endParaRPr kumimoji="0" lang="en-US" sz="1400" b="0">
              <a:solidFill>
                <a:schemeClr val="tx1"/>
              </a:solidFill>
              <a:latin typeface="+mj-lt"/>
              <a:cs typeface="Times New Roman" pitchFamily="18" charset="0"/>
            </a:endParaRPr>
          </a:p>
        </p:txBody>
      </p:sp>
      <p:sp>
        <p:nvSpPr>
          <p:cNvPr id="131" name="Rectangle 17"/>
          <p:cNvSpPr>
            <a:spLocks noChangeArrowheads="1"/>
          </p:cNvSpPr>
          <p:nvPr/>
        </p:nvSpPr>
        <p:spPr bwMode="auto">
          <a:xfrm>
            <a:off x="7438748"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3</a:t>
            </a:r>
            <a:endParaRPr kumimoji="0" lang="en-US" sz="1400" b="0">
              <a:solidFill>
                <a:schemeClr val="tx1"/>
              </a:solidFill>
              <a:latin typeface="+mj-lt"/>
              <a:cs typeface="Times New Roman" pitchFamily="18" charset="0"/>
            </a:endParaRPr>
          </a:p>
        </p:txBody>
      </p:sp>
      <p:sp>
        <p:nvSpPr>
          <p:cNvPr id="132" name="Rectangle 18"/>
          <p:cNvSpPr>
            <a:spLocks noChangeArrowheads="1"/>
          </p:cNvSpPr>
          <p:nvPr/>
        </p:nvSpPr>
        <p:spPr bwMode="auto">
          <a:xfrm>
            <a:off x="7962623" y="286155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4</a:t>
            </a:r>
            <a:endParaRPr kumimoji="0" lang="en-US" sz="1400" b="0">
              <a:solidFill>
                <a:schemeClr val="tx1"/>
              </a:solidFill>
              <a:latin typeface="+mj-lt"/>
              <a:cs typeface="Times New Roman" pitchFamily="18" charset="0"/>
            </a:endParaRPr>
          </a:p>
        </p:txBody>
      </p:sp>
      <p:sp>
        <p:nvSpPr>
          <p:cNvPr id="133" name="Line 20"/>
          <p:cNvSpPr>
            <a:spLocks noChangeShapeType="1"/>
          </p:cNvSpPr>
          <p:nvPr/>
        </p:nvSpPr>
        <p:spPr bwMode="auto">
          <a:xfrm flipH="1">
            <a:off x="5886173" y="1610609"/>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4" name="Line 21"/>
          <p:cNvSpPr>
            <a:spLocks noChangeShapeType="1"/>
          </p:cNvSpPr>
          <p:nvPr/>
        </p:nvSpPr>
        <p:spPr bwMode="auto">
          <a:xfrm flipH="1">
            <a:off x="5886173" y="978784"/>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5" name="Line 22"/>
          <p:cNvSpPr>
            <a:spLocks noChangeShapeType="1"/>
          </p:cNvSpPr>
          <p:nvPr/>
        </p:nvSpPr>
        <p:spPr bwMode="auto">
          <a:xfrm flipH="1">
            <a:off x="5886173" y="2223384"/>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6" name="Line 24"/>
          <p:cNvSpPr>
            <a:spLocks noChangeShapeType="1"/>
          </p:cNvSpPr>
          <p:nvPr/>
        </p:nvSpPr>
        <p:spPr bwMode="auto">
          <a:xfrm>
            <a:off x="5886173" y="2852034"/>
            <a:ext cx="2132013" cy="0"/>
          </a:xfrm>
          <a:prstGeom prst="line">
            <a:avLst/>
          </a:prstGeom>
          <a:noFill/>
          <a:ln w="28575">
            <a:solidFill>
              <a:srgbClr val="000000"/>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138" name="Line 42"/>
          <p:cNvSpPr>
            <a:spLocks noChangeShapeType="1"/>
          </p:cNvSpPr>
          <p:nvPr/>
        </p:nvSpPr>
        <p:spPr bwMode="auto">
          <a:xfrm flipV="1">
            <a:off x="8000723" y="2745671"/>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139" name="Group 56"/>
          <p:cNvGrpSpPr>
            <a:grpSpLocks/>
          </p:cNvGrpSpPr>
          <p:nvPr/>
        </p:nvGrpSpPr>
        <p:grpSpPr bwMode="auto">
          <a:xfrm>
            <a:off x="5777469" y="3132469"/>
            <a:ext cx="2708275" cy="158750"/>
            <a:chOff x="1664" y="3005"/>
            <a:chExt cx="1706" cy="100"/>
          </a:xfrm>
        </p:grpSpPr>
        <p:sp>
          <p:nvSpPr>
            <p:cNvPr id="140" name="Rectangle 57"/>
            <p:cNvSpPr>
              <a:spLocks noChangeArrowheads="1"/>
            </p:cNvSpPr>
            <p:nvPr/>
          </p:nvSpPr>
          <p:spPr bwMode="auto">
            <a:xfrm>
              <a:off x="1664" y="3005"/>
              <a:ext cx="131" cy="9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a:solidFill>
                    <a:srgbClr val="000000"/>
                  </a:solidFill>
                  <a:latin typeface="+mj-lt"/>
                  <a:cs typeface="Times New Roman" pitchFamily="18" charset="0"/>
                </a:rPr>
                <a:t>(a)</a:t>
              </a:r>
              <a:endParaRPr kumimoji="0" lang="en-US" sz="1400" b="0" i="1">
                <a:solidFill>
                  <a:schemeClr val="tx1"/>
                </a:solidFill>
                <a:latin typeface="+mj-lt"/>
                <a:cs typeface="Times New Roman" pitchFamily="18" charset="0"/>
              </a:endParaRPr>
            </a:p>
          </p:txBody>
        </p:sp>
        <p:sp>
          <p:nvSpPr>
            <p:cNvPr id="141" name="Rectangle 58"/>
            <p:cNvSpPr>
              <a:spLocks noChangeArrowheads="1"/>
            </p:cNvSpPr>
            <p:nvPr/>
          </p:nvSpPr>
          <p:spPr bwMode="auto">
            <a:xfrm>
              <a:off x="1789" y="3010"/>
              <a:ext cx="1581" cy="9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latin typeface="+mj-lt"/>
                  <a:cs typeface="Times New Roman" pitchFamily="18" charset="0"/>
                </a:rPr>
                <a:t> Growth rate of the money supply.</a:t>
              </a:r>
              <a:r>
                <a:rPr kumimoji="0" lang="en-US" sz="1400" b="0" i="1" dirty="0">
                  <a:solidFill>
                    <a:srgbClr val="000000"/>
                  </a:solidFill>
                  <a:latin typeface="+mj-lt"/>
                  <a:cs typeface="Times New Roman" pitchFamily="18" charset="0"/>
                </a:rPr>
                <a:t> </a:t>
              </a:r>
            </a:p>
          </p:txBody>
        </p:sp>
      </p:grpSp>
      <p:sp>
        <p:nvSpPr>
          <p:cNvPr id="144" name="Rectangle 64"/>
          <p:cNvSpPr>
            <a:spLocks noChangeArrowheads="1"/>
          </p:cNvSpPr>
          <p:nvPr/>
        </p:nvSpPr>
        <p:spPr bwMode="auto">
          <a:xfrm>
            <a:off x="8083273" y="2326571"/>
            <a:ext cx="65" cy="276999"/>
          </a:xfrm>
          <a:prstGeom prst="rect">
            <a:avLst/>
          </a:prstGeom>
          <a:noFill/>
          <a:ln w="9525">
            <a:noFill/>
            <a:miter lim="800000"/>
            <a:headEnd/>
            <a:tailEnd/>
          </a:ln>
        </p:spPr>
        <p:txBody>
          <a:bodyPr wrap="none" lIns="0" tIns="0" rIns="0" bIns="0">
            <a:prstTxWarp prst="textNoShape">
              <a:avLst/>
            </a:prstTxWarp>
            <a:spAutoFit/>
          </a:bodyPr>
          <a:lstStyle/>
          <a:p>
            <a:endParaRPr kumimoji="0" lang="en-US" b="0">
              <a:solidFill>
                <a:schemeClr val="tx1"/>
              </a:solidFill>
              <a:latin typeface="+mj-lt"/>
              <a:cs typeface="Times New Roman" pitchFamily="18" charset="0"/>
            </a:endParaRPr>
          </a:p>
        </p:txBody>
      </p:sp>
      <p:sp>
        <p:nvSpPr>
          <p:cNvPr id="145" name="Rectangle 67"/>
          <p:cNvSpPr>
            <a:spLocks noChangeArrowheads="1"/>
          </p:cNvSpPr>
          <p:nvPr/>
        </p:nvSpPr>
        <p:spPr bwMode="auto">
          <a:xfrm>
            <a:off x="6549748" y="2096384"/>
            <a:ext cx="90730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 growth</a:t>
            </a:r>
            <a:endParaRPr kumimoji="0" lang="en-US" sz="1600" b="0" dirty="0">
              <a:solidFill>
                <a:schemeClr val="tx1"/>
              </a:solidFill>
              <a:latin typeface="+mj-lt"/>
              <a:cs typeface="Times New Roman" pitchFamily="18" charset="0"/>
            </a:endParaRPr>
          </a:p>
        </p:txBody>
      </p:sp>
      <p:sp>
        <p:nvSpPr>
          <p:cNvPr id="146" name="Freeform 68"/>
          <p:cNvSpPr>
            <a:spLocks/>
          </p:cNvSpPr>
          <p:nvPr/>
        </p:nvSpPr>
        <p:spPr bwMode="auto">
          <a:xfrm>
            <a:off x="5898873" y="2213859"/>
            <a:ext cx="546100" cy="28575"/>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7" name="Freeform 80"/>
          <p:cNvSpPr>
            <a:spLocks/>
          </p:cNvSpPr>
          <p:nvPr/>
        </p:nvSpPr>
        <p:spPr bwMode="auto">
          <a:xfrm>
            <a:off x="6417986" y="1191509"/>
            <a:ext cx="26987" cy="1036637"/>
          </a:xfrm>
          <a:custGeom>
            <a:avLst/>
            <a:gdLst>
              <a:gd name="T0" fmla="*/ 25 w 52"/>
              <a:gd name="T1" fmla="*/ 0 h 1957"/>
              <a:gd name="T2" fmla="*/ 0 w 52"/>
              <a:gd name="T3" fmla="*/ 26 h 1957"/>
              <a:gd name="T4" fmla="*/ 0 w 52"/>
              <a:gd name="T5" fmla="*/ 1957 h 1957"/>
              <a:gd name="T6" fmla="*/ 52 w 52"/>
              <a:gd name="T7" fmla="*/ 1957 h 1957"/>
              <a:gd name="T8" fmla="*/ 52 w 52"/>
              <a:gd name="T9" fmla="*/ 26 h 1957"/>
              <a:gd name="T10" fmla="*/ 25 w 52"/>
              <a:gd name="T11" fmla="*/ 0 h 1957"/>
              <a:gd name="T12" fmla="*/ 0 w 52"/>
              <a:gd name="T13" fmla="*/ 0 h 1957"/>
              <a:gd name="T14" fmla="*/ 0 w 52"/>
              <a:gd name="T15" fmla="*/ 26 h 1957"/>
              <a:gd name="T16" fmla="*/ 25 w 52"/>
              <a:gd name="T17" fmla="*/ 0 h 1957"/>
              <a:gd name="T18" fmla="*/ 25 w 52"/>
              <a:gd name="T19" fmla="*/ 0 h 19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957"/>
              <a:gd name="T32" fmla="*/ 52 w 52"/>
              <a:gd name="T33" fmla="*/ 1957 h 19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957">
                <a:moveTo>
                  <a:pt x="25" y="0"/>
                </a:moveTo>
                <a:lnTo>
                  <a:pt x="0" y="26"/>
                </a:lnTo>
                <a:lnTo>
                  <a:pt x="0" y="1957"/>
                </a:lnTo>
                <a:lnTo>
                  <a:pt x="52" y="1957"/>
                </a:lnTo>
                <a:lnTo>
                  <a:pt x="52" y="26"/>
                </a:lnTo>
                <a:lnTo>
                  <a:pt x="25" y="0"/>
                </a:lnTo>
                <a:lnTo>
                  <a:pt x="0" y="0"/>
                </a:lnTo>
                <a:lnTo>
                  <a:pt x="0" y="26"/>
                </a:lnTo>
                <a:lnTo>
                  <a:pt x="25" y="0"/>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8" name="Rectangle 83"/>
          <p:cNvSpPr>
            <a:spLocks noChangeArrowheads="1"/>
          </p:cNvSpPr>
          <p:nvPr/>
        </p:nvSpPr>
        <p:spPr bwMode="auto">
          <a:xfrm>
            <a:off x="6760886" y="912109"/>
            <a:ext cx="90730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8% growth</a:t>
            </a:r>
            <a:endParaRPr kumimoji="0" lang="en-US" sz="1600" b="0">
              <a:solidFill>
                <a:schemeClr val="tx1"/>
              </a:solidFill>
              <a:latin typeface="+mj-lt"/>
              <a:cs typeface="Times New Roman" pitchFamily="18" charset="0"/>
            </a:endParaRPr>
          </a:p>
        </p:txBody>
      </p:sp>
      <p:grpSp>
        <p:nvGrpSpPr>
          <p:cNvPr id="149" name="Group 88"/>
          <p:cNvGrpSpPr>
            <a:grpSpLocks/>
          </p:cNvGrpSpPr>
          <p:nvPr/>
        </p:nvGrpSpPr>
        <p:grpSpPr bwMode="auto">
          <a:xfrm>
            <a:off x="6425923" y="1189921"/>
            <a:ext cx="1568450" cy="28575"/>
            <a:chOff x="1800" y="2754"/>
            <a:chExt cx="988" cy="18"/>
          </a:xfrm>
        </p:grpSpPr>
        <p:sp>
          <p:nvSpPr>
            <p:cNvPr id="150" name="Freeform 84"/>
            <p:cNvSpPr>
              <a:spLocks/>
            </p:cNvSpPr>
            <p:nvPr/>
          </p:nvSpPr>
          <p:spPr bwMode="auto">
            <a:xfrm>
              <a:off x="1800"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6" name="Freeform 85"/>
            <p:cNvSpPr>
              <a:spLocks/>
            </p:cNvSpPr>
            <p:nvPr/>
          </p:nvSpPr>
          <p:spPr bwMode="auto">
            <a:xfrm>
              <a:off x="2128"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7" name="Freeform 86"/>
            <p:cNvSpPr>
              <a:spLocks/>
            </p:cNvSpPr>
            <p:nvPr/>
          </p:nvSpPr>
          <p:spPr bwMode="auto">
            <a:xfrm>
              <a:off x="2444"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grpSp>
      <p:cxnSp>
        <p:nvCxnSpPr>
          <p:cNvPr id="6" name="Straight Connector 5"/>
          <p:cNvCxnSpPr/>
          <p:nvPr/>
        </p:nvCxnSpPr>
        <p:spPr>
          <a:xfrm flipV="1">
            <a:off x="5893922" y="767167"/>
            <a:ext cx="12700" cy="20926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61" name="Text Box 4" descr="Parchment"/>
          <p:cNvSpPr txBox="1">
            <a:spLocks noChangeArrowheads="1"/>
          </p:cNvSpPr>
          <p:nvPr/>
        </p:nvSpPr>
        <p:spPr bwMode="auto">
          <a:xfrm>
            <a:off x="5410965" y="3658689"/>
            <a:ext cx="883255" cy="5170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mj-lt"/>
                <a:cs typeface="Times New Roman" pitchFamily="18" charset="0"/>
              </a:rPr>
              <a:t>Price level</a:t>
            </a:r>
            <a:br>
              <a:rPr kumimoji="0" lang="en-US" sz="1400" b="0">
                <a:solidFill>
                  <a:srgbClr val="000000"/>
                </a:solidFill>
                <a:latin typeface="+mj-lt"/>
                <a:cs typeface="Times New Roman" pitchFamily="18" charset="0"/>
              </a:rPr>
            </a:br>
            <a:r>
              <a:rPr kumimoji="0" lang="en-US" sz="1400" b="0" i="1">
                <a:solidFill>
                  <a:srgbClr val="000000"/>
                </a:solidFill>
                <a:latin typeface="+mj-lt"/>
                <a:cs typeface="Times New Roman" pitchFamily="18" charset="0"/>
              </a:rPr>
              <a:t>(ratio scale)</a:t>
            </a:r>
            <a:br>
              <a:rPr kumimoji="0" lang="en-US" sz="1400" b="0" i="1">
                <a:solidFill>
                  <a:srgbClr val="000000"/>
                </a:solidFill>
                <a:latin typeface="+mj-lt"/>
                <a:cs typeface="Times New Roman" pitchFamily="18" charset="0"/>
              </a:rPr>
            </a:br>
            <a:endParaRPr lang="en-US" sz="1400" b="0" i="1">
              <a:solidFill>
                <a:schemeClr val="tx1"/>
              </a:solidFill>
              <a:latin typeface="+mj-lt"/>
              <a:cs typeface="Times New Roman" pitchFamily="18" charset="0"/>
            </a:endParaRPr>
          </a:p>
        </p:txBody>
      </p:sp>
      <p:sp>
        <p:nvSpPr>
          <p:cNvPr id="162" name="Line 27"/>
          <p:cNvSpPr>
            <a:spLocks noChangeShapeType="1"/>
          </p:cNvSpPr>
          <p:nvPr/>
        </p:nvSpPr>
        <p:spPr bwMode="auto">
          <a:xfrm>
            <a:off x="5899559" y="5989336"/>
            <a:ext cx="2195512"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a:latin typeface="+mj-lt"/>
              <a:cs typeface="Times New Roman" pitchFamily="18" charset="0"/>
            </a:endParaRPr>
          </a:p>
        </p:txBody>
      </p:sp>
      <p:sp>
        <p:nvSpPr>
          <p:cNvPr id="163" name="Rectangle 28" descr="Parchment"/>
          <p:cNvSpPr>
            <a:spLocks noChangeArrowheads="1"/>
          </p:cNvSpPr>
          <p:nvPr/>
        </p:nvSpPr>
        <p:spPr bwMode="auto">
          <a:xfrm>
            <a:off x="8152221" y="5795661"/>
            <a:ext cx="362279" cy="39395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a:solidFill>
                  <a:srgbClr val="000000"/>
                </a:solidFill>
                <a:latin typeface="+mj-lt"/>
                <a:cs typeface="Times New Roman" pitchFamily="18" charset="0"/>
              </a:rPr>
              <a:t>Real</a:t>
            </a:r>
            <a:br>
              <a:rPr kumimoji="0" lang="en-US" sz="1600" b="0">
                <a:solidFill>
                  <a:srgbClr val="000000"/>
                </a:solidFill>
                <a:latin typeface="+mj-lt"/>
                <a:cs typeface="Times New Roman" pitchFamily="18" charset="0"/>
              </a:rPr>
            </a:br>
            <a:r>
              <a:rPr kumimoji="0" lang="en-US" sz="1600" b="0">
                <a:solidFill>
                  <a:srgbClr val="000000"/>
                </a:solidFill>
                <a:latin typeface="+mj-lt"/>
                <a:cs typeface="Times New Roman" pitchFamily="18" charset="0"/>
              </a:rPr>
              <a:t>GDP</a:t>
            </a:r>
            <a:endParaRPr kumimoji="0" lang="en-US" sz="1600" b="0">
              <a:solidFill>
                <a:schemeClr val="tx1"/>
              </a:solidFill>
              <a:latin typeface="+mj-lt"/>
              <a:cs typeface="Times New Roman" pitchFamily="18" charset="0"/>
            </a:endParaRPr>
          </a:p>
        </p:txBody>
      </p:sp>
      <p:grpSp>
        <p:nvGrpSpPr>
          <p:cNvPr id="164" name="Group 98"/>
          <p:cNvGrpSpPr>
            <a:grpSpLocks/>
          </p:cNvGrpSpPr>
          <p:nvPr/>
        </p:nvGrpSpPr>
        <p:grpSpPr bwMode="auto">
          <a:xfrm>
            <a:off x="6012271" y="4217687"/>
            <a:ext cx="1905000" cy="1649413"/>
            <a:chOff x="3704" y="2640"/>
            <a:chExt cx="1200" cy="1039"/>
          </a:xfrm>
        </p:grpSpPr>
        <p:sp>
          <p:nvSpPr>
            <p:cNvPr id="165" name="Freeform 30"/>
            <p:cNvSpPr>
              <a:spLocks/>
            </p:cNvSpPr>
            <p:nvPr/>
          </p:nvSpPr>
          <p:spPr bwMode="auto">
            <a:xfrm>
              <a:off x="3704" y="2640"/>
              <a:ext cx="992" cy="924"/>
            </a:xfrm>
            <a:custGeom>
              <a:avLst/>
              <a:gdLst>
                <a:gd name="T0" fmla="*/ 3116 w 3169"/>
                <a:gd name="T1" fmla="*/ 2922 h 2955"/>
                <a:gd name="T2" fmla="*/ 3012 w 3169"/>
                <a:gd name="T3" fmla="*/ 2859 h 2955"/>
                <a:gd name="T4" fmla="*/ 2911 w 3169"/>
                <a:gd name="T5" fmla="*/ 2795 h 2955"/>
                <a:gd name="T6" fmla="*/ 2813 w 3169"/>
                <a:gd name="T7" fmla="*/ 2734 h 2955"/>
                <a:gd name="T8" fmla="*/ 2717 w 3169"/>
                <a:gd name="T9" fmla="*/ 2673 h 2955"/>
                <a:gd name="T10" fmla="*/ 2623 w 3169"/>
                <a:gd name="T11" fmla="*/ 2611 h 2955"/>
                <a:gd name="T12" fmla="*/ 2532 w 3169"/>
                <a:gd name="T13" fmla="*/ 2551 h 2955"/>
                <a:gd name="T14" fmla="*/ 2444 w 3169"/>
                <a:gd name="T15" fmla="*/ 2492 h 2955"/>
                <a:gd name="T16" fmla="*/ 2357 w 3169"/>
                <a:gd name="T17" fmla="*/ 2433 h 2955"/>
                <a:gd name="T18" fmla="*/ 2274 w 3169"/>
                <a:gd name="T19" fmla="*/ 2375 h 2955"/>
                <a:gd name="T20" fmla="*/ 2192 w 3169"/>
                <a:gd name="T21" fmla="*/ 2317 h 2955"/>
                <a:gd name="T22" fmla="*/ 2111 w 3169"/>
                <a:gd name="T23" fmla="*/ 2260 h 2955"/>
                <a:gd name="T24" fmla="*/ 2035 w 3169"/>
                <a:gd name="T25" fmla="*/ 2203 h 2955"/>
                <a:gd name="T26" fmla="*/ 1959 w 3169"/>
                <a:gd name="T27" fmla="*/ 2148 h 2955"/>
                <a:gd name="T28" fmla="*/ 1886 w 3169"/>
                <a:gd name="T29" fmla="*/ 2092 h 2955"/>
                <a:gd name="T30" fmla="*/ 1813 w 3169"/>
                <a:gd name="T31" fmla="*/ 2036 h 2955"/>
                <a:gd name="T32" fmla="*/ 1743 w 3169"/>
                <a:gd name="T33" fmla="*/ 1982 h 2955"/>
                <a:gd name="T34" fmla="*/ 1675 w 3169"/>
                <a:gd name="T35" fmla="*/ 1927 h 2955"/>
                <a:gd name="T36" fmla="*/ 1610 w 3169"/>
                <a:gd name="T37" fmla="*/ 1872 h 2955"/>
                <a:gd name="T38" fmla="*/ 1545 w 3169"/>
                <a:gd name="T39" fmla="*/ 1818 h 2955"/>
                <a:gd name="T40" fmla="*/ 1482 w 3169"/>
                <a:gd name="T41" fmla="*/ 1764 h 2955"/>
                <a:gd name="T42" fmla="*/ 1421 w 3169"/>
                <a:gd name="T43" fmla="*/ 1710 h 2955"/>
                <a:gd name="T44" fmla="*/ 1361 w 3169"/>
                <a:gd name="T45" fmla="*/ 1656 h 2955"/>
                <a:gd name="T46" fmla="*/ 1302 w 3169"/>
                <a:gd name="T47" fmla="*/ 1603 h 2955"/>
                <a:gd name="T48" fmla="*/ 1245 w 3169"/>
                <a:gd name="T49" fmla="*/ 1549 h 2955"/>
                <a:gd name="T50" fmla="*/ 1189 w 3169"/>
                <a:gd name="T51" fmla="*/ 1496 h 2955"/>
                <a:gd name="T52" fmla="*/ 1134 w 3169"/>
                <a:gd name="T53" fmla="*/ 1442 h 2955"/>
                <a:gd name="T54" fmla="*/ 1080 w 3169"/>
                <a:gd name="T55" fmla="*/ 1389 h 2955"/>
                <a:gd name="T56" fmla="*/ 1028 w 3169"/>
                <a:gd name="T57" fmla="*/ 1336 h 2955"/>
                <a:gd name="T58" fmla="*/ 977 w 3169"/>
                <a:gd name="T59" fmla="*/ 1282 h 2955"/>
                <a:gd name="T60" fmla="*/ 927 w 3169"/>
                <a:gd name="T61" fmla="*/ 1228 h 2955"/>
                <a:gd name="T62" fmla="*/ 878 w 3169"/>
                <a:gd name="T63" fmla="*/ 1175 h 2955"/>
                <a:gd name="T64" fmla="*/ 830 w 3169"/>
                <a:gd name="T65" fmla="*/ 1120 h 2955"/>
                <a:gd name="T66" fmla="*/ 782 w 3169"/>
                <a:gd name="T67" fmla="*/ 1066 h 2955"/>
                <a:gd name="T68" fmla="*/ 735 w 3169"/>
                <a:gd name="T69" fmla="*/ 1011 h 2955"/>
                <a:gd name="T70" fmla="*/ 689 w 3169"/>
                <a:gd name="T71" fmla="*/ 955 h 2955"/>
                <a:gd name="T72" fmla="*/ 644 w 3169"/>
                <a:gd name="T73" fmla="*/ 900 h 2955"/>
                <a:gd name="T74" fmla="*/ 598 w 3169"/>
                <a:gd name="T75" fmla="*/ 844 h 2955"/>
                <a:gd name="T76" fmla="*/ 554 w 3169"/>
                <a:gd name="T77" fmla="*/ 788 h 2955"/>
                <a:gd name="T78" fmla="*/ 511 w 3169"/>
                <a:gd name="T79" fmla="*/ 731 h 2955"/>
                <a:gd name="T80" fmla="*/ 467 w 3169"/>
                <a:gd name="T81" fmla="*/ 673 h 2955"/>
                <a:gd name="T82" fmla="*/ 424 w 3169"/>
                <a:gd name="T83" fmla="*/ 615 h 2955"/>
                <a:gd name="T84" fmla="*/ 382 w 3169"/>
                <a:gd name="T85" fmla="*/ 557 h 2955"/>
                <a:gd name="T86" fmla="*/ 339 w 3169"/>
                <a:gd name="T87" fmla="*/ 498 h 2955"/>
                <a:gd name="T88" fmla="*/ 297 w 3169"/>
                <a:gd name="T89" fmla="*/ 438 h 2955"/>
                <a:gd name="T90" fmla="*/ 255 w 3169"/>
                <a:gd name="T91" fmla="*/ 378 h 2955"/>
                <a:gd name="T92" fmla="*/ 212 w 3169"/>
                <a:gd name="T93" fmla="*/ 318 h 2955"/>
                <a:gd name="T94" fmla="*/ 170 w 3169"/>
                <a:gd name="T95" fmla="*/ 255 h 2955"/>
                <a:gd name="T96" fmla="*/ 128 w 3169"/>
                <a:gd name="T97" fmla="*/ 193 h 2955"/>
                <a:gd name="T98" fmla="*/ 86 w 3169"/>
                <a:gd name="T99" fmla="*/ 129 h 2955"/>
                <a:gd name="T100" fmla="*/ 42 w 3169"/>
                <a:gd name="T101" fmla="*/ 66 h 2955"/>
                <a:gd name="T102" fmla="*/ 0 w 3169"/>
                <a:gd name="T103" fmla="*/ 0 h 2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69"/>
                <a:gd name="T157" fmla="*/ 0 h 2955"/>
                <a:gd name="T158" fmla="*/ 3169 w 3169"/>
                <a:gd name="T159" fmla="*/ 2955 h 29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69" h="2955">
                  <a:moveTo>
                    <a:pt x="3169" y="2955"/>
                  </a:moveTo>
                  <a:lnTo>
                    <a:pt x="3116" y="2922"/>
                  </a:lnTo>
                  <a:lnTo>
                    <a:pt x="3064" y="2891"/>
                  </a:lnTo>
                  <a:lnTo>
                    <a:pt x="3012" y="2859"/>
                  </a:lnTo>
                  <a:lnTo>
                    <a:pt x="2961" y="2828"/>
                  </a:lnTo>
                  <a:lnTo>
                    <a:pt x="2911" y="2795"/>
                  </a:lnTo>
                  <a:lnTo>
                    <a:pt x="2862" y="2764"/>
                  </a:lnTo>
                  <a:lnTo>
                    <a:pt x="2813" y="2734"/>
                  </a:lnTo>
                  <a:lnTo>
                    <a:pt x="2764" y="2703"/>
                  </a:lnTo>
                  <a:lnTo>
                    <a:pt x="2717" y="2673"/>
                  </a:lnTo>
                  <a:lnTo>
                    <a:pt x="2670" y="2641"/>
                  </a:lnTo>
                  <a:lnTo>
                    <a:pt x="2623" y="2611"/>
                  </a:lnTo>
                  <a:lnTo>
                    <a:pt x="2578" y="2581"/>
                  </a:lnTo>
                  <a:lnTo>
                    <a:pt x="2532" y="2551"/>
                  </a:lnTo>
                  <a:lnTo>
                    <a:pt x="2487" y="2521"/>
                  </a:lnTo>
                  <a:lnTo>
                    <a:pt x="2444" y="2492"/>
                  </a:lnTo>
                  <a:lnTo>
                    <a:pt x="2401" y="2462"/>
                  </a:lnTo>
                  <a:lnTo>
                    <a:pt x="2357" y="2433"/>
                  </a:lnTo>
                  <a:lnTo>
                    <a:pt x="2315" y="2404"/>
                  </a:lnTo>
                  <a:lnTo>
                    <a:pt x="2274" y="2375"/>
                  </a:lnTo>
                  <a:lnTo>
                    <a:pt x="2233" y="2346"/>
                  </a:lnTo>
                  <a:lnTo>
                    <a:pt x="2192" y="2317"/>
                  </a:lnTo>
                  <a:lnTo>
                    <a:pt x="2151" y="2289"/>
                  </a:lnTo>
                  <a:lnTo>
                    <a:pt x="2111" y="2260"/>
                  </a:lnTo>
                  <a:lnTo>
                    <a:pt x="2072" y="2232"/>
                  </a:lnTo>
                  <a:lnTo>
                    <a:pt x="2035" y="2203"/>
                  </a:lnTo>
                  <a:lnTo>
                    <a:pt x="1996" y="2176"/>
                  </a:lnTo>
                  <a:lnTo>
                    <a:pt x="1959" y="2148"/>
                  </a:lnTo>
                  <a:lnTo>
                    <a:pt x="1921" y="2120"/>
                  </a:lnTo>
                  <a:lnTo>
                    <a:pt x="1886" y="2092"/>
                  </a:lnTo>
                  <a:lnTo>
                    <a:pt x="1849" y="2064"/>
                  </a:lnTo>
                  <a:lnTo>
                    <a:pt x="1813" y="2036"/>
                  </a:lnTo>
                  <a:lnTo>
                    <a:pt x="1779" y="2008"/>
                  </a:lnTo>
                  <a:lnTo>
                    <a:pt x="1743" y="1982"/>
                  </a:lnTo>
                  <a:lnTo>
                    <a:pt x="1710" y="1954"/>
                  </a:lnTo>
                  <a:lnTo>
                    <a:pt x="1675" y="1927"/>
                  </a:lnTo>
                  <a:lnTo>
                    <a:pt x="1642" y="1899"/>
                  </a:lnTo>
                  <a:lnTo>
                    <a:pt x="1610" y="1872"/>
                  </a:lnTo>
                  <a:lnTo>
                    <a:pt x="1576" y="1845"/>
                  </a:lnTo>
                  <a:lnTo>
                    <a:pt x="1545" y="1818"/>
                  </a:lnTo>
                  <a:lnTo>
                    <a:pt x="1513" y="1791"/>
                  </a:lnTo>
                  <a:lnTo>
                    <a:pt x="1482" y="1764"/>
                  </a:lnTo>
                  <a:lnTo>
                    <a:pt x="1451" y="1738"/>
                  </a:lnTo>
                  <a:lnTo>
                    <a:pt x="1421" y="1710"/>
                  </a:lnTo>
                  <a:lnTo>
                    <a:pt x="1391" y="1683"/>
                  </a:lnTo>
                  <a:lnTo>
                    <a:pt x="1361" y="1656"/>
                  </a:lnTo>
                  <a:lnTo>
                    <a:pt x="1330" y="1629"/>
                  </a:lnTo>
                  <a:lnTo>
                    <a:pt x="1302" y="1603"/>
                  </a:lnTo>
                  <a:lnTo>
                    <a:pt x="1273" y="1576"/>
                  </a:lnTo>
                  <a:lnTo>
                    <a:pt x="1245" y="1549"/>
                  </a:lnTo>
                  <a:lnTo>
                    <a:pt x="1216" y="1523"/>
                  </a:lnTo>
                  <a:lnTo>
                    <a:pt x="1189" y="1496"/>
                  </a:lnTo>
                  <a:lnTo>
                    <a:pt x="1161" y="1469"/>
                  </a:lnTo>
                  <a:lnTo>
                    <a:pt x="1134" y="1442"/>
                  </a:lnTo>
                  <a:lnTo>
                    <a:pt x="1107" y="1416"/>
                  </a:lnTo>
                  <a:lnTo>
                    <a:pt x="1080" y="1389"/>
                  </a:lnTo>
                  <a:lnTo>
                    <a:pt x="1055" y="1362"/>
                  </a:lnTo>
                  <a:lnTo>
                    <a:pt x="1028" y="1336"/>
                  </a:lnTo>
                  <a:lnTo>
                    <a:pt x="1002" y="1310"/>
                  </a:lnTo>
                  <a:lnTo>
                    <a:pt x="977" y="1282"/>
                  </a:lnTo>
                  <a:lnTo>
                    <a:pt x="952" y="1255"/>
                  </a:lnTo>
                  <a:lnTo>
                    <a:pt x="927" y="1228"/>
                  </a:lnTo>
                  <a:lnTo>
                    <a:pt x="902" y="1202"/>
                  </a:lnTo>
                  <a:lnTo>
                    <a:pt x="878" y="1175"/>
                  </a:lnTo>
                  <a:lnTo>
                    <a:pt x="853" y="1147"/>
                  </a:lnTo>
                  <a:lnTo>
                    <a:pt x="830" y="1120"/>
                  </a:lnTo>
                  <a:lnTo>
                    <a:pt x="805" y="1092"/>
                  </a:lnTo>
                  <a:lnTo>
                    <a:pt x="782" y="1066"/>
                  </a:lnTo>
                  <a:lnTo>
                    <a:pt x="759" y="1038"/>
                  </a:lnTo>
                  <a:lnTo>
                    <a:pt x="735" y="1011"/>
                  </a:lnTo>
                  <a:lnTo>
                    <a:pt x="712" y="983"/>
                  </a:lnTo>
                  <a:lnTo>
                    <a:pt x="689" y="955"/>
                  </a:lnTo>
                  <a:lnTo>
                    <a:pt x="666" y="927"/>
                  </a:lnTo>
                  <a:lnTo>
                    <a:pt x="644" y="900"/>
                  </a:lnTo>
                  <a:lnTo>
                    <a:pt x="621" y="872"/>
                  </a:lnTo>
                  <a:lnTo>
                    <a:pt x="598" y="844"/>
                  </a:lnTo>
                  <a:lnTo>
                    <a:pt x="576" y="816"/>
                  </a:lnTo>
                  <a:lnTo>
                    <a:pt x="554" y="788"/>
                  </a:lnTo>
                  <a:lnTo>
                    <a:pt x="533" y="759"/>
                  </a:lnTo>
                  <a:lnTo>
                    <a:pt x="511" y="731"/>
                  </a:lnTo>
                  <a:lnTo>
                    <a:pt x="489" y="702"/>
                  </a:lnTo>
                  <a:lnTo>
                    <a:pt x="467" y="673"/>
                  </a:lnTo>
                  <a:lnTo>
                    <a:pt x="446" y="644"/>
                  </a:lnTo>
                  <a:lnTo>
                    <a:pt x="424" y="615"/>
                  </a:lnTo>
                  <a:lnTo>
                    <a:pt x="403" y="586"/>
                  </a:lnTo>
                  <a:lnTo>
                    <a:pt x="382" y="557"/>
                  </a:lnTo>
                  <a:lnTo>
                    <a:pt x="360" y="528"/>
                  </a:lnTo>
                  <a:lnTo>
                    <a:pt x="339" y="498"/>
                  </a:lnTo>
                  <a:lnTo>
                    <a:pt x="318" y="468"/>
                  </a:lnTo>
                  <a:lnTo>
                    <a:pt x="297" y="438"/>
                  </a:lnTo>
                  <a:lnTo>
                    <a:pt x="276" y="409"/>
                  </a:lnTo>
                  <a:lnTo>
                    <a:pt x="255" y="378"/>
                  </a:lnTo>
                  <a:lnTo>
                    <a:pt x="234" y="348"/>
                  </a:lnTo>
                  <a:lnTo>
                    <a:pt x="212" y="318"/>
                  </a:lnTo>
                  <a:lnTo>
                    <a:pt x="191" y="287"/>
                  </a:lnTo>
                  <a:lnTo>
                    <a:pt x="170" y="255"/>
                  </a:lnTo>
                  <a:lnTo>
                    <a:pt x="149" y="224"/>
                  </a:lnTo>
                  <a:lnTo>
                    <a:pt x="128" y="193"/>
                  </a:lnTo>
                  <a:lnTo>
                    <a:pt x="107" y="162"/>
                  </a:lnTo>
                  <a:lnTo>
                    <a:pt x="86" y="129"/>
                  </a:lnTo>
                  <a:lnTo>
                    <a:pt x="65" y="98"/>
                  </a:lnTo>
                  <a:lnTo>
                    <a:pt x="42" y="66"/>
                  </a:lnTo>
                  <a:lnTo>
                    <a:pt x="21" y="34"/>
                  </a:lnTo>
                  <a:lnTo>
                    <a:pt x="0" y="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pitchFamily="18" charset="0"/>
              </a:endParaRPr>
            </a:p>
          </p:txBody>
        </p:sp>
        <p:sp>
          <p:nvSpPr>
            <p:cNvPr id="166" name="Rectangle 32"/>
            <p:cNvSpPr>
              <a:spLocks noChangeArrowheads="1"/>
            </p:cNvSpPr>
            <p:nvPr/>
          </p:nvSpPr>
          <p:spPr bwMode="auto">
            <a:xfrm>
              <a:off x="4700" y="3524"/>
              <a:ext cx="20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53ABF"/>
                  </a:solidFill>
                  <a:latin typeface="+mj-lt"/>
                  <a:cs typeface="Times New Roman" pitchFamily="18" charset="0"/>
                </a:rPr>
                <a:t>AD</a:t>
              </a:r>
              <a:r>
                <a:rPr kumimoji="0" lang="en-US" sz="1600" b="1" i="1" baseline="-25000" dirty="0">
                  <a:solidFill>
                    <a:srgbClr val="053ABF"/>
                  </a:solidFill>
                  <a:latin typeface="+mj-lt"/>
                  <a:cs typeface="Times New Roman" pitchFamily="18" charset="0"/>
                </a:rPr>
                <a:t>1</a:t>
              </a:r>
              <a:endParaRPr kumimoji="0" lang="en-US" sz="1600" b="1" baseline="-25000" dirty="0">
                <a:solidFill>
                  <a:srgbClr val="053ABF"/>
                </a:solidFill>
                <a:latin typeface="+mj-lt"/>
                <a:cs typeface="Times New Roman" pitchFamily="18" charset="0"/>
              </a:endParaRPr>
            </a:p>
          </p:txBody>
        </p:sp>
      </p:grpSp>
      <p:grpSp>
        <p:nvGrpSpPr>
          <p:cNvPr id="167" name="Group 103"/>
          <p:cNvGrpSpPr>
            <a:grpSpLocks/>
          </p:cNvGrpSpPr>
          <p:nvPr/>
        </p:nvGrpSpPr>
        <p:grpSpPr bwMode="auto">
          <a:xfrm>
            <a:off x="6742529" y="3503312"/>
            <a:ext cx="423863" cy="2719388"/>
            <a:chOff x="4164" y="2190"/>
            <a:chExt cx="267" cy="1713"/>
          </a:xfrm>
        </p:grpSpPr>
        <p:sp>
          <p:nvSpPr>
            <p:cNvPr id="168" name="Rectangle 35"/>
            <p:cNvSpPr>
              <a:spLocks noChangeArrowheads="1"/>
            </p:cNvSpPr>
            <p:nvPr/>
          </p:nvSpPr>
          <p:spPr bwMode="auto">
            <a:xfrm>
              <a:off x="4164" y="2190"/>
              <a:ext cx="26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LRAS</a:t>
              </a:r>
              <a:endParaRPr kumimoji="0" lang="en-US" sz="1600" b="1" dirty="0">
                <a:solidFill>
                  <a:srgbClr val="C03838"/>
                </a:solidFill>
                <a:latin typeface="+mj-lt"/>
                <a:cs typeface="Times New Roman" pitchFamily="18" charset="0"/>
              </a:endParaRPr>
            </a:p>
          </p:txBody>
        </p:sp>
        <p:sp>
          <p:nvSpPr>
            <p:cNvPr id="169" name="Rectangle 38"/>
            <p:cNvSpPr>
              <a:spLocks noChangeArrowheads="1"/>
            </p:cNvSpPr>
            <p:nvPr/>
          </p:nvSpPr>
          <p:spPr bwMode="auto">
            <a:xfrm>
              <a:off x="4293" y="3748"/>
              <a:ext cx="10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p>
          </p:txBody>
        </p:sp>
        <p:sp>
          <p:nvSpPr>
            <p:cNvPr id="170" name="Freeform 40"/>
            <p:cNvSpPr>
              <a:spLocks/>
            </p:cNvSpPr>
            <p:nvPr/>
          </p:nvSpPr>
          <p:spPr bwMode="auto">
            <a:xfrm>
              <a:off x="4315" y="2353"/>
              <a:ext cx="18" cy="1390"/>
            </a:xfrm>
            <a:custGeom>
              <a:avLst/>
              <a:gdLst>
                <a:gd name="T0" fmla="*/ 0 w 54"/>
                <a:gd name="T1" fmla="*/ 0 h 4171"/>
                <a:gd name="T2" fmla="*/ 0 w 54"/>
                <a:gd name="T3" fmla="*/ 4171 h 4171"/>
                <a:gd name="T4" fmla="*/ 54 w 54"/>
                <a:gd name="T5" fmla="*/ 4171 h 4171"/>
                <a:gd name="T6" fmla="*/ 54 w 54"/>
                <a:gd name="T7" fmla="*/ 0 h 4171"/>
                <a:gd name="T8" fmla="*/ 0 w 54"/>
                <a:gd name="T9" fmla="*/ 0 h 4171"/>
                <a:gd name="T10" fmla="*/ 0 w 54"/>
                <a:gd name="T11" fmla="*/ 0 h 4171"/>
                <a:gd name="T12" fmla="*/ 0 60000 65536"/>
                <a:gd name="T13" fmla="*/ 0 60000 65536"/>
                <a:gd name="T14" fmla="*/ 0 60000 65536"/>
                <a:gd name="T15" fmla="*/ 0 60000 65536"/>
                <a:gd name="T16" fmla="*/ 0 60000 65536"/>
                <a:gd name="T17" fmla="*/ 0 60000 65536"/>
                <a:gd name="T18" fmla="*/ 0 w 54"/>
                <a:gd name="T19" fmla="*/ 0 h 4171"/>
                <a:gd name="T20" fmla="*/ 54 w 54"/>
                <a:gd name="T21" fmla="*/ 4171 h 4171"/>
              </a:gdLst>
              <a:ahLst/>
              <a:cxnLst>
                <a:cxn ang="T12">
                  <a:pos x="T0" y="T1"/>
                </a:cxn>
                <a:cxn ang="T13">
                  <a:pos x="T2" y="T3"/>
                </a:cxn>
                <a:cxn ang="T14">
                  <a:pos x="T4" y="T5"/>
                </a:cxn>
                <a:cxn ang="T15">
                  <a:pos x="T6" y="T7"/>
                </a:cxn>
                <a:cxn ang="T16">
                  <a:pos x="T8" y="T9"/>
                </a:cxn>
                <a:cxn ang="T17">
                  <a:pos x="T10" y="T11"/>
                </a:cxn>
              </a:cxnLst>
              <a:rect l="T18" t="T19" r="T20" b="T21"/>
              <a:pathLst>
                <a:path w="54" h="4171">
                  <a:moveTo>
                    <a:pt x="0" y="0"/>
                  </a:moveTo>
                  <a:lnTo>
                    <a:pt x="0" y="4171"/>
                  </a:lnTo>
                  <a:lnTo>
                    <a:pt x="54" y="4171"/>
                  </a:lnTo>
                  <a:lnTo>
                    <a:pt x="54" y="0"/>
                  </a:lnTo>
                  <a:lnTo>
                    <a:pt x="0" y="0"/>
                  </a:lnTo>
                  <a:close/>
                </a:path>
              </a:pathLst>
            </a:custGeom>
            <a:solidFill>
              <a:srgbClr val="FF2F2F"/>
            </a:solidFill>
            <a:ln w="19050">
              <a:solidFill>
                <a:srgbClr val="C03838"/>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71" name="Group 99"/>
          <p:cNvGrpSpPr>
            <a:grpSpLocks/>
          </p:cNvGrpSpPr>
          <p:nvPr/>
        </p:nvGrpSpPr>
        <p:grpSpPr bwMode="auto">
          <a:xfrm>
            <a:off x="6205945" y="4292299"/>
            <a:ext cx="2174875" cy="1573212"/>
            <a:chOff x="3826" y="2687"/>
            <a:chExt cx="1370" cy="991"/>
          </a:xfrm>
        </p:grpSpPr>
        <p:sp>
          <p:nvSpPr>
            <p:cNvPr id="172" name="Freeform 44"/>
            <p:cNvSpPr>
              <a:spLocks/>
            </p:cNvSpPr>
            <p:nvPr/>
          </p:nvSpPr>
          <p:spPr bwMode="auto">
            <a:xfrm>
              <a:off x="3826" y="2693"/>
              <a:ext cx="1056" cy="985"/>
            </a:xfrm>
            <a:custGeom>
              <a:avLst/>
              <a:gdLst>
                <a:gd name="T0" fmla="*/ 54 w 3170"/>
                <a:gd name="T1" fmla="*/ 2922 h 2955"/>
                <a:gd name="T2" fmla="*/ 157 w 3170"/>
                <a:gd name="T3" fmla="*/ 2859 h 2955"/>
                <a:gd name="T4" fmla="*/ 258 w 3170"/>
                <a:gd name="T5" fmla="*/ 2795 h 2955"/>
                <a:gd name="T6" fmla="*/ 357 w 3170"/>
                <a:gd name="T7" fmla="*/ 2734 h 2955"/>
                <a:gd name="T8" fmla="*/ 453 w 3170"/>
                <a:gd name="T9" fmla="*/ 2673 h 2955"/>
                <a:gd name="T10" fmla="*/ 547 w 3170"/>
                <a:gd name="T11" fmla="*/ 2611 h 2955"/>
                <a:gd name="T12" fmla="*/ 638 w 3170"/>
                <a:gd name="T13" fmla="*/ 2551 h 2955"/>
                <a:gd name="T14" fmla="*/ 726 w 3170"/>
                <a:gd name="T15" fmla="*/ 2492 h 2955"/>
                <a:gd name="T16" fmla="*/ 812 w 3170"/>
                <a:gd name="T17" fmla="*/ 2433 h 2955"/>
                <a:gd name="T18" fmla="*/ 897 w 3170"/>
                <a:gd name="T19" fmla="*/ 2375 h 2955"/>
                <a:gd name="T20" fmla="*/ 978 w 3170"/>
                <a:gd name="T21" fmla="*/ 2317 h 2955"/>
                <a:gd name="T22" fmla="*/ 1058 w 3170"/>
                <a:gd name="T23" fmla="*/ 2260 h 2955"/>
                <a:gd name="T24" fmla="*/ 1136 w 3170"/>
                <a:gd name="T25" fmla="*/ 2203 h 2955"/>
                <a:gd name="T26" fmla="*/ 1211 w 3170"/>
                <a:gd name="T27" fmla="*/ 2148 h 2955"/>
                <a:gd name="T28" fmla="*/ 1285 w 3170"/>
                <a:gd name="T29" fmla="*/ 2092 h 2955"/>
                <a:gd name="T30" fmla="*/ 1356 w 3170"/>
                <a:gd name="T31" fmla="*/ 2036 h 2955"/>
                <a:gd name="T32" fmla="*/ 1426 w 3170"/>
                <a:gd name="T33" fmla="*/ 1982 h 2955"/>
                <a:gd name="T34" fmla="*/ 1494 w 3170"/>
                <a:gd name="T35" fmla="*/ 1927 h 2955"/>
                <a:gd name="T36" fmla="*/ 1561 w 3170"/>
                <a:gd name="T37" fmla="*/ 1872 h 2955"/>
                <a:gd name="T38" fmla="*/ 1626 w 3170"/>
                <a:gd name="T39" fmla="*/ 1818 h 2955"/>
                <a:gd name="T40" fmla="*/ 1688 w 3170"/>
                <a:gd name="T41" fmla="*/ 1764 h 2955"/>
                <a:gd name="T42" fmla="*/ 1749 w 3170"/>
                <a:gd name="T43" fmla="*/ 1710 h 2955"/>
                <a:gd name="T44" fmla="*/ 1809 w 3170"/>
                <a:gd name="T45" fmla="*/ 1656 h 2955"/>
                <a:gd name="T46" fmla="*/ 1868 w 3170"/>
                <a:gd name="T47" fmla="*/ 1603 h 2955"/>
                <a:gd name="T48" fmla="*/ 1925 w 3170"/>
                <a:gd name="T49" fmla="*/ 1549 h 2955"/>
                <a:gd name="T50" fmla="*/ 1982 w 3170"/>
                <a:gd name="T51" fmla="*/ 1496 h 2955"/>
                <a:gd name="T52" fmla="*/ 2036 w 3170"/>
                <a:gd name="T53" fmla="*/ 1442 h 2955"/>
                <a:gd name="T54" fmla="*/ 2090 w 3170"/>
                <a:gd name="T55" fmla="*/ 1389 h 2955"/>
                <a:gd name="T56" fmla="*/ 2142 w 3170"/>
                <a:gd name="T57" fmla="*/ 1336 h 2955"/>
                <a:gd name="T58" fmla="*/ 2193 w 3170"/>
                <a:gd name="T59" fmla="*/ 1282 h 2955"/>
                <a:gd name="T60" fmla="*/ 2243 w 3170"/>
                <a:gd name="T61" fmla="*/ 1228 h 2955"/>
                <a:gd name="T62" fmla="*/ 2292 w 3170"/>
                <a:gd name="T63" fmla="*/ 1175 h 2955"/>
                <a:gd name="T64" fmla="*/ 2341 w 3170"/>
                <a:gd name="T65" fmla="*/ 1120 h 2955"/>
                <a:gd name="T66" fmla="*/ 2388 w 3170"/>
                <a:gd name="T67" fmla="*/ 1066 h 2955"/>
                <a:gd name="T68" fmla="*/ 2434 w 3170"/>
                <a:gd name="T69" fmla="*/ 1011 h 2955"/>
                <a:gd name="T70" fmla="*/ 2481 w 3170"/>
                <a:gd name="T71" fmla="*/ 955 h 2955"/>
                <a:gd name="T72" fmla="*/ 2527 w 3170"/>
                <a:gd name="T73" fmla="*/ 900 h 2955"/>
                <a:gd name="T74" fmla="*/ 2571 w 3170"/>
                <a:gd name="T75" fmla="*/ 844 h 2955"/>
                <a:gd name="T76" fmla="*/ 2616 w 3170"/>
                <a:gd name="T77" fmla="*/ 788 h 2955"/>
                <a:gd name="T78" fmla="*/ 2659 w 3170"/>
                <a:gd name="T79" fmla="*/ 731 h 2955"/>
                <a:gd name="T80" fmla="*/ 2702 w 3170"/>
                <a:gd name="T81" fmla="*/ 673 h 2955"/>
                <a:gd name="T82" fmla="*/ 2746 w 3170"/>
                <a:gd name="T83" fmla="*/ 615 h 2955"/>
                <a:gd name="T84" fmla="*/ 2788 w 3170"/>
                <a:gd name="T85" fmla="*/ 557 h 2955"/>
                <a:gd name="T86" fmla="*/ 2830 w 3170"/>
                <a:gd name="T87" fmla="*/ 498 h 2955"/>
                <a:gd name="T88" fmla="*/ 2873 w 3170"/>
                <a:gd name="T89" fmla="*/ 438 h 2955"/>
                <a:gd name="T90" fmla="*/ 2915 w 3170"/>
                <a:gd name="T91" fmla="*/ 378 h 2955"/>
                <a:gd name="T92" fmla="*/ 2957 w 3170"/>
                <a:gd name="T93" fmla="*/ 318 h 2955"/>
                <a:gd name="T94" fmla="*/ 2999 w 3170"/>
                <a:gd name="T95" fmla="*/ 255 h 2955"/>
                <a:gd name="T96" fmla="*/ 3042 w 3170"/>
                <a:gd name="T97" fmla="*/ 193 h 2955"/>
                <a:gd name="T98" fmla="*/ 3084 w 3170"/>
                <a:gd name="T99" fmla="*/ 129 h 2955"/>
                <a:gd name="T100" fmla="*/ 3127 w 3170"/>
                <a:gd name="T101" fmla="*/ 66 h 2955"/>
                <a:gd name="T102" fmla="*/ 3170 w 3170"/>
                <a:gd name="T103" fmla="*/ 0 h 2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70"/>
                <a:gd name="T157" fmla="*/ 0 h 2955"/>
                <a:gd name="T158" fmla="*/ 3170 w 3170"/>
                <a:gd name="T159" fmla="*/ 2955 h 29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70" h="2955">
                  <a:moveTo>
                    <a:pt x="0" y="2955"/>
                  </a:moveTo>
                  <a:lnTo>
                    <a:pt x="54" y="2922"/>
                  </a:lnTo>
                  <a:lnTo>
                    <a:pt x="106" y="2891"/>
                  </a:lnTo>
                  <a:lnTo>
                    <a:pt x="157" y="2859"/>
                  </a:lnTo>
                  <a:lnTo>
                    <a:pt x="208" y="2828"/>
                  </a:lnTo>
                  <a:lnTo>
                    <a:pt x="258" y="2795"/>
                  </a:lnTo>
                  <a:lnTo>
                    <a:pt x="308" y="2764"/>
                  </a:lnTo>
                  <a:lnTo>
                    <a:pt x="357" y="2734"/>
                  </a:lnTo>
                  <a:lnTo>
                    <a:pt x="405" y="2703"/>
                  </a:lnTo>
                  <a:lnTo>
                    <a:pt x="453" y="2673"/>
                  </a:lnTo>
                  <a:lnTo>
                    <a:pt x="500" y="2641"/>
                  </a:lnTo>
                  <a:lnTo>
                    <a:pt x="547" y="2611"/>
                  </a:lnTo>
                  <a:lnTo>
                    <a:pt x="592" y="2581"/>
                  </a:lnTo>
                  <a:lnTo>
                    <a:pt x="638" y="2551"/>
                  </a:lnTo>
                  <a:lnTo>
                    <a:pt x="682" y="2521"/>
                  </a:lnTo>
                  <a:lnTo>
                    <a:pt x="726" y="2492"/>
                  </a:lnTo>
                  <a:lnTo>
                    <a:pt x="770" y="2462"/>
                  </a:lnTo>
                  <a:lnTo>
                    <a:pt x="812" y="2433"/>
                  </a:lnTo>
                  <a:lnTo>
                    <a:pt x="855" y="2404"/>
                  </a:lnTo>
                  <a:lnTo>
                    <a:pt x="897" y="2375"/>
                  </a:lnTo>
                  <a:lnTo>
                    <a:pt x="938" y="2346"/>
                  </a:lnTo>
                  <a:lnTo>
                    <a:pt x="978" y="2317"/>
                  </a:lnTo>
                  <a:lnTo>
                    <a:pt x="1018" y="2289"/>
                  </a:lnTo>
                  <a:lnTo>
                    <a:pt x="1058" y="2260"/>
                  </a:lnTo>
                  <a:lnTo>
                    <a:pt x="1097" y="2232"/>
                  </a:lnTo>
                  <a:lnTo>
                    <a:pt x="1136" y="2203"/>
                  </a:lnTo>
                  <a:lnTo>
                    <a:pt x="1174" y="2176"/>
                  </a:lnTo>
                  <a:lnTo>
                    <a:pt x="1211" y="2148"/>
                  </a:lnTo>
                  <a:lnTo>
                    <a:pt x="1249" y="2120"/>
                  </a:lnTo>
                  <a:lnTo>
                    <a:pt x="1285" y="2092"/>
                  </a:lnTo>
                  <a:lnTo>
                    <a:pt x="1321" y="2064"/>
                  </a:lnTo>
                  <a:lnTo>
                    <a:pt x="1356" y="2036"/>
                  </a:lnTo>
                  <a:lnTo>
                    <a:pt x="1392" y="2008"/>
                  </a:lnTo>
                  <a:lnTo>
                    <a:pt x="1426" y="1982"/>
                  </a:lnTo>
                  <a:lnTo>
                    <a:pt x="1461" y="1954"/>
                  </a:lnTo>
                  <a:lnTo>
                    <a:pt x="1494" y="1927"/>
                  </a:lnTo>
                  <a:lnTo>
                    <a:pt x="1528" y="1899"/>
                  </a:lnTo>
                  <a:lnTo>
                    <a:pt x="1561" y="1872"/>
                  </a:lnTo>
                  <a:lnTo>
                    <a:pt x="1593" y="1845"/>
                  </a:lnTo>
                  <a:lnTo>
                    <a:pt x="1626" y="1818"/>
                  </a:lnTo>
                  <a:lnTo>
                    <a:pt x="1657" y="1791"/>
                  </a:lnTo>
                  <a:lnTo>
                    <a:pt x="1688" y="1764"/>
                  </a:lnTo>
                  <a:lnTo>
                    <a:pt x="1719" y="1738"/>
                  </a:lnTo>
                  <a:lnTo>
                    <a:pt x="1749" y="1710"/>
                  </a:lnTo>
                  <a:lnTo>
                    <a:pt x="1780" y="1683"/>
                  </a:lnTo>
                  <a:lnTo>
                    <a:pt x="1809" y="1656"/>
                  </a:lnTo>
                  <a:lnTo>
                    <a:pt x="1839" y="1629"/>
                  </a:lnTo>
                  <a:lnTo>
                    <a:pt x="1868" y="1603"/>
                  </a:lnTo>
                  <a:lnTo>
                    <a:pt x="1897" y="1576"/>
                  </a:lnTo>
                  <a:lnTo>
                    <a:pt x="1925" y="1549"/>
                  </a:lnTo>
                  <a:lnTo>
                    <a:pt x="1954" y="1523"/>
                  </a:lnTo>
                  <a:lnTo>
                    <a:pt x="1982" y="1496"/>
                  </a:lnTo>
                  <a:lnTo>
                    <a:pt x="2008" y="1469"/>
                  </a:lnTo>
                  <a:lnTo>
                    <a:pt x="2036" y="1442"/>
                  </a:lnTo>
                  <a:lnTo>
                    <a:pt x="2063" y="1416"/>
                  </a:lnTo>
                  <a:lnTo>
                    <a:pt x="2090" y="1389"/>
                  </a:lnTo>
                  <a:lnTo>
                    <a:pt x="2115" y="1362"/>
                  </a:lnTo>
                  <a:lnTo>
                    <a:pt x="2142" y="1336"/>
                  </a:lnTo>
                  <a:lnTo>
                    <a:pt x="2167" y="1310"/>
                  </a:lnTo>
                  <a:lnTo>
                    <a:pt x="2193" y="1282"/>
                  </a:lnTo>
                  <a:lnTo>
                    <a:pt x="2217" y="1255"/>
                  </a:lnTo>
                  <a:lnTo>
                    <a:pt x="2243" y="1228"/>
                  </a:lnTo>
                  <a:lnTo>
                    <a:pt x="2268" y="1202"/>
                  </a:lnTo>
                  <a:lnTo>
                    <a:pt x="2292" y="1175"/>
                  </a:lnTo>
                  <a:lnTo>
                    <a:pt x="2316" y="1147"/>
                  </a:lnTo>
                  <a:lnTo>
                    <a:pt x="2341" y="1120"/>
                  </a:lnTo>
                  <a:lnTo>
                    <a:pt x="2364" y="1092"/>
                  </a:lnTo>
                  <a:lnTo>
                    <a:pt x="2388" y="1066"/>
                  </a:lnTo>
                  <a:lnTo>
                    <a:pt x="2411" y="1038"/>
                  </a:lnTo>
                  <a:lnTo>
                    <a:pt x="2434" y="1011"/>
                  </a:lnTo>
                  <a:lnTo>
                    <a:pt x="2458" y="983"/>
                  </a:lnTo>
                  <a:lnTo>
                    <a:pt x="2481" y="955"/>
                  </a:lnTo>
                  <a:lnTo>
                    <a:pt x="2503" y="927"/>
                  </a:lnTo>
                  <a:lnTo>
                    <a:pt x="2527" y="900"/>
                  </a:lnTo>
                  <a:lnTo>
                    <a:pt x="2549" y="872"/>
                  </a:lnTo>
                  <a:lnTo>
                    <a:pt x="2571" y="844"/>
                  </a:lnTo>
                  <a:lnTo>
                    <a:pt x="2593" y="816"/>
                  </a:lnTo>
                  <a:lnTo>
                    <a:pt x="2616" y="788"/>
                  </a:lnTo>
                  <a:lnTo>
                    <a:pt x="2637" y="759"/>
                  </a:lnTo>
                  <a:lnTo>
                    <a:pt x="2659" y="731"/>
                  </a:lnTo>
                  <a:lnTo>
                    <a:pt x="2681" y="702"/>
                  </a:lnTo>
                  <a:lnTo>
                    <a:pt x="2702" y="673"/>
                  </a:lnTo>
                  <a:lnTo>
                    <a:pt x="2724" y="644"/>
                  </a:lnTo>
                  <a:lnTo>
                    <a:pt x="2746" y="615"/>
                  </a:lnTo>
                  <a:lnTo>
                    <a:pt x="2767" y="586"/>
                  </a:lnTo>
                  <a:lnTo>
                    <a:pt x="2788" y="557"/>
                  </a:lnTo>
                  <a:lnTo>
                    <a:pt x="2809" y="528"/>
                  </a:lnTo>
                  <a:lnTo>
                    <a:pt x="2830" y="498"/>
                  </a:lnTo>
                  <a:lnTo>
                    <a:pt x="2852" y="468"/>
                  </a:lnTo>
                  <a:lnTo>
                    <a:pt x="2873" y="438"/>
                  </a:lnTo>
                  <a:lnTo>
                    <a:pt x="2894" y="409"/>
                  </a:lnTo>
                  <a:lnTo>
                    <a:pt x="2915" y="378"/>
                  </a:lnTo>
                  <a:lnTo>
                    <a:pt x="2936" y="348"/>
                  </a:lnTo>
                  <a:lnTo>
                    <a:pt x="2957" y="318"/>
                  </a:lnTo>
                  <a:lnTo>
                    <a:pt x="2978" y="287"/>
                  </a:lnTo>
                  <a:lnTo>
                    <a:pt x="2999" y="255"/>
                  </a:lnTo>
                  <a:lnTo>
                    <a:pt x="3021" y="224"/>
                  </a:lnTo>
                  <a:lnTo>
                    <a:pt x="3042" y="193"/>
                  </a:lnTo>
                  <a:lnTo>
                    <a:pt x="3063" y="162"/>
                  </a:lnTo>
                  <a:lnTo>
                    <a:pt x="3084" y="129"/>
                  </a:lnTo>
                  <a:lnTo>
                    <a:pt x="3106" y="98"/>
                  </a:lnTo>
                  <a:lnTo>
                    <a:pt x="3127" y="66"/>
                  </a:lnTo>
                  <a:lnTo>
                    <a:pt x="3149" y="34"/>
                  </a:lnTo>
                  <a:lnTo>
                    <a:pt x="3170"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pitchFamily="18" charset="0"/>
              </a:endParaRPr>
            </a:p>
          </p:txBody>
        </p:sp>
        <p:sp>
          <p:nvSpPr>
            <p:cNvPr id="173" name="Rectangle 46"/>
            <p:cNvSpPr>
              <a:spLocks noChangeArrowheads="1"/>
            </p:cNvSpPr>
            <p:nvPr/>
          </p:nvSpPr>
          <p:spPr bwMode="auto">
            <a:xfrm>
              <a:off x="4880" y="2687"/>
              <a:ext cx="31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6600"/>
                  </a:solidFill>
                  <a:latin typeface="+mj-lt"/>
                  <a:cs typeface="Times New Roman" pitchFamily="18" charset="0"/>
                </a:rPr>
                <a:t>SRAS</a:t>
              </a:r>
              <a:r>
                <a:rPr kumimoji="0" lang="en-US" sz="1600" b="1" i="1" baseline="-25000" dirty="0">
                  <a:solidFill>
                    <a:srgbClr val="006600"/>
                  </a:solidFill>
                  <a:latin typeface="+mj-lt"/>
                  <a:cs typeface="Times New Roman" pitchFamily="18" charset="0"/>
                </a:rPr>
                <a:t>1</a:t>
              </a:r>
              <a:endParaRPr kumimoji="0" lang="en-US" sz="1600" b="1" baseline="-25000" dirty="0">
                <a:solidFill>
                  <a:srgbClr val="006600"/>
                </a:solidFill>
                <a:latin typeface="+mj-lt"/>
                <a:cs typeface="Times New Roman" pitchFamily="18" charset="0"/>
              </a:endParaRPr>
            </a:p>
          </p:txBody>
        </p:sp>
      </p:grpSp>
      <p:sp>
        <p:nvSpPr>
          <p:cNvPr id="174" name="Line 55"/>
          <p:cNvSpPr>
            <a:spLocks noChangeShapeType="1"/>
          </p:cNvSpPr>
          <p:nvPr/>
        </p:nvSpPr>
        <p:spPr bwMode="auto">
          <a:xfrm>
            <a:off x="5920196" y="5308299"/>
            <a:ext cx="1019175" cy="1587"/>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grpSp>
        <p:nvGrpSpPr>
          <p:cNvPr id="175" name="Group 59"/>
          <p:cNvGrpSpPr>
            <a:grpSpLocks/>
          </p:cNvGrpSpPr>
          <p:nvPr/>
        </p:nvGrpSpPr>
        <p:grpSpPr bwMode="auto">
          <a:xfrm>
            <a:off x="5683142" y="6262386"/>
            <a:ext cx="3146425" cy="168275"/>
            <a:chOff x="3600" y="3930"/>
            <a:chExt cx="1982" cy="106"/>
          </a:xfrm>
        </p:grpSpPr>
        <p:sp>
          <p:nvSpPr>
            <p:cNvPr id="176" name="Rectangle 60"/>
            <p:cNvSpPr>
              <a:spLocks noChangeArrowheads="1"/>
            </p:cNvSpPr>
            <p:nvPr/>
          </p:nvSpPr>
          <p:spPr bwMode="auto">
            <a:xfrm>
              <a:off x="3600" y="3930"/>
              <a:ext cx="131" cy="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solidFill>
                    <a:srgbClr val="000000"/>
                  </a:solidFill>
                  <a:latin typeface="+mj-lt"/>
                  <a:cs typeface="Times New Roman" pitchFamily="18" charset="0"/>
                </a:rPr>
                <a:t>(b)</a:t>
              </a:r>
              <a:endParaRPr kumimoji="0" lang="en-US" sz="1400" b="0" i="1" dirty="0">
                <a:solidFill>
                  <a:schemeClr val="tx1"/>
                </a:solidFill>
                <a:latin typeface="+mj-lt"/>
                <a:cs typeface="Times New Roman" pitchFamily="18" charset="0"/>
              </a:endParaRPr>
            </a:p>
          </p:txBody>
        </p:sp>
        <p:sp>
          <p:nvSpPr>
            <p:cNvPr id="177" name="Rectangle 61"/>
            <p:cNvSpPr>
              <a:spLocks noChangeArrowheads="1"/>
            </p:cNvSpPr>
            <p:nvPr/>
          </p:nvSpPr>
          <p:spPr bwMode="auto">
            <a:xfrm>
              <a:off x="3721" y="3938"/>
              <a:ext cx="1861" cy="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solidFill>
                    <a:srgbClr val="000000"/>
                  </a:solidFill>
                  <a:latin typeface="+mj-lt"/>
                  <a:cs typeface="Times New Roman" pitchFamily="18" charset="0"/>
                </a:rPr>
                <a:t>  Impact in the goods &amp; services market</a:t>
              </a:r>
              <a:r>
                <a:rPr kumimoji="0" lang="en-US" sz="1400" b="0" i="1" dirty="0">
                  <a:solidFill>
                    <a:schemeClr val="tx1"/>
                  </a:solidFill>
                  <a:latin typeface="+mj-lt"/>
                  <a:cs typeface="Times New Roman" pitchFamily="18" charset="0"/>
                </a:rPr>
                <a:t>.</a:t>
              </a:r>
              <a:r>
                <a:rPr kumimoji="0" lang="en-US" sz="1400" b="0" i="1" dirty="0">
                  <a:solidFill>
                    <a:srgbClr val="000000"/>
                  </a:solidFill>
                  <a:latin typeface="+mj-lt"/>
                  <a:cs typeface="Times New Roman" pitchFamily="18" charset="0"/>
                </a:rPr>
                <a:t> </a:t>
              </a:r>
            </a:p>
          </p:txBody>
        </p:sp>
      </p:grpSp>
      <p:grpSp>
        <p:nvGrpSpPr>
          <p:cNvPr id="178" name="Group 101"/>
          <p:cNvGrpSpPr>
            <a:grpSpLocks/>
          </p:cNvGrpSpPr>
          <p:nvPr/>
        </p:nvGrpSpPr>
        <p:grpSpPr bwMode="auto">
          <a:xfrm>
            <a:off x="6405720" y="3998563"/>
            <a:ext cx="1971926" cy="1611630"/>
            <a:chOff x="3841" y="2338"/>
            <a:chExt cx="1353" cy="1183"/>
          </a:xfrm>
        </p:grpSpPr>
        <p:sp>
          <p:nvSpPr>
            <p:cNvPr id="179" name="Freeform 70"/>
            <p:cNvSpPr>
              <a:spLocks/>
            </p:cNvSpPr>
            <p:nvPr/>
          </p:nvSpPr>
          <p:spPr bwMode="auto">
            <a:xfrm>
              <a:off x="3841" y="2338"/>
              <a:ext cx="1122" cy="1053"/>
            </a:xfrm>
            <a:custGeom>
              <a:avLst/>
              <a:gdLst>
                <a:gd name="T0" fmla="*/ 3308 w 3366"/>
                <a:gd name="T1" fmla="*/ 3124 h 3161"/>
                <a:gd name="T2" fmla="*/ 3195 w 3366"/>
                <a:gd name="T3" fmla="*/ 3054 h 3161"/>
                <a:gd name="T4" fmla="*/ 3086 w 3366"/>
                <a:gd name="T5" fmla="*/ 2985 h 3161"/>
                <a:gd name="T6" fmla="*/ 2979 w 3366"/>
                <a:gd name="T7" fmla="*/ 2917 h 3161"/>
                <a:gd name="T8" fmla="*/ 2876 w 3366"/>
                <a:gd name="T9" fmla="*/ 2849 h 3161"/>
                <a:gd name="T10" fmla="*/ 2776 w 3366"/>
                <a:gd name="T11" fmla="*/ 2783 h 3161"/>
                <a:gd name="T12" fmla="*/ 2679 w 3366"/>
                <a:gd name="T13" fmla="*/ 2719 h 3161"/>
                <a:gd name="T14" fmla="*/ 2584 w 3366"/>
                <a:gd name="T15" fmla="*/ 2655 h 3161"/>
                <a:gd name="T16" fmla="*/ 2493 w 3366"/>
                <a:gd name="T17" fmla="*/ 2593 h 3161"/>
                <a:gd name="T18" fmla="*/ 2405 w 3366"/>
                <a:gd name="T19" fmla="*/ 2532 h 3161"/>
                <a:gd name="T20" fmla="*/ 2319 w 3366"/>
                <a:gd name="T21" fmla="*/ 2470 h 3161"/>
                <a:gd name="T22" fmla="*/ 2236 w 3366"/>
                <a:gd name="T23" fmla="*/ 2412 h 3161"/>
                <a:gd name="T24" fmla="*/ 2156 w 3366"/>
                <a:gd name="T25" fmla="*/ 2353 h 3161"/>
                <a:gd name="T26" fmla="*/ 2077 w 3366"/>
                <a:gd name="T27" fmla="*/ 2295 h 3161"/>
                <a:gd name="T28" fmla="*/ 2001 w 3366"/>
                <a:gd name="T29" fmla="*/ 2237 h 3161"/>
                <a:gd name="T30" fmla="*/ 1928 w 3366"/>
                <a:gd name="T31" fmla="*/ 2181 h 3161"/>
                <a:gd name="T32" fmla="*/ 1857 w 3366"/>
                <a:gd name="T33" fmla="*/ 2125 h 3161"/>
                <a:gd name="T34" fmla="*/ 1788 w 3366"/>
                <a:gd name="T35" fmla="*/ 2069 h 3161"/>
                <a:gd name="T36" fmla="*/ 1721 w 3366"/>
                <a:gd name="T37" fmla="*/ 2014 h 3161"/>
                <a:gd name="T38" fmla="*/ 1656 w 3366"/>
                <a:gd name="T39" fmla="*/ 1960 h 3161"/>
                <a:gd name="T40" fmla="*/ 1593 w 3366"/>
                <a:gd name="T41" fmla="*/ 1906 h 3161"/>
                <a:gd name="T42" fmla="*/ 1532 w 3366"/>
                <a:gd name="T43" fmla="*/ 1853 h 3161"/>
                <a:gd name="T44" fmla="*/ 1473 w 3366"/>
                <a:gd name="T45" fmla="*/ 1799 h 3161"/>
                <a:gd name="T46" fmla="*/ 1415 w 3366"/>
                <a:gd name="T47" fmla="*/ 1747 h 3161"/>
                <a:gd name="T48" fmla="*/ 1359 w 3366"/>
                <a:gd name="T49" fmla="*/ 1695 h 3161"/>
                <a:gd name="T50" fmla="*/ 1305 w 3366"/>
                <a:gd name="T51" fmla="*/ 1642 h 3161"/>
                <a:gd name="T52" fmla="*/ 1251 w 3366"/>
                <a:gd name="T53" fmla="*/ 1590 h 3161"/>
                <a:gd name="T54" fmla="*/ 1199 w 3366"/>
                <a:gd name="T55" fmla="*/ 1539 h 3161"/>
                <a:gd name="T56" fmla="*/ 1149 w 3366"/>
                <a:gd name="T57" fmla="*/ 1486 h 3161"/>
                <a:gd name="T58" fmla="*/ 1100 w 3366"/>
                <a:gd name="T59" fmla="*/ 1435 h 3161"/>
                <a:gd name="T60" fmla="*/ 1051 w 3366"/>
                <a:gd name="T61" fmla="*/ 1384 h 3161"/>
                <a:gd name="T62" fmla="*/ 1004 w 3366"/>
                <a:gd name="T63" fmla="*/ 1332 h 3161"/>
                <a:gd name="T64" fmla="*/ 958 w 3366"/>
                <a:gd name="T65" fmla="*/ 1280 h 3161"/>
                <a:gd name="T66" fmla="*/ 913 w 3366"/>
                <a:gd name="T67" fmla="*/ 1229 h 3161"/>
                <a:gd name="T68" fmla="*/ 869 w 3366"/>
                <a:gd name="T69" fmla="*/ 1176 h 3161"/>
                <a:gd name="T70" fmla="*/ 824 w 3366"/>
                <a:gd name="T71" fmla="*/ 1124 h 3161"/>
                <a:gd name="T72" fmla="*/ 782 w 3366"/>
                <a:gd name="T73" fmla="*/ 1072 h 3161"/>
                <a:gd name="T74" fmla="*/ 739 w 3366"/>
                <a:gd name="T75" fmla="*/ 1019 h 3161"/>
                <a:gd name="T76" fmla="*/ 696 w 3366"/>
                <a:gd name="T77" fmla="*/ 966 h 3161"/>
                <a:gd name="T78" fmla="*/ 655 w 3366"/>
                <a:gd name="T79" fmla="*/ 912 h 3161"/>
                <a:gd name="T80" fmla="*/ 614 w 3366"/>
                <a:gd name="T81" fmla="*/ 859 h 3161"/>
                <a:gd name="T82" fmla="*/ 573 w 3366"/>
                <a:gd name="T83" fmla="*/ 804 h 3161"/>
                <a:gd name="T84" fmla="*/ 532 w 3366"/>
                <a:gd name="T85" fmla="*/ 750 h 3161"/>
                <a:gd name="T86" fmla="*/ 491 w 3366"/>
                <a:gd name="T87" fmla="*/ 694 h 3161"/>
                <a:gd name="T88" fmla="*/ 449 w 3366"/>
                <a:gd name="T89" fmla="*/ 637 h 3161"/>
                <a:gd name="T90" fmla="*/ 409 w 3366"/>
                <a:gd name="T91" fmla="*/ 580 h 3161"/>
                <a:gd name="T92" fmla="*/ 368 w 3366"/>
                <a:gd name="T93" fmla="*/ 523 h 3161"/>
                <a:gd name="T94" fmla="*/ 326 w 3366"/>
                <a:gd name="T95" fmla="*/ 465 h 3161"/>
                <a:gd name="T96" fmla="*/ 285 w 3366"/>
                <a:gd name="T97" fmla="*/ 406 h 3161"/>
                <a:gd name="T98" fmla="*/ 242 w 3366"/>
                <a:gd name="T99" fmla="*/ 346 h 3161"/>
                <a:gd name="T100" fmla="*/ 200 w 3366"/>
                <a:gd name="T101" fmla="*/ 285 h 3161"/>
                <a:gd name="T102" fmla="*/ 157 w 3366"/>
                <a:gd name="T103" fmla="*/ 224 h 3161"/>
                <a:gd name="T104" fmla="*/ 113 w 3366"/>
                <a:gd name="T105" fmla="*/ 161 h 3161"/>
                <a:gd name="T106" fmla="*/ 68 w 3366"/>
                <a:gd name="T107" fmla="*/ 97 h 3161"/>
                <a:gd name="T108" fmla="*/ 23 w 3366"/>
                <a:gd name="T109" fmla="*/ 32 h 3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6"/>
                <a:gd name="T166" fmla="*/ 0 h 3161"/>
                <a:gd name="T167" fmla="*/ 3366 w 3366"/>
                <a:gd name="T168" fmla="*/ 3161 h 3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6" h="3161">
                  <a:moveTo>
                    <a:pt x="3366" y="3161"/>
                  </a:moveTo>
                  <a:lnTo>
                    <a:pt x="3308" y="3124"/>
                  </a:lnTo>
                  <a:lnTo>
                    <a:pt x="3252" y="3090"/>
                  </a:lnTo>
                  <a:lnTo>
                    <a:pt x="3195" y="3054"/>
                  </a:lnTo>
                  <a:lnTo>
                    <a:pt x="3140" y="3020"/>
                  </a:lnTo>
                  <a:lnTo>
                    <a:pt x="3086" y="2985"/>
                  </a:lnTo>
                  <a:lnTo>
                    <a:pt x="3032" y="2951"/>
                  </a:lnTo>
                  <a:lnTo>
                    <a:pt x="2979" y="2917"/>
                  </a:lnTo>
                  <a:lnTo>
                    <a:pt x="2927" y="2883"/>
                  </a:lnTo>
                  <a:lnTo>
                    <a:pt x="2876" y="2849"/>
                  </a:lnTo>
                  <a:lnTo>
                    <a:pt x="2826" y="2817"/>
                  </a:lnTo>
                  <a:lnTo>
                    <a:pt x="2776" y="2783"/>
                  </a:lnTo>
                  <a:lnTo>
                    <a:pt x="2727" y="2751"/>
                  </a:lnTo>
                  <a:lnTo>
                    <a:pt x="2679" y="2719"/>
                  </a:lnTo>
                  <a:lnTo>
                    <a:pt x="2631" y="2688"/>
                  </a:lnTo>
                  <a:lnTo>
                    <a:pt x="2584" y="2655"/>
                  </a:lnTo>
                  <a:lnTo>
                    <a:pt x="2539" y="2624"/>
                  </a:lnTo>
                  <a:lnTo>
                    <a:pt x="2493" y="2593"/>
                  </a:lnTo>
                  <a:lnTo>
                    <a:pt x="2448" y="2562"/>
                  </a:lnTo>
                  <a:lnTo>
                    <a:pt x="2405" y="2532"/>
                  </a:lnTo>
                  <a:lnTo>
                    <a:pt x="2362" y="2500"/>
                  </a:lnTo>
                  <a:lnTo>
                    <a:pt x="2319" y="2470"/>
                  </a:lnTo>
                  <a:lnTo>
                    <a:pt x="2277" y="2440"/>
                  </a:lnTo>
                  <a:lnTo>
                    <a:pt x="2236" y="2412"/>
                  </a:lnTo>
                  <a:lnTo>
                    <a:pt x="2195" y="2382"/>
                  </a:lnTo>
                  <a:lnTo>
                    <a:pt x="2156" y="2353"/>
                  </a:lnTo>
                  <a:lnTo>
                    <a:pt x="2116" y="2324"/>
                  </a:lnTo>
                  <a:lnTo>
                    <a:pt x="2077" y="2295"/>
                  </a:lnTo>
                  <a:lnTo>
                    <a:pt x="2039" y="2266"/>
                  </a:lnTo>
                  <a:lnTo>
                    <a:pt x="2001" y="2237"/>
                  </a:lnTo>
                  <a:lnTo>
                    <a:pt x="1965" y="2208"/>
                  </a:lnTo>
                  <a:lnTo>
                    <a:pt x="1928" y="2181"/>
                  </a:lnTo>
                  <a:lnTo>
                    <a:pt x="1892" y="2153"/>
                  </a:lnTo>
                  <a:lnTo>
                    <a:pt x="1857" y="2125"/>
                  </a:lnTo>
                  <a:lnTo>
                    <a:pt x="1822" y="2097"/>
                  </a:lnTo>
                  <a:lnTo>
                    <a:pt x="1788" y="2069"/>
                  </a:lnTo>
                  <a:lnTo>
                    <a:pt x="1754" y="2041"/>
                  </a:lnTo>
                  <a:lnTo>
                    <a:pt x="1721" y="2014"/>
                  </a:lnTo>
                  <a:lnTo>
                    <a:pt x="1689" y="1987"/>
                  </a:lnTo>
                  <a:lnTo>
                    <a:pt x="1656" y="1960"/>
                  </a:lnTo>
                  <a:lnTo>
                    <a:pt x="1624" y="1933"/>
                  </a:lnTo>
                  <a:lnTo>
                    <a:pt x="1593" y="1906"/>
                  </a:lnTo>
                  <a:lnTo>
                    <a:pt x="1563" y="1880"/>
                  </a:lnTo>
                  <a:lnTo>
                    <a:pt x="1532" y="1853"/>
                  </a:lnTo>
                  <a:lnTo>
                    <a:pt x="1503" y="1826"/>
                  </a:lnTo>
                  <a:lnTo>
                    <a:pt x="1473" y="1799"/>
                  </a:lnTo>
                  <a:lnTo>
                    <a:pt x="1444" y="1773"/>
                  </a:lnTo>
                  <a:lnTo>
                    <a:pt x="1415" y="1747"/>
                  </a:lnTo>
                  <a:lnTo>
                    <a:pt x="1387" y="1720"/>
                  </a:lnTo>
                  <a:lnTo>
                    <a:pt x="1359" y="1695"/>
                  </a:lnTo>
                  <a:lnTo>
                    <a:pt x="1332" y="1668"/>
                  </a:lnTo>
                  <a:lnTo>
                    <a:pt x="1305" y="1642"/>
                  </a:lnTo>
                  <a:lnTo>
                    <a:pt x="1278" y="1617"/>
                  </a:lnTo>
                  <a:lnTo>
                    <a:pt x="1251" y="1590"/>
                  </a:lnTo>
                  <a:lnTo>
                    <a:pt x="1226" y="1564"/>
                  </a:lnTo>
                  <a:lnTo>
                    <a:pt x="1199" y="1539"/>
                  </a:lnTo>
                  <a:lnTo>
                    <a:pt x="1175" y="1513"/>
                  </a:lnTo>
                  <a:lnTo>
                    <a:pt x="1149" y="1486"/>
                  </a:lnTo>
                  <a:lnTo>
                    <a:pt x="1125" y="1461"/>
                  </a:lnTo>
                  <a:lnTo>
                    <a:pt x="1100" y="1435"/>
                  </a:lnTo>
                  <a:lnTo>
                    <a:pt x="1076" y="1409"/>
                  </a:lnTo>
                  <a:lnTo>
                    <a:pt x="1051" y="1384"/>
                  </a:lnTo>
                  <a:lnTo>
                    <a:pt x="1028" y="1358"/>
                  </a:lnTo>
                  <a:lnTo>
                    <a:pt x="1004" y="1332"/>
                  </a:lnTo>
                  <a:lnTo>
                    <a:pt x="981" y="1306"/>
                  </a:lnTo>
                  <a:lnTo>
                    <a:pt x="958" y="1280"/>
                  </a:lnTo>
                  <a:lnTo>
                    <a:pt x="936" y="1254"/>
                  </a:lnTo>
                  <a:lnTo>
                    <a:pt x="913" y="1229"/>
                  </a:lnTo>
                  <a:lnTo>
                    <a:pt x="891" y="1202"/>
                  </a:lnTo>
                  <a:lnTo>
                    <a:pt x="869" y="1176"/>
                  </a:lnTo>
                  <a:lnTo>
                    <a:pt x="847" y="1151"/>
                  </a:lnTo>
                  <a:lnTo>
                    <a:pt x="824" y="1124"/>
                  </a:lnTo>
                  <a:lnTo>
                    <a:pt x="803" y="1098"/>
                  </a:lnTo>
                  <a:lnTo>
                    <a:pt x="782" y="1072"/>
                  </a:lnTo>
                  <a:lnTo>
                    <a:pt x="760" y="1045"/>
                  </a:lnTo>
                  <a:lnTo>
                    <a:pt x="739" y="1019"/>
                  </a:lnTo>
                  <a:lnTo>
                    <a:pt x="717" y="993"/>
                  </a:lnTo>
                  <a:lnTo>
                    <a:pt x="696" y="966"/>
                  </a:lnTo>
                  <a:lnTo>
                    <a:pt x="676" y="939"/>
                  </a:lnTo>
                  <a:lnTo>
                    <a:pt x="655" y="912"/>
                  </a:lnTo>
                  <a:lnTo>
                    <a:pt x="634" y="886"/>
                  </a:lnTo>
                  <a:lnTo>
                    <a:pt x="614" y="859"/>
                  </a:lnTo>
                  <a:lnTo>
                    <a:pt x="593" y="831"/>
                  </a:lnTo>
                  <a:lnTo>
                    <a:pt x="573" y="804"/>
                  </a:lnTo>
                  <a:lnTo>
                    <a:pt x="552" y="776"/>
                  </a:lnTo>
                  <a:lnTo>
                    <a:pt x="532" y="750"/>
                  </a:lnTo>
                  <a:lnTo>
                    <a:pt x="512" y="722"/>
                  </a:lnTo>
                  <a:lnTo>
                    <a:pt x="491" y="694"/>
                  </a:lnTo>
                  <a:lnTo>
                    <a:pt x="471" y="666"/>
                  </a:lnTo>
                  <a:lnTo>
                    <a:pt x="449" y="637"/>
                  </a:lnTo>
                  <a:lnTo>
                    <a:pt x="429" y="609"/>
                  </a:lnTo>
                  <a:lnTo>
                    <a:pt x="409" y="580"/>
                  </a:lnTo>
                  <a:lnTo>
                    <a:pt x="388" y="552"/>
                  </a:lnTo>
                  <a:lnTo>
                    <a:pt x="368" y="523"/>
                  </a:lnTo>
                  <a:lnTo>
                    <a:pt x="347" y="494"/>
                  </a:lnTo>
                  <a:lnTo>
                    <a:pt x="326" y="465"/>
                  </a:lnTo>
                  <a:lnTo>
                    <a:pt x="306" y="435"/>
                  </a:lnTo>
                  <a:lnTo>
                    <a:pt x="285" y="406"/>
                  </a:lnTo>
                  <a:lnTo>
                    <a:pt x="264" y="376"/>
                  </a:lnTo>
                  <a:lnTo>
                    <a:pt x="242" y="346"/>
                  </a:lnTo>
                  <a:lnTo>
                    <a:pt x="221" y="316"/>
                  </a:lnTo>
                  <a:lnTo>
                    <a:pt x="200" y="285"/>
                  </a:lnTo>
                  <a:lnTo>
                    <a:pt x="178" y="255"/>
                  </a:lnTo>
                  <a:lnTo>
                    <a:pt x="157" y="224"/>
                  </a:lnTo>
                  <a:lnTo>
                    <a:pt x="135" y="192"/>
                  </a:lnTo>
                  <a:lnTo>
                    <a:pt x="113" y="161"/>
                  </a:lnTo>
                  <a:lnTo>
                    <a:pt x="91" y="129"/>
                  </a:lnTo>
                  <a:lnTo>
                    <a:pt x="68" y="97"/>
                  </a:lnTo>
                  <a:lnTo>
                    <a:pt x="46" y="64"/>
                  </a:lnTo>
                  <a:lnTo>
                    <a:pt x="23" y="32"/>
                  </a:lnTo>
                  <a:lnTo>
                    <a:pt x="0" y="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pitchFamily="18" charset="0"/>
              </a:endParaRPr>
            </a:p>
          </p:txBody>
        </p:sp>
        <p:sp>
          <p:nvSpPr>
            <p:cNvPr id="180" name="Rectangle 72"/>
            <p:cNvSpPr>
              <a:spLocks noChangeArrowheads="1"/>
            </p:cNvSpPr>
            <p:nvPr/>
          </p:nvSpPr>
          <p:spPr bwMode="auto">
            <a:xfrm>
              <a:off x="4972" y="3340"/>
              <a:ext cx="222" cy="18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53ABF"/>
                  </a:solidFill>
                  <a:latin typeface="+mj-lt"/>
                  <a:cs typeface="Times New Roman" pitchFamily="18" charset="0"/>
                </a:rPr>
                <a:t>AD</a:t>
              </a:r>
              <a:r>
                <a:rPr kumimoji="0" lang="en-US" sz="1600" b="1" i="1" baseline="-25000" dirty="0">
                  <a:solidFill>
                    <a:srgbClr val="053ABF"/>
                  </a:solidFill>
                  <a:latin typeface="+mj-lt"/>
                  <a:cs typeface="Times New Roman" pitchFamily="18" charset="0"/>
                </a:rPr>
                <a:t>2</a:t>
              </a:r>
              <a:endParaRPr kumimoji="0" lang="en-US" sz="1600" b="1" baseline="-25000" dirty="0">
                <a:solidFill>
                  <a:srgbClr val="053ABF"/>
                </a:solidFill>
                <a:latin typeface="+mj-lt"/>
                <a:cs typeface="Times New Roman" pitchFamily="18" charset="0"/>
              </a:endParaRPr>
            </a:p>
          </p:txBody>
        </p:sp>
      </p:grpSp>
      <p:sp>
        <p:nvSpPr>
          <p:cNvPr id="181" name="Rectangle 95"/>
          <p:cNvSpPr>
            <a:spLocks noChangeArrowheads="1"/>
          </p:cNvSpPr>
          <p:nvPr/>
        </p:nvSpPr>
        <p:spPr bwMode="auto">
          <a:xfrm>
            <a:off x="5509490" y="5183908"/>
            <a:ext cx="31579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100</a:t>
            </a:r>
            <a:endParaRPr kumimoji="0" lang="en-US" sz="1600" b="1" baseline="-25000" dirty="0">
              <a:solidFill>
                <a:schemeClr val="tx1"/>
              </a:solidFill>
              <a:latin typeface="+mj-lt"/>
              <a:cs typeface="Times New Roman" pitchFamily="18" charset="0"/>
            </a:endParaRPr>
          </a:p>
        </p:txBody>
      </p:sp>
      <p:grpSp>
        <p:nvGrpSpPr>
          <p:cNvPr id="182" name="Group 100"/>
          <p:cNvGrpSpPr>
            <a:grpSpLocks/>
          </p:cNvGrpSpPr>
          <p:nvPr/>
        </p:nvGrpSpPr>
        <p:grpSpPr bwMode="auto">
          <a:xfrm>
            <a:off x="6933013" y="5157496"/>
            <a:ext cx="377825" cy="246063"/>
            <a:chOff x="4284" y="3232"/>
            <a:chExt cx="238" cy="155"/>
          </a:xfrm>
        </p:grpSpPr>
        <p:sp>
          <p:nvSpPr>
            <p:cNvPr id="183" name="Freeform 51"/>
            <p:cNvSpPr>
              <a:spLocks/>
            </p:cNvSpPr>
            <p:nvPr/>
          </p:nvSpPr>
          <p:spPr bwMode="auto">
            <a:xfrm>
              <a:off x="4284" y="3288"/>
              <a:ext cx="75" cy="75"/>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184" name="Rectangle 96"/>
            <p:cNvSpPr>
              <a:spLocks noChangeArrowheads="1"/>
            </p:cNvSpPr>
            <p:nvPr/>
          </p:nvSpPr>
          <p:spPr bwMode="auto">
            <a:xfrm>
              <a:off x="4398" y="3232"/>
              <a:ext cx="124" cy="155"/>
            </a:xfrm>
            <a:prstGeom prst="rect">
              <a:avLst/>
            </a:prstGeom>
            <a:noFill/>
            <a:ln w="9525">
              <a:noFill/>
              <a:miter lim="800000"/>
              <a:headEnd/>
              <a:tailEnd/>
            </a:ln>
          </p:spPr>
          <p:txBody>
            <a:bodyPr wrap="none" lIns="0" tIns="0" rIns="0" bIns="0">
              <a:prstTxWarp prst="textNoShape">
                <a:avLst/>
              </a:prstTxWarp>
              <a:spAutoFit/>
            </a:bodyPr>
            <a:lstStyle/>
            <a:p>
              <a:r>
                <a:rPr kumimoji="0" lang="en-US" sz="1000" b="1" i="1" dirty="0">
                  <a:solidFill>
                    <a:srgbClr val="000000"/>
                  </a:solidFill>
                  <a:latin typeface="+mj-lt"/>
                  <a:cs typeface="Times New Roman" pitchFamily="18" charset="0"/>
                </a:rPr>
                <a:t> </a:t>
              </a:r>
              <a:r>
                <a:rPr kumimoji="0" lang="en-US" sz="1600" b="1" i="1" dirty="0">
                  <a:solidFill>
                    <a:srgbClr val="000000"/>
                  </a:solidFill>
                  <a:latin typeface="+mj-lt"/>
                  <a:cs typeface="Times New Roman" pitchFamily="18" charset="0"/>
                </a:rPr>
                <a:t>E</a:t>
              </a:r>
              <a:r>
                <a:rPr kumimoji="0" lang="en-US" sz="1600" b="1" i="1" baseline="-25000" dirty="0">
                  <a:solidFill>
                    <a:srgbClr val="000000"/>
                  </a:solidFill>
                  <a:latin typeface="+mj-lt"/>
                  <a:cs typeface="Times New Roman" pitchFamily="18" charset="0"/>
                </a:rPr>
                <a:t>1</a:t>
              </a:r>
              <a:endParaRPr kumimoji="0" lang="en-US" sz="1600" b="1" baseline="-25000" dirty="0">
                <a:solidFill>
                  <a:schemeClr val="tx1"/>
                </a:solidFill>
                <a:latin typeface="+mj-lt"/>
                <a:cs typeface="Times New Roman" pitchFamily="18" charset="0"/>
              </a:endParaRPr>
            </a:p>
          </p:txBody>
        </p:sp>
      </p:grpSp>
      <p:cxnSp>
        <p:nvCxnSpPr>
          <p:cNvPr id="185" name="Straight Connector 184"/>
          <p:cNvCxnSpPr/>
          <p:nvPr/>
        </p:nvCxnSpPr>
        <p:spPr>
          <a:xfrm flipV="1">
            <a:off x="5899091" y="3998564"/>
            <a:ext cx="12120" cy="199698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603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3"/>
          <p:cNvSpPr>
            <a:spLocks noChangeArrowheads="1"/>
          </p:cNvSpPr>
          <p:nvPr/>
        </p:nvSpPr>
        <p:spPr bwMode="auto">
          <a:xfrm>
            <a:off x="5217138" y="24205"/>
            <a:ext cx="38974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96" name="Content Placeholder 2"/>
          <p:cNvSpPr>
            <a:spLocks noGrp="1"/>
          </p:cNvSpPr>
          <p:nvPr>
            <p:ph idx="1"/>
          </p:nvPr>
        </p:nvSpPr>
        <p:spPr>
          <a:xfrm>
            <a:off x="63183" y="2082308"/>
            <a:ext cx="5153955" cy="2982730"/>
          </a:xfrm>
        </p:spPr>
        <p:txBody>
          <a:bodyPr/>
          <a:lstStyle/>
          <a:p>
            <a:pPr marL="169863" indent="-169863">
              <a:lnSpc>
                <a:spcPct val="90000"/>
              </a:lnSpc>
            </a:pPr>
            <a:r>
              <a:rPr lang="en-US" sz="2300" dirty="0">
                <a:solidFill>
                  <a:srgbClr val="32302A"/>
                </a:solidFill>
                <a:ea typeface="ＭＳ Ｐゴシック" pitchFamily="-107" charset="-128"/>
                <a:cs typeface="ＭＳ Ｐゴシック" pitchFamily="-107" charset="-128"/>
              </a:rPr>
              <a:t>At first, real output may expand beyond the economy’s potential </a:t>
            </a:r>
            <a:r>
              <a:rPr lang="en-US" sz="2300" b="1" i="1" dirty="0" smtClean="0">
                <a:solidFill>
                  <a:srgbClr val="FF0000"/>
                </a:solidFill>
                <a:ea typeface="ＭＳ Ｐゴシック" pitchFamily="-107" charset="-128"/>
                <a:cs typeface="ＭＳ Ｐゴシック" pitchFamily="-107" charset="-128"/>
              </a:rPr>
              <a:t>Y</a:t>
            </a:r>
            <a:r>
              <a:rPr lang="en-US" sz="2300" b="1" i="1" baseline="-25000" dirty="0" smtClean="0">
                <a:solidFill>
                  <a:srgbClr val="FF0000"/>
                </a:solidFill>
                <a:ea typeface="ＭＳ Ｐゴシック" pitchFamily="-107" charset="-128"/>
                <a:cs typeface="ＭＳ Ｐゴシック" pitchFamily="-107" charset="-128"/>
              </a:rPr>
              <a:t>F</a:t>
            </a:r>
            <a:r>
              <a:rPr lang="en-US" sz="2300" dirty="0" smtClean="0">
                <a:solidFill>
                  <a:srgbClr val="32302A"/>
                </a:solidFill>
                <a:ea typeface="ＭＳ Ｐゴシック" pitchFamily="-107" charset="-128"/>
                <a:cs typeface="ＭＳ Ｐゴシック" pitchFamily="-107" charset="-128"/>
              </a:rPr>
              <a:t>.</a:t>
            </a:r>
            <a:r>
              <a:rPr lang="en-US" sz="2300" dirty="0">
                <a:solidFill>
                  <a:srgbClr val="32302A"/>
                </a:solidFill>
                <a:ea typeface="ＭＳ Ｐゴシック" pitchFamily="-107" charset="-128"/>
                <a:cs typeface="ＭＳ Ｐゴシック" pitchFamily="-107" charset="-128"/>
              </a:rPr>
              <a:t> </a:t>
            </a:r>
            <a:r>
              <a:rPr lang="en-US" sz="2300" dirty="0" smtClean="0">
                <a:solidFill>
                  <a:srgbClr val="32302A"/>
                </a:solidFill>
                <a:ea typeface="ＭＳ Ｐゴシック" pitchFamily="-107" charset="-128"/>
                <a:cs typeface="ＭＳ Ｐゴシック" pitchFamily="-107" charset="-128"/>
              </a:rPr>
              <a:t>However, </a:t>
            </a:r>
            <a:r>
              <a:rPr lang="en-US" sz="2300" dirty="0">
                <a:solidFill>
                  <a:srgbClr val="32302A"/>
                </a:solidFill>
                <a:ea typeface="ＭＳ Ｐゴシック" pitchFamily="-107" charset="-128"/>
                <a:cs typeface="ＭＳ Ｐゴシック" pitchFamily="-107" charset="-128"/>
              </a:rPr>
              <a:t>low unemployment and strong demand create upward pressure on wages and other resource prices, shifting </a:t>
            </a:r>
            <a:r>
              <a:rPr lang="en-US" sz="2300" b="1" i="1" dirty="0">
                <a:solidFill>
                  <a:schemeClr val="accent3">
                    <a:lumMod val="75000"/>
                  </a:schemeClr>
                </a:solidFill>
                <a:ea typeface="ＭＳ Ｐゴシック" pitchFamily="-107" charset="-128"/>
                <a:cs typeface="ＭＳ Ｐゴシック" pitchFamily="-107" charset="-128"/>
              </a:rPr>
              <a:t>SRAS</a:t>
            </a:r>
            <a:r>
              <a:rPr lang="en-US" sz="2300" b="1" i="1" baseline="-25000" dirty="0">
                <a:solidFill>
                  <a:schemeClr val="accent3">
                    <a:lumMod val="75000"/>
                  </a:schemeClr>
                </a:solidFill>
                <a:ea typeface="ＭＳ Ｐゴシック" pitchFamily="-107" charset="-128"/>
                <a:cs typeface="ＭＳ Ｐゴシック" pitchFamily="-107" charset="-128"/>
              </a:rPr>
              <a:t>1</a:t>
            </a:r>
            <a:r>
              <a:rPr lang="en-US" sz="2300" dirty="0">
                <a:solidFill>
                  <a:srgbClr val="32302A"/>
                </a:solidFill>
                <a:ea typeface="ＭＳ Ｐゴシック" pitchFamily="-107" charset="-128"/>
                <a:cs typeface="ＭＳ Ｐゴシック" pitchFamily="-107" charset="-128"/>
              </a:rPr>
              <a:t> </a:t>
            </a:r>
            <a:br>
              <a:rPr lang="en-US" sz="2300" dirty="0">
                <a:solidFill>
                  <a:srgbClr val="32302A"/>
                </a:solidFill>
                <a:ea typeface="ＭＳ Ｐゴシック" pitchFamily="-107" charset="-128"/>
                <a:cs typeface="ＭＳ Ｐゴシック" pitchFamily="-107" charset="-128"/>
              </a:rPr>
            </a:br>
            <a:r>
              <a:rPr lang="en-US" sz="2300" dirty="0">
                <a:solidFill>
                  <a:srgbClr val="32302A"/>
                </a:solidFill>
                <a:ea typeface="ＭＳ Ｐゴシック" pitchFamily="-107" charset="-128"/>
                <a:cs typeface="ＭＳ Ｐゴシック" pitchFamily="-107" charset="-128"/>
              </a:rPr>
              <a:t>to </a:t>
            </a:r>
            <a:r>
              <a:rPr lang="en-US" sz="2300" b="1" i="1" dirty="0">
                <a:solidFill>
                  <a:schemeClr val="accent3">
                    <a:lumMod val="75000"/>
                  </a:schemeClr>
                </a:solidFill>
                <a:ea typeface="ＭＳ Ｐゴシック" pitchFamily="-107" charset="-128"/>
                <a:cs typeface="ＭＳ Ｐゴシック" pitchFamily="-107" charset="-128"/>
              </a:rPr>
              <a:t>SRAS</a:t>
            </a:r>
            <a:r>
              <a:rPr lang="en-US" sz="2300" b="1" i="1" baseline="-25000" dirty="0">
                <a:solidFill>
                  <a:schemeClr val="accent3">
                    <a:lumMod val="75000"/>
                  </a:schemeClr>
                </a:solidFill>
                <a:ea typeface="ＭＳ Ｐゴシック" pitchFamily="-107" charset="-128"/>
                <a:cs typeface="ＭＳ Ｐゴシック" pitchFamily="-107" charset="-128"/>
              </a:rPr>
              <a:t>2</a:t>
            </a:r>
            <a:r>
              <a:rPr lang="en-US" sz="2300" dirty="0" smtClean="0">
                <a:solidFill>
                  <a:srgbClr val="32302A"/>
                </a:solidFill>
                <a:ea typeface="ＭＳ Ｐゴシック" pitchFamily="-107" charset="-128"/>
                <a:cs typeface="ＭＳ Ｐゴシック" pitchFamily="-107" charset="-128"/>
              </a:rPr>
              <a:t>.</a:t>
            </a:r>
          </a:p>
          <a:p>
            <a:pPr marL="169863" indent="-169863">
              <a:lnSpc>
                <a:spcPct val="90000"/>
              </a:lnSpc>
            </a:pPr>
            <a:r>
              <a:rPr lang="en-US" sz="2300" dirty="0">
                <a:solidFill>
                  <a:srgbClr val="32302A"/>
                </a:solidFill>
                <a:ea typeface="ＭＳ Ｐゴシック" pitchFamily="-107" charset="-128"/>
                <a:cs typeface="ＭＳ Ｐゴシック" pitchFamily="-107" charset="-128"/>
              </a:rPr>
              <a:t>Output returns to its long-run potential </a:t>
            </a:r>
            <a:r>
              <a:rPr lang="en-US" sz="2300" b="1" i="1" dirty="0">
                <a:solidFill>
                  <a:srgbClr val="FF0000"/>
                </a:solidFill>
                <a:ea typeface="ＭＳ Ｐゴシック" pitchFamily="-107" charset="-128"/>
                <a:cs typeface="ＭＳ Ｐゴシック" pitchFamily="-107" charset="-128"/>
              </a:rPr>
              <a:t>Y</a:t>
            </a:r>
            <a:r>
              <a:rPr lang="en-US" sz="2300" b="1" i="1" baseline="-25000" dirty="0">
                <a:solidFill>
                  <a:srgbClr val="FF0000"/>
                </a:solidFill>
                <a:ea typeface="ＭＳ Ｐゴシック" pitchFamily="-107" charset="-128"/>
                <a:cs typeface="ＭＳ Ｐゴシック" pitchFamily="-107" charset="-128"/>
              </a:rPr>
              <a:t>F</a:t>
            </a:r>
            <a:r>
              <a:rPr lang="en-US" sz="2300" dirty="0">
                <a:solidFill>
                  <a:srgbClr val="32302A"/>
                </a:solidFill>
                <a:ea typeface="ＭＳ Ｐゴシック" pitchFamily="-107" charset="-128"/>
                <a:cs typeface="ＭＳ Ｐゴシック" pitchFamily="-107" charset="-128"/>
              </a:rPr>
              <a:t>, </a:t>
            </a:r>
            <a:r>
              <a:rPr lang="en-US" sz="2300" dirty="0" smtClean="0">
                <a:solidFill>
                  <a:srgbClr val="32302A"/>
                </a:solidFill>
                <a:ea typeface="ＭＳ Ｐゴシック" pitchFamily="-107" charset="-128"/>
                <a:cs typeface="ＭＳ Ｐゴシック" pitchFamily="-107" charset="-128"/>
              </a:rPr>
              <a:t>and </a:t>
            </a:r>
            <a:r>
              <a:rPr lang="en-US" sz="2300" dirty="0">
                <a:solidFill>
                  <a:srgbClr val="32302A"/>
                </a:solidFill>
                <a:ea typeface="ＭＳ Ｐゴシック" pitchFamily="-107" charset="-128"/>
                <a:cs typeface="ＭＳ Ｐゴシック" pitchFamily="-107" charset="-128"/>
              </a:rPr>
              <a:t>price level increases to </a:t>
            </a:r>
            <a:r>
              <a:rPr lang="en-US" sz="2300" b="1" i="1" dirty="0">
                <a:solidFill>
                  <a:srgbClr val="32302A"/>
                </a:solidFill>
                <a:ea typeface="ＭＳ Ｐゴシック" pitchFamily="-107" charset="-128"/>
                <a:cs typeface="ＭＳ Ｐゴシック" pitchFamily="-107" charset="-128"/>
              </a:rPr>
              <a:t>P</a:t>
            </a:r>
            <a:r>
              <a:rPr lang="en-US" sz="2300" b="1" i="1" baseline="-25000" dirty="0">
                <a:solidFill>
                  <a:srgbClr val="32302A"/>
                </a:solidFill>
                <a:ea typeface="ＭＳ Ｐゴシック" pitchFamily="-107" charset="-128"/>
                <a:cs typeface="ＭＳ Ｐゴシック" pitchFamily="-107" charset="-128"/>
              </a:rPr>
              <a:t>105</a:t>
            </a:r>
            <a:r>
              <a:rPr lang="en-US" sz="2300" dirty="0">
                <a:solidFill>
                  <a:srgbClr val="32302A"/>
                </a:solidFill>
                <a:ea typeface="ＭＳ Ｐゴシック" pitchFamily="-107" charset="-128"/>
                <a:cs typeface="ＭＳ Ｐゴシック" pitchFamily="-107" charset="-128"/>
              </a:rPr>
              <a:t> (</a:t>
            </a:r>
            <a:r>
              <a:rPr lang="en-US" sz="2300" b="1" i="1" dirty="0">
                <a:solidFill>
                  <a:srgbClr val="32302A"/>
                </a:solidFill>
                <a:ea typeface="ＭＳ Ｐゴシック" pitchFamily="-107" charset="-128"/>
                <a:cs typeface="ＭＳ Ｐゴシック" pitchFamily="-107" charset="-128"/>
              </a:rPr>
              <a:t>E</a:t>
            </a:r>
            <a:r>
              <a:rPr lang="en-US" sz="2300" b="1" i="1" baseline="-25000" dirty="0">
                <a:solidFill>
                  <a:srgbClr val="32302A"/>
                </a:solidFill>
                <a:ea typeface="ＭＳ Ｐゴシック" pitchFamily="-107" charset="-128"/>
                <a:cs typeface="ＭＳ Ｐゴシック" pitchFamily="-107" charset="-128"/>
              </a:rPr>
              <a:t>2</a:t>
            </a:r>
            <a:r>
              <a:rPr lang="en-US" sz="2300" dirty="0">
                <a:solidFill>
                  <a:srgbClr val="32302A"/>
                </a:solidFill>
                <a:ea typeface="ＭＳ Ｐゴシック" pitchFamily="-107" charset="-128"/>
                <a:cs typeface="ＭＳ Ｐゴシック" pitchFamily="-107" charset="-128"/>
              </a:rPr>
              <a:t>).</a:t>
            </a:r>
          </a:p>
          <a:p>
            <a:pPr marL="169863" indent="-169863">
              <a:lnSpc>
                <a:spcPct val="90000"/>
              </a:lnSpc>
            </a:pPr>
            <a:endParaRPr lang="en-US" sz="2300" dirty="0">
              <a:solidFill>
                <a:srgbClr val="32302A"/>
              </a:solidFill>
              <a:ea typeface="ＭＳ Ｐゴシック" pitchFamily="-107" charset="-128"/>
              <a:cs typeface="ＭＳ Ｐゴシック" pitchFamily="-107" charset="-128"/>
            </a:endParaRPr>
          </a:p>
        </p:txBody>
      </p:sp>
      <p:cxnSp>
        <p:nvCxnSpPr>
          <p:cNvPr id="4" name="Straight Connector 3"/>
          <p:cNvCxnSpPr/>
          <p:nvPr/>
        </p:nvCxnSpPr>
        <p:spPr>
          <a:xfrm>
            <a:off x="5482980" y="3379249"/>
            <a:ext cx="3274858"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Freeform 5"/>
          <p:cNvSpPr>
            <a:spLocks/>
          </p:cNvSpPr>
          <p:nvPr/>
        </p:nvSpPr>
        <p:spPr bwMode="auto">
          <a:xfrm>
            <a:off x="5879823" y="397759"/>
            <a:ext cx="2138363" cy="2454275"/>
          </a:xfrm>
          <a:custGeom>
            <a:avLst/>
            <a:gdLst>
              <a:gd name="T0" fmla="*/ 4040 w 4040"/>
              <a:gd name="T1" fmla="*/ 4638 h 4638"/>
              <a:gd name="T2" fmla="*/ 4040 w 4040"/>
              <a:gd name="T3" fmla="*/ 0 h 4638"/>
              <a:gd name="T4" fmla="*/ 0 w 4040"/>
              <a:gd name="T5" fmla="*/ 0 h 4638"/>
              <a:gd name="T6" fmla="*/ 0 w 4040"/>
              <a:gd name="T7" fmla="*/ 4638 h 4638"/>
              <a:gd name="T8" fmla="*/ 4040 w 4040"/>
              <a:gd name="T9" fmla="*/ 4638 h 4638"/>
              <a:gd name="T10" fmla="*/ 4040 w 4040"/>
              <a:gd name="T11" fmla="*/ 4638 h 4638"/>
              <a:gd name="T12" fmla="*/ 0 60000 65536"/>
              <a:gd name="T13" fmla="*/ 0 60000 65536"/>
              <a:gd name="T14" fmla="*/ 0 60000 65536"/>
              <a:gd name="T15" fmla="*/ 0 60000 65536"/>
              <a:gd name="T16" fmla="*/ 0 60000 65536"/>
              <a:gd name="T17" fmla="*/ 0 60000 65536"/>
              <a:gd name="T18" fmla="*/ 0 w 4040"/>
              <a:gd name="T19" fmla="*/ 0 h 4638"/>
              <a:gd name="T20" fmla="*/ 4040 w 4040"/>
              <a:gd name="T21" fmla="*/ 4638 h 4638"/>
            </a:gdLst>
            <a:ahLst/>
            <a:cxnLst>
              <a:cxn ang="T12">
                <a:pos x="T0" y="T1"/>
              </a:cxn>
              <a:cxn ang="T13">
                <a:pos x="T2" y="T3"/>
              </a:cxn>
              <a:cxn ang="T14">
                <a:pos x="T4" y="T5"/>
              </a:cxn>
              <a:cxn ang="T15">
                <a:pos x="T6" y="T7"/>
              </a:cxn>
              <a:cxn ang="T16">
                <a:pos x="T8" y="T9"/>
              </a:cxn>
              <a:cxn ang="T17">
                <a:pos x="T10" y="T11"/>
              </a:cxn>
            </a:cxnLst>
            <a:rect l="T18" t="T19" r="T20" b="T21"/>
            <a:pathLst>
              <a:path w="4040" h="4638">
                <a:moveTo>
                  <a:pt x="4040" y="4638"/>
                </a:moveTo>
                <a:lnTo>
                  <a:pt x="4040" y="0"/>
                </a:lnTo>
                <a:lnTo>
                  <a:pt x="0" y="0"/>
                </a:lnTo>
                <a:lnTo>
                  <a:pt x="0" y="4638"/>
                </a:lnTo>
                <a:lnTo>
                  <a:pt x="4040" y="4638"/>
                </a:lnTo>
                <a:close/>
              </a:path>
            </a:pathLst>
          </a:custGeom>
          <a:no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118" name="Rectangle 7" descr="Parchment"/>
          <p:cNvSpPr>
            <a:spLocks noChangeArrowheads="1"/>
          </p:cNvSpPr>
          <p:nvPr/>
        </p:nvSpPr>
        <p:spPr bwMode="auto">
          <a:xfrm>
            <a:off x="8080098" y="2536121"/>
            <a:ext cx="548227" cy="301621"/>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a:solidFill>
                  <a:srgbClr val="000000"/>
                </a:solidFill>
                <a:latin typeface="+mj-lt"/>
                <a:cs typeface="Times New Roman" pitchFamily="18" charset="0"/>
              </a:rPr>
              <a:t>Time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periods</a:t>
            </a:r>
            <a:endParaRPr kumimoji="0" lang="en-US" sz="1400" b="0">
              <a:solidFill>
                <a:schemeClr val="tx1"/>
              </a:solidFill>
              <a:latin typeface="+mj-lt"/>
              <a:cs typeface="Times New Roman" pitchFamily="18" charset="0"/>
            </a:endParaRPr>
          </a:p>
        </p:txBody>
      </p:sp>
      <p:sp>
        <p:nvSpPr>
          <p:cNvPr id="119" name="Text Box 8" descr="Parchment"/>
          <p:cNvSpPr txBox="1">
            <a:spLocks noChangeArrowheads="1"/>
          </p:cNvSpPr>
          <p:nvPr/>
        </p:nvSpPr>
        <p:spPr bwMode="auto">
          <a:xfrm>
            <a:off x="5443131" y="388066"/>
            <a:ext cx="1150700" cy="34471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Money supply</a:t>
            </a:r>
          </a:p>
          <a:p>
            <a:pPr>
              <a:lnSpc>
                <a:spcPct val="80000"/>
              </a:lnSpc>
            </a:pPr>
            <a:r>
              <a:rPr kumimoji="0" lang="en-US" sz="1400" b="0" dirty="0">
                <a:solidFill>
                  <a:srgbClr val="000000"/>
                </a:solidFill>
                <a:latin typeface="+mj-lt"/>
                <a:cs typeface="Times New Roman" pitchFamily="18" charset="0"/>
              </a:rPr>
              <a:t>growth </a:t>
            </a:r>
            <a:r>
              <a:rPr kumimoji="0" lang="en-US" sz="1400" b="0" dirty="0" smtClean="0">
                <a:solidFill>
                  <a:srgbClr val="000000"/>
                </a:solidFill>
                <a:latin typeface="+mj-lt"/>
                <a:cs typeface="Times New Roman" pitchFamily="18" charset="0"/>
              </a:rPr>
              <a:t>rate (%)</a:t>
            </a:r>
            <a:endParaRPr lang="en-US" sz="1400" b="0" dirty="0">
              <a:solidFill>
                <a:schemeClr val="tx1"/>
              </a:solidFill>
              <a:latin typeface="+mj-lt"/>
              <a:cs typeface="Times New Roman" pitchFamily="18" charset="0"/>
            </a:endParaRPr>
          </a:p>
        </p:txBody>
      </p:sp>
      <p:sp>
        <p:nvSpPr>
          <p:cNvPr id="120" name="Rectangle 9"/>
          <p:cNvSpPr>
            <a:spLocks noChangeArrowheads="1"/>
          </p:cNvSpPr>
          <p:nvPr/>
        </p:nvSpPr>
        <p:spPr bwMode="auto">
          <a:xfrm>
            <a:off x="5743943" y="2088258"/>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a:t>
            </a:r>
            <a:endParaRPr kumimoji="0" lang="en-US" sz="1600" b="0" dirty="0">
              <a:solidFill>
                <a:schemeClr val="tx1"/>
              </a:solidFill>
              <a:latin typeface="+mj-lt"/>
              <a:cs typeface="Times New Roman" pitchFamily="18" charset="0"/>
            </a:endParaRPr>
          </a:p>
        </p:txBody>
      </p:sp>
      <p:sp>
        <p:nvSpPr>
          <p:cNvPr id="121" name="Rectangle 10"/>
          <p:cNvSpPr>
            <a:spLocks noChangeArrowheads="1"/>
          </p:cNvSpPr>
          <p:nvPr/>
        </p:nvSpPr>
        <p:spPr bwMode="auto">
          <a:xfrm>
            <a:off x="6360836"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1</a:t>
            </a:r>
            <a:endParaRPr kumimoji="0" lang="en-US" sz="1400" b="0">
              <a:solidFill>
                <a:schemeClr val="tx1"/>
              </a:solidFill>
              <a:latin typeface="+mj-lt"/>
              <a:cs typeface="Times New Roman" pitchFamily="18" charset="0"/>
            </a:endParaRPr>
          </a:p>
        </p:txBody>
      </p:sp>
      <p:sp>
        <p:nvSpPr>
          <p:cNvPr id="122" name="Rectangle 11"/>
          <p:cNvSpPr>
            <a:spLocks noChangeArrowheads="1"/>
          </p:cNvSpPr>
          <p:nvPr/>
        </p:nvSpPr>
        <p:spPr bwMode="auto">
          <a:xfrm>
            <a:off x="5734418" y="1475483"/>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a:t>
            </a:r>
            <a:endParaRPr kumimoji="0" lang="en-US" sz="1600" b="0">
              <a:solidFill>
                <a:schemeClr val="tx1"/>
              </a:solidFill>
              <a:latin typeface="+mj-lt"/>
              <a:cs typeface="Times New Roman" pitchFamily="18" charset="0"/>
            </a:endParaRPr>
          </a:p>
        </p:txBody>
      </p:sp>
      <p:sp>
        <p:nvSpPr>
          <p:cNvPr id="123" name="Rectangle 12"/>
          <p:cNvSpPr>
            <a:spLocks noChangeArrowheads="1"/>
          </p:cNvSpPr>
          <p:nvPr/>
        </p:nvSpPr>
        <p:spPr bwMode="auto">
          <a:xfrm>
            <a:off x="5737593" y="861120"/>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9</a:t>
            </a:r>
            <a:endParaRPr kumimoji="0" lang="en-US" sz="1600" b="0">
              <a:solidFill>
                <a:schemeClr val="tx1"/>
              </a:solidFill>
              <a:latin typeface="+mj-lt"/>
              <a:cs typeface="Times New Roman" pitchFamily="18" charset="0"/>
            </a:endParaRPr>
          </a:p>
        </p:txBody>
      </p:sp>
      <p:sp>
        <p:nvSpPr>
          <p:cNvPr id="124" name="Line 13"/>
          <p:cNvSpPr>
            <a:spLocks noChangeShapeType="1"/>
          </p:cNvSpPr>
          <p:nvPr/>
        </p:nvSpPr>
        <p:spPr bwMode="auto">
          <a:xfrm flipV="1">
            <a:off x="6416398"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5" name="Line 14"/>
          <p:cNvSpPr>
            <a:spLocks noChangeShapeType="1"/>
          </p:cNvSpPr>
          <p:nvPr/>
        </p:nvSpPr>
        <p:spPr bwMode="auto">
          <a:xfrm flipV="1">
            <a:off x="6959323"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7" name="Line 15"/>
          <p:cNvSpPr>
            <a:spLocks noChangeShapeType="1"/>
          </p:cNvSpPr>
          <p:nvPr/>
        </p:nvSpPr>
        <p:spPr bwMode="auto">
          <a:xfrm flipV="1">
            <a:off x="7486373"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9" name="Rectangle 16"/>
          <p:cNvSpPr>
            <a:spLocks noChangeArrowheads="1"/>
          </p:cNvSpPr>
          <p:nvPr/>
        </p:nvSpPr>
        <p:spPr bwMode="auto">
          <a:xfrm>
            <a:off x="6900586"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2</a:t>
            </a:r>
            <a:endParaRPr kumimoji="0" lang="en-US" sz="1400" b="0">
              <a:solidFill>
                <a:schemeClr val="tx1"/>
              </a:solidFill>
              <a:latin typeface="+mj-lt"/>
              <a:cs typeface="Times New Roman" pitchFamily="18" charset="0"/>
            </a:endParaRPr>
          </a:p>
        </p:txBody>
      </p:sp>
      <p:sp>
        <p:nvSpPr>
          <p:cNvPr id="131" name="Rectangle 17"/>
          <p:cNvSpPr>
            <a:spLocks noChangeArrowheads="1"/>
          </p:cNvSpPr>
          <p:nvPr/>
        </p:nvSpPr>
        <p:spPr bwMode="auto">
          <a:xfrm>
            <a:off x="7438748"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3</a:t>
            </a:r>
            <a:endParaRPr kumimoji="0" lang="en-US" sz="1400" b="0">
              <a:solidFill>
                <a:schemeClr val="tx1"/>
              </a:solidFill>
              <a:latin typeface="+mj-lt"/>
              <a:cs typeface="Times New Roman" pitchFamily="18" charset="0"/>
            </a:endParaRPr>
          </a:p>
        </p:txBody>
      </p:sp>
      <p:sp>
        <p:nvSpPr>
          <p:cNvPr id="132" name="Rectangle 18"/>
          <p:cNvSpPr>
            <a:spLocks noChangeArrowheads="1"/>
          </p:cNvSpPr>
          <p:nvPr/>
        </p:nvSpPr>
        <p:spPr bwMode="auto">
          <a:xfrm>
            <a:off x="7962623" y="286155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4</a:t>
            </a:r>
            <a:endParaRPr kumimoji="0" lang="en-US" sz="1400" b="0">
              <a:solidFill>
                <a:schemeClr val="tx1"/>
              </a:solidFill>
              <a:latin typeface="+mj-lt"/>
              <a:cs typeface="Times New Roman" pitchFamily="18" charset="0"/>
            </a:endParaRPr>
          </a:p>
        </p:txBody>
      </p:sp>
      <p:sp>
        <p:nvSpPr>
          <p:cNvPr id="133" name="Line 20"/>
          <p:cNvSpPr>
            <a:spLocks noChangeShapeType="1"/>
          </p:cNvSpPr>
          <p:nvPr/>
        </p:nvSpPr>
        <p:spPr bwMode="auto">
          <a:xfrm flipH="1">
            <a:off x="5886173" y="1610609"/>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4" name="Line 21"/>
          <p:cNvSpPr>
            <a:spLocks noChangeShapeType="1"/>
          </p:cNvSpPr>
          <p:nvPr/>
        </p:nvSpPr>
        <p:spPr bwMode="auto">
          <a:xfrm flipH="1">
            <a:off x="5886173" y="978784"/>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5" name="Line 22"/>
          <p:cNvSpPr>
            <a:spLocks noChangeShapeType="1"/>
          </p:cNvSpPr>
          <p:nvPr/>
        </p:nvSpPr>
        <p:spPr bwMode="auto">
          <a:xfrm flipH="1">
            <a:off x="5886173" y="2223384"/>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6" name="Line 24"/>
          <p:cNvSpPr>
            <a:spLocks noChangeShapeType="1"/>
          </p:cNvSpPr>
          <p:nvPr/>
        </p:nvSpPr>
        <p:spPr bwMode="auto">
          <a:xfrm>
            <a:off x="5886173" y="2852034"/>
            <a:ext cx="2132013" cy="0"/>
          </a:xfrm>
          <a:prstGeom prst="line">
            <a:avLst/>
          </a:prstGeom>
          <a:noFill/>
          <a:ln w="28575">
            <a:solidFill>
              <a:srgbClr val="000000"/>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138" name="Line 42"/>
          <p:cNvSpPr>
            <a:spLocks noChangeShapeType="1"/>
          </p:cNvSpPr>
          <p:nvPr/>
        </p:nvSpPr>
        <p:spPr bwMode="auto">
          <a:xfrm flipV="1">
            <a:off x="8000723" y="2745671"/>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139" name="Group 56"/>
          <p:cNvGrpSpPr>
            <a:grpSpLocks/>
          </p:cNvGrpSpPr>
          <p:nvPr/>
        </p:nvGrpSpPr>
        <p:grpSpPr bwMode="auto">
          <a:xfrm>
            <a:off x="5777469" y="3132469"/>
            <a:ext cx="2708275" cy="158750"/>
            <a:chOff x="1664" y="3005"/>
            <a:chExt cx="1706" cy="100"/>
          </a:xfrm>
        </p:grpSpPr>
        <p:sp>
          <p:nvSpPr>
            <p:cNvPr id="140" name="Rectangle 57"/>
            <p:cNvSpPr>
              <a:spLocks noChangeArrowheads="1"/>
            </p:cNvSpPr>
            <p:nvPr/>
          </p:nvSpPr>
          <p:spPr bwMode="auto">
            <a:xfrm>
              <a:off x="1664" y="3005"/>
              <a:ext cx="131" cy="9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a:solidFill>
                    <a:srgbClr val="000000"/>
                  </a:solidFill>
                  <a:latin typeface="+mj-lt"/>
                  <a:cs typeface="Times New Roman" pitchFamily="18" charset="0"/>
                </a:rPr>
                <a:t>(a)</a:t>
              </a:r>
              <a:endParaRPr kumimoji="0" lang="en-US" sz="1400" b="0" i="1">
                <a:solidFill>
                  <a:schemeClr val="tx1"/>
                </a:solidFill>
                <a:latin typeface="+mj-lt"/>
                <a:cs typeface="Times New Roman" pitchFamily="18" charset="0"/>
              </a:endParaRPr>
            </a:p>
          </p:txBody>
        </p:sp>
        <p:sp>
          <p:nvSpPr>
            <p:cNvPr id="141" name="Rectangle 58"/>
            <p:cNvSpPr>
              <a:spLocks noChangeArrowheads="1"/>
            </p:cNvSpPr>
            <p:nvPr/>
          </p:nvSpPr>
          <p:spPr bwMode="auto">
            <a:xfrm>
              <a:off x="1789" y="3010"/>
              <a:ext cx="1581" cy="9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latin typeface="+mj-lt"/>
                  <a:cs typeface="Times New Roman" pitchFamily="18" charset="0"/>
                </a:rPr>
                <a:t> Growth rate of the money supply.</a:t>
              </a:r>
              <a:r>
                <a:rPr kumimoji="0" lang="en-US" sz="1400" b="0" i="1" dirty="0">
                  <a:solidFill>
                    <a:srgbClr val="000000"/>
                  </a:solidFill>
                  <a:latin typeface="+mj-lt"/>
                  <a:cs typeface="Times New Roman" pitchFamily="18" charset="0"/>
                </a:rPr>
                <a:t> </a:t>
              </a:r>
            </a:p>
          </p:txBody>
        </p:sp>
      </p:grpSp>
      <p:sp>
        <p:nvSpPr>
          <p:cNvPr id="144" name="Rectangle 64"/>
          <p:cNvSpPr>
            <a:spLocks noChangeArrowheads="1"/>
          </p:cNvSpPr>
          <p:nvPr/>
        </p:nvSpPr>
        <p:spPr bwMode="auto">
          <a:xfrm>
            <a:off x="8083273" y="2326571"/>
            <a:ext cx="65" cy="276999"/>
          </a:xfrm>
          <a:prstGeom prst="rect">
            <a:avLst/>
          </a:prstGeom>
          <a:noFill/>
          <a:ln w="9525">
            <a:noFill/>
            <a:miter lim="800000"/>
            <a:headEnd/>
            <a:tailEnd/>
          </a:ln>
        </p:spPr>
        <p:txBody>
          <a:bodyPr wrap="none" lIns="0" tIns="0" rIns="0" bIns="0">
            <a:prstTxWarp prst="textNoShape">
              <a:avLst/>
            </a:prstTxWarp>
            <a:spAutoFit/>
          </a:bodyPr>
          <a:lstStyle/>
          <a:p>
            <a:endParaRPr kumimoji="0" lang="en-US" b="0">
              <a:solidFill>
                <a:schemeClr val="tx1"/>
              </a:solidFill>
              <a:latin typeface="+mj-lt"/>
              <a:cs typeface="Times New Roman" pitchFamily="18" charset="0"/>
            </a:endParaRPr>
          </a:p>
        </p:txBody>
      </p:sp>
      <p:sp>
        <p:nvSpPr>
          <p:cNvPr id="145" name="Rectangle 67"/>
          <p:cNvSpPr>
            <a:spLocks noChangeArrowheads="1"/>
          </p:cNvSpPr>
          <p:nvPr/>
        </p:nvSpPr>
        <p:spPr bwMode="auto">
          <a:xfrm>
            <a:off x="6549748" y="2096384"/>
            <a:ext cx="90730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 growth</a:t>
            </a:r>
            <a:endParaRPr kumimoji="0" lang="en-US" sz="1600" b="0" dirty="0">
              <a:solidFill>
                <a:schemeClr val="tx1"/>
              </a:solidFill>
              <a:latin typeface="+mj-lt"/>
              <a:cs typeface="Times New Roman" pitchFamily="18" charset="0"/>
            </a:endParaRPr>
          </a:p>
        </p:txBody>
      </p:sp>
      <p:sp>
        <p:nvSpPr>
          <p:cNvPr id="146" name="Freeform 68"/>
          <p:cNvSpPr>
            <a:spLocks/>
          </p:cNvSpPr>
          <p:nvPr/>
        </p:nvSpPr>
        <p:spPr bwMode="auto">
          <a:xfrm>
            <a:off x="5898873" y="2213859"/>
            <a:ext cx="546100" cy="28575"/>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7" name="Freeform 80"/>
          <p:cNvSpPr>
            <a:spLocks/>
          </p:cNvSpPr>
          <p:nvPr/>
        </p:nvSpPr>
        <p:spPr bwMode="auto">
          <a:xfrm>
            <a:off x="6417986" y="1191509"/>
            <a:ext cx="26987" cy="1036637"/>
          </a:xfrm>
          <a:custGeom>
            <a:avLst/>
            <a:gdLst>
              <a:gd name="T0" fmla="*/ 25 w 52"/>
              <a:gd name="T1" fmla="*/ 0 h 1957"/>
              <a:gd name="T2" fmla="*/ 0 w 52"/>
              <a:gd name="T3" fmla="*/ 26 h 1957"/>
              <a:gd name="T4" fmla="*/ 0 w 52"/>
              <a:gd name="T5" fmla="*/ 1957 h 1957"/>
              <a:gd name="T6" fmla="*/ 52 w 52"/>
              <a:gd name="T7" fmla="*/ 1957 h 1957"/>
              <a:gd name="T8" fmla="*/ 52 w 52"/>
              <a:gd name="T9" fmla="*/ 26 h 1957"/>
              <a:gd name="T10" fmla="*/ 25 w 52"/>
              <a:gd name="T11" fmla="*/ 0 h 1957"/>
              <a:gd name="T12" fmla="*/ 0 w 52"/>
              <a:gd name="T13" fmla="*/ 0 h 1957"/>
              <a:gd name="T14" fmla="*/ 0 w 52"/>
              <a:gd name="T15" fmla="*/ 26 h 1957"/>
              <a:gd name="T16" fmla="*/ 25 w 52"/>
              <a:gd name="T17" fmla="*/ 0 h 1957"/>
              <a:gd name="T18" fmla="*/ 25 w 52"/>
              <a:gd name="T19" fmla="*/ 0 h 19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957"/>
              <a:gd name="T32" fmla="*/ 52 w 52"/>
              <a:gd name="T33" fmla="*/ 1957 h 19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957">
                <a:moveTo>
                  <a:pt x="25" y="0"/>
                </a:moveTo>
                <a:lnTo>
                  <a:pt x="0" y="26"/>
                </a:lnTo>
                <a:lnTo>
                  <a:pt x="0" y="1957"/>
                </a:lnTo>
                <a:lnTo>
                  <a:pt x="52" y="1957"/>
                </a:lnTo>
                <a:lnTo>
                  <a:pt x="52" y="26"/>
                </a:lnTo>
                <a:lnTo>
                  <a:pt x="25" y="0"/>
                </a:lnTo>
                <a:lnTo>
                  <a:pt x="0" y="0"/>
                </a:lnTo>
                <a:lnTo>
                  <a:pt x="0" y="26"/>
                </a:lnTo>
                <a:lnTo>
                  <a:pt x="25" y="0"/>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8" name="Rectangle 83"/>
          <p:cNvSpPr>
            <a:spLocks noChangeArrowheads="1"/>
          </p:cNvSpPr>
          <p:nvPr/>
        </p:nvSpPr>
        <p:spPr bwMode="auto">
          <a:xfrm>
            <a:off x="6760886" y="912109"/>
            <a:ext cx="90730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8% growth</a:t>
            </a:r>
            <a:endParaRPr kumimoji="0" lang="en-US" sz="1600" b="0" dirty="0">
              <a:solidFill>
                <a:schemeClr val="tx1"/>
              </a:solidFill>
              <a:latin typeface="+mj-lt"/>
              <a:cs typeface="Times New Roman" pitchFamily="18" charset="0"/>
            </a:endParaRPr>
          </a:p>
        </p:txBody>
      </p:sp>
      <p:grpSp>
        <p:nvGrpSpPr>
          <p:cNvPr id="149" name="Group 88"/>
          <p:cNvGrpSpPr>
            <a:grpSpLocks/>
          </p:cNvGrpSpPr>
          <p:nvPr/>
        </p:nvGrpSpPr>
        <p:grpSpPr bwMode="auto">
          <a:xfrm>
            <a:off x="6425923" y="1189921"/>
            <a:ext cx="1568450" cy="28575"/>
            <a:chOff x="1800" y="2754"/>
            <a:chExt cx="988" cy="18"/>
          </a:xfrm>
        </p:grpSpPr>
        <p:sp>
          <p:nvSpPr>
            <p:cNvPr id="150" name="Freeform 84"/>
            <p:cNvSpPr>
              <a:spLocks/>
            </p:cNvSpPr>
            <p:nvPr/>
          </p:nvSpPr>
          <p:spPr bwMode="auto">
            <a:xfrm>
              <a:off x="1800"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6" name="Freeform 85"/>
            <p:cNvSpPr>
              <a:spLocks/>
            </p:cNvSpPr>
            <p:nvPr/>
          </p:nvSpPr>
          <p:spPr bwMode="auto">
            <a:xfrm>
              <a:off x="2128"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7" name="Freeform 86"/>
            <p:cNvSpPr>
              <a:spLocks/>
            </p:cNvSpPr>
            <p:nvPr/>
          </p:nvSpPr>
          <p:spPr bwMode="auto">
            <a:xfrm>
              <a:off x="2444"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grpSp>
      <p:cxnSp>
        <p:nvCxnSpPr>
          <p:cNvPr id="6" name="Straight Connector 5"/>
          <p:cNvCxnSpPr/>
          <p:nvPr/>
        </p:nvCxnSpPr>
        <p:spPr>
          <a:xfrm flipV="1">
            <a:off x="5893922" y="767167"/>
            <a:ext cx="12700" cy="20926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61" name="Text Box 4" descr="Parchment"/>
          <p:cNvSpPr txBox="1">
            <a:spLocks noChangeArrowheads="1"/>
          </p:cNvSpPr>
          <p:nvPr/>
        </p:nvSpPr>
        <p:spPr bwMode="auto">
          <a:xfrm>
            <a:off x="5410965" y="3658689"/>
            <a:ext cx="883255" cy="5170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mj-lt"/>
                <a:cs typeface="Times New Roman" pitchFamily="18" charset="0"/>
              </a:rPr>
              <a:t>Price level</a:t>
            </a:r>
            <a:br>
              <a:rPr kumimoji="0" lang="en-US" sz="1400" b="0">
                <a:solidFill>
                  <a:srgbClr val="000000"/>
                </a:solidFill>
                <a:latin typeface="+mj-lt"/>
                <a:cs typeface="Times New Roman" pitchFamily="18" charset="0"/>
              </a:rPr>
            </a:br>
            <a:r>
              <a:rPr kumimoji="0" lang="en-US" sz="1400" b="0" i="1">
                <a:solidFill>
                  <a:srgbClr val="000000"/>
                </a:solidFill>
                <a:latin typeface="+mj-lt"/>
                <a:cs typeface="Times New Roman" pitchFamily="18" charset="0"/>
              </a:rPr>
              <a:t>(ratio scale)</a:t>
            </a:r>
            <a:br>
              <a:rPr kumimoji="0" lang="en-US" sz="1400" b="0" i="1">
                <a:solidFill>
                  <a:srgbClr val="000000"/>
                </a:solidFill>
                <a:latin typeface="+mj-lt"/>
                <a:cs typeface="Times New Roman" pitchFamily="18" charset="0"/>
              </a:rPr>
            </a:br>
            <a:endParaRPr lang="en-US" sz="1400" b="0" i="1">
              <a:solidFill>
                <a:schemeClr val="tx1"/>
              </a:solidFill>
              <a:latin typeface="+mj-lt"/>
              <a:cs typeface="Times New Roman" pitchFamily="18" charset="0"/>
            </a:endParaRPr>
          </a:p>
        </p:txBody>
      </p:sp>
      <p:sp>
        <p:nvSpPr>
          <p:cNvPr id="162" name="Line 27"/>
          <p:cNvSpPr>
            <a:spLocks noChangeShapeType="1"/>
          </p:cNvSpPr>
          <p:nvPr/>
        </p:nvSpPr>
        <p:spPr bwMode="auto">
          <a:xfrm>
            <a:off x="5899559" y="5989336"/>
            <a:ext cx="2195512"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a:latin typeface="+mj-lt"/>
              <a:cs typeface="Times New Roman" pitchFamily="18" charset="0"/>
            </a:endParaRPr>
          </a:p>
        </p:txBody>
      </p:sp>
      <p:sp>
        <p:nvSpPr>
          <p:cNvPr id="163" name="Rectangle 28" descr="Parchment"/>
          <p:cNvSpPr>
            <a:spLocks noChangeArrowheads="1"/>
          </p:cNvSpPr>
          <p:nvPr/>
        </p:nvSpPr>
        <p:spPr bwMode="auto">
          <a:xfrm>
            <a:off x="8152221" y="5795661"/>
            <a:ext cx="362279" cy="39395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a:solidFill>
                  <a:srgbClr val="000000"/>
                </a:solidFill>
                <a:latin typeface="+mj-lt"/>
                <a:cs typeface="Times New Roman" pitchFamily="18" charset="0"/>
              </a:rPr>
              <a:t>Real</a:t>
            </a:r>
            <a:br>
              <a:rPr kumimoji="0" lang="en-US" sz="1600" b="0">
                <a:solidFill>
                  <a:srgbClr val="000000"/>
                </a:solidFill>
                <a:latin typeface="+mj-lt"/>
                <a:cs typeface="Times New Roman" pitchFamily="18" charset="0"/>
              </a:rPr>
            </a:br>
            <a:r>
              <a:rPr kumimoji="0" lang="en-US" sz="1600" b="0">
                <a:solidFill>
                  <a:srgbClr val="000000"/>
                </a:solidFill>
                <a:latin typeface="+mj-lt"/>
                <a:cs typeface="Times New Roman" pitchFamily="18" charset="0"/>
              </a:rPr>
              <a:t>GDP</a:t>
            </a:r>
            <a:endParaRPr kumimoji="0" lang="en-US" sz="1600" b="0">
              <a:solidFill>
                <a:schemeClr val="tx1"/>
              </a:solidFill>
              <a:latin typeface="+mj-lt"/>
              <a:cs typeface="Times New Roman" pitchFamily="18" charset="0"/>
            </a:endParaRPr>
          </a:p>
        </p:txBody>
      </p:sp>
      <p:grpSp>
        <p:nvGrpSpPr>
          <p:cNvPr id="164" name="Group 98"/>
          <p:cNvGrpSpPr>
            <a:grpSpLocks/>
          </p:cNvGrpSpPr>
          <p:nvPr/>
        </p:nvGrpSpPr>
        <p:grpSpPr bwMode="auto">
          <a:xfrm>
            <a:off x="6012271" y="4217687"/>
            <a:ext cx="1905000" cy="1649413"/>
            <a:chOff x="3704" y="2640"/>
            <a:chExt cx="1200" cy="1039"/>
          </a:xfrm>
        </p:grpSpPr>
        <p:sp>
          <p:nvSpPr>
            <p:cNvPr id="165" name="Freeform 30"/>
            <p:cNvSpPr>
              <a:spLocks/>
            </p:cNvSpPr>
            <p:nvPr/>
          </p:nvSpPr>
          <p:spPr bwMode="auto">
            <a:xfrm>
              <a:off x="3704" y="2640"/>
              <a:ext cx="992" cy="924"/>
            </a:xfrm>
            <a:custGeom>
              <a:avLst/>
              <a:gdLst>
                <a:gd name="T0" fmla="*/ 3116 w 3169"/>
                <a:gd name="T1" fmla="*/ 2922 h 2955"/>
                <a:gd name="T2" fmla="*/ 3012 w 3169"/>
                <a:gd name="T3" fmla="*/ 2859 h 2955"/>
                <a:gd name="T4" fmla="*/ 2911 w 3169"/>
                <a:gd name="T5" fmla="*/ 2795 h 2955"/>
                <a:gd name="T6" fmla="*/ 2813 w 3169"/>
                <a:gd name="T7" fmla="*/ 2734 h 2955"/>
                <a:gd name="T8" fmla="*/ 2717 w 3169"/>
                <a:gd name="T9" fmla="*/ 2673 h 2955"/>
                <a:gd name="T10" fmla="*/ 2623 w 3169"/>
                <a:gd name="T11" fmla="*/ 2611 h 2955"/>
                <a:gd name="T12" fmla="*/ 2532 w 3169"/>
                <a:gd name="T13" fmla="*/ 2551 h 2955"/>
                <a:gd name="T14" fmla="*/ 2444 w 3169"/>
                <a:gd name="T15" fmla="*/ 2492 h 2955"/>
                <a:gd name="T16" fmla="*/ 2357 w 3169"/>
                <a:gd name="T17" fmla="*/ 2433 h 2955"/>
                <a:gd name="T18" fmla="*/ 2274 w 3169"/>
                <a:gd name="T19" fmla="*/ 2375 h 2955"/>
                <a:gd name="T20" fmla="*/ 2192 w 3169"/>
                <a:gd name="T21" fmla="*/ 2317 h 2955"/>
                <a:gd name="T22" fmla="*/ 2111 w 3169"/>
                <a:gd name="T23" fmla="*/ 2260 h 2955"/>
                <a:gd name="T24" fmla="*/ 2035 w 3169"/>
                <a:gd name="T25" fmla="*/ 2203 h 2955"/>
                <a:gd name="T26" fmla="*/ 1959 w 3169"/>
                <a:gd name="T27" fmla="*/ 2148 h 2955"/>
                <a:gd name="T28" fmla="*/ 1886 w 3169"/>
                <a:gd name="T29" fmla="*/ 2092 h 2955"/>
                <a:gd name="T30" fmla="*/ 1813 w 3169"/>
                <a:gd name="T31" fmla="*/ 2036 h 2955"/>
                <a:gd name="T32" fmla="*/ 1743 w 3169"/>
                <a:gd name="T33" fmla="*/ 1982 h 2955"/>
                <a:gd name="T34" fmla="*/ 1675 w 3169"/>
                <a:gd name="T35" fmla="*/ 1927 h 2955"/>
                <a:gd name="T36" fmla="*/ 1610 w 3169"/>
                <a:gd name="T37" fmla="*/ 1872 h 2955"/>
                <a:gd name="T38" fmla="*/ 1545 w 3169"/>
                <a:gd name="T39" fmla="*/ 1818 h 2955"/>
                <a:gd name="T40" fmla="*/ 1482 w 3169"/>
                <a:gd name="T41" fmla="*/ 1764 h 2955"/>
                <a:gd name="T42" fmla="*/ 1421 w 3169"/>
                <a:gd name="T43" fmla="*/ 1710 h 2955"/>
                <a:gd name="T44" fmla="*/ 1361 w 3169"/>
                <a:gd name="T45" fmla="*/ 1656 h 2955"/>
                <a:gd name="T46" fmla="*/ 1302 w 3169"/>
                <a:gd name="T47" fmla="*/ 1603 h 2955"/>
                <a:gd name="T48" fmla="*/ 1245 w 3169"/>
                <a:gd name="T49" fmla="*/ 1549 h 2955"/>
                <a:gd name="T50" fmla="*/ 1189 w 3169"/>
                <a:gd name="T51" fmla="*/ 1496 h 2955"/>
                <a:gd name="T52" fmla="*/ 1134 w 3169"/>
                <a:gd name="T53" fmla="*/ 1442 h 2955"/>
                <a:gd name="T54" fmla="*/ 1080 w 3169"/>
                <a:gd name="T55" fmla="*/ 1389 h 2955"/>
                <a:gd name="T56" fmla="*/ 1028 w 3169"/>
                <a:gd name="T57" fmla="*/ 1336 h 2955"/>
                <a:gd name="T58" fmla="*/ 977 w 3169"/>
                <a:gd name="T59" fmla="*/ 1282 h 2955"/>
                <a:gd name="T60" fmla="*/ 927 w 3169"/>
                <a:gd name="T61" fmla="*/ 1228 h 2955"/>
                <a:gd name="T62" fmla="*/ 878 w 3169"/>
                <a:gd name="T63" fmla="*/ 1175 h 2955"/>
                <a:gd name="T64" fmla="*/ 830 w 3169"/>
                <a:gd name="T65" fmla="*/ 1120 h 2955"/>
                <a:gd name="T66" fmla="*/ 782 w 3169"/>
                <a:gd name="T67" fmla="*/ 1066 h 2955"/>
                <a:gd name="T68" fmla="*/ 735 w 3169"/>
                <a:gd name="T69" fmla="*/ 1011 h 2955"/>
                <a:gd name="T70" fmla="*/ 689 w 3169"/>
                <a:gd name="T71" fmla="*/ 955 h 2955"/>
                <a:gd name="T72" fmla="*/ 644 w 3169"/>
                <a:gd name="T73" fmla="*/ 900 h 2955"/>
                <a:gd name="T74" fmla="*/ 598 w 3169"/>
                <a:gd name="T75" fmla="*/ 844 h 2955"/>
                <a:gd name="T76" fmla="*/ 554 w 3169"/>
                <a:gd name="T77" fmla="*/ 788 h 2955"/>
                <a:gd name="T78" fmla="*/ 511 w 3169"/>
                <a:gd name="T79" fmla="*/ 731 h 2955"/>
                <a:gd name="T80" fmla="*/ 467 w 3169"/>
                <a:gd name="T81" fmla="*/ 673 h 2955"/>
                <a:gd name="T82" fmla="*/ 424 w 3169"/>
                <a:gd name="T83" fmla="*/ 615 h 2955"/>
                <a:gd name="T84" fmla="*/ 382 w 3169"/>
                <a:gd name="T85" fmla="*/ 557 h 2955"/>
                <a:gd name="T86" fmla="*/ 339 w 3169"/>
                <a:gd name="T87" fmla="*/ 498 h 2955"/>
                <a:gd name="T88" fmla="*/ 297 w 3169"/>
                <a:gd name="T89" fmla="*/ 438 h 2955"/>
                <a:gd name="T90" fmla="*/ 255 w 3169"/>
                <a:gd name="T91" fmla="*/ 378 h 2955"/>
                <a:gd name="T92" fmla="*/ 212 w 3169"/>
                <a:gd name="T93" fmla="*/ 318 h 2955"/>
                <a:gd name="T94" fmla="*/ 170 w 3169"/>
                <a:gd name="T95" fmla="*/ 255 h 2955"/>
                <a:gd name="T96" fmla="*/ 128 w 3169"/>
                <a:gd name="T97" fmla="*/ 193 h 2955"/>
                <a:gd name="T98" fmla="*/ 86 w 3169"/>
                <a:gd name="T99" fmla="*/ 129 h 2955"/>
                <a:gd name="T100" fmla="*/ 42 w 3169"/>
                <a:gd name="T101" fmla="*/ 66 h 2955"/>
                <a:gd name="T102" fmla="*/ 0 w 3169"/>
                <a:gd name="T103" fmla="*/ 0 h 2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69"/>
                <a:gd name="T157" fmla="*/ 0 h 2955"/>
                <a:gd name="T158" fmla="*/ 3169 w 3169"/>
                <a:gd name="T159" fmla="*/ 2955 h 29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69" h="2955">
                  <a:moveTo>
                    <a:pt x="3169" y="2955"/>
                  </a:moveTo>
                  <a:lnTo>
                    <a:pt x="3116" y="2922"/>
                  </a:lnTo>
                  <a:lnTo>
                    <a:pt x="3064" y="2891"/>
                  </a:lnTo>
                  <a:lnTo>
                    <a:pt x="3012" y="2859"/>
                  </a:lnTo>
                  <a:lnTo>
                    <a:pt x="2961" y="2828"/>
                  </a:lnTo>
                  <a:lnTo>
                    <a:pt x="2911" y="2795"/>
                  </a:lnTo>
                  <a:lnTo>
                    <a:pt x="2862" y="2764"/>
                  </a:lnTo>
                  <a:lnTo>
                    <a:pt x="2813" y="2734"/>
                  </a:lnTo>
                  <a:lnTo>
                    <a:pt x="2764" y="2703"/>
                  </a:lnTo>
                  <a:lnTo>
                    <a:pt x="2717" y="2673"/>
                  </a:lnTo>
                  <a:lnTo>
                    <a:pt x="2670" y="2641"/>
                  </a:lnTo>
                  <a:lnTo>
                    <a:pt x="2623" y="2611"/>
                  </a:lnTo>
                  <a:lnTo>
                    <a:pt x="2578" y="2581"/>
                  </a:lnTo>
                  <a:lnTo>
                    <a:pt x="2532" y="2551"/>
                  </a:lnTo>
                  <a:lnTo>
                    <a:pt x="2487" y="2521"/>
                  </a:lnTo>
                  <a:lnTo>
                    <a:pt x="2444" y="2492"/>
                  </a:lnTo>
                  <a:lnTo>
                    <a:pt x="2401" y="2462"/>
                  </a:lnTo>
                  <a:lnTo>
                    <a:pt x="2357" y="2433"/>
                  </a:lnTo>
                  <a:lnTo>
                    <a:pt x="2315" y="2404"/>
                  </a:lnTo>
                  <a:lnTo>
                    <a:pt x="2274" y="2375"/>
                  </a:lnTo>
                  <a:lnTo>
                    <a:pt x="2233" y="2346"/>
                  </a:lnTo>
                  <a:lnTo>
                    <a:pt x="2192" y="2317"/>
                  </a:lnTo>
                  <a:lnTo>
                    <a:pt x="2151" y="2289"/>
                  </a:lnTo>
                  <a:lnTo>
                    <a:pt x="2111" y="2260"/>
                  </a:lnTo>
                  <a:lnTo>
                    <a:pt x="2072" y="2232"/>
                  </a:lnTo>
                  <a:lnTo>
                    <a:pt x="2035" y="2203"/>
                  </a:lnTo>
                  <a:lnTo>
                    <a:pt x="1996" y="2176"/>
                  </a:lnTo>
                  <a:lnTo>
                    <a:pt x="1959" y="2148"/>
                  </a:lnTo>
                  <a:lnTo>
                    <a:pt x="1921" y="2120"/>
                  </a:lnTo>
                  <a:lnTo>
                    <a:pt x="1886" y="2092"/>
                  </a:lnTo>
                  <a:lnTo>
                    <a:pt x="1849" y="2064"/>
                  </a:lnTo>
                  <a:lnTo>
                    <a:pt x="1813" y="2036"/>
                  </a:lnTo>
                  <a:lnTo>
                    <a:pt x="1779" y="2008"/>
                  </a:lnTo>
                  <a:lnTo>
                    <a:pt x="1743" y="1982"/>
                  </a:lnTo>
                  <a:lnTo>
                    <a:pt x="1710" y="1954"/>
                  </a:lnTo>
                  <a:lnTo>
                    <a:pt x="1675" y="1927"/>
                  </a:lnTo>
                  <a:lnTo>
                    <a:pt x="1642" y="1899"/>
                  </a:lnTo>
                  <a:lnTo>
                    <a:pt x="1610" y="1872"/>
                  </a:lnTo>
                  <a:lnTo>
                    <a:pt x="1576" y="1845"/>
                  </a:lnTo>
                  <a:lnTo>
                    <a:pt x="1545" y="1818"/>
                  </a:lnTo>
                  <a:lnTo>
                    <a:pt x="1513" y="1791"/>
                  </a:lnTo>
                  <a:lnTo>
                    <a:pt x="1482" y="1764"/>
                  </a:lnTo>
                  <a:lnTo>
                    <a:pt x="1451" y="1738"/>
                  </a:lnTo>
                  <a:lnTo>
                    <a:pt x="1421" y="1710"/>
                  </a:lnTo>
                  <a:lnTo>
                    <a:pt x="1391" y="1683"/>
                  </a:lnTo>
                  <a:lnTo>
                    <a:pt x="1361" y="1656"/>
                  </a:lnTo>
                  <a:lnTo>
                    <a:pt x="1330" y="1629"/>
                  </a:lnTo>
                  <a:lnTo>
                    <a:pt x="1302" y="1603"/>
                  </a:lnTo>
                  <a:lnTo>
                    <a:pt x="1273" y="1576"/>
                  </a:lnTo>
                  <a:lnTo>
                    <a:pt x="1245" y="1549"/>
                  </a:lnTo>
                  <a:lnTo>
                    <a:pt x="1216" y="1523"/>
                  </a:lnTo>
                  <a:lnTo>
                    <a:pt x="1189" y="1496"/>
                  </a:lnTo>
                  <a:lnTo>
                    <a:pt x="1161" y="1469"/>
                  </a:lnTo>
                  <a:lnTo>
                    <a:pt x="1134" y="1442"/>
                  </a:lnTo>
                  <a:lnTo>
                    <a:pt x="1107" y="1416"/>
                  </a:lnTo>
                  <a:lnTo>
                    <a:pt x="1080" y="1389"/>
                  </a:lnTo>
                  <a:lnTo>
                    <a:pt x="1055" y="1362"/>
                  </a:lnTo>
                  <a:lnTo>
                    <a:pt x="1028" y="1336"/>
                  </a:lnTo>
                  <a:lnTo>
                    <a:pt x="1002" y="1310"/>
                  </a:lnTo>
                  <a:lnTo>
                    <a:pt x="977" y="1282"/>
                  </a:lnTo>
                  <a:lnTo>
                    <a:pt x="952" y="1255"/>
                  </a:lnTo>
                  <a:lnTo>
                    <a:pt x="927" y="1228"/>
                  </a:lnTo>
                  <a:lnTo>
                    <a:pt x="902" y="1202"/>
                  </a:lnTo>
                  <a:lnTo>
                    <a:pt x="878" y="1175"/>
                  </a:lnTo>
                  <a:lnTo>
                    <a:pt x="853" y="1147"/>
                  </a:lnTo>
                  <a:lnTo>
                    <a:pt x="830" y="1120"/>
                  </a:lnTo>
                  <a:lnTo>
                    <a:pt x="805" y="1092"/>
                  </a:lnTo>
                  <a:lnTo>
                    <a:pt x="782" y="1066"/>
                  </a:lnTo>
                  <a:lnTo>
                    <a:pt x="759" y="1038"/>
                  </a:lnTo>
                  <a:lnTo>
                    <a:pt x="735" y="1011"/>
                  </a:lnTo>
                  <a:lnTo>
                    <a:pt x="712" y="983"/>
                  </a:lnTo>
                  <a:lnTo>
                    <a:pt x="689" y="955"/>
                  </a:lnTo>
                  <a:lnTo>
                    <a:pt x="666" y="927"/>
                  </a:lnTo>
                  <a:lnTo>
                    <a:pt x="644" y="900"/>
                  </a:lnTo>
                  <a:lnTo>
                    <a:pt x="621" y="872"/>
                  </a:lnTo>
                  <a:lnTo>
                    <a:pt x="598" y="844"/>
                  </a:lnTo>
                  <a:lnTo>
                    <a:pt x="576" y="816"/>
                  </a:lnTo>
                  <a:lnTo>
                    <a:pt x="554" y="788"/>
                  </a:lnTo>
                  <a:lnTo>
                    <a:pt x="533" y="759"/>
                  </a:lnTo>
                  <a:lnTo>
                    <a:pt x="511" y="731"/>
                  </a:lnTo>
                  <a:lnTo>
                    <a:pt x="489" y="702"/>
                  </a:lnTo>
                  <a:lnTo>
                    <a:pt x="467" y="673"/>
                  </a:lnTo>
                  <a:lnTo>
                    <a:pt x="446" y="644"/>
                  </a:lnTo>
                  <a:lnTo>
                    <a:pt x="424" y="615"/>
                  </a:lnTo>
                  <a:lnTo>
                    <a:pt x="403" y="586"/>
                  </a:lnTo>
                  <a:lnTo>
                    <a:pt x="382" y="557"/>
                  </a:lnTo>
                  <a:lnTo>
                    <a:pt x="360" y="528"/>
                  </a:lnTo>
                  <a:lnTo>
                    <a:pt x="339" y="498"/>
                  </a:lnTo>
                  <a:lnTo>
                    <a:pt x="318" y="468"/>
                  </a:lnTo>
                  <a:lnTo>
                    <a:pt x="297" y="438"/>
                  </a:lnTo>
                  <a:lnTo>
                    <a:pt x="276" y="409"/>
                  </a:lnTo>
                  <a:lnTo>
                    <a:pt x="255" y="378"/>
                  </a:lnTo>
                  <a:lnTo>
                    <a:pt x="234" y="348"/>
                  </a:lnTo>
                  <a:lnTo>
                    <a:pt x="212" y="318"/>
                  </a:lnTo>
                  <a:lnTo>
                    <a:pt x="191" y="287"/>
                  </a:lnTo>
                  <a:lnTo>
                    <a:pt x="170" y="255"/>
                  </a:lnTo>
                  <a:lnTo>
                    <a:pt x="149" y="224"/>
                  </a:lnTo>
                  <a:lnTo>
                    <a:pt x="128" y="193"/>
                  </a:lnTo>
                  <a:lnTo>
                    <a:pt x="107" y="162"/>
                  </a:lnTo>
                  <a:lnTo>
                    <a:pt x="86" y="129"/>
                  </a:lnTo>
                  <a:lnTo>
                    <a:pt x="65" y="98"/>
                  </a:lnTo>
                  <a:lnTo>
                    <a:pt x="42" y="66"/>
                  </a:lnTo>
                  <a:lnTo>
                    <a:pt x="21" y="34"/>
                  </a:lnTo>
                  <a:lnTo>
                    <a:pt x="0" y="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pitchFamily="18" charset="0"/>
              </a:endParaRPr>
            </a:p>
          </p:txBody>
        </p:sp>
        <p:sp>
          <p:nvSpPr>
            <p:cNvPr id="166" name="Rectangle 32"/>
            <p:cNvSpPr>
              <a:spLocks noChangeArrowheads="1"/>
            </p:cNvSpPr>
            <p:nvPr/>
          </p:nvSpPr>
          <p:spPr bwMode="auto">
            <a:xfrm>
              <a:off x="4700" y="3524"/>
              <a:ext cx="20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53ABF"/>
                  </a:solidFill>
                  <a:latin typeface="+mj-lt"/>
                  <a:cs typeface="Times New Roman" pitchFamily="18" charset="0"/>
                </a:rPr>
                <a:t>AD</a:t>
              </a:r>
              <a:r>
                <a:rPr kumimoji="0" lang="en-US" sz="1600" b="1" i="1" baseline="-25000" dirty="0">
                  <a:solidFill>
                    <a:srgbClr val="053ABF"/>
                  </a:solidFill>
                  <a:latin typeface="+mj-lt"/>
                  <a:cs typeface="Times New Roman" pitchFamily="18" charset="0"/>
                </a:rPr>
                <a:t>1</a:t>
              </a:r>
              <a:endParaRPr kumimoji="0" lang="en-US" sz="1600" b="1" baseline="-25000" dirty="0">
                <a:solidFill>
                  <a:srgbClr val="053ABF"/>
                </a:solidFill>
                <a:latin typeface="+mj-lt"/>
                <a:cs typeface="Times New Roman" pitchFamily="18" charset="0"/>
              </a:endParaRPr>
            </a:p>
          </p:txBody>
        </p:sp>
      </p:grpSp>
      <p:grpSp>
        <p:nvGrpSpPr>
          <p:cNvPr id="167" name="Group 103"/>
          <p:cNvGrpSpPr>
            <a:grpSpLocks/>
          </p:cNvGrpSpPr>
          <p:nvPr/>
        </p:nvGrpSpPr>
        <p:grpSpPr bwMode="auto">
          <a:xfrm>
            <a:off x="6742529" y="3503312"/>
            <a:ext cx="423863" cy="2719388"/>
            <a:chOff x="4164" y="2190"/>
            <a:chExt cx="267" cy="1713"/>
          </a:xfrm>
        </p:grpSpPr>
        <p:sp>
          <p:nvSpPr>
            <p:cNvPr id="168" name="Rectangle 35"/>
            <p:cNvSpPr>
              <a:spLocks noChangeArrowheads="1"/>
            </p:cNvSpPr>
            <p:nvPr/>
          </p:nvSpPr>
          <p:spPr bwMode="auto">
            <a:xfrm>
              <a:off x="4164" y="2190"/>
              <a:ext cx="26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LRAS</a:t>
              </a:r>
              <a:endParaRPr kumimoji="0" lang="en-US" sz="1600" b="1" dirty="0">
                <a:solidFill>
                  <a:srgbClr val="C03838"/>
                </a:solidFill>
                <a:latin typeface="+mj-lt"/>
                <a:cs typeface="Times New Roman" pitchFamily="18" charset="0"/>
              </a:endParaRPr>
            </a:p>
          </p:txBody>
        </p:sp>
        <p:sp>
          <p:nvSpPr>
            <p:cNvPr id="169" name="Rectangle 38"/>
            <p:cNvSpPr>
              <a:spLocks noChangeArrowheads="1"/>
            </p:cNvSpPr>
            <p:nvPr/>
          </p:nvSpPr>
          <p:spPr bwMode="auto">
            <a:xfrm>
              <a:off x="4293" y="3748"/>
              <a:ext cx="10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p>
          </p:txBody>
        </p:sp>
        <p:sp>
          <p:nvSpPr>
            <p:cNvPr id="170" name="Freeform 40"/>
            <p:cNvSpPr>
              <a:spLocks/>
            </p:cNvSpPr>
            <p:nvPr/>
          </p:nvSpPr>
          <p:spPr bwMode="auto">
            <a:xfrm>
              <a:off x="4315" y="2353"/>
              <a:ext cx="18" cy="1390"/>
            </a:xfrm>
            <a:custGeom>
              <a:avLst/>
              <a:gdLst>
                <a:gd name="T0" fmla="*/ 0 w 54"/>
                <a:gd name="T1" fmla="*/ 0 h 4171"/>
                <a:gd name="T2" fmla="*/ 0 w 54"/>
                <a:gd name="T3" fmla="*/ 4171 h 4171"/>
                <a:gd name="T4" fmla="*/ 54 w 54"/>
                <a:gd name="T5" fmla="*/ 4171 h 4171"/>
                <a:gd name="T6" fmla="*/ 54 w 54"/>
                <a:gd name="T7" fmla="*/ 0 h 4171"/>
                <a:gd name="T8" fmla="*/ 0 w 54"/>
                <a:gd name="T9" fmla="*/ 0 h 4171"/>
                <a:gd name="T10" fmla="*/ 0 w 54"/>
                <a:gd name="T11" fmla="*/ 0 h 4171"/>
                <a:gd name="T12" fmla="*/ 0 60000 65536"/>
                <a:gd name="T13" fmla="*/ 0 60000 65536"/>
                <a:gd name="T14" fmla="*/ 0 60000 65536"/>
                <a:gd name="T15" fmla="*/ 0 60000 65536"/>
                <a:gd name="T16" fmla="*/ 0 60000 65536"/>
                <a:gd name="T17" fmla="*/ 0 60000 65536"/>
                <a:gd name="T18" fmla="*/ 0 w 54"/>
                <a:gd name="T19" fmla="*/ 0 h 4171"/>
                <a:gd name="T20" fmla="*/ 54 w 54"/>
                <a:gd name="T21" fmla="*/ 4171 h 4171"/>
              </a:gdLst>
              <a:ahLst/>
              <a:cxnLst>
                <a:cxn ang="T12">
                  <a:pos x="T0" y="T1"/>
                </a:cxn>
                <a:cxn ang="T13">
                  <a:pos x="T2" y="T3"/>
                </a:cxn>
                <a:cxn ang="T14">
                  <a:pos x="T4" y="T5"/>
                </a:cxn>
                <a:cxn ang="T15">
                  <a:pos x="T6" y="T7"/>
                </a:cxn>
                <a:cxn ang="T16">
                  <a:pos x="T8" y="T9"/>
                </a:cxn>
                <a:cxn ang="T17">
                  <a:pos x="T10" y="T11"/>
                </a:cxn>
              </a:cxnLst>
              <a:rect l="T18" t="T19" r="T20" b="T21"/>
              <a:pathLst>
                <a:path w="54" h="4171">
                  <a:moveTo>
                    <a:pt x="0" y="0"/>
                  </a:moveTo>
                  <a:lnTo>
                    <a:pt x="0" y="4171"/>
                  </a:lnTo>
                  <a:lnTo>
                    <a:pt x="54" y="4171"/>
                  </a:lnTo>
                  <a:lnTo>
                    <a:pt x="54" y="0"/>
                  </a:lnTo>
                  <a:lnTo>
                    <a:pt x="0" y="0"/>
                  </a:lnTo>
                  <a:close/>
                </a:path>
              </a:pathLst>
            </a:custGeom>
            <a:solidFill>
              <a:srgbClr val="FF2F2F"/>
            </a:solidFill>
            <a:ln w="19050">
              <a:solidFill>
                <a:srgbClr val="C03838"/>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71" name="Group 99"/>
          <p:cNvGrpSpPr>
            <a:grpSpLocks/>
          </p:cNvGrpSpPr>
          <p:nvPr/>
        </p:nvGrpSpPr>
        <p:grpSpPr bwMode="auto">
          <a:xfrm>
            <a:off x="6205945" y="4292299"/>
            <a:ext cx="2174875" cy="1573212"/>
            <a:chOff x="3826" y="2687"/>
            <a:chExt cx="1370" cy="991"/>
          </a:xfrm>
        </p:grpSpPr>
        <p:sp>
          <p:nvSpPr>
            <p:cNvPr id="172" name="Freeform 44"/>
            <p:cNvSpPr>
              <a:spLocks/>
            </p:cNvSpPr>
            <p:nvPr/>
          </p:nvSpPr>
          <p:spPr bwMode="auto">
            <a:xfrm>
              <a:off x="3826" y="2693"/>
              <a:ext cx="1056" cy="985"/>
            </a:xfrm>
            <a:custGeom>
              <a:avLst/>
              <a:gdLst>
                <a:gd name="T0" fmla="*/ 54 w 3170"/>
                <a:gd name="T1" fmla="*/ 2922 h 2955"/>
                <a:gd name="T2" fmla="*/ 157 w 3170"/>
                <a:gd name="T3" fmla="*/ 2859 h 2955"/>
                <a:gd name="T4" fmla="*/ 258 w 3170"/>
                <a:gd name="T5" fmla="*/ 2795 h 2955"/>
                <a:gd name="T6" fmla="*/ 357 w 3170"/>
                <a:gd name="T7" fmla="*/ 2734 h 2955"/>
                <a:gd name="T8" fmla="*/ 453 w 3170"/>
                <a:gd name="T9" fmla="*/ 2673 h 2955"/>
                <a:gd name="T10" fmla="*/ 547 w 3170"/>
                <a:gd name="T11" fmla="*/ 2611 h 2955"/>
                <a:gd name="T12" fmla="*/ 638 w 3170"/>
                <a:gd name="T13" fmla="*/ 2551 h 2955"/>
                <a:gd name="T14" fmla="*/ 726 w 3170"/>
                <a:gd name="T15" fmla="*/ 2492 h 2955"/>
                <a:gd name="T16" fmla="*/ 812 w 3170"/>
                <a:gd name="T17" fmla="*/ 2433 h 2955"/>
                <a:gd name="T18" fmla="*/ 897 w 3170"/>
                <a:gd name="T19" fmla="*/ 2375 h 2955"/>
                <a:gd name="T20" fmla="*/ 978 w 3170"/>
                <a:gd name="T21" fmla="*/ 2317 h 2955"/>
                <a:gd name="T22" fmla="*/ 1058 w 3170"/>
                <a:gd name="T23" fmla="*/ 2260 h 2955"/>
                <a:gd name="T24" fmla="*/ 1136 w 3170"/>
                <a:gd name="T25" fmla="*/ 2203 h 2955"/>
                <a:gd name="T26" fmla="*/ 1211 w 3170"/>
                <a:gd name="T27" fmla="*/ 2148 h 2955"/>
                <a:gd name="T28" fmla="*/ 1285 w 3170"/>
                <a:gd name="T29" fmla="*/ 2092 h 2955"/>
                <a:gd name="T30" fmla="*/ 1356 w 3170"/>
                <a:gd name="T31" fmla="*/ 2036 h 2955"/>
                <a:gd name="T32" fmla="*/ 1426 w 3170"/>
                <a:gd name="T33" fmla="*/ 1982 h 2955"/>
                <a:gd name="T34" fmla="*/ 1494 w 3170"/>
                <a:gd name="T35" fmla="*/ 1927 h 2955"/>
                <a:gd name="T36" fmla="*/ 1561 w 3170"/>
                <a:gd name="T37" fmla="*/ 1872 h 2955"/>
                <a:gd name="T38" fmla="*/ 1626 w 3170"/>
                <a:gd name="T39" fmla="*/ 1818 h 2955"/>
                <a:gd name="T40" fmla="*/ 1688 w 3170"/>
                <a:gd name="T41" fmla="*/ 1764 h 2955"/>
                <a:gd name="T42" fmla="*/ 1749 w 3170"/>
                <a:gd name="T43" fmla="*/ 1710 h 2955"/>
                <a:gd name="T44" fmla="*/ 1809 w 3170"/>
                <a:gd name="T45" fmla="*/ 1656 h 2955"/>
                <a:gd name="T46" fmla="*/ 1868 w 3170"/>
                <a:gd name="T47" fmla="*/ 1603 h 2955"/>
                <a:gd name="T48" fmla="*/ 1925 w 3170"/>
                <a:gd name="T49" fmla="*/ 1549 h 2955"/>
                <a:gd name="T50" fmla="*/ 1982 w 3170"/>
                <a:gd name="T51" fmla="*/ 1496 h 2955"/>
                <a:gd name="T52" fmla="*/ 2036 w 3170"/>
                <a:gd name="T53" fmla="*/ 1442 h 2955"/>
                <a:gd name="T54" fmla="*/ 2090 w 3170"/>
                <a:gd name="T55" fmla="*/ 1389 h 2955"/>
                <a:gd name="T56" fmla="*/ 2142 w 3170"/>
                <a:gd name="T57" fmla="*/ 1336 h 2955"/>
                <a:gd name="T58" fmla="*/ 2193 w 3170"/>
                <a:gd name="T59" fmla="*/ 1282 h 2955"/>
                <a:gd name="T60" fmla="*/ 2243 w 3170"/>
                <a:gd name="T61" fmla="*/ 1228 h 2955"/>
                <a:gd name="T62" fmla="*/ 2292 w 3170"/>
                <a:gd name="T63" fmla="*/ 1175 h 2955"/>
                <a:gd name="T64" fmla="*/ 2341 w 3170"/>
                <a:gd name="T65" fmla="*/ 1120 h 2955"/>
                <a:gd name="T66" fmla="*/ 2388 w 3170"/>
                <a:gd name="T67" fmla="*/ 1066 h 2955"/>
                <a:gd name="T68" fmla="*/ 2434 w 3170"/>
                <a:gd name="T69" fmla="*/ 1011 h 2955"/>
                <a:gd name="T70" fmla="*/ 2481 w 3170"/>
                <a:gd name="T71" fmla="*/ 955 h 2955"/>
                <a:gd name="T72" fmla="*/ 2527 w 3170"/>
                <a:gd name="T73" fmla="*/ 900 h 2955"/>
                <a:gd name="T74" fmla="*/ 2571 w 3170"/>
                <a:gd name="T75" fmla="*/ 844 h 2955"/>
                <a:gd name="T76" fmla="*/ 2616 w 3170"/>
                <a:gd name="T77" fmla="*/ 788 h 2955"/>
                <a:gd name="T78" fmla="*/ 2659 w 3170"/>
                <a:gd name="T79" fmla="*/ 731 h 2955"/>
                <a:gd name="T80" fmla="*/ 2702 w 3170"/>
                <a:gd name="T81" fmla="*/ 673 h 2955"/>
                <a:gd name="T82" fmla="*/ 2746 w 3170"/>
                <a:gd name="T83" fmla="*/ 615 h 2955"/>
                <a:gd name="T84" fmla="*/ 2788 w 3170"/>
                <a:gd name="T85" fmla="*/ 557 h 2955"/>
                <a:gd name="T86" fmla="*/ 2830 w 3170"/>
                <a:gd name="T87" fmla="*/ 498 h 2955"/>
                <a:gd name="T88" fmla="*/ 2873 w 3170"/>
                <a:gd name="T89" fmla="*/ 438 h 2955"/>
                <a:gd name="T90" fmla="*/ 2915 w 3170"/>
                <a:gd name="T91" fmla="*/ 378 h 2955"/>
                <a:gd name="T92" fmla="*/ 2957 w 3170"/>
                <a:gd name="T93" fmla="*/ 318 h 2955"/>
                <a:gd name="T94" fmla="*/ 2999 w 3170"/>
                <a:gd name="T95" fmla="*/ 255 h 2955"/>
                <a:gd name="T96" fmla="*/ 3042 w 3170"/>
                <a:gd name="T97" fmla="*/ 193 h 2955"/>
                <a:gd name="T98" fmla="*/ 3084 w 3170"/>
                <a:gd name="T99" fmla="*/ 129 h 2955"/>
                <a:gd name="T100" fmla="*/ 3127 w 3170"/>
                <a:gd name="T101" fmla="*/ 66 h 2955"/>
                <a:gd name="T102" fmla="*/ 3170 w 3170"/>
                <a:gd name="T103" fmla="*/ 0 h 2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70"/>
                <a:gd name="T157" fmla="*/ 0 h 2955"/>
                <a:gd name="T158" fmla="*/ 3170 w 3170"/>
                <a:gd name="T159" fmla="*/ 2955 h 29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70" h="2955">
                  <a:moveTo>
                    <a:pt x="0" y="2955"/>
                  </a:moveTo>
                  <a:lnTo>
                    <a:pt x="54" y="2922"/>
                  </a:lnTo>
                  <a:lnTo>
                    <a:pt x="106" y="2891"/>
                  </a:lnTo>
                  <a:lnTo>
                    <a:pt x="157" y="2859"/>
                  </a:lnTo>
                  <a:lnTo>
                    <a:pt x="208" y="2828"/>
                  </a:lnTo>
                  <a:lnTo>
                    <a:pt x="258" y="2795"/>
                  </a:lnTo>
                  <a:lnTo>
                    <a:pt x="308" y="2764"/>
                  </a:lnTo>
                  <a:lnTo>
                    <a:pt x="357" y="2734"/>
                  </a:lnTo>
                  <a:lnTo>
                    <a:pt x="405" y="2703"/>
                  </a:lnTo>
                  <a:lnTo>
                    <a:pt x="453" y="2673"/>
                  </a:lnTo>
                  <a:lnTo>
                    <a:pt x="500" y="2641"/>
                  </a:lnTo>
                  <a:lnTo>
                    <a:pt x="547" y="2611"/>
                  </a:lnTo>
                  <a:lnTo>
                    <a:pt x="592" y="2581"/>
                  </a:lnTo>
                  <a:lnTo>
                    <a:pt x="638" y="2551"/>
                  </a:lnTo>
                  <a:lnTo>
                    <a:pt x="682" y="2521"/>
                  </a:lnTo>
                  <a:lnTo>
                    <a:pt x="726" y="2492"/>
                  </a:lnTo>
                  <a:lnTo>
                    <a:pt x="770" y="2462"/>
                  </a:lnTo>
                  <a:lnTo>
                    <a:pt x="812" y="2433"/>
                  </a:lnTo>
                  <a:lnTo>
                    <a:pt x="855" y="2404"/>
                  </a:lnTo>
                  <a:lnTo>
                    <a:pt x="897" y="2375"/>
                  </a:lnTo>
                  <a:lnTo>
                    <a:pt x="938" y="2346"/>
                  </a:lnTo>
                  <a:lnTo>
                    <a:pt x="978" y="2317"/>
                  </a:lnTo>
                  <a:lnTo>
                    <a:pt x="1018" y="2289"/>
                  </a:lnTo>
                  <a:lnTo>
                    <a:pt x="1058" y="2260"/>
                  </a:lnTo>
                  <a:lnTo>
                    <a:pt x="1097" y="2232"/>
                  </a:lnTo>
                  <a:lnTo>
                    <a:pt x="1136" y="2203"/>
                  </a:lnTo>
                  <a:lnTo>
                    <a:pt x="1174" y="2176"/>
                  </a:lnTo>
                  <a:lnTo>
                    <a:pt x="1211" y="2148"/>
                  </a:lnTo>
                  <a:lnTo>
                    <a:pt x="1249" y="2120"/>
                  </a:lnTo>
                  <a:lnTo>
                    <a:pt x="1285" y="2092"/>
                  </a:lnTo>
                  <a:lnTo>
                    <a:pt x="1321" y="2064"/>
                  </a:lnTo>
                  <a:lnTo>
                    <a:pt x="1356" y="2036"/>
                  </a:lnTo>
                  <a:lnTo>
                    <a:pt x="1392" y="2008"/>
                  </a:lnTo>
                  <a:lnTo>
                    <a:pt x="1426" y="1982"/>
                  </a:lnTo>
                  <a:lnTo>
                    <a:pt x="1461" y="1954"/>
                  </a:lnTo>
                  <a:lnTo>
                    <a:pt x="1494" y="1927"/>
                  </a:lnTo>
                  <a:lnTo>
                    <a:pt x="1528" y="1899"/>
                  </a:lnTo>
                  <a:lnTo>
                    <a:pt x="1561" y="1872"/>
                  </a:lnTo>
                  <a:lnTo>
                    <a:pt x="1593" y="1845"/>
                  </a:lnTo>
                  <a:lnTo>
                    <a:pt x="1626" y="1818"/>
                  </a:lnTo>
                  <a:lnTo>
                    <a:pt x="1657" y="1791"/>
                  </a:lnTo>
                  <a:lnTo>
                    <a:pt x="1688" y="1764"/>
                  </a:lnTo>
                  <a:lnTo>
                    <a:pt x="1719" y="1738"/>
                  </a:lnTo>
                  <a:lnTo>
                    <a:pt x="1749" y="1710"/>
                  </a:lnTo>
                  <a:lnTo>
                    <a:pt x="1780" y="1683"/>
                  </a:lnTo>
                  <a:lnTo>
                    <a:pt x="1809" y="1656"/>
                  </a:lnTo>
                  <a:lnTo>
                    <a:pt x="1839" y="1629"/>
                  </a:lnTo>
                  <a:lnTo>
                    <a:pt x="1868" y="1603"/>
                  </a:lnTo>
                  <a:lnTo>
                    <a:pt x="1897" y="1576"/>
                  </a:lnTo>
                  <a:lnTo>
                    <a:pt x="1925" y="1549"/>
                  </a:lnTo>
                  <a:lnTo>
                    <a:pt x="1954" y="1523"/>
                  </a:lnTo>
                  <a:lnTo>
                    <a:pt x="1982" y="1496"/>
                  </a:lnTo>
                  <a:lnTo>
                    <a:pt x="2008" y="1469"/>
                  </a:lnTo>
                  <a:lnTo>
                    <a:pt x="2036" y="1442"/>
                  </a:lnTo>
                  <a:lnTo>
                    <a:pt x="2063" y="1416"/>
                  </a:lnTo>
                  <a:lnTo>
                    <a:pt x="2090" y="1389"/>
                  </a:lnTo>
                  <a:lnTo>
                    <a:pt x="2115" y="1362"/>
                  </a:lnTo>
                  <a:lnTo>
                    <a:pt x="2142" y="1336"/>
                  </a:lnTo>
                  <a:lnTo>
                    <a:pt x="2167" y="1310"/>
                  </a:lnTo>
                  <a:lnTo>
                    <a:pt x="2193" y="1282"/>
                  </a:lnTo>
                  <a:lnTo>
                    <a:pt x="2217" y="1255"/>
                  </a:lnTo>
                  <a:lnTo>
                    <a:pt x="2243" y="1228"/>
                  </a:lnTo>
                  <a:lnTo>
                    <a:pt x="2268" y="1202"/>
                  </a:lnTo>
                  <a:lnTo>
                    <a:pt x="2292" y="1175"/>
                  </a:lnTo>
                  <a:lnTo>
                    <a:pt x="2316" y="1147"/>
                  </a:lnTo>
                  <a:lnTo>
                    <a:pt x="2341" y="1120"/>
                  </a:lnTo>
                  <a:lnTo>
                    <a:pt x="2364" y="1092"/>
                  </a:lnTo>
                  <a:lnTo>
                    <a:pt x="2388" y="1066"/>
                  </a:lnTo>
                  <a:lnTo>
                    <a:pt x="2411" y="1038"/>
                  </a:lnTo>
                  <a:lnTo>
                    <a:pt x="2434" y="1011"/>
                  </a:lnTo>
                  <a:lnTo>
                    <a:pt x="2458" y="983"/>
                  </a:lnTo>
                  <a:lnTo>
                    <a:pt x="2481" y="955"/>
                  </a:lnTo>
                  <a:lnTo>
                    <a:pt x="2503" y="927"/>
                  </a:lnTo>
                  <a:lnTo>
                    <a:pt x="2527" y="900"/>
                  </a:lnTo>
                  <a:lnTo>
                    <a:pt x="2549" y="872"/>
                  </a:lnTo>
                  <a:lnTo>
                    <a:pt x="2571" y="844"/>
                  </a:lnTo>
                  <a:lnTo>
                    <a:pt x="2593" y="816"/>
                  </a:lnTo>
                  <a:lnTo>
                    <a:pt x="2616" y="788"/>
                  </a:lnTo>
                  <a:lnTo>
                    <a:pt x="2637" y="759"/>
                  </a:lnTo>
                  <a:lnTo>
                    <a:pt x="2659" y="731"/>
                  </a:lnTo>
                  <a:lnTo>
                    <a:pt x="2681" y="702"/>
                  </a:lnTo>
                  <a:lnTo>
                    <a:pt x="2702" y="673"/>
                  </a:lnTo>
                  <a:lnTo>
                    <a:pt x="2724" y="644"/>
                  </a:lnTo>
                  <a:lnTo>
                    <a:pt x="2746" y="615"/>
                  </a:lnTo>
                  <a:lnTo>
                    <a:pt x="2767" y="586"/>
                  </a:lnTo>
                  <a:lnTo>
                    <a:pt x="2788" y="557"/>
                  </a:lnTo>
                  <a:lnTo>
                    <a:pt x="2809" y="528"/>
                  </a:lnTo>
                  <a:lnTo>
                    <a:pt x="2830" y="498"/>
                  </a:lnTo>
                  <a:lnTo>
                    <a:pt x="2852" y="468"/>
                  </a:lnTo>
                  <a:lnTo>
                    <a:pt x="2873" y="438"/>
                  </a:lnTo>
                  <a:lnTo>
                    <a:pt x="2894" y="409"/>
                  </a:lnTo>
                  <a:lnTo>
                    <a:pt x="2915" y="378"/>
                  </a:lnTo>
                  <a:lnTo>
                    <a:pt x="2936" y="348"/>
                  </a:lnTo>
                  <a:lnTo>
                    <a:pt x="2957" y="318"/>
                  </a:lnTo>
                  <a:lnTo>
                    <a:pt x="2978" y="287"/>
                  </a:lnTo>
                  <a:lnTo>
                    <a:pt x="2999" y="255"/>
                  </a:lnTo>
                  <a:lnTo>
                    <a:pt x="3021" y="224"/>
                  </a:lnTo>
                  <a:lnTo>
                    <a:pt x="3042" y="193"/>
                  </a:lnTo>
                  <a:lnTo>
                    <a:pt x="3063" y="162"/>
                  </a:lnTo>
                  <a:lnTo>
                    <a:pt x="3084" y="129"/>
                  </a:lnTo>
                  <a:lnTo>
                    <a:pt x="3106" y="98"/>
                  </a:lnTo>
                  <a:lnTo>
                    <a:pt x="3127" y="66"/>
                  </a:lnTo>
                  <a:lnTo>
                    <a:pt x="3149" y="34"/>
                  </a:lnTo>
                  <a:lnTo>
                    <a:pt x="3170"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pitchFamily="18" charset="0"/>
              </a:endParaRPr>
            </a:p>
          </p:txBody>
        </p:sp>
        <p:sp>
          <p:nvSpPr>
            <p:cNvPr id="173" name="Rectangle 46"/>
            <p:cNvSpPr>
              <a:spLocks noChangeArrowheads="1"/>
            </p:cNvSpPr>
            <p:nvPr/>
          </p:nvSpPr>
          <p:spPr bwMode="auto">
            <a:xfrm>
              <a:off x="4880" y="2687"/>
              <a:ext cx="31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6600"/>
                  </a:solidFill>
                  <a:latin typeface="+mj-lt"/>
                  <a:cs typeface="Times New Roman" pitchFamily="18" charset="0"/>
                </a:rPr>
                <a:t>SRAS</a:t>
              </a:r>
              <a:r>
                <a:rPr kumimoji="0" lang="en-US" sz="1600" b="1" i="1" baseline="-25000" dirty="0">
                  <a:solidFill>
                    <a:srgbClr val="006600"/>
                  </a:solidFill>
                  <a:latin typeface="+mj-lt"/>
                  <a:cs typeface="Times New Roman" pitchFamily="18" charset="0"/>
                </a:rPr>
                <a:t>1</a:t>
              </a:r>
              <a:endParaRPr kumimoji="0" lang="en-US" sz="1600" b="1" baseline="-25000" dirty="0">
                <a:solidFill>
                  <a:srgbClr val="006600"/>
                </a:solidFill>
                <a:latin typeface="+mj-lt"/>
                <a:cs typeface="Times New Roman" pitchFamily="18" charset="0"/>
              </a:endParaRPr>
            </a:p>
          </p:txBody>
        </p:sp>
      </p:grpSp>
      <p:sp>
        <p:nvSpPr>
          <p:cNvPr id="174" name="Line 55"/>
          <p:cNvSpPr>
            <a:spLocks noChangeShapeType="1"/>
          </p:cNvSpPr>
          <p:nvPr/>
        </p:nvSpPr>
        <p:spPr bwMode="auto">
          <a:xfrm>
            <a:off x="5920196" y="5308299"/>
            <a:ext cx="1019175" cy="1587"/>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grpSp>
        <p:nvGrpSpPr>
          <p:cNvPr id="175" name="Group 59"/>
          <p:cNvGrpSpPr>
            <a:grpSpLocks/>
          </p:cNvGrpSpPr>
          <p:nvPr/>
        </p:nvGrpSpPr>
        <p:grpSpPr bwMode="auto">
          <a:xfrm>
            <a:off x="5683142" y="6262386"/>
            <a:ext cx="3146425" cy="168275"/>
            <a:chOff x="3600" y="3930"/>
            <a:chExt cx="1982" cy="106"/>
          </a:xfrm>
        </p:grpSpPr>
        <p:sp>
          <p:nvSpPr>
            <p:cNvPr id="176" name="Rectangle 60"/>
            <p:cNvSpPr>
              <a:spLocks noChangeArrowheads="1"/>
            </p:cNvSpPr>
            <p:nvPr/>
          </p:nvSpPr>
          <p:spPr bwMode="auto">
            <a:xfrm>
              <a:off x="3600" y="3930"/>
              <a:ext cx="131" cy="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solidFill>
                    <a:srgbClr val="000000"/>
                  </a:solidFill>
                  <a:latin typeface="+mj-lt"/>
                  <a:cs typeface="Times New Roman" pitchFamily="18" charset="0"/>
                </a:rPr>
                <a:t>(b)</a:t>
              </a:r>
              <a:endParaRPr kumimoji="0" lang="en-US" sz="1400" b="0" i="1" dirty="0">
                <a:solidFill>
                  <a:schemeClr val="tx1"/>
                </a:solidFill>
                <a:latin typeface="+mj-lt"/>
                <a:cs typeface="Times New Roman" pitchFamily="18" charset="0"/>
              </a:endParaRPr>
            </a:p>
          </p:txBody>
        </p:sp>
        <p:sp>
          <p:nvSpPr>
            <p:cNvPr id="177" name="Rectangle 61"/>
            <p:cNvSpPr>
              <a:spLocks noChangeArrowheads="1"/>
            </p:cNvSpPr>
            <p:nvPr/>
          </p:nvSpPr>
          <p:spPr bwMode="auto">
            <a:xfrm>
              <a:off x="3721" y="3938"/>
              <a:ext cx="1861" cy="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solidFill>
                    <a:srgbClr val="000000"/>
                  </a:solidFill>
                  <a:latin typeface="+mj-lt"/>
                  <a:cs typeface="Times New Roman" pitchFamily="18" charset="0"/>
                </a:rPr>
                <a:t>  Impact in the goods &amp; services market</a:t>
              </a:r>
              <a:r>
                <a:rPr kumimoji="0" lang="en-US" sz="1400" b="0" i="1" dirty="0">
                  <a:solidFill>
                    <a:schemeClr val="tx1"/>
                  </a:solidFill>
                  <a:latin typeface="+mj-lt"/>
                  <a:cs typeface="Times New Roman" pitchFamily="18" charset="0"/>
                </a:rPr>
                <a:t>.</a:t>
              </a:r>
              <a:r>
                <a:rPr kumimoji="0" lang="en-US" sz="1400" b="0" i="1" dirty="0">
                  <a:solidFill>
                    <a:srgbClr val="000000"/>
                  </a:solidFill>
                  <a:latin typeface="+mj-lt"/>
                  <a:cs typeface="Times New Roman" pitchFamily="18" charset="0"/>
                </a:rPr>
                <a:t> </a:t>
              </a:r>
            </a:p>
          </p:txBody>
        </p:sp>
      </p:grpSp>
      <p:grpSp>
        <p:nvGrpSpPr>
          <p:cNvPr id="178" name="Group 101"/>
          <p:cNvGrpSpPr>
            <a:grpSpLocks/>
          </p:cNvGrpSpPr>
          <p:nvPr/>
        </p:nvGrpSpPr>
        <p:grpSpPr bwMode="auto">
          <a:xfrm>
            <a:off x="6405720" y="3998563"/>
            <a:ext cx="1971926" cy="1611630"/>
            <a:chOff x="3841" y="2338"/>
            <a:chExt cx="1353" cy="1183"/>
          </a:xfrm>
        </p:grpSpPr>
        <p:sp>
          <p:nvSpPr>
            <p:cNvPr id="179" name="Freeform 70"/>
            <p:cNvSpPr>
              <a:spLocks/>
            </p:cNvSpPr>
            <p:nvPr/>
          </p:nvSpPr>
          <p:spPr bwMode="auto">
            <a:xfrm>
              <a:off x="3841" y="2338"/>
              <a:ext cx="1122" cy="1053"/>
            </a:xfrm>
            <a:custGeom>
              <a:avLst/>
              <a:gdLst>
                <a:gd name="T0" fmla="*/ 3308 w 3366"/>
                <a:gd name="T1" fmla="*/ 3124 h 3161"/>
                <a:gd name="T2" fmla="*/ 3195 w 3366"/>
                <a:gd name="T3" fmla="*/ 3054 h 3161"/>
                <a:gd name="T4" fmla="*/ 3086 w 3366"/>
                <a:gd name="T5" fmla="*/ 2985 h 3161"/>
                <a:gd name="T6" fmla="*/ 2979 w 3366"/>
                <a:gd name="T7" fmla="*/ 2917 h 3161"/>
                <a:gd name="T8" fmla="*/ 2876 w 3366"/>
                <a:gd name="T9" fmla="*/ 2849 h 3161"/>
                <a:gd name="T10" fmla="*/ 2776 w 3366"/>
                <a:gd name="T11" fmla="*/ 2783 h 3161"/>
                <a:gd name="T12" fmla="*/ 2679 w 3366"/>
                <a:gd name="T13" fmla="*/ 2719 h 3161"/>
                <a:gd name="T14" fmla="*/ 2584 w 3366"/>
                <a:gd name="T15" fmla="*/ 2655 h 3161"/>
                <a:gd name="T16" fmla="*/ 2493 w 3366"/>
                <a:gd name="T17" fmla="*/ 2593 h 3161"/>
                <a:gd name="T18" fmla="*/ 2405 w 3366"/>
                <a:gd name="T19" fmla="*/ 2532 h 3161"/>
                <a:gd name="T20" fmla="*/ 2319 w 3366"/>
                <a:gd name="T21" fmla="*/ 2470 h 3161"/>
                <a:gd name="T22" fmla="*/ 2236 w 3366"/>
                <a:gd name="T23" fmla="*/ 2412 h 3161"/>
                <a:gd name="T24" fmla="*/ 2156 w 3366"/>
                <a:gd name="T25" fmla="*/ 2353 h 3161"/>
                <a:gd name="T26" fmla="*/ 2077 w 3366"/>
                <a:gd name="T27" fmla="*/ 2295 h 3161"/>
                <a:gd name="T28" fmla="*/ 2001 w 3366"/>
                <a:gd name="T29" fmla="*/ 2237 h 3161"/>
                <a:gd name="T30" fmla="*/ 1928 w 3366"/>
                <a:gd name="T31" fmla="*/ 2181 h 3161"/>
                <a:gd name="T32" fmla="*/ 1857 w 3366"/>
                <a:gd name="T33" fmla="*/ 2125 h 3161"/>
                <a:gd name="T34" fmla="*/ 1788 w 3366"/>
                <a:gd name="T35" fmla="*/ 2069 h 3161"/>
                <a:gd name="T36" fmla="*/ 1721 w 3366"/>
                <a:gd name="T37" fmla="*/ 2014 h 3161"/>
                <a:gd name="T38" fmla="*/ 1656 w 3366"/>
                <a:gd name="T39" fmla="*/ 1960 h 3161"/>
                <a:gd name="T40" fmla="*/ 1593 w 3366"/>
                <a:gd name="T41" fmla="*/ 1906 h 3161"/>
                <a:gd name="T42" fmla="*/ 1532 w 3366"/>
                <a:gd name="T43" fmla="*/ 1853 h 3161"/>
                <a:gd name="T44" fmla="*/ 1473 w 3366"/>
                <a:gd name="T45" fmla="*/ 1799 h 3161"/>
                <a:gd name="T46" fmla="*/ 1415 w 3366"/>
                <a:gd name="T47" fmla="*/ 1747 h 3161"/>
                <a:gd name="T48" fmla="*/ 1359 w 3366"/>
                <a:gd name="T49" fmla="*/ 1695 h 3161"/>
                <a:gd name="T50" fmla="*/ 1305 w 3366"/>
                <a:gd name="T51" fmla="*/ 1642 h 3161"/>
                <a:gd name="T52" fmla="*/ 1251 w 3366"/>
                <a:gd name="T53" fmla="*/ 1590 h 3161"/>
                <a:gd name="T54" fmla="*/ 1199 w 3366"/>
                <a:gd name="T55" fmla="*/ 1539 h 3161"/>
                <a:gd name="T56" fmla="*/ 1149 w 3366"/>
                <a:gd name="T57" fmla="*/ 1486 h 3161"/>
                <a:gd name="T58" fmla="*/ 1100 w 3366"/>
                <a:gd name="T59" fmla="*/ 1435 h 3161"/>
                <a:gd name="T60" fmla="*/ 1051 w 3366"/>
                <a:gd name="T61" fmla="*/ 1384 h 3161"/>
                <a:gd name="T62" fmla="*/ 1004 w 3366"/>
                <a:gd name="T63" fmla="*/ 1332 h 3161"/>
                <a:gd name="T64" fmla="*/ 958 w 3366"/>
                <a:gd name="T65" fmla="*/ 1280 h 3161"/>
                <a:gd name="T66" fmla="*/ 913 w 3366"/>
                <a:gd name="T67" fmla="*/ 1229 h 3161"/>
                <a:gd name="T68" fmla="*/ 869 w 3366"/>
                <a:gd name="T69" fmla="*/ 1176 h 3161"/>
                <a:gd name="T70" fmla="*/ 824 w 3366"/>
                <a:gd name="T71" fmla="*/ 1124 h 3161"/>
                <a:gd name="T72" fmla="*/ 782 w 3366"/>
                <a:gd name="T73" fmla="*/ 1072 h 3161"/>
                <a:gd name="T74" fmla="*/ 739 w 3366"/>
                <a:gd name="T75" fmla="*/ 1019 h 3161"/>
                <a:gd name="T76" fmla="*/ 696 w 3366"/>
                <a:gd name="T77" fmla="*/ 966 h 3161"/>
                <a:gd name="T78" fmla="*/ 655 w 3366"/>
                <a:gd name="T79" fmla="*/ 912 h 3161"/>
                <a:gd name="T80" fmla="*/ 614 w 3366"/>
                <a:gd name="T81" fmla="*/ 859 h 3161"/>
                <a:gd name="T82" fmla="*/ 573 w 3366"/>
                <a:gd name="T83" fmla="*/ 804 h 3161"/>
                <a:gd name="T84" fmla="*/ 532 w 3366"/>
                <a:gd name="T85" fmla="*/ 750 h 3161"/>
                <a:gd name="T86" fmla="*/ 491 w 3366"/>
                <a:gd name="T87" fmla="*/ 694 h 3161"/>
                <a:gd name="T88" fmla="*/ 449 w 3366"/>
                <a:gd name="T89" fmla="*/ 637 h 3161"/>
                <a:gd name="T90" fmla="*/ 409 w 3366"/>
                <a:gd name="T91" fmla="*/ 580 h 3161"/>
                <a:gd name="T92" fmla="*/ 368 w 3366"/>
                <a:gd name="T93" fmla="*/ 523 h 3161"/>
                <a:gd name="T94" fmla="*/ 326 w 3366"/>
                <a:gd name="T95" fmla="*/ 465 h 3161"/>
                <a:gd name="T96" fmla="*/ 285 w 3366"/>
                <a:gd name="T97" fmla="*/ 406 h 3161"/>
                <a:gd name="T98" fmla="*/ 242 w 3366"/>
                <a:gd name="T99" fmla="*/ 346 h 3161"/>
                <a:gd name="T100" fmla="*/ 200 w 3366"/>
                <a:gd name="T101" fmla="*/ 285 h 3161"/>
                <a:gd name="T102" fmla="*/ 157 w 3366"/>
                <a:gd name="T103" fmla="*/ 224 h 3161"/>
                <a:gd name="T104" fmla="*/ 113 w 3366"/>
                <a:gd name="T105" fmla="*/ 161 h 3161"/>
                <a:gd name="T106" fmla="*/ 68 w 3366"/>
                <a:gd name="T107" fmla="*/ 97 h 3161"/>
                <a:gd name="T108" fmla="*/ 23 w 3366"/>
                <a:gd name="T109" fmla="*/ 32 h 3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6"/>
                <a:gd name="T166" fmla="*/ 0 h 3161"/>
                <a:gd name="T167" fmla="*/ 3366 w 3366"/>
                <a:gd name="T168" fmla="*/ 3161 h 3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6" h="3161">
                  <a:moveTo>
                    <a:pt x="3366" y="3161"/>
                  </a:moveTo>
                  <a:lnTo>
                    <a:pt x="3308" y="3124"/>
                  </a:lnTo>
                  <a:lnTo>
                    <a:pt x="3252" y="3090"/>
                  </a:lnTo>
                  <a:lnTo>
                    <a:pt x="3195" y="3054"/>
                  </a:lnTo>
                  <a:lnTo>
                    <a:pt x="3140" y="3020"/>
                  </a:lnTo>
                  <a:lnTo>
                    <a:pt x="3086" y="2985"/>
                  </a:lnTo>
                  <a:lnTo>
                    <a:pt x="3032" y="2951"/>
                  </a:lnTo>
                  <a:lnTo>
                    <a:pt x="2979" y="2917"/>
                  </a:lnTo>
                  <a:lnTo>
                    <a:pt x="2927" y="2883"/>
                  </a:lnTo>
                  <a:lnTo>
                    <a:pt x="2876" y="2849"/>
                  </a:lnTo>
                  <a:lnTo>
                    <a:pt x="2826" y="2817"/>
                  </a:lnTo>
                  <a:lnTo>
                    <a:pt x="2776" y="2783"/>
                  </a:lnTo>
                  <a:lnTo>
                    <a:pt x="2727" y="2751"/>
                  </a:lnTo>
                  <a:lnTo>
                    <a:pt x="2679" y="2719"/>
                  </a:lnTo>
                  <a:lnTo>
                    <a:pt x="2631" y="2688"/>
                  </a:lnTo>
                  <a:lnTo>
                    <a:pt x="2584" y="2655"/>
                  </a:lnTo>
                  <a:lnTo>
                    <a:pt x="2539" y="2624"/>
                  </a:lnTo>
                  <a:lnTo>
                    <a:pt x="2493" y="2593"/>
                  </a:lnTo>
                  <a:lnTo>
                    <a:pt x="2448" y="2562"/>
                  </a:lnTo>
                  <a:lnTo>
                    <a:pt x="2405" y="2532"/>
                  </a:lnTo>
                  <a:lnTo>
                    <a:pt x="2362" y="2500"/>
                  </a:lnTo>
                  <a:lnTo>
                    <a:pt x="2319" y="2470"/>
                  </a:lnTo>
                  <a:lnTo>
                    <a:pt x="2277" y="2440"/>
                  </a:lnTo>
                  <a:lnTo>
                    <a:pt x="2236" y="2412"/>
                  </a:lnTo>
                  <a:lnTo>
                    <a:pt x="2195" y="2382"/>
                  </a:lnTo>
                  <a:lnTo>
                    <a:pt x="2156" y="2353"/>
                  </a:lnTo>
                  <a:lnTo>
                    <a:pt x="2116" y="2324"/>
                  </a:lnTo>
                  <a:lnTo>
                    <a:pt x="2077" y="2295"/>
                  </a:lnTo>
                  <a:lnTo>
                    <a:pt x="2039" y="2266"/>
                  </a:lnTo>
                  <a:lnTo>
                    <a:pt x="2001" y="2237"/>
                  </a:lnTo>
                  <a:lnTo>
                    <a:pt x="1965" y="2208"/>
                  </a:lnTo>
                  <a:lnTo>
                    <a:pt x="1928" y="2181"/>
                  </a:lnTo>
                  <a:lnTo>
                    <a:pt x="1892" y="2153"/>
                  </a:lnTo>
                  <a:lnTo>
                    <a:pt x="1857" y="2125"/>
                  </a:lnTo>
                  <a:lnTo>
                    <a:pt x="1822" y="2097"/>
                  </a:lnTo>
                  <a:lnTo>
                    <a:pt x="1788" y="2069"/>
                  </a:lnTo>
                  <a:lnTo>
                    <a:pt x="1754" y="2041"/>
                  </a:lnTo>
                  <a:lnTo>
                    <a:pt x="1721" y="2014"/>
                  </a:lnTo>
                  <a:lnTo>
                    <a:pt x="1689" y="1987"/>
                  </a:lnTo>
                  <a:lnTo>
                    <a:pt x="1656" y="1960"/>
                  </a:lnTo>
                  <a:lnTo>
                    <a:pt x="1624" y="1933"/>
                  </a:lnTo>
                  <a:lnTo>
                    <a:pt x="1593" y="1906"/>
                  </a:lnTo>
                  <a:lnTo>
                    <a:pt x="1563" y="1880"/>
                  </a:lnTo>
                  <a:lnTo>
                    <a:pt x="1532" y="1853"/>
                  </a:lnTo>
                  <a:lnTo>
                    <a:pt x="1503" y="1826"/>
                  </a:lnTo>
                  <a:lnTo>
                    <a:pt x="1473" y="1799"/>
                  </a:lnTo>
                  <a:lnTo>
                    <a:pt x="1444" y="1773"/>
                  </a:lnTo>
                  <a:lnTo>
                    <a:pt x="1415" y="1747"/>
                  </a:lnTo>
                  <a:lnTo>
                    <a:pt x="1387" y="1720"/>
                  </a:lnTo>
                  <a:lnTo>
                    <a:pt x="1359" y="1695"/>
                  </a:lnTo>
                  <a:lnTo>
                    <a:pt x="1332" y="1668"/>
                  </a:lnTo>
                  <a:lnTo>
                    <a:pt x="1305" y="1642"/>
                  </a:lnTo>
                  <a:lnTo>
                    <a:pt x="1278" y="1617"/>
                  </a:lnTo>
                  <a:lnTo>
                    <a:pt x="1251" y="1590"/>
                  </a:lnTo>
                  <a:lnTo>
                    <a:pt x="1226" y="1564"/>
                  </a:lnTo>
                  <a:lnTo>
                    <a:pt x="1199" y="1539"/>
                  </a:lnTo>
                  <a:lnTo>
                    <a:pt x="1175" y="1513"/>
                  </a:lnTo>
                  <a:lnTo>
                    <a:pt x="1149" y="1486"/>
                  </a:lnTo>
                  <a:lnTo>
                    <a:pt x="1125" y="1461"/>
                  </a:lnTo>
                  <a:lnTo>
                    <a:pt x="1100" y="1435"/>
                  </a:lnTo>
                  <a:lnTo>
                    <a:pt x="1076" y="1409"/>
                  </a:lnTo>
                  <a:lnTo>
                    <a:pt x="1051" y="1384"/>
                  </a:lnTo>
                  <a:lnTo>
                    <a:pt x="1028" y="1358"/>
                  </a:lnTo>
                  <a:lnTo>
                    <a:pt x="1004" y="1332"/>
                  </a:lnTo>
                  <a:lnTo>
                    <a:pt x="981" y="1306"/>
                  </a:lnTo>
                  <a:lnTo>
                    <a:pt x="958" y="1280"/>
                  </a:lnTo>
                  <a:lnTo>
                    <a:pt x="936" y="1254"/>
                  </a:lnTo>
                  <a:lnTo>
                    <a:pt x="913" y="1229"/>
                  </a:lnTo>
                  <a:lnTo>
                    <a:pt x="891" y="1202"/>
                  </a:lnTo>
                  <a:lnTo>
                    <a:pt x="869" y="1176"/>
                  </a:lnTo>
                  <a:lnTo>
                    <a:pt x="847" y="1151"/>
                  </a:lnTo>
                  <a:lnTo>
                    <a:pt x="824" y="1124"/>
                  </a:lnTo>
                  <a:lnTo>
                    <a:pt x="803" y="1098"/>
                  </a:lnTo>
                  <a:lnTo>
                    <a:pt x="782" y="1072"/>
                  </a:lnTo>
                  <a:lnTo>
                    <a:pt x="760" y="1045"/>
                  </a:lnTo>
                  <a:lnTo>
                    <a:pt x="739" y="1019"/>
                  </a:lnTo>
                  <a:lnTo>
                    <a:pt x="717" y="993"/>
                  </a:lnTo>
                  <a:lnTo>
                    <a:pt x="696" y="966"/>
                  </a:lnTo>
                  <a:lnTo>
                    <a:pt x="676" y="939"/>
                  </a:lnTo>
                  <a:lnTo>
                    <a:pt x="655" y="912"/>
                  </a:lnTo>
                  <a:lnTo>
                    <a:pt x="634" y="886"/>
                  </a:lnTo>
                  <a:lnTo>
                    <a:pt x="614" y="859"/>
                  </a:lnTo>
                  <a:lnTo>
                    <a:pt x="593" y="831"/>
                  </a:lnTo>
                  <a:lnTo>
                    <a:pt x="573" y="804"/>
                  </a:lnTo>
                  <a:lnTo>
                    <a:pt x="552" y="776"/>
                  </a:lnTo>
                  <a:lnTo>
                    <a:pt x="532" y="750"/>
                  </a:lnTo>
                  <a:lnTo>
                    <a:pt x="512" y="722"/>
                  </a:lnTo>
                  <a:lnTo>
                    <a:pt x="491" y="694"/>
                  </a:lnTo>
                  <a:lnTo>
                    <a:pt x="471" y="666"/>
                  </a:lnTo>
                  <a:lnTo>
                    <a:pt x="449" y="637"/>
                  </a:lnTo>
                  <a:lnTo>
                    <a:pt x="429" y="609"/>
                  </a:lnTo>
                  <a:lnTo>
                    <a:pt x="409" y="580"/>
                  </a:lnTo>
                  <a:lnTo>
                    <a:pt x="388" y="552"/>
                  </a:lnTo>
                  <a:lnTo>
                    <a:pt x="368" y="523"/>
                  </a:lnTo>
                  <a:lnTo>
                    <a:pt x="347" y="494"/>
                  </a:lnTo>
                  <a:lnTo>
                    <a:pt x="326" y="465"/>
                  </a:lnTo>
                  <a:lnTo>
                    <a:pt x="306" y="435"/>
                  </a:lnTo>
                  <a:lnTo>
                    <a:pt x="285" y="406"/>
                  </a:lnTo>
                  <a:lnTo>
                    <a:pt x="264" y="376"/>
                  </a:lnTo>
                  <a:lnTo>
                    <a:pt x="242" y="346"/>
                  </a:lnTo>
                  <a:lnTo>
                    <a:pt x="221" y="316"/>
                  </a:lnTo>
                  <a:lnTo>
                    <a:pt x="200" y="285"/>
                  </a:lnTo>
                  <a:lnTo>
                    <a:pt x="178" y="255"/>
                  </a:lnTo>
                  <a:lnTo>
                    <a:pt x="157" y="224"/>
                  </a:lnTo>
                  <a:lnTo>
                    <a:pt x="135" y="192"/>
                  </a:lnTo>
                  <a:lnTo>
                    <a:pt x="113" y="161"/>
                  </a:lnTo>
                  <a:lnTo>
                    <a:pt x="91" y="129"/>
                  </a:lnTo>
                  <a:lnTo>
                    <a:pt x="68" y="97"/>
                  </a:lnTo>
                  <a:lnTo>
                    <a:pt x="46" y="64"/>
                  </a:lnTo>
                  <a:lnTo>
                    <a:pt x="23" y="32"/>
                  </a:lnTo>
                  <a:lnTo>
                    <a:pt x="0" y="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pitchFamily="18" charset="0"/>
              </a:endParaRPr>
            </a:p>
          </p:txBody>
        </p:sp>
        <p:sp>
          <p:nvSpPr>
            <p:cNvPr id="180" name="Rectangle 72"/>
            <p:cNvSpPr>
              <a:spLocks noChangeArrowheads="1"/>
            </p:cNvSpPr>
            <p:nvPr/>
          </p:nvSpPr>
          <p:spPr bwMode="auto">
            <a:xfrm>
              <a:off x="4972" y="3340"/>
              <a:ext cx="222" cy="18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53ABF"/>
                  </a:solidFill>
                  <a:latin typeface="+mj-lt"/>
                  <a:cs typeface="Times New Roman" pitchFamily="18" charset="0"/>
                </a:rPr>
                <a:t>AD</a:t>
              </a:r>
              <a:r>
                <a:rPr kumimoji="0" lang="en-US" sz="1600" b="1" i="1" baseline="-25000" dirty="0">
                  <a:solidFill>
                    <a:srgbClr val="053ABF"/>
                  </a:solidFill>
                  <a:latin typeface="+mj-lt"/>
                  <a:cs typeface="Times New Roman" pitchFamily="18" charset="0"/>
                </a:rPr>
                <a:t>2</a:t>
              </a:r>
              <a:endParaRPr kumimoji="0" lang="en-US" sz="1600" b="1" baseline="-25000" dirty="0">
                <a:solidFill>
                  <a:srgbClr val="053ABF"/>
                </a:solidFill>
                <a:latin typeface="+mj-lt"/>
                <a:cs typeface="Times New Roman" pitchFamily="18" charset="0"/>
              </a:endParaRPr>
            </a:p>
          </p:txBody>
        </p:sp>
      </p:grpSp>
      <p:sp>
        <p:nvSpPr>
          <p:cNvPr id="181" name="Rectangle 95"/>
          <p:cNvSpPr>
            <a:spLocks noChangeArrowheads="1"/>
          </p:cNvSpPr>
          <p:nvPr/>
        </p:nvSpPr>
        <p:spPr bwMode="auto">
          <a:xfrm>
            <a:off x="5509490" y="5183908"/>
            <a:ext cx="31579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100</a:t>
            </a:r>
            <a:endParaRPr kumimoji="0" lang="en-US" sz="1600" b="1" baseline="-25000" dirty="0">
              <a:solidFill>
                <a:schemeClr val="tx1"/>
              </a:solidFill>
              <a:latin typeface="+mj-lt"/>
              <a:cs typeface="Times New Roman" pitchFamily="18" charset="0"/>
            </a:endParaRPr>
          </a:p>
        </p:txBody>
      </p:sp>
      <p:grpSp>
        <p:nvGrpSpPr>
          <p:cNvPr id="182" name="Group 100"/>
          <p:cNvGrpSpPr>
            <a:grpSpLocks/>
          </p:cNvGrpSpPr>
          <p:nvPr/>
        </p:nvGrpSpPr>
        <p:grpSpPr bwMode="auto">
          <a:xfrm>
            <a:off x="6933013" y="5157496"/>
            <a:ext cx="377825" cy="246063"/>
            <a:chOff x="4284" y="3232"/>
            <a:chExt cx="238" cy="155"/>
          </a:xfrm>
        </p:grpSpPr>
        <p:sp>
          <p:nvSpPr>
            <p:cNvPr id="183" name="Freeform 51"/>
            <p:cNvSpPr>
              <a:spLocks/>
            </p:cNvSpPr>
            <p:nvPr/>
          </p:nvSpPr>
          <p:spPr bwMode="auto">
            <a:xfrm>
              <a:off x="4284" y="3288"/>
              <a:ext cx="75" cy="75"/>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184" name="Rectangle 96"/>
            <p:cNvSpPr>
              <a:spLocks noChangeArrowheads="1"/>
            </p:cNvSpPr>
            <p:nvPr/>
          </p:nvSpPr>
          <p:spPr bwMode="auto">
            <a:xfrm>
              <a:off x="4398" y="3232"/>
              <a:ext cx="124" cy="155"/>
            </a:xfrm>
            <a:prstGeom prst="rect">
              <a:avLst/>
            </a:prstGeom>
            <a:noFill/>
            <a:ln w="9525">
              <a:noFill/>
              <a:miter lim="800000"/>
              <a:headEnd/>
              <a:tailEnd/>
            </a:ln>
          </p:spPr>
          <p:txBody>
            <a:bodyPr wrap="none" lIns="0" tIns="0" rIns="0" bIns="0">
              <a:prstTxWarp prst="textNoShape">
                <a:avLst/>
              </a:prstTxWarp>
              <a:spAutoFit/>
            </a:bodyPr>
            <a:lstStyle/>
            <a:p>
              <a:r>
                <a:rPr kumimoji="0" lang="en-US" sz="1000" b="1" i="1" dirty="0">
                  <a:solidFill>
                    <a:srgbClr val="000000"/>
                  </a:solidFill>
                  <a:latin typeface="+mj-lt"/>
                  <a:cs typeface="Times New Roman" pitchFamily="18" charset="0"/>
                </a:rPr>
                <a:t> </a:t>
              </a:r>
              <a:r>
                <a:rPr kumimoji="0" lang="en-US" sz="1600" b="1" i="1" dirty="0">
                  <a:solidFill>
                    <a:srgbClr val="000000"/>
                  </a:solidFill>
                  <a:latin typeface="+mj-lt"/>
                  <a:cs typeface="Times New Roman" pitchFamily="18" charset="0"/>
                </a:rPr>
                <a:t>E</a:t>
              </a:r>
              <a:r>
                <a:rPr kumimoji="0" lang="en-US" sz="1600" b="1" i="1" baseline="-25000" dirty="0">
                  <a:solidFill>
                    <a:srgbClr val="000000"/>
                  </a:solidFill>
                  <a:latin typeface="+mj-lt"/>
                  <a:cs typeface="Times New Roman" pitchFamily="18" charset="0"/>
                </a:rPr>
                <a:t>1</a:t>
              </a:r>
              <a:endParaRPr kumimoji="0" lang="en-US" sz="1600" b="1" baseline="-25000" dirty="0">
                <a:solidFill>
                  <a:schemeClr val="tx1"/>
                </a:solidFill>
                <a:latin typeface="+mj-lt"/>
                <a:cs typeface="Times New Roman" pitchFamily="18" charset="0"/>
              </a:endParaRPr>
            </a:p>
          </p:txBody>
        </p:sp>
      </p:grpSp>
      <p:cxnSp>
        <p:nvCxnSpPr>
          <p:cNvPr id="185" name="Straight Connector 184"/>
          <p:cNvCxnSpPr/>
          <p:nvPr/>
        </p:nvCxnSpPr>
        <p:spPr>
          <a:xfrm flipV="1">
            <a:off x="5899091" y="3998564"/>
            <a:ext cx="12120" cy="199698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3" name="Group 77"/>
          <p:cNvGrpSpPr>
            <a:grpSpLocks/>
          </p:cNvGrpSpPr>
          <p:nvPr/>
        </p:nvGrpSpPr>
        <p:grpSpPr bwMode="auto">
          <a:xfrm>
            <a:off x="6024346" y="3730139"/>
            <a:ext cx="2271713" cy="1681163"/>
            <a:chOff x="3707" y="2332"/>
            <a:chExt cx="1431" cy="1059"/>
          </a:xfrm>
        </p:grpSpPr>
        <p:sp>
          <p:nvSpPr>
            <p:cNvPr id="64" name="Freeform 47"/>
            <p:cNvSpPr>
              <a:spLocks/>
            </p:cNvSpPr>
            <p:nvPr/>
          </p:nvSpPr>
          <p:spPr bwMode="auto">
            <a:xfrm>
              <a:off x="3707" y="2338"/>
              <a:ext cx="1123" cy="1053"/>
            </a:xfrm>
            <a:custGeom>
              <a:avLst/>
              <a:gdLst>
                <a:gd name="T0" fmla="*/ 58 w 3367"/>
                <a:gd name="T1" fmla="*/ 3124 h 3161"/>
                <a:gd name="T2" fmla="*/ 171 w 3367"/>
                <a:gd name="T3" fmla="*/ 3053 h 3161"/>
                <a:gd name="T4" fmla="*/ 281 w 3367"/>
                <a:gd name="T5" fmla="*/ 2983 h 3161"/>
                <a:gd name="T6" fmla="*/ 386 w 3367"/>
                <a:gd name="T7" fmla="*/ 2914 h 3161"/>
                <a:gd name="T8" fmla="*/ 490 w 3367"/>
                <a:gd name="T9" fmla="*/ 2846 h 3161"/>
                <a:gd name="T10" fmla="*/ 589 w 3367"/>
                <a:gd name="T11" fmla="*/ 2780 h 3161"/>
                <a:gd name="T12" fmla="*/ 686 w 3367"/>
                <a:gd name="T13" fmla="*/ 2714 h 3161"/>
                <a:gd name="T14" fmla="*/ 780 w 3367"/>
                <a:gd name="T15" fmla="*/ 2650 h 3161"/>
                <a:gd name="T16" fmla="*/ 872 w 3367"/>
                <a:gd name="T17" fmla="*/ 2587 h 3161"/>
                <a:gd name="T18" fmla="*/ 959 w 3367"/>
                <a:gd name="T19" fmla="*/ 2525 h 3161"/>
                <a:gd name="T20" fmla="*/ 1045 w 3367"/>
                <a:gd name="T21" fmla="*/ 2464 h 3161"/>
                <a:gd name="T22" fmla="*/ 1128 w 3367"/>
                <a:gd name="T23" fmla="*/ 2405 h 3161"/>
                <a:gd name="T24" fmla="*/ 1209 w 3367"/>
                <a:gd name="T25" fmla="*/ 2345 h 3161"/>
                <a:gd name="T26" fmla="*/ 1286 w 3367"/>
                <a:gd name="T27" fmla="*/ 2287 h 3161"/>
                <a:gd name="T28" fmla="*/ 1362 w 3367"/>
                <a:gd name="T29" fmla="*/ 2230 h 3161"/>
                <a:gd name="T30" fmla="*/ 1436 w 3367"/>
                <a:gd name="T31" fmla="*/ 2173 h 3161"/>
                <a:gd name="T32" fmla="*/ 1507 w 3367"/>
                <a:gd name="T33" fmla="*/ 2117 h 3161"/>
                <a:gd name="T34" fmla="*/ 1576 w 3367"/>
                <a:gd name="T35" fmla="*/ 2061 h 3161"/>
                <a:gd name="T36" fmla="*/ 1642 w 3367"/>
                <a:gd name="T37" fmla="*/ 2007 h 3161"/>
                <a:gd name="T38" fmla="*/ 1707 w 3367"/>
                <a:gd name="T39" fmla="*/ 1952 h 3161"/>
                <a:gd name="T40" fmla="*/ 1770 w 3367"/>
                <a:gd name="T41" fmla="*/ 1899 h 3161"/>
                <a:gd name="T42" fmla="*/ 1832 w 3367"/>
                <a:gd name="T43" fmla="*/ 1845 h 3161"/>
                <a:gd name="T44" fmla="*/ 1891 w 3367"/>
                <a:gd name="T45" fmla="*/ 1792 h 3161"/>
                <a:gd name="T46" fmla="*/ 1948 w 3367"/>
                <a:gd name="T47" fmla="*/ 1739 h 3161"/>
                <a:gd name="T48" fmla="*/ 2005 w 3367"/>
                <a:gd name="T49" fmla="*/ 1687 h 3161"/>
                <a:gd name="T50" fmla="*/ 2060 w 3367"/>
                <a:gd name="T51" fmla="*/ 1636 h 3161"/>
                <a:gd name="T52" fmla="*/ 2113 w 3367"/>
                <a:gd name="T53" fmla="*/ 1583 h 3161"/>
                <a:gd name="T54" fmla="*/ 2164 w 3367"/>
                <a:gd name="T55" fmla="*/ 1532 h 3161"/>
                <a:gd name="T56" fmla="*/ 2215 w 3367"/>
                <a:gd name="T57" fmla="*/ 1481 h 3161"/>
                <a:gd name="T58" fmla="*/ 2264 w 3367"/>
                <a:gd name="T59" fmla="*/ 1429 h 3161"/>
                <a:gd name="T60" fmla="*/ 2313 w 3367"/>
                <a:gd name="T61" fmla="*/ 1378 h 3161"/>
                <a:gd name="T62" fmla="*/ 2360 w 3367"/>
                <a:gd name="T63" fmla="*/ 1327 h 3161"/>
                <a:gd name="T64" fmla="*/ 2407 w 3367"/>
                <a:gd name="T65" fmla="*/ 1274 h 3161"/>
                <a:gd name="T66" fmla="*/ 2452 w 3367"/>
                <a:gd name="T67" fmla="*/ 1223 h 3161"/>
                <a:gd name="T68" fmla="*/ 2497 w 3367"/>
                <a:gd name="T69" fmla="*/ 1172 h 3161"/>
                <a:gd name="T70" fmla="*/ 2540 w 3367"/>
                <a:gd name="T71" fmla="*/ 1120 h 3161"/>
                <a:gd name="T72" fmla="*/ 2584 w 3367"/>
                <a:gd name="T73" fmla="*/ 1067 h 3161"/>
                <a:gd name="T74" fmla="*/ 2627 w 3367"/>
                <a:gd name="T75" fmla="*/ 1015 h 3161"/>
                <a:gd name="T76" fmla="*/ 2668 w 3367"/>
                <a:gd name="T77" fmla="*/ 962 h 3161"/>
                <a:gd name="T78" fmla="*/ 2710 w 3367"/>
                <a:gd name="T79" fmla="*/ 909 h 3161"/>
                <a:gd name="T80" fmla="*/ 2752 w 3367"/>
                <a:gd name="T81" fmla="*/ 855 h 3161"/>
                <a:gd name="T82" fmla="*/ 2794 w 3367"/>
                <a:gd name="T83" fmla="*/ 802 h 3161"/>
                <a:gd name="T84" fmla="*/ 2834 w 3367"/>
                <a:gd name="T85" fmla="*/ 747 h 3161"/>
                <a:gd name="T86" fmla="*/ 2875 w 3367"/>
                <a:gd name="T87" fmla="*/ 692 h 3161"/>
                <a:gd name="T88" fmla="*/ 2916 w 3367"/>
                <a:gd name="T89" fmla="*/ 636 h 3161"/>
                <a:gd name="T90" fmla="*/ 2957 w 3367"/>
                <a:gd name="T91" fmla="*/ 579 h 3161"/>
                <a:gd name="T92" fmla="*/ 2999 w 3367"/>
                <a:gd name="T93" fmla="*/ 522 h 3161"/>
                <a:gd name="T94" fmla="*/ 3041 w 3367"/>
                <a:gd name="T95" fmla="*/ 464 h 3161"/>
                <a:gd name="T96" fmla="*/ 3082 w 3367"/>
                <a:gd name="T97" fmla="*/ 405 h 3161"/>
                <a:gd name="T98" fmla="*/ 3124 w 3367"/>
                <a:gd name="T99" fmla="*/ 345 h 3161"/>
                <a:gd name="T100" fmla="*/ 3166 w 3367"/>
                <a:gd name="T101" fmla="*/ 285 h 3161"/>
                <a:gd name="T102" fmla="*/ 3210 w 3367"/>
                <a:gd name="T103" fmla="*/ 224 h 3161"/>
                <a:gd name="T104" fmla="*/ 3254 w 3367"/>
                <a:gd name="T105" fmla="*/ 161 h 3161"/>
                <a:gd name="T106" fmla="*/ 3299 w 3367"/>
                <a:gd name="T107" fmla="*/ 97 h 3161"/>
                <a:gd name="T108" fmla="*/ 3343 w 3367"/>
                <a:gd name="T109" fmla="*/ 32 h 3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7"/>
                <a:gd name="T166" fmla="*/ 0 h 3161"/>
                <a:gd name="T167" fmla="*/ 3367 w 3367"/>
                <a:gd name="T168" fmla="*/ 3161 h 3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7" h="3161">
                  <a:moveTo>
                    <a:pt x="0" y="3161"/>
                  </a:moveTo>
                  <a:lnTo>
                    <a:pt x="58" y="3124"/>
                  </a:lnTo>
                  <a:lnTo>
                    <a:pt x="115" y="3089"/>
                  </a:lnTo>
                  <a:lnTo>
                    <a:pt x="171" y="3053"/>
                  </a:lnTo>
                  <a:lnTo>
                    <a:pt x="226" y="3017"/>
                  </a:lnTo>
                  <a:lnTo>
                    <a:pt x="281" y="2983"/>
                  </a:lnTo>
                  <a:lnTo>
                    <a:pt x="334" y="2948"/>
                  </a:lnTo>
                  <a:lnTo>
                    <a:pt x="386" y="2914"/>
                  </a:lnTo>
                  <a:lnTo>
                    <a:pt x="439" y="2879"/>
                  </a:lnTo>
                  <a:lnTo>
                    <a:pt x="490" y="2846"/>
                  </a:lnTo>
                  <a:lnTo>
                    <a:pt x="540" y="2812"/>
                  </a:lnTo>
                  <a:lnTo>
                    <a:pt x="589" y="2780"/>
                  </a:lnTo>
                  <a:lnTo>
                    <a:pt x="638" y="2747"/>
                  </a:lnTo>
                  <a:lnTo>
                    <a:pt x="686" y="2714"/>
                  </a:lnTo>
                  <a:lnTo>
                    <a:pt x="734" y="2682"/>
                  </a:lnTo>
                  <a:lnTo>
                    <a:pt x="780" y="2650"/>
                  </a:lnTo>
                  <a:lnTo>
                    <a:pt x="826" y="2618"/>
                  </a:lnTo>
                  <a:lnTo>
                    <a:pt x="872" y="2587"/>
                  </a:lnTo>
                  <a:lnTo>
                    <a:pt x="916" y="2556"/>
                  </a:lnTo>
                  <a:lnTo>
                    <a:pt x="959" y="2525"/>
                  </a:lnTo>
                  <a:lnTo>
                    <a:pt x="1003" y="2495"/>
                  </a:lnTo>
                  <a:lnTo>
                    <a:pt x="1045" y="2464"/>
                  </a:lnTo>
                  <a:lnTo>
                    <a:pt x="1087" y="2433"/>
                  </a:lnTo>
                  <a:lnTo>
                    <a:pt x="1128" y="2405"/>
                  </a:lnTo>
                  <a:lnTo>
                    <a:pt x="1169" y="2376"/>
                  </a:lnTo>
                  <a:lnTo>
                    <a:pt x="1209" y="2345"/>
                  </a:lnTo>
                  <a:lnTo>
                    <a:pt x="1248" y="2316"/>
                  </a:lnTo>
                  <a:lnTo>
                    <a:pt x="1286" y="2287"/>
                  </a:lnTo>
                  <a:lnTo>
                    <a:pt x="1324" y="2259"/>
                  </a:lnTo>
                  <a:lnTo>
                    <a:pt x="1362" y="2230"/>
                  </a:lnTo>
                  <a:lnTo>
                    <a:pt x="1399" y="2202"/>
                  </a:lnTo>
                  <a:lnTo>
                    <a:pt x="1436" y="2173"/>
                  </a:lnTo>
                  <a:lnTo>
                    <a:pt x="1471" y="2145"/>
                  </a:lnTo>
                  <a:lnTo>
                    <a:pt x="1507" y="2117"/>
                  </a:lnTo>
                  <a:lnTo>
                    <a:pt x="1541" y="2089"/>
                  </a:lnTo>
                  <a:lnTo>
                    <a:pt x="1576" y="2061"/>
                  </a:lnTo>
                  <a:lnTo>
                    <a:pt x="1609" y="2033"/>
                  </a:lnTo>
                  <a:lnTo>
                    <a:pt x="1642" y="2007"/>
                  </a:lnTo>
                  <a:lnTo>
                    <a:pt x="1675" y="1979"/>
                  </a:lnTo>
                  <a:lnTo>
                    <a:pt x="1707" y="1952"/>
                  </a:lnTo>
                  <a:lnTo>
                    <a:pt x="1739" y="1925"/>
                  </a:lnTo>
                  <a:lnTo>
                    <a:pt x="1770" y="1899"/>
                  </a:lnTo>
                  <a:lnTo>
                    <a:pt x="1802" y="1872"/>
                  </a:lnTo>
                  <a:lnTo>
                    <a:pt x="1832" y="1845"/>
                  </a:lnTo>
                  <a:lnTo>
                    <a:pt x="1862" y="1818"/>
                  </a:lnTo>
                  <a:lnTo>
                    <a:pt x="1891" y="1792"/>
                  </a:lnTo>
                  <a:lnTo>
                    <a:pt x="1921" y="1766"/>
                  </a:lnTo>
                  <a:lnTo>
                    <a:pt x="1948" y="1739"/>
                  </a:lnTo>
                  <a:lnTo>
                    <a:pt x="1977" y="1714"/>
                  </a:lnTo>
                  <a:lnTo>
                    <a:pt x="2005" y="1687"/>
                  </a:lnTo>
                  <a:lnTo>
                    <a:pt x="2033" y="1661"/>
                  </a:lnTo>
                  <a:lnTo>
                    <a:pt x="2060" y="1636"/>
                  </a:lnTo>
                  <a:lnTo>
                    <a:pt x="2086" y="1609"/>
                  </a:lnTo>
                  <a:lnTo>
                    <a:pt x="2113" y="1583"/>
                  </a:lnTo>
                  <a:lnTo>
                    <a:pt x="2139" y="1558"/>
                  </a:lnTo>
                  <a:lnTo>
                    <a:pt x="2164" y="1532"/>
                  </a:lnTo>
                  <a:lnTo>
                    <a:pt x="2190" y="1506"/>
                  </a:lnTo>
                  <a:lnTo>
                    <a:pt x="2215" y="1481"/>
                  </a:lnTo>
                  <a:lnTo>
                    <a:pt x="2240" y="1455"/>
                  </a:lnTo>
                  <a:lnTo>
                    <a:pt x="2264" y="1429"/>
                  </a:lnTo>
                  <a:lnTo>
                    <a:pt x="2289" y="1404"/>
                  </a:lnTo>
                  <a:lnTo>
                    <a:pt x="2313" y="1378"/>
                  </a:lnTo>
                  <a:lnTo>
                    <a:pt x="2337" y="1352"/>
                  </a:lnTo>
                  <a:lnTo>
                    <a:pt x="2360" y="1327"/>
                  </a:lnTo>
                  <a:lnTo>
                    <a:pt x="2383" y="1300"/>
                  </a:lnTo>
                  <a:lnTo>
                    <a:pt x="2407" y="1274"/>
                  </a:lnTo>
                  <a:lnTo>
                    <a:pt x="2429" y="1249"/>
                  </a:lnTo>
                  <a:lnTo>
                    <a:pt x="2452" y="1223"/>
                  </a:lnTo>
                  <a:lnTo>
                    <a:pt x="2475" y="1198"/>
                  </a:lnTo>
                  <a:lnTo>
                    <a:pt x="2497" y="1172"/>
                  </a:lnTo>
                  <a:lnTo>
                    <a:pt x="2519" y="1146"/>
                  </a:lnTo>
                  <a:lnTo>
                    <a:pt x="2540" y="1120"/>
                  </a:lnTo>
                  <a:lnTo>
                    <a:pt x="2562" y="1094"/>
                  </a:lnTo>
                  <a:lnTo>
                    <a:pt x="2584" y="1067"/>
                  </a:lnTo>
                  <a:lnTo>
                    <a:pt x="2605" y="1042"/>
                  </a:lnTo>
                  <a:lnTo>
                    <a:pt x="2627" y="1015"/>
                  </a:lnTo>
                  <a:lnTo>
                    <a:pt x="2648" y="989"/>
                  </a:lnTo>
                  <a:lnTo>
                    <a:pt x="2668" y="962"/>
                  </a:lnTo>
                  <a:lnTo>
                    <a:pt x="2689" y="936"/>
                  </a:lnTo>
                  <a:lnTo>
                    <a:pt x="2710" y="909"/>
                  </a:lnTo>
                  <a:lnTo>
                    <a:pt x="2732" y="882"/>
                  </a:lnTo>
                  <a:lnTo>
                    <a:pt x="2752" y="855"/>
                  </a:lnTo>
                  <a:lnTo>
                    <a:pt x="2773" y="829"/>
                  </a:lnTo>
                  <a:lnTo>
                    <a:pt x="2794" y="802"/>
                  </a:lnTo>
                  <a:lnTo>
                    <a:pt x="2814" y="774"/>
                  </a:lnTo>
                  <a:lnTo>
                    <a:pt x="2834" y="747"/>
                  </a:lnTo>
                  <a:lnTo>
                    <a:pt x="2855" y="719"/>
                  </a:lnTo>
                  <a:lnTo>
                    <a:pt x="2875" y="692"/>
                  </a:lnTo>
                  <a:lnTo>
                    <a:pt x="2896" y="664"/>
                  </a:lnTo>
                  <a:lnTo>
                    <a:pt x="2916" y="636"/>
                  </a:lnTo>
                  <a:lnTo>
                    <a:pt x="2937" y="608"/>
                  </a:lnTo>
                  <a:lnTo>
                    <a:pt x="2957" y="579"/>
                  </a:lnTo>
                  <a:lnTo>
                    <a:pt x="2978" y="551"/>
                  </a:lnTo>
                  <a:lnTo>
                    <a:pt x="2999" y="522"/>
                  </a:lnTo>
                  <a:lnTo>
                    <a:pt x="3020" y="493"/>
                  </a:lnTo>
                  <a:lnTo>
                    <a:pt x="3041" y="464"/>
                  </a:lnTo>
                  <a:lnTo>
                    <a:pt x="3061" y="434"/>
                  </a:lnTo>
                  <a:lnTo>
                    <a:pt x="3082" y="405"/>
                  </a:lnTo>
                  <a:lnTo>
                    <a:pt x="3103" y="375"/>
                  </a:lnTo>
                  <a:lnTo>
                    <a:pt x="3124" y="345"/>
                  </a:lnTo>
                  <a:lnTo>
                    <a:pt x="3145" y="315"/>
                  </a:lnTo>
                  <a:lnTo>
                    <a:pt x="3166" y="285"/>
                  </a:lnTo>
                  <a:lnTo>
                    <a:pt x="3189" y="254"/>
                  </a:lnTo>
                  <a:lnTo>
                    <a:pt x="3210" y="224"/>
                  </a:lnTo>
                  <a:lnTo>
                    <a:pt x="3232" y="192"/>
                  </a:lnTo>
                  <a:lnTo>
                    <a:pt x="3254" y="161"/>
                  </a:lnTo>
                  <a:lnTo>
                    <a:pt x="3277" y="129"/>
                  </a:lnTo>
                  <a:lnTo>
                    <a:pt x="3299" y="97"/>
                  </a:lnTo>
                  <a:lnTo>
                    <a:pt x="3321" y="64"/>
                  </a:lnTo>
                  <a:lnTo>
                    <a:pt x="3343" y="32"/>
                  </a:lnTo>
                  <a:lnTo>
                    <a:pt x="3367"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pitchFamily="18" charset="0"/>
              </a:endParaRPr>
            </a:p>
          </p:txBody>
        </p:sp>
        <p:sp>
          <p:nvSpPr>
            <p:cNvPr id="65" name="Rectangle 48"/>
            <p:cNvSpPr>
              <a:spLocks noChangeArrowheads="1"/>
            </p:cNvSpPr>
            <p:nvPr/>
          </p:nvSpPr>
          <p:spPr bwMode="auto">
            <a:xfrm>
              <a:off x="4822" y="2332"/>
              <a:ext cx="31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6600"/>
                  </a:solidFill>
                  <a:latin typeface="+mj-lt"/>
                  <a:cs typeface="Times New Roman" pitchFamily="18" charset="0"/>
                </a:rPr>
                <a:t>SRAS</a:t>
              </a:r>
              <a:r>
                <a:rPr kumimoji="0" lang="en-US" sz="1600" b="1" i="1" baseline="-25000" dirty="0">
                  <a:solidFill>
                    <a:srgbClr val="006600"/>
                  </a:solidFill>
                  <a:latin typeface="+mj-lt"/>
                  <a:cs typeface="Times New Roman" pitchFamily="18" charset="0"/>
                </a:rPr>
                <a:t>2</a:t>
              </a:r>
              <a:endParaRPr kumimoji="0" lang="en-US" sz="1600" b="1" baseline="-25000" dirty="0">
                <a:solidFill>
                  <a:srgbClr val="006600"/>
                </a:solidFill>
                <a:latin typeface="+mj-lt"/>
                <a:cs typeface="Times New Roman" pitchFamily="18" charset="0"/>
              </a:endParaRPr>
            </a:p>
          </p:txBody>
        </p:sp>
      </p:grpSp>
      <p:grpSp>
        <p:nvGrpSpPr>
          <p:cNvPr id="66" name="Group 76"/>
          <p:cNvGrpSpPr>
            <a:grpSpLocks/>
          </p:cNvGrpSpPr>
          <p:nvPr/>
        </p:nvGrpSpPr>
        <p:grpSpPr bwMode="auto">
          <a:xfrm>
            <a:off x="6940324" y="4542948"/>
            <a:ext cx="368300" cy="246063"/>
            <a:chOff x="4284" y="2844"/>
            <a:chExt cx="232" cy="155"/>
          </a:xfrm>
        </p:grpSpPr>
        <p:sp>
          <p:nvSpPr>
            <p:cNvPr id="68" name="Rectangle 61"/>
            <p:cNvSpPr>
              <a:spLocks noChangeArrowheads="1"/>
            </p:cNvSpPr>
            <p:nvPr/>
          </p:nvSpPr>
          <p:spPr bwMode="auto">
            <a:xfrm>
              <a:off x="4392" y="2844"/>
              <a:ext cx="124" cy="155"/>
            </a:xfrm>
            <a:prstGeom prst="rect">
              <a:avLst/>
            </a:prstGeom>
            <a:noFill/>
            <a:ln w="9525">
              <a:noFill/>
              <a:miter lim="800000"/>
              <a:headEnd/>
              <a:tailEnd/>
            </a:ln>
          </p:spPr>
          <p:txBody>
            <a:bodyPr wrap="none" lIns="0" tIns="0" rIns="0" bIns="0">
              <a:prstTxWarp prst="textNoShape">
                <a:avLst/>
              </a:prstTxWarp>
              <a:spAutoFit/>
            </a:bodyPr>
            <a:lstStyle/>
            <a:p>
              <a:r>
                <a:rPr kumimoji="0" lang="en-US" sz="1000" b="1" i="1" dirty="0">
                  <a:solidFill>
                    <a:srgbClr val="000000"/>
                  </a:solidFill>
                  <a:latin typeface="+mj-lt"/>
                  <a:cs typeface="Times New Roman" pitchFamily="18" charset="0"/>
                </a:rPr>
                <a:t> </a:t>
              </a:r>
              <a:r>
                <a:rPr kumimoji="0" lang="en-US" sz="1600" b="1" i="1" dirty="0">
                  <a:solidFill>
                    <a:srgbClr val="000000"/>
                  </a:solidFill>
                  <a:latin typeface="+mj-lt"/>
                  <a:cs typeface="Times New Roman" pitchFamily="18" charset="0"/>
                </a:rPr>
                <a:t>E</a:t>
              </a:r>
              <a:r>
                <a:rPr kumimoji="0" lang="en-US" sz="1600" b="1" i="1" baseline="-25000" dirty="0">
                  <a:solidFill>
                    <a:srgbClr val="000000"/>
                  </a:solidFill>
                  <a:latin typeface="+mj-lt"/>
                  <a:cs typeface="Times New Roman" pitchFamily="18" charset="0"/>
                </a:rPr>
                <a:t>2</a:t>
              </a:r>
              <a:endParaRPr kumimoji="0" lang="en-US" sz="1600" b="1" baseline="-25000" dirty="0">
                <a:solidFill>
                  <a:schemeClr val="tx1"/>
                </a:solidFill>
                <a:latin typeface="+mj-lt"/>
                <a:cs typeface="Times New Roman" pitchFamily="18" charset="0"/>
              </a:endParaRPr>
            </a:p>
          </p:txBody>
        </p:sp>
        <p:sp>
          <p:nvSpPr>
            <p:cNvPr id="69" name="Freeform 62"/>
            <p:cNvSpPr>
              <a:spLocks/>
            </p:cNvSpPr>
            <p:nvPr/>
          </p:nvSpPr>
          <p:spPr bwMode="auto">
            <a:xfrm>
              <a:off x="4284" y="2900"/>
              <a:ext cx="75" cy="75"/>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grpSp>
      <p:sp>
        <p:nvSpPr>
          <p:cNvPr id="70" name="Rectangle 63"/>
          <p:cNvSpPr>
            <a:spLocks noChangeArrowheads="1"/>
          </p:cNvSpPr>
          <p:nvPr/>
        </p:nvSpPr>
        <p:spPr bwMode="auto">
          <a:xfrm>
            <a:off x="5487204" y="4533414"/>
            <a:ext cx="31579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105</a:t>
            </a:r>
            <a:endParaRPr kumimoji="0" lang="en-US" sz="1600" b="1" baseline="-25000" dirty="0">
              <a:solidFill>
                <a:schemeClr val="tx1"/>
              </a:solidFill>
              <a:latin typeface="+mj-lt"/>
              <a:cs typeface="Times New Roman" pitchFamily="18" charset="0"/>
            </a:endParaRPr>
          </a:p>
        </p:txBody>
      </p:sp>
      <p:sp>
        <p:nvSpPr>
          <p:cNvPr id="71" name="Line 64"/>
          <p:cNvSpPr>
            <a:spLocks noChangeShapeType="1"/>
          </p:cNvSpPr>
          <p:nvPr/>
        </p:nvSpPr>
        <p:spPr bwMode="auto">
          <a:xfrm>
            <a:off x="5921157" y="4681052"/>
            <a:ext cx="1019175" cy="1587"/>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sp>
        <p:nvSpPr>
          <p:cNvPr id="72" name="Freeform 67"/>
          <p:cNvSpPr>
            <a:spLocks/>
          </p:cNvSpPr>
          <p:nvPr/>
        </p:nvSpPr>
        <p:spPr bwMode="auto">
          <a:xfrm>
            <a:off x="7322920" y="4927114"/>
            <a:ext cx="119062" cy="119063"/>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82" name="Rectangle 65"/>
          <p:cNvSpPr>
            <a:spLocks noChangeArrowheads="1"/>
          </p:cNvSpPr>
          <p:nvPr/>
        </p:nvSpPr>
        <p:spPr bwMode="auto">
          <a:xfrm>
            <a:off x="7321332" y="5979438"/>
            <a:ext cx="17633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1</a:t>
            </a:r>
          </a:p>
        </p:txBody>
      </p:sp>
      <p:sp>
        <p:nvSpPr>
          <p:cNvPr id="83" name="Line 68"/>
          <p:cNvSpPr>
            <a:spLocks noChangeShapeType="1"/>
          </p:cNvSpPr>
          <p:nvPr/>
        </p:nvSpPr>
        <p:spPr bwMode="auto">
          <a:xfrm>
            <a:off x="7388007" y="5065038"/>
            <a:ext cx="0" cy="914400"/>
          </a:xfrm>
          <a:prstGeom prst="line">
            <a:avLst/>
          </a:prstGeom>
          <a:noFill/>
          <a:ln w="31750" cap="rnd">
            <a:solidFill>
              <a:schemeClr val="tx1"/>
            </a:solidFill>
            <a:prstDash val="sysDot"/>
            <a:round/>
            <a:headEnd/>
            <a:tailEnd/>
          </a:ln>
        </p:spPr>
        <p:txBody>
          <a:bodyPr lIns="92075" tIns="46038" rIns="92075" bIns="46038">
            <a:prstTxWarp prst="textNoShape">
              <a:avLst/>
            </a:prstTxWarp>
          </a:bodyPr>
          <a:lstStyle/>
          <a:p>
            <a:endParaRPr lang="en-US">
              <a:latin typeface="+mj-lt"/>
            </a:endParaRPr>
          </a:p>
        </p:txBody>
      </p:sp>
      <p:cxnSp>
        <p:nvCxnSpPr>
          <p:cNvPr id="9" name="Straight Arrow Connector 8"/>
          <p:cNvCxnSpPr/>
          <p:nvPr/>
        </p:nvCxnSpPr>
        <p:spPr>
          <a:xfrm flipV="1">
            <a:off x="5377287" y="4722377"/>
            <a:ext cx="0" cy="524019"/>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79" name="Title 1"/>
          <p:cNvSpPr>
            <a:spLocks noGrp="1"/>
          </p:cNvSpPr>
          <p:nvPr>
            <p:ph type="title"/>
          </p:nvPr>
        </p:nvSpPr>
        <p:spPr>
          <a:xfrm>
            <a:off x="119569" y="109861"/>
            <a:ext cx="8904855" cy="1166573"/>
          </a:xfrm>
        </p:spPr>
        <p:txBody>
          <a:bodyPr/>
          <a:lstStyle/>
          <a:p>
            <a:pPr>
              <a:lnSpc>
                <a:spcPts val="3500"/>
              </a:lnSpc>
            </a:pPr>
            <a:r>
              <a:rPr lang="en-US" sz="3400" dirty="0"/>
              <a:t>Long-run Effects of a Rapid </a:t>
            </a:r>
            <a:br>
              <a:rPr lang="en-US" sz="3400" dirty="0"/>
            </a:br>
            <a:r>
              <a:rPr lang="en-US" sz="3400" dirty="0"/>
              <a:t>Expansion in </a:t>
            </a:r>
            <a:r>
              <a:rPr lang="en-US" sz="3400" dirty="0" smtClean="0"/>
              <a:t>Money </a:t>
            </a:r>
            <a:r>
              <a:rPr lang="en-US" sz="3400" dirty="0"/>
              <a:t>Supply</a:t>
            </a:r>
          </a:p>
        </p:txBody>
      </p:sp>
    </p:spTree>
    <p:extLst>
      <p:ext uri="{BB962C8B-B14F-4D97-AF65-F5344CB8AC3E}">
        <p14:creationId xmlns:p14="http://schemas.microsoft.com/office/powerpoint/2010/main" val="2131437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3"/>
          <p:cNvSpPr>
            <a:spLocks noChangeArrowheads="1"/>
          </p:cNvSpPr>
          <p:nvPr/>
        </p:nvSpPr>
        <p:spPr bwMode="auto">
          <a:xfrm>
            <a:off x="5217138" y="24205"/>
            <a:ext cx="38974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96" name="Content Placeholder 2"/>
          <p:cNvSpPr>
            <a:spLocks noGrp="1"/>
          </p:cNvSpPr>
          <p:nvPr>
            <p:ph idx="1"/>
          </p:nvPr>
        </p:nvSpPr>
        <p:spPr>
          <a:xfrm>
            <a:off x="63183" y="2621763"/>
            <a:ext cx="5153955" cy="2157872"/>
          </a:xfrm>
        </p:spPr>
        <p:txBody>
          <a:bodyPr/>
          <a:lstStyle/>
          <a:p>
            <a:pPr marL="169863" indent="-169863">
              <a:lnSpc>
                <a:spcPct val="90000"/>
              </a:lnSpc>
            </a:pPr>
            <a:r>
              <a:rPr lang="en-US" sz="2300" dirty="0">
                <a:solidFill>
                  <a:srgbClr val="32302A"/>
                </a:solidFill>
                <a:ea typeface="ＭＳ Ｐゴシック" pitchFamily="-107" charset="-128"/>
                <a:cs typeface="ＭＳ Ｐゴシック" pitchFamily="-107" charset="-128"/>
              </a:rPr>
              <a:t>If the more rapid monetary growth continues, then </a:t>
            </a:r>
            <a:r>
              <a:rPr lang="en-US" sz="2300" b="1" i="1" dirty="0">
                <a:solidFill>
                  <a:schemeClr val="accent5">
                    <a:lumMod val="75000"/>
                  </a:schemeClr>
                </a:solidFill>
                <a:ea typeface="ＭＳ Ｐゴシック" pitchFamily="-107" charset="-128"/>
                <a:cs typeface="ＭＳ Ｐゴシック" pitchFamily="-107" charset="-128"/>
              </a:rPr>
              <a:t>AD</a:t>
            </a:r>
            <a:r>
              <a:rPr lang="en-US" sz="2300" dirty="0">
                <a:solidFill>
                  <a:srgbClr val="32302A"/>
                </a:solidFill>
                <a:ea typeface="ＭＳ Ｐゴシック" pitchFamily="-107" charset="-128"/>
                <a:cs typeface="ＭＳ Ｐゴシック" pitchFamily="-107" charset="-128"/>
              </a:rPr>
              <a:t> </a:t>
            </a:r>
            <a:r>
              <a:rPr lang="en-US" sz="2300" dirty="0" smtClean="0">
                <a:solidFill>
                  <a:srgbClr val="32302A"/>
                </a:solidFill>
                <a:ea typeface="ＭＳ Ｐゴシック" pitchFamily="-107" charset="-128"/>
                <a:cs typeface="ＭＳ Ｐゴシック" pitchFamily="-107" charset="-128"/>
              </a:rPr>
              <a:t>and </a:t>
            </a:r>
            <a:r>
              <a:rPr lang="en-US" sz="2300" b="1" i="1" dirty="0">
                <a:solidFill>
                  <a:schemeClr val="accent3">
                    <a:lumMod val="75000"/>
                  </a:schemeClr>
                </a:solidFill>
                <a:ea typeface="ＭＳ Ｐゴシック" pitchFamily="-107" charset="-128"/>
                <a:cs typeface="ＭＳ Ｐゴシック" pitchFamily="-107" charset="-128"/>
              </a:rPr>
              <a:t>SRAS </a:t>
            </a:r>
            <a:r>
              <a:rPr lang="en-US" sz="2300" dirty="0">
                <a:solidFill>
                  <a:srgbClr val="32302A"/>
                </a:solidFill>
                <a:ea typeface="ＭＳ Ｐゴシック" pitchFamily="-107" charset="-128"/>
                <a:cs typeface="ＭＳ Ｐゴシック" pitchFamily="-107" charset="-128"/>
              </a:rPr>
              <a:t>will continue to shift upward, leading to still higher prices (</a:t>
            </a:r>
            <a:r>
              <a:rPr lang="en-US" sz="2300" b="1" i="1" dirty="0">
                <a:solidFill>
                  <a:srgbClr val="32302A"/>
                </a:solidFill>
                <a:ea typeface="ＭＳ Ｐゴシック" pitchFamily="-107" charset="-128"/>
                <a:cs typeface="ＭＳ Ｐゴシック" pitchFamily="-107" charset="-128"/>
              </a:rPr>
              <a:t>E</a:t>
            </a:r>
            <a:r>
              <a:rPr lang="en-US" sz="2300" b="1" i="1" baseline="-25000" dirty="0">
                <a:solidFill>
                  <a:srgbClr val="32302A"/>
                </a:solidFill>
                <a:ea typeface="ＭＳ Ｐゴシック" pitchFamily="-107" charset="-128"/>
                <a:cs typeface="ＭＳ Ｐゴシック" pitchFamily="-107" charset="-128"/>
              </a:rPr>
              <a:t>3</a:t>
            </a:r>
            <a:r>
              <a:rPr lang="en-US" sz="2300" dirty="0">
                <a:solidFill>
                  <a:srgbClr val="32302A"/>
                </a:solidFill>
                <a:ea typeface="ＭＳ Ｐゴシック" pitchFamily="-107" charset="-128"/>
                <a:cs typeface="ＭＳ Ｐゴシック" pitchFamily="-107" charset="-128"/>
              </a:rPr>
              <a:t> and points beyond</a:t>
            </a:r>
            <a:r>
              <a:rPr lang="en-US" sz="2300" dirty="0" smtClean="0">
                <a:solidFill>
                  <a:srgbClr val="32302A"/>
                </a:solidFill>
                <a:ea typeface="ＭＳ Ｐゴシック" pitchFamily="-107" charset="-128"/>
                <a:cs typeface="ＭＳ Ｐゴシック" pitchFamily="-107" charset="-128"/>
              </a:rPr>
              <a:t>).</a:t>
            </a:r>
          </a:p>
          <a:p>
            <a:pPr marL="169863" indent="-169863">
              <a:lnSpc>
                <a:spcPct val="90000"/>
              </a:lnSpc>
            </a:pPr>
            <a:r>
              <a:rPr lang="en-US" sz="2300" dirty="0">
                <a:solidFill>
                  <a:srgbClr val="32302A"/>
                </a:solidFill>
                <a:ea typeface="ＭＳ Ｐゴシック" pitchFamily="-107" charset="-128"/>
                <a:cs typeface="ＭＳ Ｐゴシック" pitchFamily="-107" charset="-128"/>
              </a:rPr>
              <a:t>The net result of this process is sustained </a:t>
            </a:r>
            <a:r>
              <a:rPr lang="en-US" sz="2300" b="1" i="1" dirty="0">
                <a:solidFill>
                  <a:srgbClr val="32302A"/>
                </a:solidFill>
                <a:ea typeface="ＭＳ Ｐゴシック" pitchFamily="-107" charset="-128"/>
                <a:cs typeface="ＭＳ Ｐゴシック" pitchFamily="-107" charset="-128"/>
              </a:rPr>
              <a:t>inflation</a:t>
            </a:r>
            <a:r>
              <a:rPr lang="en-US" sz="2300" dirty="0">
                <a:solidFill>
                  <a:srgbClr val="32302A"/>
                </a:solidFill>
                <a:ea typeface="ＭＳ Ｐゴシック" pitchFamily="-107" charset="-128"/>
                <a:cs typeface="ＭＳ Ｐゴシック" pitchFamily="-107" charset="-128"/>
              </a:rPr>
              <a:t>.</a:t>
            </a:r>
          </a:p>
        </p:txBody>
      </p:sp>
      <p:cxnSp>
        <p:nvCxnSpPr>
          <p:cNvPr id="4" name="Straight Connector 3"/>
          <p:cNvCxnSpPr/>
          <p:nvPr/>
        </p:nvCxnSpPr>
        <p:spPr>
          <a:xfrm>
            <a:off x="5482980" y="3379249"/>
            <a:ext cx="3274858"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Freeform 5"/>
          <p:cNvSpPr>
            <a:spLocks/>
          </p:cNvSpPr>
          <p:nvPr/>
        </p:nvSpPr>
        <p:spPr bwMode="auto">
          <a:xfrm>
            <a:off x="5879823" y="397759"/>
            <a:ext cx="2138363" cy="2454275"/>
          </a:xfrm>
          <a:custGeom>
            <a:avLst/>
            <a:gdLst>
              <a:gd name="T0" fmla="*/ 4040 w 4040"/>
              <a:gd name="T1" fmla="*/ 4638 h 4638"/>
              <a:gd name="T2" fmla="*/ 4040 w 4040"/>
              <a:gd name="T3" fmla="*/ 0 h 4638"/>
              <a:gd name="T4" fmla="*/ 0 w 4040"/>
              <a:gd name="T5" fmla="*/ 0 h 4638"/>
              <a:gd name="T6" fmla="*/ 0 w 4040"/>
              <a:gd name="T7" fmla="*/ 4638 h 4638"/>
              <a:gd name="T8" fmla="*/ 4040 w 4040"/>
              <a:gd name="T9" fmla="*/ 4638 h 4638"/>
              <a:gd name="T10" fmla="*/ 4040 w 4040"/>
              <a:gd name="T11" fmla="*/ 4638 h 4638"/>
              <a:gd name="T12" fmla="*/ 0 60000 65536"/>
              <a:gd name="T13" fmla="*/ 0 60000 65536"/>
              <a:gd name="T14" fmla="*/ 0 60000 65536"/>
              <a:gd name="T15" fmla="*/ 0 60000 65536"/>
              <a:gd name="T16" fmla="*/ 0 60000 65536"/>
              <a:gd name="T17" fmla="*/ 0 60000 65536"/>
              <a:gd name="T18" fmla="*/ 0 w 4040"/>
              <a:gd name="T19" fmla="*/ 0 h 4638"/>
              <a:gd name="T20" fmla="*/ 4040 w 4040"/>
              <a:gd name="T21" fmla="*/ 4638 h 4638"/>
            </a:gdLst>
            <a:ahLst/>
            <a:cxnLst>
              <a:cxn ang="T12">
                <a:pos x="T0" y="T1"/>
              </a:cxn>
              <a:cxn ang="T13">
                <a:pos x="T2" y="T3"/>
              </a:cxn>
              <a:cxn ang="T14">
                <a:pos x="T4" y="T5"/>
              </a:cxn>
              <a:cxn ang="T15">
                <a:pos x="T6" y="T7"/>
              </a:cxn>
              <a:cxn ang="T16">
                <a:pos x="T8" y="T9"/>
              </a:cxn>
              <a:cxn ang="T17">
                <a:pos x="T10" y="T11"/>
              </a:cxn>
            </a:cxnLst>
            <a:rect l="T18" t="T19" r="T20" b="T21"/>
            <a:pathLst>
              <a:path w="4040" h="4638">
                <a:moveTo>
                  <a:pt x="4040" y="4638"/>
                </a:moveTo>
                <a:lnTo>
                  <a:pt x="4040" y="0"/>
                </a:lnTo>
                <a:lnTo>
                  <a:pt x="0" y="0"/>
                </a:lnTo>
                <a:lnTo>
                  <a:pt x="0" y="4638"/>
                </a:lnTo>
                <a:lnTo>
                  <a:pt x="4040" y="4638"/>
                </a:lnTo>
                <a:close/>
              </a:path>
            </a:pathLst>
          </a:custGeom>
          <a:no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118" name="Rectangle 7" descr="Parchment"/>
          <p:cNvSpPr>
            <a:spLocks noChangeArrowheads="1"/>
          </p:cNvSpPr>
          <p:nvPr/>
        </p:nvSpPr>
        <p:spPr bwMode="auto">
          <a:xfrm>
            <a:off x="8080098" y="2536121"/>
            <a:ext cx="548227" cy="301621"/>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a:solidFill>
                  <a:srgbClr val="000000"/>
                </a:solidFill>
                <a:latin typeface="+mj-lt"/>
                <a:cs typeface="Times New Roman" pitchFamily="18" charset="0"/>
              </a:rPr>
              <a:t>Time</a:t>
            </a:r>
            <a:br>
              <a:rPr kumimoji="0" lang="en-US" sz="1400" b="0">
                <a:solidFill>
                  <a:srgbClr val="000000"/>
                </a:solidFill>
                <a:latin typeface="+mj-lt"/>
                <a:cs typeface="Times New Roman" pitchFamily="18" charset="0"/>
              </a:rPr>
            </a:br>
            <a:r>
              <a:rPr kumimoji="0" lang="en-US" sz="1400" b="0">
                <a:solidFill>
                  <a:srgbClr val="000000"/>
                </a:solidFill>
                <a:latin typeface="+mj-lt"/>
                <a:cs typeface="Times New Roman" pitchFamily="18" charset="0"/>
              </a:rPr>
              <a:t>periods</a:t>
            </a:r>
            <a:endParaRPr kumimoji="0" lang="en-US" sz="1400" b="0">
              <a:solidFill>
                <a:schemeClr val="tx1"/>
              </a:solidFill>
              <a:latin typeface="+mj-lt"/>
              <a:cs typeface="Times New Roman" pitchFamily="18" charset="0"/>
            </a:endParaRPr>
          </a:p>
        </p:txBody>
      </p:sp>
      <p:sp>
        <p:nvSpPr>
          <p:cNvPr id="119" name="Text Box 8" descr="Parchment"/>
          <p:cNvSpPr txBox="1">
            <a:spLocks noChangeArrowheads="1"/>
          </p:cNvSpPr>
          <p:nvPr/>
        </p:nvSpPr>
        <p:spPr bwMode="auto">
          <a:xfrm>
            <a:off x="5443131" y="388066"/>
            <a:ext cx="1150700" cy="344710"/>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Money supply</a:t>
            </a:r>
          </a:p>
          <a:p>
            <a:pPr>
              <a:lnSpc>
                <a:spcPct val="80000"/>
              </a:lnSpc>
            </a:pPr>
            <a:r>
              <a:rPr kumimoji="0" lang="en-US" sz="1400" b="0" dirty="0">
                <a:solidFill>
                  <a:srgbClr val="000000"/>
                </a:solidFill>
                <a:latin typeface="+mj-lt"/>
                <a:cs typeface="Times New Roman" pitchFamily="18" charset="0"/>
              </a:rPr>
              <a:t>growth </a:t>
            </a:r>
            <a:r>
              <a:rPr kumimoji="0" lang="en-US" sz="1400" b="0" dirty="0" smtClean="0">
                <a:solidFill>
                  <a:srgbClr val="000000"/>
                </a:solidFill>
                <a:latin typeface="+mj-lt"/>
                <a:cs typeface="Times New Roman" pitchFamily="18" charset="0"/>
              </a:rPr>
              <a:t>rate (%)</a:t>
            </a:r>
            <a:endParaRPr lang="en-US" sz="1400" b="0" dirty="0">
              <a:solidFill>
                <a:schemeClr val="tx1"/>
              </a:solidFill>
              <a:latin typeface="+mj-lt"/>
              <a:cs typeface="Times New Roman" pitchFamily="18" charset="0"/>
            </a:endParaRPr>
          </a:p>
        </p:txBody>
      </p:sp>
      <p:sp>
        <p:nvSpPr>
          <p:cNvPr id="120" name="Rectangle 9"/>
          <p:cNvSpPr>
            <a:spLocks noChangeArrowheads="1"/>
          </p:cNvSpPr>
          <p:nvPr/>
        </p:nvSpPr>
        <p:spPr bwMode="auto">
          <a:xfrm>
            <a:off x="5743943" y="2088258"/>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a:t>
            </a:r>
            <a:endParaRPr kumimoji="0" lang="en-US" sz="1600" b="0" dirty="0">
              <a:solidFill>
                <a:schemeClr val="tx1"/>
              </a:solidFill>
              <a:latin typeface="+mj-lt"/>
              <a:cs typeface="Times New Roman" pitchFamily="18" charset="0"/>
            </a:endParaRPr>
          </a:p>
        </p:txBody>
      </p:sp>
      <p:sp>
        <p:nvSpPr>
          <p:cNvPr id="121" name="Rectangle 10"/>
          <p:cNvSpPr>
            <a:spLocks noChangeArrowheads="1"/>
          </p:cNvSpPr>
          <p:nvPr/>
        </p:nvSpPr>
        <p:spPr bwMode="auto">
          <a:xfrm>
            <a:off x="6360836"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1</a:t>
            </a:r>
            <a:endParaRPr kumimoji="0" lang="en-US" sz="1400" b="0">
              <a:solidFill>
                <a:schemeClr val="tx1"/>
              </a:solidFill>
              <a:latin typeface="+mj-lt"/>
              <a:cs typeface="Times New Roman" pitchFamily="18" charset="0"/>
            </a:endParaRPr>
          </a:p>
        </p:txBody>
      </p:sp>
      <p:sp>
        <p:nvSpPr>
          <p:cNvPr id="122" name="Rectangle 11"/>
          <p:cNvSpPr>
            <a:spLocks noChangeArrowheads="1"/>
          </p:cNvSpPr>
          <p:nvPr/>
        </p:nvSpPr>
        <p:spPr bwMode="auto">
          <a:xfrm>
            <a:off x="5734418" y="1475483"/>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a:t>
            </a:r>
            <a:endParaRPr kumimoji="0" lang="en-US" sz="1600" b="0">
              <a:solidFill>
                <a:schemeClr val="tx1"/>
              </a:solidFill>
              <a:latin typeface="+mj-lt"/>
              <a:cs typeface="Times New Roman" pitchFamily="18" charset="0"/>
            </a:endParaRPr>
          </a:p>
        </p:txBody>
      </p:sp>
      <p:sp>
        <p:nvSpPr>
          <p:cNvPr id="123" name="Rectangle 12"/>
          <p:cNvSpPr>
            <a:spLocks noChangeArrowheads="1"/>
          </p:cNvSpPr>
          <p:nvPr/>
        </p:nvSpPr>
        <p:spPr bwMode="auto">
          <a:xfrm>
            <a:off x="5737593" y="861120"/>
            <a:ext cx="104196"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9</a:t>
            </a:r>
            <a:endParaRPr kumimoji="0" lang="en-US" sz="1600" b="0">
              <a:solidFill>
                <a:schemeClr val="tx1"/>
              </a:solidFill>
              <a:latin typeface="+mj-lt"/>
              <a:cs typeface="Times New Roman" pitchFamily="18" charset="0"/>
            </a:endParaRPr>
          </a:p>
        </p:txBody>
      </p:sp>
      <p:sp>
        <p:nvSpPr>
          <p:cNvPr id="124" name="Line 13"/>
          <p:cNvSpPr>
            <a:spLocks noChangeShapeType="1"/>
          </p:cNvSpPr>
          <p:nvPr/>
        </p:nvSpPr>
        <p:spPr bwMode="auto">
          <a:xfrm flipV="1">
            <a:off x="6416398"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5" name="Line 14"/>
          <p:cNvSpPr>
            <a:spLocks noChangeShapeType="1"/>
          </p:cNvSpPr>
          <p:nvPr/>
        </p:nvSpPr>
        <p:spPr bwMode="auto">
          <a:xfrm flipV="1">
            <a:off x="6959323"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7" name="Line 15"/>
          <p:cNvSpPr>
            <a:spLocks noChangeShapeType="1"/>
          </p:cNvSpPr>
          <p:nvPr/>
        </p:nvSpPr>
        <p:spPr bwMode="auto">
          <a:xfrm flipV="1">
            <a:off x="7486373" y="2753609"/>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29" name="Rectangle 16"/>
          <p:cNvSpPr>
            <a:spLocks noChangeArrowheads="1"/>
          </p:cNvSpPr>
          <p:nvPr/>
        </p:nvSpPr>
        <p:spPr bwMode="auto">
          <a:xfrm>
            <a:off x="6900586"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2</a:t>
            </a:r>
            <a:endParaRPr kumimoji="0" lang="en-US" sz="1400" b="0">
              <a:solidFill>
                <a:schemeClr val="tx1"/>
              </a:solidFill>
              <a:latin typeface="+mj-lt"/>
              <a:cs typeface="Times New Roman" pitchFamily="18" charset="0"/>
            </a:endParaRPr>
          </a:p>
        </p:txBody>
      </p:sp>
      <p:sp>
        <p:nvSpPr>
          <p:cNvPr id="131" name="Rectangle 17"/>
          <p:cNvSpPr>
            <a:spLocks noChangeArrowheads="1"/>
          </p:cNvSpPr>
          <p:nvPr/>
        </p:nvSpPr>
        <p:spPr bwMode="auto">
          <a:xfrm>
            <a:off x="7438748" y="286790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3</a:t>
            </a:r>
            <a:endParaRPr kumimoji="0" lang="en-US" sz="1400" b="0">
              <a:solidFill>
                <a:schemeClr val="tx1"/>
              </a:solidFill>
              <a:latin typeface="+mj-lt"/>
              <a:cs typeface="Times New Roman" pitchFamily="18" charset="0"/>
            </a:endParaRPr>
          </a:p>
        </p:txBody>
      </p:sp>
      <p:sp>
        <p:nvSpPr>
          <p:cNvPr id="132" name="Rectangle 18"/>
          <p:cNvSpPr>
            <a:spLocks noChangeArrowheads="1"/>
          </p:cNvSpPr>
          <p:nvPr/>
        </p:nvSpPr>
        <p:spPr bwMode="auto">
          <a:xfrm>
            <a:off x="7962623" y="2861559"/>
            <a:ext cx="91372"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solidFill>
                  <a:srgbClr val="000000"/>
                </a:solidFill>
                <a:latin typeface="+mj-lt"/>
                <a:cs typeface="Times New Roman" pitchFamily="18" charset="0"/>
              </a:rPr>
              <a:t>4</a:t>
            </a:r>
            <a:endParaRPr kumimoji="0" lang="en-US" sz="1400" b="0">
              <a:solidFill>
                <a:schemeClr val="tx1"/>
              </a:solidFill>
              <a:latin typeface="+mj-lt"/>
              <a:cs typeface="Times New Roman" pitchFamily="18" charset="0"/>
            </a:endParaRPr>
          </a:p>
        </p:txBody>
      </p:sp>
      <p:sp>
        <p:nvSpPr>
          <p:cNvPr id="133" name="Line 20"/>
          <p:cNvSpPr>
            <a:spLocks noChangeShapeType="1"/>
          </p:cNvSpPr>
          <p:nvPr/>
        </p:nvSpPr>
        <p:spPr bwMode="auto">
          <a:xfrm flipH="1">
            <a:off x="5886173" y="1610609"/>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4" name="Line 21"/>
          <p:cNvSpPr>
            <a:spLocks noChangeShapeType="1"/>
          </p:cNvSpPr>
          <p:nvPr/>
        </p:nvSpPr>
        <p:spPr bwMode="auto">
          <a:xfrm flipH="1">
            <a:off x="5886173" y="978784"/>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5" name="Line 22"/>
          <p:cNvSpPr>
            <a:spLocks noChangeShapeType="1"/>
          </p:cNvSpPr>
          <p:nvPr/>
        </p:nvSpPr>
        <p:spPr bwMode="auto">
          <a:xfrm flipH="1">
            <a:off x="5886173" y="2223384"/>
            <a:ext cx="111125" cy="1587"/>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sp>
        <p:nvSpPr>
          <p:cNvPr id="136" name="Line 24"/>
          <p:cNvSpPr>
            <a:spLocks noChangeShapeType="1"/>
          </p:cNvSpPr>
          <p:nvPr/>
        </p:nvSpPr>
        <p:spPr bwMode="auto">
          <a:xfrm>
            <a:off x="5886173" y="2852034"/>
            <a:ext cx="2132013" cy="0"/>
          </a:xfrm>
          <a:prstGeom prst="line">
            <a:avLst/>
          </a:prstGeom>
          <a:noFill/>
          <a:ln w="28575">
            <a:solidFill>
              <a:srgbClr val="000000"/>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138" name="Line 42"/>
          <p:cNvSpPr>
            <a:spLocks noChangeShapeType="1"/>
          </p:cNvSpPr>
          <p:nvPr/>
        </p:nvSpPr>
        <p:spPr bwMode="auto">
          <a:xfrm flipV="1">
            <a:off x="8000723" y="2745671"/>
            <a:ext cx="1588" cy="111125"/>
          </a:xfrm>
          <a:prstGeom prst="line">
            <a:avLst/>
          </a:prstGeom>
          <a:noFill/>
          <a:ln w="28575">
            <a:solidFill>
              <a:srgbClr val="1F1A17"/>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139" name="Group 56"/>
          <p:cNvGrpSpPr>
            <a:grpSpLocks/>
          </p:cNvGrpSpPr>
          <p:nvPr/>
        </p:nvGrpSpPr>
        <p:grpSpPr bwMode="auto">
          <a:xfrm>
            <a:off x="5777469" y="3132469"/>
            <a:ext cx="2708275" cy="158750"/>
            <a:chOff x="1664" y="3005"/>
            <a:chExt cx="1706" cy="100"/>
          </a:xfrm>
        </p:grpSpPr>
        <p:sp>
          <p:nvSpPr>
            <p:cNvPr id="140" name="Rectangle 57"/>
            <p:cNvSpPr>
              <a:spLocks noChangeArrowheads="1"/>
            </p:cNvSpPr>
            <p:nvPr/>
          </p:nvSpPr>
          <p:spPr bwMode="auto">
            <a:xfrm>
              <a:off x="1664" y="3005"/>
              <a:ext cx="131" cy="9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a:solidFill>
                    <a:srgbClr val="000000"/>
                  </a:solidFill>
                  <a:latin typeface="+mj-lt"/>
                  <a:cs typeface="Times New Roman" pitchFamily="18" charset="0"/>
                </a:rPr>
                <a:t>(a)</a:t>
              </a:r>
              <a:endParaRPr kumimoji="0" lang="en-US" sz="1400" b="0" i="1">
                <a:solidFill>
                  <a:schemeClr val="tx1"/>
                </a:solidFill>
                <a:latin typeface="+mj-lt"/>
                <a:cs typeface="Times New Roman" pitchFamily="18" charset="0"/>
              </a:endParaRPr>
            </a:p>
          </p:txBody>
        </p:sp>
        <p:sp>
          <p:nvSpPr>
            <p:cNvPr id="141" name="Rectangle 58"/>
            <p:cNvSpPr>
              <a:spLocks noChangeArrowheads="1"/>
            </p:cNvSpPr>
            <p:nvPr/>
          </p:nvSpPr>
          <p:spPr bwMode="auto">
            <a:xfrm>
              <a:off x="1789" y="3010"/>
              <a:ext cx="1581" cy="95"/>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latin typeface="+mj-lt"/>
                  <a:cs typeface="Times New Roman" pitchFamily="18" charset="0"/>
                </a:rPr>
                <a:t> Growth rate of the money supply.</a:t>
              </a:r>
              <a:r>
                <a:rPr kumimoji="0" lang="en-US" sz="1400" b="0" i="1" dirty="0">
                  <a:solidFill>
                    <a:srgbClr val="000000"/>
                  </a:solidFill>
                  <a:latin typeface="+mj-lt"/>
                  <a:cs typeface="Times New Roman" pitchFamily="18" charset="0"/>
                </a:rPr>
                <a:t> </a:t>
              </a:r>
            </a:p>
          </p:txBody>
        </p:sp>
      </p:grpSp>
      <p:sp>
        <p:nvSpPr>
          <p:cNvPr id="144" name="Rectangle 64"/>
          <p:cNvSpPr>
            <a:spLocks noChangeArrowheads="1"/>
          </p:cNvSpPr>
          <p:nvPr/>
        </p:nvSpPr>
        <p:spPr bwMode="auto">
          <a:xfrm>
            <a:off x="8083273" y="2326571"/>
            <a:ext cx="65" cy="276999"/>
          </a:xfrm>
          <a:prstGeom prst="rect">
            <a:avLst/>
          </a:prstGeom>
          <a:noFill/>
          <a:ln w="9525">
            <a:noFill/>
            <a:miter lim="800000"/>
            <a:headEnd/>
            <a:tailEnd/>
          </a:ln>
        </p:spPr>
        <p:txBody>
          <a:bodyPr wrap="none" lIns="0" tIns="0" rIns="0" bIns="0">
            <a:prstTxWarp prst="textNoShape">
              <a:avLst/>
            </a:prstTxWarp>
            <a:spAutoFit/>
          </a:bodyPr>
          <a:lstStyle/>
          <a:p>
            <a:endParaRPr kumimoji="0" lang="en-US" b="0">
              <a:solidFill>
                <a:schemeClr val="tx1"/>
              </a:solidFill>
              <a:latin typeface="+mj-lt"/>
              <a:cs typeface="Times New Roman" pitchFamily="18" charset="0"/>
            </a:endParaRPr>
          </a:p>
        </p:txBody>
      </p:sp>
      <p:sp>
        <p:nvSpPr>
          <p:cNvPr id="145" name="Rectangle 67"/>
          <p:cNvSpPr>
            <a:spLocks noChangeArrowheads="1"/>
          </p:cNvSpPr>
          <p:nvPr/>
        </p:nvSpPr>
        <p:spPr bwMode="auto">
          <a:xfrm>
            <a:off x="6549748" y="2096384"/>
            <a:ext cx="90730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 growth</a:t>
            </a:r>
            <a:endParaRPr kumimoji="0" lang="en-US" sz="1600" b="0" dirty="0">
              <a:solidFill>
                <a:schemeClr val="tx1"/>
              </a:solidFill>
              <a:latin typeface="+mj-lt"/>
              <a:cs typeface="Times New Roman" pitchFamily="18" charset="0"/>
            </a:endParaRPr>
          </a:p>
        </p:txBody>
      </p:sp>
      <p:sp>
        <p:nvSpPr>
          <p:cNvPr id="146" name="Freeform 68"/>
          <p:cNvSpPr>
            <a:spLocks/>
          </p:cNvSpPr>
          <p:nvPr/>
        </p:nvSpPr>
        <p:spPr bwMode="auto">
          <a:xfrm>
            <a:off x="5898873" y="2213859"/>
            <a:ext cx="546100" cy="28575"/>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7" name="Freeform 80"/>
          <p:cNvSpPr>
            <a:spLocks/>
          </p:cNvSpPr>
          <p:nvPr/>
        </p:nvSpPr>
        <p:spPr bwMode="auto">
          <a:xfrm>
            <a:off x="6417986" y="1191509"/>
            <a:ext cx="26987" cy="1036637"/>
          </a:xfrm>
          <a:custGeom>
            <a:avLst/>
            <a:gdLst>
              <a:gd name="T0" fmla="*/ 25 w 52"/>
              <a:gd name="T1" fmla="*/ 0 h 1957"/>
              <a:gd name="T2" fmla="*/ 0 w 52"/>
              <a:gd name="T3" fmla="*/ 26 h 1957"/>
              <a:gd name="T4" fmla="*/ 0 w 52"/>
              <a:gd name="T5" fmla="*/ 1957 h 1957"/>
              <a:gd name="T6" fmla="*/ 52 w 52"/>
              <a:gd name="T7" fmla="*/ 1957 h 1957"/>
              <a:gd name="T8" fmla="*/ 52 w 52"/>
              <a:gd name="T9" fmla="*/ 26 h 1957"/>
              <a:gd name="T10" fmla="*/ 25 w 52"/>
              <a:gd name="T11" fmla="*/ 0 h 1957"/>
              <a:gd name="T12" fmla="*/ 0 w 52"/>
              <a:gd name="T13" fmla="*/ 0 h 1957"/>
              <a:gd name="T14" fmla="*/ 0 w 52"/>
              <a:gd name="T15" fmla="*/ 26 h 1957"/>
              <a:gd name="T16" fmla="*/ 25 w 52"/>
              <a:gd name="T17" fmla="*/ 0 h 1957"/>
              <a:gd name="T18" fmla="*/ 25 w 52"/>
              <a:gd name="T19" fmla="*/ 0 h 19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957"/>
              <a:gd name="T32" fmla="*/ 52 w 52"/>
              <a:gd name="T33" fmla="*/ 1957 h 19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957">
                <a:moveTo>
                  <a:pt x="25" y="0"/>
                </a:moveTo>
                <a:lnTo>
                  <a:pt x="0" y="26"/>
                </a:lnTo>
                <a:lnTo>
                  <a:pt x="0" y="1957"/>
                </a:lnTo>
                <a:lnTo>
                  <a:pt x="52" y="1957"/>
                </a:lnTo>
                <a:lnTo>
                  <a:pt x="52" y="26"/>
                </a:lnTo>
                <a:lnTo>
                  <a:pt x="25" y="0"/>
                </a:lnTo>
                <a:lnTo>
                  <a:pt x="0" y="0"/>
                </a:lnTo>
                <a:lnTo>
                  <a:pt x="0" y="26"/>
                </a:lnTo>
                <a:lnTo>
                  <a:pt x="25" y="0"/>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8" name="Rectangle 83"/>
          <p:cNvSpPr>
            <a:spLocks noChangeArrowheads="1"/>
          </p:cNvSpPr>
          <p:nvPr/>
        </p:nvSpPr>
        <p:spPr bwMode="auto">
          <a:xfrm>
            <a:off x="6760886" y="912109"/>
            <a:ext cx="90730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8% growth</a:t>
            </a:r>
            <a:endParaRPr kumimoji="0" lang="en-US" sz="1600" b="0" dirty="0">
              <a:solidFill>
                <a:schemeClr val="tx1"/>
              </a:solidFill>
              <a:latin typeface="+mj-lt"/>
              <a:cs typeface="Times New Roman" pitchFamily="18" charset="0"/>
            </a:endParaRPr>
          </a:p>
        </p:txBody>
      </p:sp>
      <p:grpSp>
        <p:nvGrpSpPr>
          <p:cNvPr id="149" name="Group 88"/>
          <p:cNvGrpSpPr>
            <a:grpSpLocks/>
          </p:cNvGrpSpPr>
          <p:nvPr/>
        </p:nvGrpSpPr>
        <p:grpSpPr bwMode="auto">
          <a:xfrm>
            <a:off x="6425923" y="1189921"/>
            <a:ext cx="1568450" cy="28575"/>
            <a:chOff x="1800" y="2754"/>
            <a:chExt cx="988" cy="18"/>
          </a:xfrm>
        </p:grpSpPr>
        <p:sp>
          <p:nvSpPr>
            <p:cNvPr id="150" name="Freeform 84"/>
            <p:cNvSpPr>
              <a:spLocks/>
            </p:cNvSpPr>
            <p:nvPr/>
          </p:nvSpPr>
          <p:spPr bwMode="auto">
            <a:xfrm>
              <a:off x="1800"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6" name="Freeform 85"/>
            <p:cNvSpPr>
              <a:spLocks/>
            </p:cNvSpPr>
            <p:nvPr/>
          </p:nvSpPr>
          <p:spPr bwMode="auto">
            <a:xfrm>
              <a:off x="2128"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sp>
          <p:nvSpPr>
            <p:cNvPr id="157" name="Freeform 86"/>
            <p:cNvSpPr>
              <a:spLocks/>
            </p:cNvSpPr>
            <p:nvPr/>
          </p:nvSpPr>
          <p:spPr bwMode="auto">
            <a:xfrm>
              <a:off x="2444" y="2754"/>
              <a:ext cx="344" cy="18"/>
            </a:xfrm>
            <a:custGeom>
              <a:avLst/>
              <a:gdLst>
                <a:gd name="T0" fmla="*/ 1031 w 1031"/>
                <a:gd name="T1" fmla="*/ 26 h 53"/>
                <a:gd name="T2" fmla="*/ 1004 w 1031"/>
                <a:gd name="T3" fmla="*/ 0 h 53"/>
                <a:gd name="T4" fmla="*/ 0 w 1031"/>
                <a:gd name="T5" fmla="*/ 0 h 53"/>
                <a:gd name="T6" fmla="*/ 0 w 1031"/>
                <a:gd name="T7" fmla="*/ 53 h 53"/>
                <a:gd name="T8" fmla="*/ 1004 w 1031"/>
                <a:gd name="T9" fmla="*/ 53 h 53"/>
                <a:gd name="T10" fmla="*/ 1031 w 1031"/>
                <a:gd name="T11" fmla="*/ 26 h 53"/>
                <a:gd name="T12" fmla="*/ 1004 w 1031"/>
                <a:gd name="T13" fmla="*/ 53 h 53"/>
                <a:gd name="T14" fmla="*/ 1031 w 1031"/>
                <a:gd name="T15" fmla="*/ 53 h 53"/>
                <a:gd name="T16" fmla="*/ 1031 w 1031"/>
                <a:gd name="T17" fmla="*/ 26 h 53"/>
                <a:gd name="T18" fmla="*/ 1031 w 1031"/>
                <a:gd name="T19" fmla="*/ 2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1"/>
                <a:gd name="T31" fmla="*/ 0 h 53"/>
                <a:gd name="T32" fmla="*/ 1031 w 10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1" h="53">
                  <a:moveTo>
                    <a:pt x="1031" y="26"/>
                  </a:moveTo>
                  <a:lnTo>
                    <a:pt x="1004" y="0"/>
                  </a:lnTo>
                  <a:lnTo>
                    <a:pt x="0" y="0"/>
                  </a:lnTo>
                  <a:lnTo>
                    <a:pt x="0" y="53"/>
                  </a:lnTo>
                  <a:lnTo>
                    <a:pt x="1004" y="53"/>
                  </a:lnTo>
                  <a:lnTo>
                    <a:pt x="1031" y="26"/>
                  </a:lnTo>
                  <a:lnTo>
                    <a:pt x="1004" y="53"/>
                  </a:lnTo>
                  <a:lnTo>
                    <a:pt x="1031" y="53"/>
                  </a:lnTo>
                  <a:lnTo>
                    <a:pt x="1031" y="26"/>
                  </a:lnTo>
                  <a:close/>
                </a:path>
              </a:pathLst>
            </a:custGeom>
            <a:solidFill>
              <a:srgbClr val="531475"/>
            </a:solidFill>
            <a:ln w="38100">
              <a:solidFill>
                <a:srgbClr val="0069D2"/>
              </a:solidFill>
              <a:round/>
              <a:headEnd/>
              <a:tailEnd/>
            </a:ln>
          </p:spPr>
          <p:txBody>
            <a:bodyPr>
              <a:prstTxWarp prst="textNoShape">
                <a:avLst/>
              </a:prstTxWarp>
            </a:bodyPr>
            <a:lstStyle/>
            <a:p>
              <a:endParaRPr lang="en-US" sz="1600">
                <a:latin typeface="+mj-lt"/>
                <a:cs typeface="Times New Roman" pitchFamily="18" charset="0"/>
              </a:endParaRPr>
            </a:p>
          </p:txBody>
        </p:sp>
      </p:grpSp>
      <p:cxnSp>
        <p:nvCxnSpPr>
          <p:cNvPr id="6" name="Straight Connector 5"/>
          <p:cNvCxnSpPr/>
          <p:nvPr/>
        </p:nvCxnSpPr>
        <p:spPr>
          <a:xfrm flipV="1">
            <a:off x="5893922" y="767167"/>
            <a:ext cx="12700" cy="20926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61" name="Text Box 4" descr="Parchment"/>
          <p:cNvSpPr txBox="1">
            <a:spLocks noChangeArrowheads="1"/>
          </p:cNvSpPr>
          <p:nvPr/>
        </p:nvSpPr>
        <p:spPr bwMode="auto">
          <a:xfrm>
            <a:off x="5410965" y="3658689"/>
            <a:ext cx="883255" cy="517065"/>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mj-lt"/>
                <a:cs typeface="Times New Roman" pitchFamily="18" charset="0"/>
              </a:rPr>
              <a:t>Price level</a:t>
            </a:r>
            <a:br>
              <a:rPr kumimoji="0" lang="en-US" sz="1400" b="0">
                <a:solidFill>
                  <a:srgbClr val="000000"/>
                </a:solidFill>
                <a:latin typeface="+mj-lt"/>
                <a:cs typeface="Times New Roman" pitchFamily="18" charset="0"/>
              </a:rPr>
            </a:br>
            <a:r>
              <a:rPr kumimoji="0" lang="en-US" sz="1400" b="0" i="1">
                <a:solidFill>
                  <a:srgbClr val="000000"/>
                </a:solidFill>
                <a:latin typeface="+mj-lt"/>
                <a:cs typeface="Times New Roman" pitchFamily="18" charset="0"/>
              </a:rPr>
              <a:t>(ratio scale)</a:t>
            </a:r>
            <a:br>
              <a:rPr kumimoji="0" lang="en-US" sz="1400" b="0" i="1">
                <a:solidFill>
                  <a:srgbClr val="000000"/>
                </a:solidFill>
                <a:latin typeface="+mj-lt"/>
                <a:cs typeface="Times New Roman" pitchFamily="18" charset="0"/>
              </a:rPr>
            </a:br>
            <a:endParaRPr lang="en-US" sz="1400" b="0" i="1">
              <a:solidFill>
                <a:schemeClr val="tx1"/>
              </a:solidFill>
              <a:latin typeface="+mj-lt"/>
              <a:cs typeface="Times New Roman" pitchFamily="18" charset="0"/>
            </a:endParaRPr>
          </a:p>
        </p:txBody>
      </p:sp>
      <p:sp>
        <p:nvSpPr>
          <p:cNvPr id="162" name="Line 27"/>
          <p:cNvSpPr>
            <a:spLocks noChangeShapeType="1"/>
          </p:cNvSpPr>
          <p:nvPr/>
        </p:nvSpPr>
        <p:spPr bwMode="auto">
          <a:xfrm>
            <a:off x="5899559" y="5989336"/>
            <a:ext cx="2195512" cy="0"/>
          </a:xfrm>
          <a:prstGeom prst="line">
            <a:avLst/>
          </a:prstGeom>
          <a:noFill/>
          <a:ln w="28575">
            <a:solidFill>
              <a:srgbClr val="000000"/>
            </a:solidFill>
            <a:round/>
            <a:headEnd/>
            <a:tailEnd/>
          </a:ln>
        </p:spPr>
        <p:txBody>
          <a:bodyPr lIns="0" tIns="0" rIns="0" bIns="0">
            <a:prstTxWarp prst="textNoShape">
              <a:avLst/>
            </a:prstTxWarp>
            <a:spAutoFit/>
          </a:bodyPr>
          <a:lstStyle/>
          <a:p>
            <a:endParaRPr lang="en-US">
              <a:latin typeface="+mj-lt"/>
              <a:cs typeface="Times New Roman" pitchFamily="18" charset="0"/>
            </a:endParaRPr>
          </a:p>
        </p:txBody>
      </p:sp>
      <p:sp>
        <p:nvSpPr>
          <p:cNvPr id="163" name="Rectangle 28" descr="Parchment"/>
          <p:cNvSpPr>
            <a:spLocks noChangeArrowheads="1"/>
          </p:cNvSpPr>
          <p:nvPr/>
        </p:nvSpPr>
        <p:spPr bwMode="auto">
          <a:xfrm>
            <a:off x="8152221" y="5795661"/>
            <a:ext cx="362279" cy="39395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a:solidFill>
                  <a:srgbClr val="000000"/>
                </a:solidFill>
                <a:latin typeface="+mj-lt"/>
                <a:cs typeface="Times New Roman" pitchFamily="18" charset="0"/>
              </a:rPr>
              <a:t>Real</a:t>
            </a:r>
            <a:br>
              <a:rPr kumimoji="0" lang="en-US" sz="1600" b="0">
                <a:solidFill>
                  <a:srgbClr val="000000"/>
                </a:solidFill>
                <a:latin typeface="+mj-lt"/>
                <a:cs typeface="Times New Roman" pitchFamily="18" charset="0"/>
              </a:rPr>
            </a:br>
            <a:r>
              <a:rPr kumimoji="0" lang="en-US" sz="1600" b="0">
                <a:solidFill>
                  <a:srgbClr val="000000"/>
                </a:solidFill>
                <a:latin typeface="+mj-lt"/>
                <a:cs typeface="Times New Roman" pitchFamily="18" charset="0"/>
              </a:rPr>
              <a:t>GDP</a:t>
            </a:r>
            <a:endParaRPr kumimoji="0" lang="en-US" sz="1600" b="0">
              <a:solidFill>
                <a:schemeClr val="tx1"/>
              </a:solidFill>
              <a:latin typeface="+mj-lt"/>
              <a:cs typeface="Times New Roman" pitchFamily="18" charset="0"/>
            </a:endParaRPr>
          </a:p>
        </p:txBody>
      </p:sp>
      <p:grpSp>
        <p:nvGrpSpPr>
          <p:cNvPr id="164" name="Group 98"/>
          <p:cNvGrpSpPr>
            <a:grpSpLocks/>
          </p:cNvGrpSpPr>
          <p:nvPr/>
        </p:nvGrpSpPr>
        <p:grpSpPr bwMode="auto">
          <a:xfrm>
            <a:off x="6012271" y="4217687"/>
            <a:ext cx="1905000" cy="1649413"/>
            <a:chOff x="3704" y="2640"/>
            <a:chExt cx="1200" cy="1039"/>
          </a:xfrm>
        </p:grpSpPr>
        <p:sp>
          <p:nvSpPr>
            <p:cNvPr id="165" name="Freeform 30"/>
            <p:cNvSpPr>
              <a:spLocks/>
            </p:cNvSpPr>
            <p:nvPr/>
          </p:nvSpPr>
          <p:spPr bwMode="auto">
            <a:xfrm>
              <a:off x="3704" y="2640"/>
              <a:ext cx="992" cy="924"/>
            </a:xfrm>
            <a:custGeom>
              <a:avLst/>
              <a:gdLst>
                <a:gd name="T0" fmla="*/ 3116 w 3169"/>
                <a:gd name="T1" fmla="*/ 2922 h 2955"/>
                <a:gd name="T2" fmla="*/ 3012 w 3169"/>
                <a:gd name="T3" fmla="*/ 2859 h 2955"/>
                <a:gd name="T4" fmla="*/ 2911 w 3169"/>
                <a:gd name="T5" fmla="*/ 2795 h 2955"/>
                <a:gd name="T6" fmla="*/ 2813 w 3169"/>
                <a:gd name="T7" fmla="*/ 2734 h 2955"/>
                <a:gd name="T8" fmla="*/ 2717 w 3169"/>
                <a:gd name="T9" fmla="*/ 2673 h 2955"/>
                <a:gd name="T10" fmla="*/ 2623 w 3169"/>
                <a:gd name="T11" fmla="*/ 2611 h 2955"/>
                <a:gd name="T12" fmla="*/ 2532 w 3169"/>
                <a:gd name="T13" fmla="*/ 2551 h 2955"/>
                <a:gd name="T14" fmla="*/ 2444 w 3169"/>
                <a:gd name="T15" fmla="*/ 2492 h 2955"/>
                <a:gd name="T16" fmla="*/ 2357 w 3169"/>
                <a:gd name="T17" fmla="*/ 2433 h 2955"/>
                <a:gd name="T18" fmla="*/ 2274 w 3169"/>
                <a:gd name="T19" fmla="*/ 2375 h 2955"/>
                <a:gd name="T20" fmla="*/ 2192 w 3169"/>
                <a:gd name="T21" fmla="*/ 2317 h 2955"/>
                <a:gd name="T22" fmla="*/ 2111 w 3169"/>
                <a:gd name="T23" fmla="*/ 2260 h 2955"/>
                <a:gd name="T24" fmla="*/ 2035 w 3169"/>
                <a:gd name="T25" fmla="*/ 2203 h 2955"/>
                <a:gd name="T26" fmla="*/ 1959 w 3169"/>
                <a:gd name="T27" fmla="*/ 2148 h 2955"/>
                <a:gd name="T28" fmla="*/ 1886 w 3169"/>
                <a:gd name="T29" fmla="*/ 2092 h 2955"/>
                <a:gd name="T30" fmla="*/ 1813 w 3169"/>
                <a:gd name="T31" fmla="*/ 2036 h 2955"/>
                <a:gd name="T32" fmla="*/ 1743 w 3169"/>
                <a:gd name="T33" fmla="*/ 1982 h 2955"/>
                <a:gd name="T34" fmla="*/ 1675 w 3169"/>
                <a:gd name="T35" fmla="*/ 1927 h 2955"/>
                <a:gd name="T36" fmla="*/ 1610 w 3169"/>
                <a:gd name="T37" fmla="*/ 1872 h 2955"/>
                <a:gd name="T38" fmla="*/ 1545 w 3169"/>
                <a:gd name="T39" fmla="*/ 1818 h 2955"/>
                <a:gd name="T40" fmla="*/ 1482 w 3169"/>
                <a:gd name="T41" fmla="*/ 1764 h 2955"/>
                <a:gd name="T42" fmla="*/ 1421 w 3169"/>
                <a:gd name="T43" fmla="*/ 1710 h 2955"/>
                <a:gd name="T44" fmla="*/ 1361 w 3169"/>
                <a:gd name="T45" fmla="*/ 1656 h 2955"/>
                <a:gd name="T46" fmla="*/ 1302 w 3169"/>
                <a:gd name="T47" fmla="*/ 1603 h 2955"/>
                <a:gd name="T48" fmla="*/ 1245 w 3169"/>
                <a:gd name="T49" fmla="*/ 1549 h 2955"/>
                <a:gd name="T50" fmla="*/ 1189 w 3169"/>
                <a:gd name="T51" fmla="*/ 1496 h 2955"/>
                <a:gd name="T52" fmla="*/ 1134 w 3169"/>
                <a:gd name="T53" fmla="*/ 1442 h 2955"/>
                <a:gd name="T54" fmla="*/ 1080 w 3169"/>
                <a:gd name="T55" fmla="*/ 1389 h 2955"/>
                <a:gd name="T56" fmla="*/ 1028 w 3169"/>
                <a:gd name="T57" fmla="*/ 1336 h 2955"/>
                <a:gd name="T58" fmla="*/ 977 w 3169"/>
                <a:gd name="T59" fmla="*/ 1282 h 2955"/>
                <a:gd name="T60" fmla="*/ 927 w 3169"/>
                <a:gd name="T61" fmla="*/ 1228 h 2955"/>
                <a:gd name="T62" fmla="*/ 878 w 3169"/>
                <a:gd name="T63" fmla="*/ 1175 h 2955"/>
                <a:gd name="T64" fmla="*/ 830 w 3169"/>
                <a:gd name="T65" fmla="*/ 1120 h 2955"/>
                <a:gd name="T66" fmla="*/ 782 w 3169"/>
                <a:gd name="T67" fmla="*/ 1066 h 2955"/>
                <a:gd name="T68" fmla="*/ 735 w 3169"/>
                <a:gd name="T69" fmla="*/ 1011 h 2955"/>
                <a:gd name="T70" fmla="*/ 689 w 3169"/>
                <a:gd name="T71" fmla="*/ 955 h 2955"/>
                <a:gd name="T72" fmla="*/ 644 w 3169"/>
                <a:gd name="T73" fmla="*/ 900 h 2955"/>
                <a:gd name="T74" fmla="*/ 598 w 3169"/>
                <a:gd name="T75" fmla="*/ 844 h 2955"/>
                <a:gd name="T76" fmla="*/ 554 w 3169"/>
                <a:gd name="T77" fmla="*/ 788 h 2955"/>
                <a:gd name="T78" fmla="*/ 511 w 3169"/>
                <a:gd name="T79" fmla="*/ 731 h 2955"/>
                <a:gd name="T80" fmla="*/ 467 w 3169"/>
                <a:gd name="T81" fmla="*/ 673 h 2955"/>
                <a:gd name="T82" fmla="*/ 424 w 3169"/>
                <a:gd name="T83" fmla="*/ 615 h 2955"/>
                <a:gd name="T84" fmla="*/ 382 w 3169"/>
                <a:gd name="T85" fmla="*/ 557 h 2955"/>
                <a:gd name="T86" fmla="*/ 339 w 3169"/>
                <a:gd name="T87" fmla="*/ 498 h 2955"/>
                <a:gd name="T88" fmla="*/ 297 w 3169"/>
                <a:gd name="T89" fmla="*/ 438 h 2955"/>
                <a:gd name="T90" fmla="*/ 255 w 3169"/>
                <a:gd name="T91" fmla="*/ 378 h 2955"/>
                <a:gd name="T92" fmla="*/ 212 w 3169"/>
                <a:gd name="T93" fmla="*/ 318 h 2955"/>
                <a:gd name="T94" fmla="*/ 170 w 3169"/>
                <a:gd name="T95" fmla="*/ 255 h 2955"/>
                <a:gd name="T96" fmla="*/ 128 w 3169"/>
                <a:gd name="T97" fmla="*/ 193 h 2955"/>
                <a:gd name="T98" fmla="*/ 86 w 3169"/>
                <a:gd name="T99" fmla="*/ 129 h 2955"/>
                <a:gd name="T100" fmla="*/ 42 w 3169"/>
                <a:gd name="T101" fmla="*/ 66 h 2955"/>
                <a:gd name="T102" fmla="*/ 0 w 3169"/>
                <a:gd name="T103" fmla="*/ 0 h 2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69"/>
                <a:gd name="T157" fmla="*/ 0 h 2955"/>
                <a:gd name="T158" fmla="*/ 3169 w 3169"/>
                <a:gd name="T159" fmla="*/ 2955 h 29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69" h="2955">
                  <a:moveTo>
                    <a:pt x="3169" y="2955"/>
                  </a:moveTo>
                  <a:lnTo>
                    <a:pt x="3116" y="2922"/>
                  </a:lnTo>
                  <a:lnTo>
                    <a:pt x="3064" y="2891"/>
                  </a:lnTo>
                  <a:lnTo>
                    <a:pt x="3012" y="2859"/>
                  </a:lnTo>
                  <a:lnTo>
                    <a:pt x="2961" y="2828"/>
                  </a:lnTo>
                  <a:lnTo>
                    <a:pt x="2911" y="2795"/>
                  </a:lnTo>
                  <a:lnTo>
                    <a:pt x="2862" y="2764"/>
                  </a:lnTo>
                  <a:lnTo>
                    <a:pt x="2813" y="2734"/>
                  </a:lnTo>
                  <a:lnTo>
                    <a:pt x="2764" y="2703"/>
                  </a:lnTo>
                  <a:lnTo>
                    <a:pt x="2717" y="2673"/>
                  </a:lnTo>
                  <a:lnTo>
                    <a:pt x="2670" y="2641"/>
                  </a:lnTo>
                  <a:lnTo>
                    <a:pt x="2623" y="2611"/>
                  </a:lnTo>
                  <a:lnTo>
                    <a:pt x="2578" y="2581"/>
                  </a:lnTo>
                  <a:lnTo>
                    <a:pt x="2532" y="2551"/>
                  </a:lnTo>
                  <a:lnTo>
                    <a:pt x="2487" y="2521"/>
                  </a:lnTo>
                  <a:lnTo>
                    <a:pt x="2444" y="2492"/>
                  </a:lnTo>
                  <a:lnTo>
                    <a:pt x="2401" y="2462"/>
                  </a:lnTo>
                  <a:lnTo>
                    <a:pt x="2357" y="2433"/>
                  </a:lnTo>
                  <a:lnTo>
                    <a:pt x="2315" y="2404"/>
                  </a:lnTo>
                  <a:lnTo>
                    <a:pt x="2274" y="2375"/>
                  </a:lnTo>
                  <a:lnTo>
                    <a:pt x="2233" y="2346"/>
                  </a:lnTo>
                  <a:lnTo>
                    <a:pt x="2192" y="2317"/>
                  </a:lnTo>
                  <a:lnTo>
                    <a:pt x="2151" y="2289"/>
                  </a:lnTo>
                  <a:lnTo>
                    <a:pt x="2111" y="2260"/>
                  </a:lnTo>
                  <a:lnTo>
                    <a:pt x="2072" y="2232"/>
                  </a:lnTo>
                  <a:lnTo>
                    <a:pt x="2035" y="2203"/>
                  </a:lnTo>
                  <a:lnTo>
                    <a:pt x="1996" y="2176"/>
                  </a:lnTo>
                  <a:lnTo>
                    <a:pt x="1959" y="2148"/>
                  </a:lnTo>
                  <a:lnTo>
                    <a:pt x="1921" y="2120"/>
                  </a:lnTo>
                  <a:lnTo>
                    <a:pt x="1886" y="2092"/>
                  </a:lnTo>
                  <a:lnTo>
                    <a:pt x="1849" y="2064"/>
                  </a:lnTo>
                  <a:lnTo>
                    <a:pt x="1813" y="2036"/>
                  </a:lnTo>
                  <a:lnTo>
                    <a:pt x="1779" y="2008"/>
                  </a:lnTo>
                  <a:lnTo>
                    <a:pt x="1743" y="1982"/>
                  </a:lnTo>
                  <a:lnTo>
                    <a:pt x="1710" y="1954"/>
                  </a:lnTo>
                  <a:lnTo>
                    <a:pt x="1675" y="1927"/>
                  </a:lnTo>
                  <a:lnTo>
                    <a:pt x="1642" y="1899"/>
                  </a:lnTo>
                  <a:lnTo>
                    <a:pt x="1610" y="1872"/>
                  </a:lnTo>
                  <a:lnTo>
                    <a:pt x="1576" y="1845"/>
                  </a:lnTo>
                  <a:lnTo>
                    <a:pt x="1545" y="1818"/>
                  </a:lnTo>
                  <a:lnTo>
                    <a:pt x="1513" y="1791"/>
                  </a:lnTo>
                  <a:lnTo>
                    <a:pt x="1482" y="1764"/>
                  </a:lnTo>
                  <a:lnTo>
                    <a:pt x="1451" y="1738"/>
                  </a:lnTo>
                  <a:lnTo>
                    <a:pt x="1421" y="1710"/>
                  </a:lnTo>
                  <a:lnTo>
                    <a:pt x="1391" y="1683"/>
                  </a:lnTo>
                  <a:lnTo>
                    <a:pt x="1361" y="1656"/>
                  </a:lnTo>
                  <a:lnTo>
                    <a:pt x="1330" y="1629"/>
                  </a:lnTo>
                  <a:lnTo>
                    <a:pt x="1302" y="1603"/>
                  </a:lnTo>
                  <a:lnTo>
                    <a:pt x="1273" y="1576"/>
                  </a:lnTo>
                  <a:lnTo>
                    <a:pt x="1245" y="1549"/>
                  </a:lnTo>
                  <a:lnTo>
                    <a:pt x="1216" y="1523"/>
                  </a:lnTo>
                  <a:lnTo>
                    <a:pt x="1189" y="1496"/>
                  </a:lnTo>
                  <a:lnTo>
                    <a:pt x="1161" y="1469"/>
                  </a:lnTo>
                  <a:lnTo>
                    <a:pt x="1134" y="1442"/>
                  </a:lnTo>
                  <a:lnTo>
                    <a:pt x="1107" y="1416"/>
                  </a:lnTo>
                  <a:lnTo>
                    <a:pt x="1080" y="1389"/>
                  </a:lnTo>
                  <a:lnTo>
                    <a:pt x="1055" y="1362"/>
                  </a:lnTo>
                  <a:lnTo>
                    <a:pt x="1028" y="1336"/>
                  </a:lnTo>
                  <a:lnTo>
                    <a:pt x="1002" y="1310"/>
                  </a:lnTo>
                  <a:lnTo>
                    <a:pt x="977" y="1282"/>
                  </a:lnTo>
                  <a:lnTo>
                    <a:pt x="952" y="1255"/>
                  </a:lnTo>
                  <a:lnTo>
                    <a:pt x="927" y="1228"/>
                  </a:lnTo>
                  <a:lnTo>
                    <a:pt x="902" y="1202"/>
                  </a:lnTo>
                  <a:lnTo>
                    <a:pt x="878" y="1175"/>
                  </a:lnTo>
                  <a:lnTo>
                    <a:pt x="853" y="1147"/>
                  </a:lnTo>
                  <a:lnTo>
                    <a:pt x="830" y="1120"/>
                  </a:lnTo>
                  <a:lnTo>
                    <a:pt x="805" y="1092"/>
                  </a:lnTo>
                  <a:lnTo>
                    <a:pt x="782" y="1066"/>
                  </a:lnTo>
                  <a:lnTo>
                    <a:pt x="759" y="1038"/>
                  </a:lnTo>
                  <a:lnTo>
                    <a:pt x="735" y="1011"/>
                  </a:lnTo>
                  <a:lnTo>
                    <a:pt x="712" y="983"/>
                  </a:lnTo>
                  <a:lnTo>
                    <a:pt x="689" y="955"/>
                  </a:lnTo>
                  <a:lnTo>
                    <a:pt x="666" y="927"/>
                  </a:lnTo>
                  <a:lnTo>
                    <a:pt x="644" y="900"/>
                  </a:lnTo>
                  <a:lnTo>
                    <a:pt x="621" y="872"/>
                  </a:lnTo>
                  <a:lnTo>
                    <a:pt x="598" y="844"/>
                  </a:lnTo>
                  <a:lnTo>
                    <a:pt x="576" y="816"/>
                  </a:lnTo>
                  <a:lnTo>
                    <a:pt x="554" y="788"/>
                  </a:lnTo>
                  <a:lnTo>
                    <a:pt x="533" y="759"/>
                  </a:lnTo>
                  <a:lnTo>
                    <a:pt x="511" y="731"/>
                  </a:lnTo>
                  <a:lnTo>
                    <a:pt x="489" y="702"/>
                  </a:lnTo>
                  <a:lnTo>
                    <a:pt x="467" y="673"/>
                  </a:lnTo>
                  <a:lnTo>
                    <a:pt x="446" y="644"/>
                  </a:lnTo>
                  <a:lnTo>
                    <a:pt x="424" y="615"/>
                  </a:lnTo>
                  <a:lnTo>
                    <a:pt x="403" y="586"/>
                  </a:lnTo>
                  <a:lnTo>
                    <a:pt x="382" y="557"/>
                  </a:lnTo>
                  <a:lnTo>
                    <a:pt x="360" y="528"/>
                  </a:lnTo>
                  <a:lnTo>
                    <a:pt x="339" y="498"/>
                  </a:lnTo>
                  <a:lnTo>
                    <a:pt x="318" y="468"/>
                  </a:lnTo>
                  <a:lnTo>
                    <a:pt x="297" y="438"/>
                  </a:lnTo>
                  <a:lnTo>
                    <a:pt x="276" y="409"/>
                  </a:lnTo>
                  <a:lnTo>
                    <a:pt x="255" y="378"/>
                  </a:lnTo>
                  <a:lnTo>
                    <a:pt x="234" y="348"/>
                  </a:lnTo>
                  <a:lnTo>
                    <a:pt x="212" y="318"/>
                  </a:lnTo>
                  <a:lnTo>
                    <a:pt x="191" y="287"/>
                  </a:lnTo>
                  <a:lnTo>
                    <a:pt x="170" y="255"/>
                  </a:lnTo>
                  <a:lnTo>
                    <a:pt x="149" y="224"/>
                  </a:lnTo>
                  <a:lnTo>
                    <a:pt x="128" y="193"/>
                  </a:lnTo>
                  <a:lnTo>
                    <a:pt x="107" y="162"/>
                  </a:lnTo>
                  <a:lnTo>
                    <a:pt x="86" y="129"/>
                  </a:lnTo>
                  <a:lnTo>
                    <a:pt x="65" y="98"/>
                  </a:lnTo>
                  <a:lnTo>
                    <a:pt x="42" y="66"/>
                  </a:lnTo>
                  <a:lnTo>
                    <a:pt x="21" y="34"/>
                  </a:lnTo>
                  <a:lnTo>
                    <a:pt x="0" y="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pitchFamily="18" charset="0"/>
              </a:endParaRPr>
            </a:p>
          </p:txBody>
        </p:sp>
        <p:sp>
          <p:nvSpPr>
            <p:cNvPr id="166" name="Rectangle 32"/>
            <p:cNvSpPr>
              <a:spLocks noChangeArrowheads="1"/>
            </p:cNvSpPr>
            <p:nvPr/>
          </p:nvSpPr>
          <p:spPr bwMode="auto">
            <a:xfrm>
              <a:off x="4700" y="3524"/>
              <a:ext cx="20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53ABF"/>
                  </a:solidFill>
                  <a:latin typeface="+mj-lt"/>
                  <a:cs typeface="Times New Roman" pitchFamily="18" charset="0"/>
                </a:rPr>
                <a:t>AD</a:t>
              </a:r>
              <a:r>
                <a:rPr kumimoji="0" lang="en-US" sz="1600" b="1" i="1" baseline="-25000" dirty="0">
                  <a:solidFill>
                    <a:srgbClr val="053ABF"/>
                  </a:solidFill>
                  <a:latin typeface="+mj-lt"/>
                  <a:cs typeface="Times New Roman" pitchFamily="18" charset="0"/>
                </a:rPr>
                <a:t>1</a:t>
              </a:r>
              <a:endParaRPr kumimoji="0" lang="en-US" sz="1600" b="1" baseline="-25000" dirty="0">
                <a:solidFill>
                  <a:srgbClr val="053ABF"/>
                </a:solidFill>
                <a:latin typeface="+mj-lt"/>
                <a:cs typeface="Times New Roman" pitchFamily="18" charset="0"/>
              </a:endParaRPr>
            </a:p>
          </p:txBody>
        </p:sp>
      </p:grpSp>
      <p:grpSp>
        <p:nvGrpSpPr>
          <p:cNvPr id="167" name="Group 103"/>
          <p:cNvGrpSpPr>
            <a:grpSpLocks/>
          </p:cNvGrpSpPr>
          <p:nvPr/>
        </p:nvGrpSpPr>
        <p:grpSpPr bwMode="auto">
          <a:xfrm>
            <a:off x="6742529" y="3503312"/>
            <a:ext cx="423863" cy="2719388"/>
            <a:chOff x="4164" y="2190"/>
            <a:chExt cx="267" cy="1713"/>
          </a:xfrm>
        </p:grpSpPr>
        <p:sp>
          <p:nvSpPr>
            <p:cNvPr id="168" name="Rectangle 35"/>
            <p:cNvSpPr>
              <a:spLocks noChangeArrowheads="1"/>
            </p:cNvSpPr>
            <p:nvPr/>
          </p:nvSpPr>
          <p:spPr bwMode="auto">
            <a:xfrm>
              <a:off x="4164" y="2190"/>
              <a:ext cx="26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LRAS</a:t>
              </a:r>
              <a:endParaRPr kumimoji="0" lang="en-US" sz="1600" b="1" dirty="0">
                <a:solidFill>
                  <a:srgbClr val="C03838"/>
                </a:solidFill>
                <a:latin typeface="+mj-lt"/>
                <a:cs typeface="Times New Roman" pitchFamily="18" charset="0"/>
              </a:endParaRPr>
            </a:p>
          </p:txBody>
        </p:sp>
        <p:sp>
          <p:nvSpPr>
            <p:cNvPr id="169" name="Rectangle 38"/>
            <p:cNvSpPr>
              <a:spLocks noChangeArrowheads="1"/>
            </p:cNvSpPr>
            <p:nvPr/>
          </p:nvSpPr>
          <p:spPr bwMode="auto">
            <a:xfrm>
              <a:off x="4293" y="3748"/>
              <a:ext cx="107"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p>
          </p:txBody>
        </p:sp>
        <p:sp>
          <p:nvSpPr>
            <p:cNvPr id="170" name="Freeform 40"/>
            <p:cNvSpPr>
              <a:spLocks/>
            </p:cNvSpPr>
            <p:nvPr/>
          </p:nvSpPr>
          <p:spPr bwMode="auto">
            <a:xfrm>
              <a:off x="4315" y="2353"/>
              <a:ext cx="18" cy="1390"/>
            </a:xfrm>
            <a:custGeom>
              <a:avLst/>
              <a:gdLst>
                <a:gd name="T0" fmla="*/ 0 w 54"/>
                <a:gd name="T1" fmla="*/ 0 h 4171"/>
                <a:gd name="T2" fmla="*/ 0 w 54"/>
                <a:gd name="T3" fmla="*/ 4171 h 4171"/>
                <a:gd name="T4" fmla="*/ 54 w 54"/>
                <a:gd name="T5" fmla="*/ 4171 h 4171"/>
                <a:gd name="T6" fmla="*/ 54 w 54"/>
                <a:gd name="T7" fmla="*/ 0 h 4171"/>
                <a:gd name="T8" fmla="*/ 0 w 54"/>
                <a:gd name="T9" fmla="*/ 0 h 4171"/>
                <a:gd name="T10" fmla="*/ 0 w 54"/>
                <a:gd name="T11" fmla="*/ 0 h 4171"/>
                <a:gd name="T12" fmla="*/ 0 60000 65536"/>
                <a:gd name="T13" fmla="*/ 0 60000 65536"/>
                <a:gd name="T14" fmla="*/ 0 60000 65536"/>
                <a:gd name="T15" fmla="*/ 0 60000 65536"/>
                <a:gd name="T16" fmla="*/ 0 60000 65536"/>
                <a:gd name="T17" fmla="*/ 0 60000 65536"/>
                <a:gd name="T18" fmla="*/ 0 w 54"/>
                <a:gd name="T19" fmla="*/ 0 h 4171"/>
                <a:gd name="T20" fmla="*/ 54 w 54"/>
                <a:gd name="T21" fmla="*/ 4171 h 4171"/>
              </a:gdLst>
              <a:ahLst/>
              <a:cxnLst>
                <a:cxn ang="T12">
                  <a:pos x="T0" y="T1"/>
                </a:cxn>
                <a:cxn ang="T13">
                  <a:pos x="T2" y="T3"/>
                </a:cxn>
                <a:cxn ang="T14">
                  <a:pos x="T4" y="T5"/>
                </a:cxn>
                <a:cxn ang="T15">
                  <a:pos x="T6" y="T7"/>
                </a:cxn>
                <a:cxn ang="T16">
                  <a:pos x="T8" y="T9"/>
                </a:cxn>
                <a:cxn ang="T17">
                  <a:pos x="T10" y="T11"/>
                </a:cxn>
              </a:cxnLst>
              <a:rect l="T18" t="T19" r="T20" b="T21"/>
              <a:pathLst>
                <a:path w="54" h="4171">
                  <a:moveTo>
                    <a:pt x="0" y="0"/>
                  </a:moveTo>
                  <a:lnTo>
                    <a:pt x="0" y="4171"/>
                  </a:lnTo>
                  <a:lnTo>
                    <a:pt x="54" y="4171"/>
                  </a:lnTo>
                  <a:lnTo>
                    <a:pt x="54" y="0"/>
                  </a:lnTo>
                  <a:lnTo>
                    <a:pt x="0" y="0"/>
                  </a:lnTo>
                  <a:close/>
                </a:path>
              </a:pathLst>
            </a:custGeom>
            <a:solidFill>
              <a:srgbClr val="FF2F2F"/>
            </a:solidFill>
            <a:ln w="19050">
              <a:solidFill>
                <a:srgbClr val="C03838"/>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71" name="Group 99"/>
          <p:cNvGrpSpPr>
            <a:grpSpLocks/>
          </p:cNvGrpSpPr>
          <p:nvPr/>
        </p:nvGrpSpPr>
        <p:grpSpPr bwMode="auto">
          <a:xfrm>
            <a:off x="6205945" y="4292299"/>
            <a:ext cx="2174875" cy="1573212"/>
            <a:chOff x="3826" y="2687"/>
            <a:chExt cx="1370" cy="991"/>
          </a:xfrm>
        </p:grpSpPr>
        <p:sp>
          <p:nvSpPr>
            <p:cNvPr id="172" name="Freeform 44"/>
            <p:cNvSpPr>
              <a:spLocks/>
            </p:cNvSpPr>
            <p:nvPr/>
          </p:nvSpPr>
          <p:spPr bwMode="auto">
            <a:xfrm>
              <a:off x="3826" y="2693"/>
              <a:ext cx="1056" cy="985"/>
            </a:xfrm>
            <a:custGeom>
              <a:avLst/>
              <a:gdLst>
                <a:gd name="T0" fmla="*/ 54 w 3170"/>
                <a:gd name="T1" fmla="*/ 2922 h 2955"/>
                <a:gd name="T2" fmla="*/ 157 w 3170"/>
                <a:gd name="T3" fmla="*/ 2859 h 2955"/>
                <a:gd name="T4" fmla="*/ 258 w 3170"/>
                <a:gd name="T5" fmla="*/ 2795 h 2955"/>
                <a:gd name="T6" fmla="*/ 357 w 3170"/>
                <a:gd name="T7" fmla="*/ 2734 h 2955"/>
                <a:gd name="T8" fmla="*/ 453 w 3170"/>
                <a:gd name="T9" fmla="*/ 2673 h 2955"/>
                <a:gd name="T10" fmla="*/ 547 w 3170"/>
                <a:gd name="T11" fmla="*/ 2611 h 2955"/>
                <a:gd name="T12" fmla="*/ 638 w 3170"/>
                <a:gd name="T13" fmla="*/ 2551 h 2955"/>
                <a:gd name="T14" fmla="*/ 726 w 3170"/>
                <a:gd name="T15" fmla="*/ 2492 h 2955"/>
                <a:gd name="T16" fmla="*/ 812 w 3170"/>
                <a:gd name="T17" fmla="*/ 2433 h 2955"/>
                <a:gd name="T18" fmla="*/ 897 w 3170"/>
                <a:gd name="T19" fmla="*/ 2375 h 2955"/>
                <a:gd name="T20" fmla="*/ 978 w 3170"/>
                <a:gd name="T21" fmla="*/ 2317 h 2955"/>
                <a:gd name="T22" fmla="*/ 1058 w 3170"/>
                <a:gd name="T23" fmla="*/ 2260 h 2955"/>
                <a:gd name="T24" fmla="*/ 1136 w 3170"/>
                <a:gd name="T25" fmla="*/ 2203 h 2955"/>
                <a:gd name="T26" fmla="*/ 1211 w 3170"/>
                <a:gd name="T27" fmla="*/ 2148 h 2955"/>
                <a:gd name="T28" fmla="*/ 1285 w 3170"/>
                <a:gd name="T29" fmla="*/ 2092 h 2955"/>
                <a:gd name="T30" fmla="*/ 1356 w 3170"/>
                <a:gd name="T31" fmla="*/ 2036 h 2955"/>
                <a:gd name="T32" fmla="*/ 1426 w 3170"/>
                <a:gd name="T33" fmla="*/ 1982 h 2955"/>
                <a:gd name="T34" fmla="*/ 1494 w 3170"/>
                <a:gd name="T35" fmla="*/ 1927 h 2955"/>
                <a:gd name="T36" fmla="*/ 1561 w 3170"/>
                <a:gd name="T37" fmla="*/ 1872 h 2955"/>
                <a:gd name="T38" fmla="*/ 1626 w 3170"/>
                <a:gd name="T39" fmla="*/ 1818 h 2955"/>
                <a:gd name="T40" fmla="*/ 1688 w 3170"/>
                <a:gd name="T41" fmla="*/ 1764 h 2955"/>
                <a:gd name="T42" fmla="*/ 1749 w 3170"/>
                <a:gd name="T43" fmla="*/ 1710 h 2955"/>
                <a:gd name="T44" fmla="*/ 1809 w 3170"/>
                <a:gd name="T45" fmla="*/ 1656 h 2955"/>
                <a:gd name="T46" fmla="*/ 1868 w 3170"/>
                <a:gd name="T47" fmla="*/ 1603 h 2955"/>
                <a:gd name="T48" fmla="*/ 1925 w 3170"/>
                <a:gd name="T49" fmla="*/ 1549 h 2955"/>
                <a:gd name="T50" fmla="*/ 1982 w 3170"/>
                <a:gd name="T51" fmla="*/ 1496 h 2955"/>
                <a:gd name="T52" fmla="*/ 2036 w 3170"/>
                <a:gd name="T53" fmla="*/ 1442 h 2955"/>
                <a:gd name="T54" fmla="*/ 2090 w 3170"/>
                <a:gd name="T55" fmla="*/ 1389 h 2955"/>
                <a:gd name="T56" fmla="*/ 2142 w 3170"/>
                <a:gd name="T57" fmla="*/ 1336 h 2955"/>
                <a:gd name="T58" fmla="*/ 2193 w 3170"/>
                <a:gd name="T59" fmla="*/ 1282 h 2955"/>
                <a:gd name="T60" fmla="*/ 2243 w 3170"/>
                <a:gd name="T61" fmla="*/ 1228 h 2955"/>
                <a:gd name="T62" fmla="*/ 2292 w 3170"/>
                <a:gd name="T63" fmla="*/ 1175 h 2955"/>
                <a:gd name="T64" fmla="*/ 2341 w 3170"/>
                <a:gd name="T65" fmla="*/ 1120 h 2955"/>
                <a:gd name="T66" fmla="*/ 2388 w 3170"/>
                <a:gd name="T67" fmla="*/ 1066 h 2955"/>
                <a:gd name="T68" fmla="*/ 2434 w 3170"/>
                <a:gd name="T69" fmla="*/ 1011 h 2955"/>
                <a:gd name="T70" fmla="*/ 2481 w 3170"/>
                <a:gd name="T71" fmla="*/ 955 h 2955"/>
                <a:gd name="T72" fmla="*/ 2527 w 3170"/>
                <a:gd name="T73" fmla="*/ 900 h 2955"/>
                <a:gd name="T74" fmla="*/ 2571 w 3170"/>
                <a:gd name="T75" fmla="*/ 844 h 2955"/>
                <a:gd name="T76" fmla="*/ 2616 w 3170"/>
                <a:gd name="T77" fmla="*/ 788 h 2955"/>
                <a:gd name="T78" fmla="*/ 2659 w 3170"/>
                <a:gd name="T79" fmla="*/ 731 h 2955"/>
                <a:gd name="T80" fmla="*/ 2702 w 3170"/>
                <a:gd name="T81" fmla="*/ 673 h 2955"/>
                <a:gd name="T82" fmla="*/ 2746 w 3170"/>
                <a:gd name="T83" fmla="*/ 615 h 2955"/>
                <a:gd name="T84" fmla="*/ 2788 w 3170"/>
                <a:gd name="T85" fmla="*/ 557 h 2955"/>
                <a:gd name="T86" fmla="*/ 2830 w 3170"/>
                <a:gd name="T87" fmla="*/ 498 h 2955"/>
                <a:gd name="T88" fmla="*/ 2873 w 3170"/>
                <a:gd name="T89" fmla="*/ 438 h 2955"/>
                <a:gd name="T90" fmla="*/ 2915 w 3170"/>
                <a:gd name="T91" fmla="*/ 378 h 2955"/>
                <a:gd name="T92" fmla="*/ 2957 w 3170"/>
                <a:gd name="T93" fmla="*/ 318 h 2955"/>
                <a:gd name="T94" fmla="*/ 2999 w 3170"/>
                <a:gd name="T95" fmla="*/ 255 h 2955"/>
                <a:gd name="T96" fmla="*/ 3042 w 3170"/>
                <a:gd name="T97" fmla="*/ 193 h 2955"/>
                <a:gd name="T98" fmla="*/ 3084 w 3170"/>
                <a:gd name="T99" fmla="*/ 129 h 2955"/>
                <a:gd name="T100" fmla="*/ 3127 w 3170"/>
                <a:gd name="T101" fmla="*/ 66 h 2955"/>
                <a:gd name="T102" fmla="*/ 3170 w 3170"/>
                <a:gd name="T103" fmla="*/ 0 h 29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70"/>
                <a:gd name="T157" fmla="*/ 0 h 2955"/>
                <a:gd name="T158" fmla="*/ 3170 w 3170"/>
                <a:gd name="T159" fmla="*/ 2955 h 29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70" h="2955">
                  <a:moveTo>
                    <a:pt x="0" y="2955"/>
                  </a:moveTo>
                  <a:lnTo>
                    <a:pt x="54" y="2922"/>
                  </a:lnTo>
                  <a:lnTo>
                    <a:pt x="106" y="2891"/>
                  </a:lnTo>
                  <a:lnTo>
                    <a:pt x="157" y="2859"/>
                  </a:lnTo>
                  <a:lnTo>
                    <a:pt x="208" y="2828"/>
                  </a:lnTo>
                  <a:lnTo>
                    <a:pt x="258" y="2795"/>
                  </a:lnTo>
                  <a:lnTo>
                    <a:pt x="308" y="2764"/>
                  </a:lnTo>
                  <a:lnTo>
                    <a:pt x="357" y="2734"/>
                  </a:lnTo>
                  <a:lnTo>
                    <a:pt x="405" y="2703"/>
                  </a:lnTo>
                  <a:lnTo>
                    <a:pt x="453" y="2673"/>
                  </a:lnTo>
                  <a:lnTo>
                    <a:pt x="500" y="2641"/>
                  </a:lnTo>
                  <a:lnTo>
                    <a:pt x="547" y="2611"/>
                  </a:lnTo>
                  <a:lnTo>
                    <a:pt x="592" y="2581"/>
                  </a:lnTo>
                  <a:lnTo>
                    <a:pt x="638" y="2551"/>
                  </a:lnTo>
                  <a:lnTo>
                    <a:pt x="682" y="2521"/>
                  </a:lnTo>
                  <a:lnTo>
                    <a:pt x="726" y="2492"/>
                  </a:lnTo>
                  <a:lnTo>
                    <a:pt x="770" y="2462"/>
                  </a:lnTo>
                  <a:lnTo>
                    <a:pt x="812" y="2433"/>
                  </a:lnTo>
                  <a:lnTo>
                    <a:pt x="855" y="2404"/>
                  </a:lnTo>
                  <a:lnTo>
                    <a:pt x="897" y="2375"/>
                  </a:lnTo>
                  <a:lnTo>
                    <a:pt x="938" y="2346"/>
                  </a:lnTo>
                  <a:lnTo>
                    <a:pt x="978" y="2317"/>
                  </a:lnTo>
                  <a:lnTo>
                    <a:pt x="1018" y="2289"/>
                  </a:lnTo>
                  <a:lnTo>
                    <a:pt x="1058" y="2260"/>
                  </a:lnTo>
                  <a:lnTo>
                    <a:pt x="1097" y="2232"/>
                  </a:lnTo>
                  <a:lnTo>
                    <a:pt x="1136" y="2203"/>
                  </a:lnTo>
                  <a:lnTo>
                    <a:pt x="1174" y="2176"/>
                  </a:lnTo>
                  <a:lnTo>
                    <a:pt x="1211" y="2148"/>
                  </a:lnTo>
                  <a:lnTo>
                    <a:pt x="1249" y="2120"/>
                  </a:lnTo>
                  <a:lnTo>
                    <a:pt x="1285" y="2092"/>
                  </a:lnTo>
                  <a:lnTo>
                    <a:pt x="1321" y="2064"/>
                  </a:lnTo>
                  <a:lnTo>
                    <a:pt x="1356" y="2036"/>
                  </a:lnTo>
                  <a:lnTo>
                    <a:pt x="1392" y="2008"/>
                  </a:lnTo>
                  <a:lnTo>
                    <a:pt x="1426" y="1982"/>
                  </a:lnTo>
                  <a:lnTo>
                    <a:pt x="1461" y="1954"/>
                  </a:lnTo>
                  <a:lnTo>
                    <a:pt x="1494" y="1927"/>
                  </a:lnTo>
                  <a:lnTo>
                    <a:pt x="1528" y="1899"/>
                  </a:lnTo>
                  <a:lnTo>
                    <a:pt x="1561" y="1872"/>
                  </a:lnTo>
                  <a:lnTo>
                    <a:pt x="1593" y="1845"/>
                  </a:lnTo>
                  <a:lnTo>
                    <a:pt x="1626" y="1818"/>
                  </a:lnTo>
                  <a:lnTo>
                    <a:pt x="1657" y="1791"/>
                  </a:lnTo>
                  <a:lnTo>
                    <a:pt x="1688" y="1764"/>
                  </a:lnTo>
                  <a:lnTo>
                    <a:pt x="1719" y="1738"/>
                  </a:lnTo>
                  <a:lnTo>
                    <a:pt x="1749" y="1710"/>
                  </a:lnTo>
                  <a:lnTo>
                    <a:pt x="1780" y="1683"/>
                  </a:lnTo>
                  <a:lnTo>
                    <a:pt x="1809" y="1656"/>
                  </a:lnTo>
                  <a:lnTo>
                    <a:pt x="1839" y="1629"/>
                  </a:lnTo>
                  <a:lnTo>
                    <a:pt x="1868" y="1603"/>
                  </a:lnTo>
                  <a:lnTo>
                    <a:pt x="1897" y="1576"/>
                  </a:lnTo>
                  <a:lnTo>
                    <a:pt x="1925" y="1549"/>
                  </a:lnTo>
                  <a:lnTo>
                    <a:pt x="1954" y="1523"/>
                  </a:lnTo>
                  <a:lnTo>
                    <a:pt x="1982" y="1496"/>
                  </a:lnTo>
                  <a:lnTo>
                    <a:pt x="2008" y="1469"/>
                  </a:lnTo>
                  <a:lnTo>
                    <a:pt x="2036" y="1442"/>
                  </a:lnTo>
                  <a:lnTo>
                    <a:pt x="2063" y="1416"/>
                  </a:lnTo>
                  <a:lnTo>
                    <a:pt x="2090" y="1389"/>
                  </a:lnTo>
                  <a:lnTo>
                    <a:pt x="2115" y="1362"/>
                  </a:lnTo>
                  <a:lnTo>
                    <a:pt x="2142" y="1336"/>
                  </a:lnTo>
                  <a:lnTo>
                    <a:pt x="2167" y="1310"/>
                  </a:lnTo>
                  <a:lnTo>
                    <a:pt x="2193" y="1282"/>
                  </a:lnTo>
                  <a:lnTo>
                    <a:pt x="2217" y="1255"/>
                  </a:lnTo>
                  <a:lnTo>
                    <a:pt x="2243" y="1228"/>
                  </a:lnTo>
                  <a:lnTo>
                    <a:pt x="2268" y="1202"/>
                  </a:lnTo>
                  <a:lnTo>
                    <a:pt x="2292" y="1175"/>
                  </a:lnTo>
                  <a:lnTo>
                    <a:pt x="2316" y="1147"/>
                  </a:lnTo>
                  <a:lnTo>
                    <a:pt x="2341" y="1120"/>
                  </a:lnTo>
                  <a:lnTo>
                    <a:pt x="2364" y="1092"/>
                  </a:lnTo>
                  <a:lnTo>
                    <a:pt x="2388" y="1066"/>
                  </a:lnTo>
                  <a:lnTo>
                    <a:pt x="2411" y="1038"/>
                  </a:lnTo>
                  <a:lnTo>
                    <a:pt x="2434" y="1011"/>
                  </a:lnTo>
                  <a:lnTo>
                    <a:pt x="2458" y="983"/>
                  </a:lnTo>
                  <a:lnTo>
                    <a:pt x="2481" y="955"/>
                  </a:lnTo>
                  <a:lnTo>
                    <a:pt x="2503" y="927"/>
                  </a:lnTo>
                  <a:lnTo>
                    <a:pt x="2527" y="900"/>
                  </a:lnTo>
                  <a:lnTo>
                    <a:pt x="2549" y="872"/>
                  </a:lnTo>
                  <a:lnTo>
                    <a:pt x="2571" y="844"/>
                  </a:lnTo>
                  <a:lnTo>
                    <a:pt x="2593" y="816"/>
                  </a:lnTo>
                  <a:lnTo>
                    <a:pt x="2616" y="788"/>
                  </a:lnTo>
                  <a:lnTo>
                    <a:pt x="2637" y="759"/>
                  </a:lnTo>
                  <a:lnTo>
                    <a:pt x="2659" y="731"/>
                  </a:lnTo>
                  <a:lnTo>
                    <a:pt x="2681" y="702"/>
                  </a:lnTo>
                  <a:lnTo>
                    <a:pt x="2702" y="673"/>
                  </a:lnTo>
                  <a:lnTo>
                    <a:pt x="2724" y="644"/>
                  </a:lnTo>
                  <a:lnTo>
                    <a:pt x="2746" y="615"/>
                  </a:lnTo>
                  <a:lnTo>
                    <a:pt x="2767" y="586"/>
                  </a:lnTo>
                  <a:lnTo>
                    <a:pt x="2788" y="557"/>
                  </a:lnTo>
                  <a:lnTo>
                    <a:pt x="2809" y="528"/>
                  </a:lnTo>
                  <a:lnTo>
                    <a:pt x="2830" y="498"/>
                  </a:lnTo>
                  <a:lnTo>
                    <a:pt x="2852" y="468"/>
                  </a:lnTo>
                  <a:lnTo>
                    <a:pt x="2873" y="438"/>
                  </a:lnTo>
                  <a:lnTo>
                    <a:pt x="2894" y="409"/>
                  </a:lnTo>
                  <a:lnTo>
                    <a:pt x="2915" y="378"/>
                  </a:lnTo>
                  <a:lnTo>
                    <a:pt x="2936" y="348"/>
                  </a:lnTo>
                  <a:lnTo>
                    <a:pt x="2957" y="318"/>
                  </a:lnTo>
                  <a:lnTo>
                    <a:pt x="2978" y="287"/>
                  </a:lnTo>
                  <a:lnTo>
                    <a:pt x="2999" y="255"/>
                  </a:lnTo>
                  <a:lnTo>
                    <a:pt x="3021" y="224"/>
                  </a:lnTo>
                  <a:lnTo>
                    <a:pt x="3042" y="193"/>
                  </a:lnTo>
                  <a:lnTo>
                    <a:pt x="3063" y="162"/>
                  </a:lnTo>
                  <a:lnTo>
                    <a:pt x="3084" y="129"/>
                  </a:lnTo>
                  <a:lnTo>
                    <a:pt x="3106" y="98"/>
                  </a:lnTo>
                  <a:lnTo>
                    <a:pt x="3127" y="66"/>
                  </a:lnTo>
                  <a:lnTo>
                    <a:pt x="3149" y="34"/>
                  </a:lnTo>
                  <a:lnTo>
                    <a:pt x="3170"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pitchFamily="18" charset="0"/>
              </a:endParaRPr>
            </a:p>
          </p:txBody>
        </p:sp>
        <p:sp>
          <p:nvSpPr>
            <p:cNvPr id="173" name="Rectangle 46"/>
            <p:cNvSpPr>
              <a:spLocks noChangeArrowheads="1"/>
            </p:cNvSpPr>
            <p:nvPr/>
          </p:nvSpPr>
          <p:spPr bwMode="auto">
            <a:xfrm>
              <a:off x="4880" y="2687"/>
              <a:ext cx="31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6600"/>
                  </a:solidFill>
                  <a:latin typeface="+mj-lt"/>
                  <a:cs typeface="Times New Roman" pitchFamily="18" charset="0"/>
                </a:rPr>
                <a:t>SRAS</a:t>
              </a:r>
              <a:r>
                <a:rPr kumimoji="0" lang="en-US" sz="1600" b="1" i="1" baseline="-25000" dirty="0">
                  <a:solidFill>
                    <a:srgbClr val="006600"/>
                  </a:solidFill>
                  <a:latin typeface="+mj-lt"/>
                  <a:cs typeface="Times New Roman" pitchFamily="18" charset="0"/>
                </a:rPr>
                <a:t>1</a:t>
              </a:r>
              <a:endParaRPr kumimoji="0" lang="en-US" sz="1600" b="1" baseline="-25000" dirty="0">
                <a:solidFill>
                  <a:srgbClr val="006600"/>
                </a:solidFill>
                <a:latin typeface="+mj-lt"/>
                <a:cs typeface="Times New Roman" pitchFamily="18" charset="0"/>
              </a:endParaRPr>
            </a:p>
          </p:txBody>
        </p:sp>
      </p:grpSp>
      <p:sp>
        <p:nvSpPr>
          <p:cNvPr id="174" name="Line 55"/>
          <p:cNvSpPr>
            <a:spLocks noChangeShapeType="1"/>
          </p:cNvSpPr>
          <p:nvPr/>
        </p:nvSpPr>
        <p:spPr bwMode="auto">
          <a:xfrm>
            <a:off x="5920196" y="5308299"/>
            <a:ext cx="1019175" cy="1587"/>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grpSp>
        <p:nvGrpSpPr>
          <p:cNvPr id="175" name="Group 59"/>
          <p:cNvGrpSpPr>
            <a:grpSpLocks/>
          </p:cNvGrpSpPr>
          <p:nvPr/>
        </p:nvGrpSpPr>
        <p:grpSpPr bwMode="auto">
          <a:xfrm>
            <a:off x="5683142" y="6262386"/>
            <a:ext cx="3146425" cy="168275"/>
            <a:chOff x="3600" y="3930"/>
            <a:chExt cx="1982" cy="106"/>
          </a:xfrm>
        </p:grpSpPr>
        <p:sp>
          <p:nvSpPr>
            <p:cNvPr id="176" name="Rectangle 60"/>
            <p:cNvSpPr>
              <a:spLocks noChangeArrowheads="1"/>
            </p:cNvSpPr>
            <p:nvPr/>
          </p:nvSpPr>
          <p:spPr bwMode="auto">
            <a:xfrm>
              <a:off x="3600" y="3930"/>
              <a:ext cx="131" cy="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solidFill>
                    <a:srgbClr val="000000"/>
                  </a:solidFill>
                  <a:latin typeface="+mj-lt"/>
                  <a:cs typeface="Times New Roman" pitchFamily="18" charset="0"/>
                </a:rPr>
                <a:t>(b)</a:t>
              </a:r>
              <a:endParaRPr kumimoji="0" lang="en-US" sz="1400" b="0" i="1" dirty="0">
                <a:solidFill>
                  <a:schemeClr val="tx1"/>
                </a:solidFill>
                <a:latin typeface="+mj-lt"/>
                <a:cs typeface="Times New Roman" pitchFamily="18" charset="0"/>
              </a:endParaRPr>
            </a:p>
          </p:txBody>
        </p:sp>
        <p:sp>
          <p:nvSpPr>
            <p:cNvPr id="177" name="Rectangle 61"/>
            <p:cNvSpPr>
              <a:spLocks noChangeArrowheads="1"/>
            </p:cNvSpPr>
            <p:nvPr/>
          </p:nvSpPr>
          <p:spPr bwMode="auto">
            <a:xfrm>
              <a:off x="3721" y="3938"/>
              <a:ext cx="1861" cy="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kumimoji="0" lang="en-US" sz="1400" b="0" i="1" dirty="0">
                  <a:solidFill>
                    <a:srgbClr val="000000"/>
                  </a:solidFill>
                  <a:latin typeface="+mj-lt"/>
                  <a:cs typeface="Times New Roman" pitchFamily="18" charset="0"/>
                </a:rPr>
                <a:t>  Impact in the goods &amp; services market</a:t>
              </a:r>
              <a:r>
                <a:rPr kumimoji="0" lang="en-US" sz="1400" b="0" i="1" dirty="0">
                  <a:solidFill>
                    <a:schemeClr val="tx1"/>
                  </a:solidFill>
                  <a:latin typeface="+mj-lt"/>
                  <a:cs typeface="Times New Roman" pitchFamily="18" charset="0"/>
                </a:rPr>
                <a:t>.</a:t>
              </a:r>
              <a:r>
                <a:rPr kumimoji="0" lang="en-US" sz="1400" b="0" i="1" dirty="0">
                  <a:solidFill>
                    <a:srgbClr val="000000"/>
                  </a:solidFill>
                  <a:latin typeface="+mj-lt"/>
                  <a:cs typeface="Times New Roman" pitchFamily="18" charset="0"/>
                </a:rPr>
                <a:t> </a:t>
              </a:r>
            </a:p>
          </p:txBody>
        </p:sp>
      </p:grpSp>
      <p:grpSp>
        <p:nvGrpSpPr>
          <p:cNvPr id="178" name="Group 101"/>
          <p:cNvGrpSpPr>
            <a:grpSpLocks/>
          </p:cNvGrpSpPr>
          <p:nvPr/>
        </p:nvGrpSpPr>
        <p:grpSpPr bwMode="auto">
          <a:xfrm>
            <a:off x="6405720" y="3998563"/>
            <a:ext cx="1971926" cy="1611630"/>
            <a:chOff x="3841" y="2338"/>
            <a:chExt cx="1353" cy="1183"/>
          </a:xfrm>
        </p:grpSpPr>
        <p:sp>
          <p:nvSpPr>
            <p:cNvPr id="179" name="Freeform 70"/>
            <p:cNvSpPr>
              <a:spLocks/>
            </p:cNvSpPr>
            <p:nvPr/>
          </p:nvSpPr>
          <p:spPr bwMode="auto">
            <a:xfrm>
              <a:off x="3841" y="2338"/>
              <a:ext cx="1122" cy="1053"/>
            </a:xfrm>
            <a:custGeom>
              <a:avLst/>
              <a:gdLst>
                <a:gd name="T0" fmla="*/ 3308 w 3366"/>
                <a:gd name="T1" fmla="*/ 3124 h 3161"/>
                <a:gd name="T2" fmla="*/ 3195 w 3366"/>
                <a:gd name="T3" fmla="*/ 3054 h 3161"/>
                <a:gd name="T4" fmla="*/ 3086 w 3366"/>
                <a:gd name="T5" fmla="*/ 2985 h 3161"/>
                <a:gd name="T6" fmla="*/ 2979 w 3366"/>
                <a:gd name="T7" fmla="*/ 2917 h 3161"/>
                <a:gd name="T8" fmla="*/ 2876 w 3366"/>
                <a:gd name="T9" fmla="*/ 2849 h 3161"/>
                <a:gd name="T10" fmla="*/ 2776 w 3366"/>
                <a:gd name="T11" fmla="*/ 2783 h 3161"/>
                <a:gd name="T12" fmla="*/ 2679 w 3366"/>
                <a:gd name="T13" fmla="*/ 2719 h 3161"/>
                <a:gd name="T14" fmla="*/ 2584 w 3366"/>
                <a:gd name="T15" fmla="*/ 2655 h 3161"/>
                <a:gd name="T16" fmla="*/ 2493 w 3366"/>
                <a:gd name="T17" fmla="*/ 2593 h 3161"/>
                <a:gd name="T18" fmla="*/ 2405 w 3366"/>
                <a:gd name="T19" fmla="*/ 2532 h 3161"/>
                <a:gd name="T20" fmla="*/ 2319 w 3366"/>
                <a:gd name="T21" fmla="*/ 2470 h 3161"/>
                <a:gd name="T22" fmla="*/ 2236 w 3366"/>
                <a:gd name="T23" fmla="*/ 2412 h 3161"/>
                <a:gd name="T24" fmla="*/ 2156 w 3366"/>
                <a:gd name="T25" fmla="*/ 2353 h 3161"/>
                <a:gd name="T26" fmla="*/ 2077 w 3366"/>
                <a:gd name="T27" fmla="*/ 2295 h 3161"/>
                <a:gd name="T28" fmla="*/ 2001 w 3366"/>
                <a:gd name="T29" fmla="*/ 2237 h 3161"/>
                <a:gd name="T30" fmla="*/ 1928 w 3366"/>
                <a:gd name="T31" fmla="*/ 2181 h 3161"/>
                <a:gd name="T32" fmla="*/ 1857 w 3366"/>
                <a:gd name="T33" fmla="*/ 2125 h 3161"/>
                <a:gd name="T34" fmla="*/ 1788 w 3366"/>
                <a:gd name="T35" fmla="*/ 2069 h 3161"/>
                <a:gd name="T36" fmla="*/ 1721 w 3366"/>
                <a:gd name="T37" fmla="*/ 2014 h 3161"/>
                <a:gd name="T38" fmla="*/ 1656 w 3366"/>
                <a:gd name="T39" fmla="*/ 1960 h 3161"/>
                <a:gd name="T40" fmla="*/ 1593 w 3366"/>
                <a:gd name="T41" fmla="*/ 1906 h 3161"/>
                <a:gd name="T42" fmla="*/ 1532 w 3366"/>
                <a:gd name="T43" fmla="*/ 1853 h 3161"/>
                <a:gd name="T44" fmla="*/ 1473 w 3366"/>
                <a:gd name="T45" fmla="*/ 1799 h 3161"/>
                <a:gd name="T46" fmla="*/ 1415 w 3366"/>
                <a:gd name="T47" fmla="*/ 1747 h 3161"/>
                <a:gd name="T48" fmla="*/ 1359 w 3366"/>
                <a:gd name="T49" fmla="*/ 1695 h 3161"/>
                <a:gd name="T50" fmla="*/ 1305 w 3366"/>
                <a:gd name="T51" fmla="*/ 1642 h 3161"/>
                <a:gd name="T52" fmla="*/ 1251 w 3366"/>
                <a:gd name="T53" fmla="*/ 1590 h 3161"/>
                <a:gd name="T54" fmla="*/ 1199 w 3366"/>
                <a:gd name="T55" fmla="*/ 1539 h 3161"/>
                <a:gd name="T56" fmla="*/ 1149 w 3366"/>
                <a:gd name="T57" fmla="*/ 1486 h 3161"/>
                <a:gd name="T58" fmla="*/ 1100 w 3366"/>
                <a:gd name="T59" fmla="*/ 1435 h 3161"/>
                <a:gd name="T60" fmla="*/ 1051 w 3366"/>
                <a:gd name="T61" fmla="*/ 1384 h 3161"/>
                <a:gd name="T62" fmla="*/ 1004 w 3366"/>
                <a:gd name="T63" fmla="*/ 1332 h 3161"/>
                <a:gd name="T64" fmla="*/ 958 w 3366"/>
                <a:gd name="T65" fmla="*/ 1280 h 3161"/>
                <a:gd name="T66" fmla="*/ 913 w 3366"/>
                <a:gd name="T67" fmla="*/ 1229 h 3161"/>
                <a:gd name="T68" fmla="*/ 869 w 3366"/>
                <a:gd name="T69" fmla="*/ 1176 h 3161"/>
                <a:gd name="T70" fmla="*/ 824 w 3366"/>
                <a:gd name="T71" fmla="*/ 1124 h 3161"/>
                <a:gd name="T72" fmla="*/ 782 w 3366"/>
                <a:gd name="T73" fmla="*/ 1072 h 3161"/>
                <a:gd name="T74" fmla="*/ 739 w 3366"/>
                <a:gd name="T75" fmla="*/ 1019 h 3161"/>
                <a:gd name="T76" fmla="*/ 696 w 3366"/>
                <a:gd name="T77" fmla="*/ 966 h 3161"/>
                <a:gd name="T78" fmla="*/ 655 w 3366"/>
                <a:gd name="T79" fmla="*/ 912 h 3161"/>
                <a:gd name="T80" fmla="*/ 614 w 3366"/>
                <a:gd name="T81" fmla="*/ 859 h 3161"/>
                <a:gd name="T82" fmla="*/ 573 w 3366"/>
                <a:gd name="T83" fmla="*/ 804 h 3161"/>
                <a:gd name="T84" fmla="*/ 532 w 3366"/>
                <a:gd name="T85" fmla="*/ 750 h 3161"/>
                <a:gd name="T86" fmla="*/ 491 w 3366"/>
                <a:gd name="T87" fmla="*/ 694 h 3161"/>
                <a:gd name="T88" fmla="*/ 449 w 3366"/>
                <a:gd name="T89" fmla="*/ 637 h 3161"/>
                <a:gd name="T90" fmla="*/ 409 w 3366"/>
                <a:gd name="T91" fmla="*/ 580 h 3161"/>
                <a:gd name="T92" fmla="*/ 368 w 3366"/>
                <a:gd name="T93" fmla="*/ 523 h 3161"/>
                <a:gd name="T94" fmla="*/ 326 w 3366"/>
                <a:gd name="T95" fmla="*/ 465 h 3161"/>
                <a:gd name="T96" fmla="*/ 285 w 3366"/>
                <a:gd name="T97" fmla="*/ 406 h 3161"/>
                <a:gd name="T98" fmla="*/ 242 w 3366"/>
                <a:gd name="T99" fmla="*/ 346 h 3161"/>
                <a:gd name="T100" fmla="*/ 200 w 3366"/>
                <a:gd name="T101" fmla="*/ 285 h 3161"/>
                <a:gd name="T102" fmla="*/ 157 w 3366"/>
                <a:gd name="T103" fmla="*/ 224 h 3161"/>
                <a:gd name="T104" fmla="*/ 113 w 3366"/>
                <a:gd name="T105" fmla="*/ 161 h 3161"/>
                <a:gd name="T106" fmla="*/ 68 w 3366"/>
                <a:gd name="T107" fmla="*/ 97 h 3161"/>
                <a:gd name="T108" fmla="*/ 23 w 3366"/>
                <a:gd name="T109" fmla="*/ 32 h 3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6"/>
                <a:gd name="T166" fmla="*/ 0 h 3161"/>
                <a:gd name="T167" fmla="*/ 3366 w 3366"/>
                <a:gd name="T168" fmla="*/ 3161 h 3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6" h="3161">
                  <a:moveTo>
                    <a:pt x="3366" y="3161"/>
                  </a:moveTo>
                  <a:lnTo>
                    <a:pt x="3308" y="3124"/>
                  </a:lnTo>
                  <a:lnTo>
                    <a:pt x="3252" y="3090"/>
                  </a:lnTo>
                  <a:lnTo>
                    <a:pt x="3195" y="3054"/>
                  </a:lnTo>
                  <a:lnTo>
                    <a:pt x="3140" y="3020"/>
                  </a:lnTo>
                  <a:lnTo>
                    <a:pt x="3086" y="2985"/>
                  </a:lnTo>
                  <a:lnTo>
                    <a:pt x="3032" y="2951"/>
                  </a:lnTo>
                  <a:lnTo>
                    <a:pt x="2979" y="2917"/>
                  </a:lnTo>
                  <a:lnTo>
                    <a:pt x="2927" y="2883"/>
                  </a:lnTo>
                  <a:lnTo>
                    <a:pt x="2876" y="2849"/>
                  </a:lnTo>
                  <a:lnTo>
                    <a:pt x="2826" y="2817"/>
                  </a:lnTo>
                  <a:lnTo>
                    <a:pt x="2776" y="2783"/>
                  </a:lnTo>
                  <a:lnTo>
                    <a:pt x="2727" y="2751"/>
                  </a:lnTo>
                  <a:lnTo>
                    <a:pt x="2679" y="2719"/>
                  </a:lnTo>
                  <a:lnTo>
                    <a:pt x="2631" y="2688"/>
                  </a:lnTo>
                  <a:lnTo>
                    <a:pt x="2584" y="2655"/>
                  </a:lnTo>
                  <a:lnTo>
                    <a:pt x="2539" y="2624"/>
                  </a:lnTo>
                  <a:lnTo>
                    <a:pt x="2493" y="2593"/>
                  </a:lnTo>
                  <a:lnTo>
                    <a:pt x="2448" y="2562"/>
                  </a:lnTo>
                  <a:lnTo>
                    <a:pt x="2405" y="2532"/>
                  </a:lnTo>
                  <a:lnTo>
                    <a:pt x="2362" y="2500"/>
                  </a:lnTo>
                  <a:lnTo>
                    <a:pt x="2319" y="2470"/>
                  </a:lnTo>
                  <a:lnTo>
                    <a:pt x="2277" y="2440"/>
                  </a:lnTo>
                  <a:lnTo>
                    <a:pt x="2236" y="2412"/>
                  </a:lnTo>
                  <a:lnTo>
                    <a:pt x="2195" y="2382"/>
                  </a:lnTo>
                  <a:lnTo>
                    <a:pt x="2156" y="2353"/>
                  </a:lnTo>
                  <a:lnTo>
                    <a:pt x="2116" y="2324"/>
                  </a:lnTo>
                  <a:lnTo>
                    <a:pt x="2077" y="2295"/>
                  </a:lnTo>
                  <a:lnTo>
                    <a:pt x="2039" y="2266"/>
                  </a:lnTo>
                  <a:lnTo>
                    <a:pt x="2001" y="2237"/>
                  </a:lnTo>
                  <a:lnTo>
                    <a:pt x="1965" y="2208"/>
                  </a:lnTo>
                  <a:lnTo>
                    <a:pt x="1928" y="2181"/>
                  </a:lnTo>
                  <a:lnTo>
                    <a:pt x="1892" y="2153"/>
                  </a:lnTo>
                  <a:lnTo>
                    <a:pt x="1857" y="2125"/>
                  </a:lnTo>
                  <a:lnTo>
                    <a:pt x="1822" y="2097"/>
                  </a:lnTo>
                  <a:lnTo>
                    <a:pt x="1788" y="2069"/>
                  </a:lnTo>
                  <a:lnTo>
                    <a:pt x="1754" y="2041"/>
                  </a:lnTo>
                  <a:lnTo>
                    <a:pt x="1721" y="2014"/>
                  </a:lnTo>
                  <a:lnTo>
                    <a:pt x="1689" y="1987"/>
                  </a:lnTo>
                  <a:lnTo>
                    <a:pt x="1656" y="1960"/>
                  </a:lnTo>
                  <a:lnTo>
                    <a:pt x="1624" y="1933"/>
                  </a:lnTo>
                  <a:lnTo>
                    <a:pt x="1593" y="1906"/>
                  </a:lnTo>
                  <a:lnTo>
                    <a:pt x="1563" y="1880"/>
                  </a:lnTo>
                  <a:lnTo>
                    <a:pt x="1532" y="1853"/>
                  </a:lnTo>
                  <a:lnTo>
                    <a:pt x="1503" y="1826"/>
                  </a:lnTo>
                  <a:lnTo>
                    <a:pt x="1473" y="1799"/>
                  </a:lnTo>
                  <a:lnTo>
                    <a:pt x="1444" y="1773"/>
                  </a:lnTo>
                  <a:lnTo>
                    <a:pt x="1415" y="1747"/>
                  </a:lnTo>
                  <a:lnTo>
                    <a:pt x="1387" y="1720"/>
                  </a:lnTo>
                  <a:lnTo>
                    <a:pt x="1359" y="1695"/>
                  </a:lnTo>
                  <a:lnTo>
                    <a:pt x="1332" y="1668"/>
                  </a:lnTo>
                  <a:lnTo>
                    <a:pt x="1305" y="1642"/>
                  </a:lnTo>
                  <a:lnTo>
                    <a:pt x="1278" y="1617"/>
                  </a:lnTo>
                  <a:lnTo>
                    <a:pt x="1251" y="1590"/>
                  </a:lnTo>
                  <a:lnTo>
                    <a:pt x="1226" y="1564"/>
                  </a:lnTo>
                  <a:lnTo>
                    <a:pt x="1199" y="1539"/>
                  </a:lnTo>
                  <a:lnTo>
                    <a:pt x="1175" y="1513"/>
                  </a:lnTo>
                  <a:lnTo>
                    <a:pt x="1149" y="1486"/>
                  </a:lnTo>
                  <a:lnTo>
                    <a:pt x="1125" y="1461"/>
                  </a:lnTo>
                  <a:lnTo>
                    <a:pt x="1100" y="1435"/>
                  </a:lnTo>
                  <a:lnTo>
                    <a:pt x="1076" y="1409"/>
                  </a:lnTo>
                  <a:lnTo>
                    <a:pt x="1051" y="1384"/>
                  </a:lnTo>
                  <a:lnTo>
                    <a:pt x="1028" y="1358"/>
                  </a:lnTo>
                  <a:lnTo>
                    <a:pt x="1004" y="1332"/>
                  </a:lnTo>
                  <a:lnTo>
                    <a:pt x="981" y="1306"/>
                  </a:lnTo>
                  <a:lnTo>
                    <a:pt x="958" y="1280"/>
                  </a:lnTo>
                  <a:lnTo>
                    <a:pt x="936" y="1254"/>
                  </a:lnTo>
                  <a:lnTo>
                    <a:pt x="913" y="1229"/>
                  </a:lnTo>
                  <a:lnTo>
                    <a:pt x="891" y="1202"/>
                  </a:lnTo>
                  <a:lnTo>
                    <a:pt x="869" y="1176"/>
                  </a:lnTo>
                  <a:lnTo>
                    <a:pt x="847" y="1151"/>
                  </a:lnTo>
                  <a:lnTo>
                    <a:pt x="824" y="1124"/>
                  </a:lnTo>
                  <a:lnTo>
                    <a:pt x="803" y="1098"/>
                  </a:lnTo>
                  <a:lnTo>
                    <a:pt x="782" y="1072"/>
                  </a:lnTo>
                  <a:lnTo>
                    <a:pt x="760" y="1045"/>
                  </a:lnTo>
                  <a:lnTo>
                    <a:pt x="739" y="1019"/>
                  </a:lnTo>
                  <a:lnTo>
                    <a:pt x="717" y="993"/>
                  </a:lnTo>
                  <a:lnTo>
                    <a:pt x="696" y="966"/>
                  </a:lnTo>
                  <a:lnTo>
                    <a:pt x="676" y="939"/>
                  </a:lnTo>
                  <a:lnTo>
                    <a:pt x="655" y="912"/>
                  </a:lnTo>
                  <a:lnTo>
                    <a:pt x="634" y="886"/>
                  </a:lnTo>
                  <a:lnTo>
                    <a:pt x="614" y="859"/>
                  </a:lnTo>
                  <a:lnTo>
                    <a:pt x="593" y="831"/>
                  </a:lnTo>
                  <a:lnTo>
                    <a:pt x="573" y="804"/>
                  </a:lnTo>
                  <a:lnTo>
                    <a:pt x="552" y="776"/>
                  </a:lnTo>
                  <a:lnTo>
                    <a:pt x="532" y="750"/>
                  </a:lnTo>
                  <a:lnTo>
                    <a:pt x="512" y="722"/>
                  </a:lnTo>
                  <a:lnTo>
                    <a:pt x="491" y="694"/>
                  </a:lnTo>
                  <a:lnTo>
                    <a:pt x="471" y="666"/>
                  </a:lnTo>
                  <a:lnTo>
                    <a:pt x="449" y="637"/>
                  </a:lnTo>
                  <a:lnTo>
                    <a:pt x="429" y="609"/>
                  </a:lnTo>
                  <a:lnTo>
                    <a:pt x="409" y="580"/>
                  </a:lnTo>
                  <a:lnTo>
                    <a:pt x="388" y="552"/>
                  </a:lnTo>
                  <a:lnTo>
                    <a:pt x="368" y="523"/>
                  </a:lnTo>
                  <a:lnTo>
                    <a:pt x="347" y="494"/>
                  </a:lnTo>
                  <a:lnTo>
                    <a:pt x="326" y="465"/>
                  </a:lnTo>
                  <a:lnTo>
                    <a:pt x="306" y="435"/>
                  </a:lnTo>
                  <a:lnTo>
                    <a:pt x="285" y="406"/>
                  </a:lnTo>
                  <a:lnTo>
                    <a:pt x="264" y="376"/>
                  </a:lnTo>
                  <a:lnTo>
                    <a:pt x="242" y="346"/>
                  </a:lnTo>
                  <a:lnTo>
                    <a:pt x="221" y="316"/>
                  </a:lnTo>
                  <a:lnTo>
                    <a:pt x="200" y="285"/>
                  </a:lnTo>
                  <a:lnTo>
                    <a:pt x="178" y="255"/>
                  </a:lnTo>
                  <a:lnTo>
                    <a:pt x="157" y="224"/>
                  </a:lnTo>
                  <a:lnTo>
                    <a:pt x="135" y="192"/>
                  </a:lnTo>
                  <a:lnTo>
                    <a:pt x="113" y="161"/>
                  </a:lnTo>
                  <a:lnTo>
                    <a:pt x="91" y="129"/>
                  </a:lnTo>
                  <a:lnTo>
                    <a:pt x="68" y="97"/>
                  </a:lnTo>
                  <a:lnTo>
                    <a:pt x="46" y="64"/>
                  </a:lnTo>
                  <a:lnTo>
                    <a:pt x="23" y="32"/>
                  </a:lnTo>
                  <a:lnTo>
                    <a:pt x="0" y="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pitchFamily="18" charset="0"/>
              </a:endParaRPr>
            </a:p>
          </p:txBody>
        </p:sp>
        <p:sp>
          <p:nvSpPr>
            <p:cNvPr id="180" name="Rectangle 72"/>
            <p:cNvSpPr>
              <a:spLocks noChangeArrowheads="1"/>
            </p:cNvSpPr>
            <p:nvPr/>
          </p:nvSpPr>
          <p:spPr bwMode="auto">
            <a:xfrm>
              <a:off x="4972" y="3340"/>
              <a:ext cx="222" cy="18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53ABF"/>
                  </a:solidFill>
                  <a:latin typeface="+mj-lt"/>
                  <a:cs typeface="Times New Roman" pitchFamily="18" charset="0"/>
                </a:rPr>
                <a:t>AD</a:t>
              </a:r>
              <a:r>
                <a:rPr kumimoji="0" lang="en-US" sz="1600" b="1" i="1" baseline="-25000" dirty="0">
                  <a:solidFill>
                    <a:srgbClr val="053ABF"/>
                  </a:solidFill>
                  <a:latin typeface="+mj-lt"/>
                  <a:cs typeface="Times New Roman" pitchFamily="18" charset="0"/>
                </a:rPr>
                <a:t>2</a:t>
              </a:r>
              <a:endParaRPr kumimoji="0" lang="en-US" sz="1600" b="1" baseline="-25000" dirty="0">
                <a:solidFill>
                  <a:srgbClr val="053ABF"/>
                </a:solidFill>
                <a:latin typeface="+mj-lt"/>
                <a:cs typeface="Times New Roman" pitchFamily="18" charset="0"/>
              </a:endParaRPr>
            </a:p>
          </p:txBody>
        </p:sp>
      </p:grpSp>
      <p:sp>
        <p:nvSpPr>
          <p:cNvPr id="181" name="Rectangle 95"/>
          <p:cNvSpPr>
            <a:spLocks noChangeArrowheads="1"/>
          </p:cNvSpPr>
          <p:nvPr/>
        </p:nvSpPr>
        <p:spPr bwMode="auto">
          <a:xfrm>
            <a:off x="5509490" y="5183908"/>
            <a:ext cx="31579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100</a:t>
            </a:r>
            <a:endParaRPr kumimoji="0" lang="en-US" sz="1600" b="1" baseline="-25000" dirty="0">
              <a:solidFill>
                <a:schemeClr val="tx1"/>
              </a:solidFill>
              <a:latin typeface="+mj-lt"/>
              <a:cs typeface="Times New Roman" pitchFamily="18" charset="0"/>
            </a:endParaRPr>
          </a:p>
        </p:txBody>
      </p:sp>
      <p:grpSp>
        <p:nvGrpSpPr>
          <p:cNvPr id="182" name="Group 100"/>
          <p:cNvGrpSpPr>
            <a:grpSpLocks/>
          </p:cNvGrpSpPr>
          <p:nvPr/>
        </p:nvGrpSpPr>
        <p:grpSpPr bwMode="auto">
          <a:xfrm>
            <a:off x="6933013" y="5157496"/>
            <a:ext cx="377825" cy="246063"/>
            <a:chOff x="4284" y="3232"/>
            <a:chExt cx="238" cy="155"/>
          </a:xfrm>
        </p:grpSpPr>
        <p:sp>
          <p:nvSpPr>
            <p:cNvPr id="183" name="Freeform 51"/>
            <p:cNvSpPr>
              <a:spLocks/>
            </p:cNvSpPr>
            <p:nvPr/>
          </p:nvSpPr>
          <p:spPr bwMode="auto">
            <a:xfrm>
              <a:off x="4284" y="3288"/>
              <a:ext cx="75" cy="75"/>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184" name="Rectangle 96"/>
            <p:cNvSpPr>
              <a:spLocks noChangeArrowheads="1"/>
            </p:cNvSpPr>
            <p:nvPr/>
          </p:nvSpPr>
          <p:spPr bwMode="auto">
            <a:xfrm>
              <a:off x="4398" y="3232"/>
              <a:ext cx="124" cy="155"/>
            </a:xfrm>
            <a:prstGeom prst="rect">
              <a:avLst/>
            </a:prstGeom>
            <a:noFill/>
            <a:ln w="9525">
              <a:noFill/>
              <a:miter lim="800000"/>
              <a:headEnd/>
              <a:tailEnd/>
            </a:ln>
          </p:spPr>
          <p:txBody>
            <a:bodyPr wrap="none" lIns="0" tIns="0" rIns="0" bIns="0">
              <a:prstTxWarp prst="textNoShape">
                <a:avLst/>
              </a:prstTxWarp>
              <a:spAutoFit/>
            </a:bodyPr>
            <a:lstStyle/>
            <a:p>
              <a:r>
                <a:rPr kumimoji="0" lang="en-US" sz="1000" b="1" i="1" dirty="0">
                  <a:solidFill>
                    <a:srgbClr val="000000"/>
                  </a:solidFill>
                  <a:latin typeface="+mj-lt"/>
                  <a:cs typeface="Times New Roman" pitchFamily="18" charset="0"/>
                </a:rPr>
                <a:t> </a:t>
              </a:r>
              <a:r>
                <a:rPr kumimoji="0" lang="en-US" sz="1600" b="1" i="1" dirty="0">
                  <a:solidFill>
                    <a:srgbClr val="000000"/>
                  </a:solidFill>
                  <a:latin typeface="+mj-lt"/>
                  <a:cs typeface="Times New Roman" pitchFamily="18" charset="0"/>
                </a:rPr>
                <a:t>E</a:t>
              </a:r>
              <a:r>
                <a:rPr kumimoji="0" lang="en-US" sz="1600" b="1" i="1" baseline="-25000" dirty="0">
                  <a:solidFill>
                    <a:srgbClr val="000000"/>
                  </a:solidFill>
                  <a:latin typeface="+mj-lt"/>
                  <a:cs typeface="Times New Roman" pitchFamily="18" charset="0"/>
                </a:rPr>
                <a:t>1</a:t>
              </a:r>
              <a:endParaRPr kumimoji="0" lang="en-US" sz="1600" b="1" baseline="-25000" dirty="0">
                <a:solidFill>
                  <a:schemeClr val="tx1"/>
                </a:solidFill>
                <a:latin typeface="+mj-lt"/>
                <a:cs typeface="Times New Roman" pitchFamily="18" charset="0"/>
              </a:endParaRPr>
            </a:p>
          </p:txBody>
        </p:sp>
      </p:grpSp>
      <p:cxnSp>
        <p:nvCxnSpPr>
          <p:cNvPr id="185" name="Straight Connector 184"/>
          <p:cNvCxnSpPr/>
          <p:nvPr/>
        </p:nvCxnSpPr>
        <p:spPr>
          <a:xfrm flipV="1">
            <a:off x="5899091" y="3998564"/>
            <a:ext cx="12120" cy="199698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3" name="Group 77"/>
          <p:cNvGrpSpPr>
            <a:grpSpLocks/>
          </p:cNvGrpSpPr>
          <p:nvPr/>
        </p:nvGrpSpPr>
        <p:grpSpPr bwMode="auto">
          <a:xfrm>
            <a:off x="6024346" y="3730139"/>
            <a:ext cx="2271713" cy="1681163"/>
            <a:chOff x="3707" y="2332"/>
            <a:chExt cx="1431" cy="1059"/>
          </a:xfrm>
        </p:grpSpPr>
        <p:sp>
          <p:nvSpPr>
            <p:cNvPr id="64" name="Freeform 47"/>
            <p:cNvSpPr>
              <a:spLocks/>
            </p:cNvSpPr>
            <p:nvPr/>
          </p:nvSpPr>
          <p:spPr bwMode="auto">
            <a:xfrm>
              <a:off x="3707" y="2338"/>
              <a:ext cx="1123" cy="1053"/>
            </a:xfrm>
            <a:custGeom>
              <a:avLst/>
              <a:gdLst>
                <a:gd name="T0" fmla="*/ 58 w 3367"/>
                <a:gd name="T1" fmla="*/ 3124 h 3161"/>
                <a:gd name="T2" fmla="*/ 171 w 3367"/>
                <a:gd name="T3" fmla="*/ 3053 h 3161"/>
                <a:gd name="T4" fmla="*/ 281 w 3367"/>
                <a:gd name="T5" fmla="*/ 2983 h 3161"/>
                <a:gd name="T6" fmla="*/ 386 w 3367"/>
                <a:gd name="T7" fmla="*/ 2914 h 3161"/>
                <a:gd name="T8" fmla="*/ 490 w 3367"/>
                <a:gd name="T9" fmla="*/ 2846 h 3161"/>
                <a:gd name="T10" fmla="*/ 589 w 3367"/>
                <a:gd name="T11" fmla="*/ 2780 h 3161"/>
                <a:gd name="T12" fmla="*/ 686 w 3367"/>
                <a:gd name="T13" fmla="*/ 2714 h 3161"/>
                <a:gd name="T14" fmla="*/ 780 w 3367"/>
                <a:gd name="T15" fmla="*/ 2650 h 3161"/>
                <a:gd name="T16" fmla="*/ 872 w 3367"/>
                <a:gd name="T17" fmla="*/ 2587 h 3161"/>
                <a:gd name="T18" fmla="*/ 959 w 3367"/>
                <a:gd name="T19" fmla="*/ 2525 h 3161"/>
                <a:gd name="T20" fmla="*/ 1045 w 3367"/>
                <a:gd name="T21" fmla="*/ 2464 h 3161"/>
                <a:gd name="T22" fmla="*/ 1128 w 3367"/>
                <a:gd name="T23" fmla="*/ 2405 h 3161"/>
                <a:gd name="T24" fmla="*/ 1209 w 3367"/>
                <a:gd name="T25" fmla="*/ 2345 h 3161"/>
                <a:gd name="T26" fmla="*/ 1286 w 3367"/>
                <a:gd name="T27" fmla="*/ 2287 h 3161"/>
                <a:gd name="T28" fmla="*/ 1362 w 3367"/>
                <a:gd name="T29" fmla="*/ 2230 h 3161"/>
                <a:gd name="T30" fmla="*/ 1436 w 3367"/>
                <a:gd name="T31" fmla="*/ 2173 h 3161"/>
                <a:gd name="T32" fmla="*/ 1507 w 3367"/>
                <a:gd name="T33" fmla="*/ 2117 h 3161"/>
                <a:gd name="T34" fmla="*/ 1576 w 3367"/>
                <a:gd name="T35" fmla="*/ 2061 h 3161"/>
                <a:gd name="T36" fmla="*/ 1642 w 3367"/>
                <a:gd name="T37" fmla="*/ 2007 h 3161"/>
                <a:gd name="T38" fmla="*/ 1707 w 3367"/>
                <a:gd name="T39" fmla="*/ 1952 h 3161"/>
                <a:gd name="T40" fmla="*/ 1770 w 3367"/>
                <a:gd name="T41" fmla="*/ 1899 h 3161"/>
                <a:gd name="T42" fmla="*/ 1832 w 3367"/>
                <a:gd name="T43" fmla="*/ 1845 h 3161"/>
                <a:gd name="T44" fmla="*/ 1891 w 3367"/>
                <a:gd name="T45" fmla="*/ 1792 h 3161"/>
                <a:gd name="T46" fmla="*/ 1948 w 3367"/>
                <a:gd name="T47" fmla="*/ 1739 h 3161"/>
                <a:gd name="T48" fmla="*/ 2005 w 3367"/>
                <a:gd name="T49" fmla="*/ 1687 h 3161"/>
                <a:gd name="T50" fmla="*/ 2060 w 3367"/>
                <a:gd name="T51" fmla="*/ 1636 h 3161"/>
                <a:gd name="T52" fmla="*/ 2113 w 3367"/>
                <a:gd name="T53" fmla="*/ 1583 h 3161"/>
                <a:gd name="T54" fmla="*/ 2164 w 3367"/>
                <a:gd name="T55" fmla="*/ 1532 h 3161"/>
                <a:gd name="T56" fmla="*/ 2215 w 3367"/>
                <a:gd name="T57" fmla="*/ 1481 h 3161"/>
                <a:gd name="T58" fmla="*/ 2264 w 3367"/>
                <a:gd name="T59" fmla="*/ 1429 h 3161"/>
                <a:gd name="T60" fmla="*/ 2313 w 3367"/>
                <a:gd name="T61" fmla="*/ 1378 h 3161"/>
                <a:gd name="T62" fmla="*/ 2360 w 3367"/>
                <a:gd name="T63" fmla="*/ 1327 h 3161"/>
                <a:gd name="T64" fmla="*/ 2407 w 3367"/>
                <a:gd name="T65" fmla="*/ 1274 h 3161"/>
                <a:gd name="T66" fmla="*/ 2452 w 3367"/>
                <a:gd name="T67" fmla="*/ 1223 h 3161"/>
                <a:gd name="T68" fmla="*/ 2497 w 3367"/>
                <a:gd name="T69" fmla="*/ 1172 h 3161"/>
                <a:gd name="T70" fmla="*/ 2540 w 3367"/>
                <a:gd name="T71" fmla="*/ 1120 h 3161"/>
                <a:gd name="T72" fmla="*/ 2584 w 3367"/>
                <a:gd name="T73" fmla="*/ 1067 h 3161"/>
                <a:gd name="T74" fmla="*/ 2627 w 3367"/>
                <a:gd name="T75" fmla="*/ 1015 h 3161"/>
                <a:gd name="T76" fmla="*/ 2668 w 3367"/>
                <a:gd name="T77" fmla="*/ 962 h 3161"/>
                <a:gd name="T78" fmla="*/ 2710 w 3367"/>
                <a:gd name="T79" fmla="*/ 909 h 3161"/>
                <a:gd name="T80" fmla="*/ 2752 w 3367"/>
                <a:gd name="T81" fmla="*/ 855 h 3161"/>
                <a:gd name="T82" fmla="*/ 2794 w 3367"/>
                <a:gd name="T83" fmla="*/ 802 h 3161"/>
                <a:gd name="T84" fmla="*/ 2834 w 3367"/>
                <a:gd name="T85" fmla="*/ 747 h 3161"/>
                <a:gd name="T86" fmla="*/ 2875 w 3367"/>
                <a:gd name="T87" fmla="*/ 692 h 3161"/>
                <a:gd name="T88" fmla="*/ 2916 w 3367"/>
                <a:gd name="T89" fmla="*/ 636 h 3161"/>
                <a:gd name="T90" fmla="*/ 2957 w 3367"/>
                <a:gd name="T91" fmla="*/ 579 h 3161"/>
                <a:gd name="T92" fmla="*/ 2999 w 3367"/>
                <a:gd name="T93" fmla="*/ 522 h 3161"/>
                <a:gd name="T94" fmla="*/ 3041 w 3367"/>
                <a:gd name="T95" fmla="*/ 464 h 3161"/>
                <a:gd name="T96" fmla="*/ 3082 w 3367"/>
                <a:gd name="T97" fmla="*/ 405 h 3161"/>
                <a:gd name="T98" fmla="*/ 3124 w 3367"/>
                <a:gd name="T99" fmla="*/ 345 h 3161"/>
                <a:gd name="T100" fmla="*/ 3166 w 3367"/>
                <a:gd name="T101" fmla="*/ 285 h 3161"/>
                <a:gd name="T102" fmla="*/ 3210 w 3367"/>
                <a:gd name="T103" fmla="*/ 224 h 3161"/>
                <a:gd name="T104" fmla="*/ 3254 w 3367"/>
                <a:gd name="T105" fmla="*/ 161 h 3161"/>
                <a:gd name="T106" fmla="*/ 3299 w 3367"/>
                <a:gd name="T107" fmla="*/ 97 h 3161"/>
                <a:gd name="T108" fmla="*/ 3343 w 3367"/>
                <a:gd name="T109" fmla="*/ 32 h 3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67"/>
                <a:gd name="T166" fmla="*/ 0 h 3161"/>
                <a:gd name="T167" fmla="*/ 3367 w 3367"/>
                <a:gd name="T168" fmla="*/ 3161 h 3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67" h="3161">
                  <a:moveTo>
                    <a:pt x="0" y="3161"/>
                  </a:moveTo>
                  <a:lnTo>
                    <a:pt x="58" y="3124"/>
                  </a:lnTo>
                  <a:lnTo>
                    <a:pt x="115" y="3089"/>
                  </a:lnTo>
                  <a:lnTo>
                    <a:pt x="171" y="3053"/>
                  </a:lnTo>
                  <a:lnTo>
                    <a:pt x="226" y="3017"/>
                  </a:lnTo>
                  <a:lnTo>
                    <a:pt x="281" y="2983"/>
                  </a:lnTo>
                  <a:lnTo>
                    <a:pt x="334" y="2948"/>
                  </a:lnTo>
                  <a:lnTo>
                    <a:pt x="386" y="2914"/>
                  </a:lnTo>
                  <a:lnTo>
                    <a:pt x="439" y="2879"/>
                  </a:lnTo>
                  <a:lnTo>
                    <a:pt x="490" y="2846"/>
                  </a:lnTo>
                  <a:lnTo>
                    <a:pt x="540" y="2812"/>
                  </a:lnTo>
                  <a:lnTo>
                    <a:pt x="589" y="2780"/>
                  </a:lnTo>
                  <a:lnTo>
                    <a:pt x="638" y="2747"/>
                  </a:lnTo>
                  <a:lnTo>
                    <a:pt x="686" y="2714"/>
                  </a:lnTo>
                  <a:lnTo>
                    <a:pt x="734" y="2682"/>
                  </a:lnTo>
                  <a:lnTo>
                    <a:pt x="780" y="2650"/>
                  </a:lnTo>
                  <a:lnTo>
                    <a:pt x="826" y="2618"/>
                  </a:lnTo>
                  <a:lnTo>
                    <a:pt x="872" y="2587"/>
                  </a:lnTo>
                  <a:lnTo>
                    <a:pt x="916" y="2556"/>
                  </a:lnTo>
                  <a:lnTo>
                    <a:pt x="959" y="2525"/>
                  </a:lnTo>
                  <a:lnTo>
                    <a:pt x="1003" y="2495"/>
                  </a:lnTo>
                  <a:lnTo>
                    <a:pt x="1045" y="2464"/>
                  </a:lnTo>
                  <a:lnTo>
                    <a:pt x="1087" y="2433"/>
                  </a:lnTo>
                  <a:lnTo>
                    <a:pt x="1128" y="2405"/>
                  </a:lnTo>
                  <a:lnTo>
                    <a:pt x="1169" y="2376"/>
                  </a:lnTo>
                  <a:lnTo>
                    <a:pt x="1209" y="2345"/>
                  </a:lnTo>
                  <a:lnTo>
                    <a:pt x="1248" y="2316"/>
                  </a:lnTo>
                  <a:lnTo>
                    <a:pt x="1286" y="2287"/>
                  </a:lnTo>
                  <a:lnTo>
                    <a:pt x="1324" y="2259"/>
                  </a:lnTo>
                  <a:lnTo>
                    <a:pt x="1362" y="2230"/>
                  </a:lnTo>
                  <a:lnTo>
                    <a:pt x="1399" y="2202"/>
                  </a:lnTo>
                  <a:lnTo>
                    <a:pt x="1436" y="2173"/>
                  </a:lnTo>
                  <a:lnTo>
                    <a:pt x="1471" y="2145"/>
                  </a:lnTo>
                  <a:lnTo>
                    <a:pt x="1507" y="2117"/>
                  </a:lnTo>
                  <a:lnTo>
                    <a:pt x="1541" y="2089"/>
                  </a:lnTo>
                  <a:lnTo>
                    <a:pt x="1576" y="2061"/>
                  </a:lnTo>
                  <a:lnTo>
                    <a:pt x="1609" y="2033"/>
                  </a:lnTo>
                  <a:lnTo>
                    <a:pt x="1642" y="2007"/>
                  </a:lnTo>
                  <a:lnTo>
                    <a:pt x="1675" y="1979"/>
                  </a:lnTo>
                  <a:lnTo>
                    <a:pt x="1707" y="1952"/>
                  </a:lnTo>
                  <a:lnTo>
                    <a:pt x="1739" y="1925"/>
                  </a:lnTo>
                  <a:lnTo>
                    <a:pt x="1770" y="1899"/>
                  </a:lnTo>
                  <a:lnTo>
                    <a:pt x="1802" y="1872"/>
                  </a:lnTo>
                  <a:lnTo>
                    <a:pt x="1832" y="1845"/>
                  </a:lnTo>
                  <a:lnTo>
                    <a:pt x="1862" y="1818"/>
                  </a:lnTo>
                  <a:lnTo>
                    <a:pt x="1891" y="1792"/>
                  </a:lnTo>
                  <a:lnTo>
                    <a:pt x="1921" y="1766"/>
                  </a:lnTo>
                  <a:lnTo>
                    <a:pt x="1948" y="1739"/>
                  </a:lnTo>
                  <a:lnTo>
                    <a:pt x="1977" y="1714"/>
                  </a:lnTo>
                  <a:lnTo>
                    <a:pt x="2005" y="1687"/>
                  </a:lnTo>
                  <a:lnTo>
                    <a:pt x="2033" y="1661"/>
                  </a:lnTo>
                  <a:lnTo>
                    <a:pt x="2060" y="1636"/>
                  </a:lnTo>
                  <a:lnTo>
                    <a:pt x="2086" y="1609"/>
                  </a:lnTo>
                  <a:lnTo>
                    <a:pt x="2113" y="1583"/>
                  </a:lnTo>
                  <a:lnTo>
                    <a:pt x="2139" y="1558"/>
                  </a:lnTo>
                  <a:lnTo>
                    <a:pt x="2164" y="1532"/>
                  </a:lnTo>
                  <a:lnTo>
                    <a:pt x="2190" y="1506"/>
                  </a:lnTo>
                  <a:lnTo>
                    <a:pt x="2215" y="1481"/>
                  </a:lnTo>
                  <a:lnTo>
                    <a:pt x="2240" y="1455"/>
                  </a:lnTo>
                  <a:lnTo>
                    <a:pt x="2264" y="1429"/>
                  </a:lnTo>
                  <a:lnTo>
                    <a:pt x="2289" y="1404"/>
                  </a:lnTo>
                  <a:lnTo>
                    <a:pt x="2313" y="1378"/>
                  </a:lnTo>
                  <a:lnTo>
                    <a:pt x="2337" y="1352"/>
                  </a:lnTo>
                  <a:lnTo>
                    <a:pt x="2360" y="1327"/>
                  </a:lnTo>
                  <a:lnTo>
                    <a:pt x="2383" y="1300"/>
                  </a:lnTo>
                  <a:lnTo>
                    <a:pt x="2407" y="1274"/>
                  </a:lnTo>
                  <a:lnTo>
                    <a:pt x="2429" y="1249"/>
                  </a:lnTo>
                  <a:lnTo>
                    <a:pt x="2452" y="1223"/>
                  </a:lnTo>
                  <a:lnTo>
                    <a:pt x="2475" y="1198"/>
                  </a:lnTo>
                  <a:lnTo>
                    <a:pt x="2497" y="1172"/>
                  </a:lnTo>
                  <a:lnTo>
                    <a:pt x="2519" y="1146"/>
                  </a:lnTo>
                  <a:lnTo>
                    <a:pt x="2540" y="1120"/>
                  </a:lnTo>
                  <a:lnTo>
                    <a:pt x="2562" y="1094"/>
                  </a:lnTo>
                  <a:lnTo>
                    <a:pt x="2584" y="1067"/>
                  </a:lnTo>
                  <a:lnTo>
                    <a:pt x="2605" y="1042"/>
                  </a:lnTo>
                  <a:lnTo>
                    <a:pt x="2627" y="1015"/>
                  </a:lnTo>
                  <a:lnTo>
                    <a:pt x="2648" y="989"/>
                  </a:lnTo>
                  <a:lnTo>
                    <a:pt x="2668" y="962"/>
                  </a:lnTo>
                  <a:lnTo>
                    <a:pt x="2689" y="936"/>
                  </a:lnTo>
                  <a:lnTo>
                    <a:pt x="2710" y="909"/>
                  </a:lnTo>
                  <a:lnTo>
                    <a:pt x="2732" y="882"/>
                  </a:lnTo>
                  <a:lnTo>
                    <a:pt x="2752" y="855"/>
                  </a:lnTo>
                  <a:lnTo>
                    <a:pt x="2773" y="829"/>
                  </a:lnTo>
                  <a:lnTo>
                    <a:pt x="2794" y="802"/>
                  </a:lnTo>
                  <a:lnTo>
                    <a:pt x="2814" y="774"/>
                  </a:lnTo>
                  <a:lnTo>
                    <a:pt x="2834" y="747"/>
                  </a:lnTo>
                  <a:lnTo>
                    <a:pt x="2855" y="719"/>
                  </a:lnTo>
                  <a:lnTo>
                    <a:pt x="2875" y="692"/>
                  </a:lnTo>
                  <a:lnTo>
                    <a:pt x="2896" y="664"/>
                  </a:lnTo>
                  <a:lnTo>
                    <a:pt x="2916" y="636"/>
                  </a:lnTo>
                  <a:lnTo>
                    <a:pt x="2937" y="608"/>
                  </a:lnTo>
                  <a:lnTo>
                    <a:pt x="2957" y="579"/>
                  </a:lnTo>
                  <a:lnTo>
                    <a:pt x="2978" y="551"/>
                  </a:lnTo>
                  <a:lnTo>
                    <a:pt x="2999" y="522"/>
                  </a:lnTo>
                  <a:lnTo>
                    <a:pt x="3020" y="493"/>
                  </a:lnTo>
                  <a:lnTo>
                    <a:pt x="3041" y="464"/>
                  </a:lnTo>
                  <a:lnTo>
                    <a:pt x="3061" y="434"/>
                  </a:lnTo>
                  <a:lnTo>
                    <a:pt x="3082" y="405"/>
                  </a:lnTo>
                  <a:lnTo>
                    <a:pt x="3103" y="375"/>
                  </a:lnTo>
                  <a:lnTo>
                    <a:pt x="3124" y="345"/>
                  </a:lnTo>
                  <a:lnTo>
                    <a:pt x="3145" y="315"/>
                  </a:lnTo>
                  <a:lnTo>
                    <a:pt x="3166" y="285"/>
                  </a:lnTo>
                  <a:lnTo>
                    <a:pt x="3189" y="254"/>
                  </a:lnTo>
                  <a:lnTo>
                    <a:pt x="3210" y="224"/>
                  </a:lnTo>
                  <a:lnTo>
                    <a:pt x="3232" y="192"/>
                  </a:lnTo>
                  <a:lnTo>
                    <a:pt x="3254" y="161"/>
                  </a:lnTo>
                  <a:lnTo>
                    <a:pt x="3277" y="129"/>
                  </a:lnTo>
                  <a:lnTo>
                    <a:pt x="3299" y="97"/>
                  </a:lnTo>
                  <a:lnTo>
                    <a:pt x="3321" y="64"/>
                  </a:lnTo>
                  <a:lnTo>
                    <a:pt x="3343" y="32"/>
                  </a:lnTo>
                  <a:lnTo>
                    <a:pt x="3367"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pitchFamily="18" charset="0"/>
              </a:endParaRPr>
            </a:p>
          </p:txBody>
        </p:sp>
        <p:sp>
          <p:nvSpPr>
            <p:cNvPr id="65" name="Rectangle 48"/>
            <p:cNvSpPr>
              <a:spLocks noChangeArrowheads="1"/>
            </p:cNvSpPr>
            <p:nvPr/>
          </p:nvSpPr>
          <p:spPr bwMode="auto">
            <a:xfrm>
              <a:off x="4822" y="2332"/>
              <a:ext cx="31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6600"/>
                  </a:solidFill>
                  <a:latin typeface="+mj-lt"/>
                  <a:cs typeface="Times New Roman" pitchFamily="18" charset="0"/>
                </a:rPr>
                <a:t>SRAS</a:t>
              </a:r>
              <a:r>
                <a:rPr kumimoji="0" lang="en-US" sz="1600" b="1" i="1" baseline="-25000" dirty="0">
                  <a:solidFill>
                    <a:srgbClr val="006600"/>
                  </a:solidFill>
                  <a:latin typeface="+mj-lt"/>
                  <a:cs typeface="Times New Roman" pitchFamily="18" charset="0"/>
                </a:rPr>
                <a:t>2</a:t>
              </a:r>
              <a:endParaRPr kumimoji="0" lang="en-US" sz="1600" b="1" baseline="-25000" dirty="0">
                <a:solidFill>
                  <a:srgbClr val="006600"/>
                </a:solidFill>
                <a:latin typeface="+mj-lt"/>
                <a:cs typeface="Times New Roman" pitchFamily="18" charset="0"/>
              </a:endParaRPr>
            </a:p>
          </p:txBody>
        </p:sp>
      </p:grpSp>
      <p:grpSp>
        <p:nvGrpSpPr>
          <p:cNvPr id="66" name="Group 76"/>
          <p:cNvGrpSpPr>
            <a:grpSpLocks/>
          </p:cNvGrpSpPr>
          <p:nvPr/>
        </p:nvGrpSpPr>
        <p:grpSpPr bwMode="auto">
          <a:xfrm>
            <a:off x="6940324" y="4542948"/>
            <a:ext cx="368300" cy="246063"/>
            <a:chOff x="4284" y="2844"/>
            <a:chExt cx="232" cy="155"/>
          </a:xfrm>
        </p:grpSpPr>
        <p:sp>
          <p:nvSpPr>
            <p:cNvPr id="68" name="Rectangle 61"/>
            <p:cNvSpPr>
              <a:spLocks noChangeArrowheads="1"/>
            </p:cNvSpPr>
            <p:nvPr/>
          </p:nvSpPr>
          <p:spPr bwMode="auto">
            <a:xfrm>
              <a:off x="4392" y="2844"/>
              <a:ext cx="124" cy="155"/>
            </a:xfrm>
            <a:prstGeom prst="rect">
              <a:avLst/>
            </a:prstGeom>
            <a:noFill/>
            <a:ln w="9525">
              <a:noFill/>
              <a:miter lim="800000"/>
              <a:headEnd/>
              <a:tailEnd/>
            </a:ln>
          </p:spPr>
          <p:txBody>
            <a:bodyPr wrap="none" lIns="0" tIns="0" rIns="0" bIns="0">
              <a:prstTxWarp prst="textNoShape">
                <a:avLst/>
              </a:prstTxWarp>
              <a:spAutoFit/>
            </a:bodyPr>
            <a:lstStyle/>
            <a:p>
              <a:r>
                <a:rPr kumimoji="0" lang="en-US" sz="1000" b="1" i="1" dirty="0">
                  <a:solidFill>
                    <a:srgbClr val="000000"/>
                  </a:solidFill>
                  <a:latin typeface="+mj-lt"/>
                  <a:cs typeface="Times New Roman" pitchFamily="18" charset="0"/>
                </a:rPr>
                <a:t> </a:t>
              </a:r>
              <a:r>
                <a:rPr kumimoji="0" lang="en-US" sz="1600" b="1" i="1" dirty="0">
                  <a:solidFill>
                    <a:srgbClr val="000000"/>
                  </a:solidFill>
                  <a:latin typeface="+mj-lt"/>
                  <a:cs typeface="Times New Roman" pitchFamily="18" charset="0"/>
                </a:rPr>
                <a:t>E</a:t>
              </a:r>
              <a:r>
                <a:rPr kumimoji="0" lang="en-US" sz="1600" b="1" i="1" baseline="-25000" dirty="0">
                  <a:solidFill>
                    <a:srgbClr val="000000"/>
                  </a:solidFill>
                  <a:latin typeface="+mj-lt"/>
                  <a:cs typeface="Times New Roman" pitchFamily="18" charset="0"/>
                </a:rPr>
                <a:t>2</a:t>
              </a:r>
              <a:endParaRPr kumimoji="0" lang="en-US" sz="1600" b="1" baseline="-25000" dirty="0">
                <a:solidFill>
                  <a:schemeClr val="tx1"/>
                </a:solidFill>
                <a:latin typeface="+mj-lt"/>
                <a:cs typeface="Times New Roman" pitchFamily="18" charset="0"/>
              </a:endParaRPr>
            </a:p>
          </p:txBody>
        </p:sp>
        <p:sp>
          <p:nvSpPr>
            <p:cNvPr id="69" name="Freeform 62"/>
            <p:cNvSpPr>
              <a:spLocks/>
            </p:cNvSpPr>
            <p:nvPr/>
          </p:nvSpPr>
          <p:spPr bwMode="auto">
            <a:xfrm>
              <a:off x="4284" y="2900"/>
              <a:ext cx="75" cy="75"/>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grpSp>
      <p:sp>
        <p:nvSpPr>
          <p:cNvPr id="70" name="Rectangle 63"/>
          <p:cNvSpPr>
            <a:spLocks noChangeArrowheads="1"/>
          </p:cNvSpPr>
          <p:nvPr/>
        </p:nvSpPr>
        <p:spPr bwMode="auto">
          <a:xfrm>
            <a:off x="5487204" y="4533414"/>
            <a:ext cx="31579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105</a:t>
            </a:r>
            <a:endParaRPr kumimoji="0" lang="en-US" sz="1600" b="1" baseline="-25000" dirty="0">
              <a:solidFill>
                <a:schemeClr val="tx1"/>
              </a:solidFill>
              <a:latin typeface="+mj-lt"/>
              <a:cs typeface="Times New Roman" pitchFamily="18" charset="0"/>
            </a:endParaRPr>
          </a:p>
        </p:txBody>
      </p:sp>
      <p:sp>
        <p:nvSpPr>
          <p:cNvPr id="71" name="Line 64"/>
          <p:cNvSpPr>
            <a:spLocks noChangeShapeType="1"/>
          </p:cNvSpPr>
          <p:nvPr/>
        </p:nvSpPr>
        <p:spPr bwMode="auto">
          <a:xfrm>
            <a:off x="5921157" y="4681052"/>
            <a:ext cx="1019175" cy="1587"/>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cxnSp>
        <p:nvCxnSpPr>
          <p:cNvPr id="9" name="Straight Arrow Connector 8"/>
          <p:cNvCxnSpPr/>
          <p:nvPr/>
        </p:nvCxnSpPr>
        <p:spPr>
          <a:xfrm flipV="1">
            <a:off x="5377287" y="4715827"/>
            <a:ext cx="0" cy="530569"/>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grpSp>
        <p:nvGrpSpPr>
          <p:cNvPr id="77" name="Group 92"/>
          <p:cNvGrpSpPr>
            <a:grpSpLocks/>
          </p:cNvGrpSpPr>
          <p:nvPr/>
        </p:nvGrpSpPr>
        <p:grpSpPr bwMode="auto">
          <a:xfrm>
            <a:off x="6713508" y="3788312"/>
            <a:ext cx="1620838" cy="1309688"/>
            <a:chOff x="4146" y="2354"/>
            <a:chExt cx="1021" cy="825"/>
          </a:xfrm>
        </p:grpSpPr>
        <p:sp>
          <p:nvSpPr>
            <p:cNvPr id="78" name="Freeform 67"/>
            <p:cNvSpPr>
              <a:spLocks/>
            </p:cNvSpPr>
            <p:nvPr/>
          </p:nvSpPr>
          <p:spPr bwMode="auto">
            <a:xfrm>
              <a:off x="4146" y="2354"/>
              <a:ext cx="806" cy="732"/>
            </a:xfrm>
            <a:custGeom>
              <a:avLst/>
              <a:gdLst>
                <a:gd name="T0" fmla="*/ 2416 w 2417"/>
                <a:gd name="T1" fmla="*/ 2195 h 2196"/>
                <a:gd name="T2" fmla="*/ 2411 w 2417"/>
                <a:gd name="T3" fmla="*/ 2192 h 2196"/>
                <a:gd name="T4" fmla="*/ 2398 w 2417"/>
                <a:gd name="T5" fmla="*/ 2184 h 2196"/>
                <a:gd name="T6" fmla="*/ 2381 w 2417"/>
                <a:gd name="T7" fmla="*/ 2172 h 2196"/>
                <a:gd name="T8" fmla="*/ 2357 w 2417"/>
                <a:gd name="T9" fmla="*/ 2156 h 2196"/>
                <a:gd name="T10" fmla="*/ 2328 w 2417"/>
                <a:gd name="T11" fmla="*/ 2137 h 2196"/>
                <a:gd name="T12" fmla="*/ 2294 w 2417"/>
                <a:gd name="T13" fmla="*/ 2115 h 2196"/>
                <a:gd name="T14" fmla="*/ 2256 w 2417"/>
                <a:gd name="T15" fmla="*/ 2089 h 2196"/>
                <a:gd name="T16" fmla="*/ 2213 w 2417"/>
                <a:gd name="T17" fmla="*/ 2059 h 2196"/>
                <a:gd name="T18" fmla="*/ 2165 w 2417"/>
                <a:gd name="T19" fmla="*/ 2027 h 2196"/>
                <a:gd name="T20" fmla="*/ 2114 w 2417"/>
                <a:gd name="T21" fmla="*/ 1991 h 2196"/>
                <a:gd name="T22" fmla="*/ 2058 w 2417"/>
                <a:gd name="T23" fmla="*/ 1952 h 2196"/>
                <a:gd name="T24" fmla="*/ 1999 w 2417"/>
                <a:gd name="T25" fmla="*/ 1910 h 2196"/>
                <a:gd name="T26" fmla="*/ 1937 w 2417"/>
                <a:gd name="T27" fmla="*/ 1864 h 2196"/>
                <a:gd name="T28" fmla="*/ 1872 w 2417"/>
                <a:gd name="T29" fmla="*/ 1816 h 2196"/>
                <a:gd name="T30" fmla="*/ 1803 w 2417"/>
                <a:gd name="T31" fmla="*/ 1766 h 2196"/>
                <a:gd name="T32" fmla="*/ 1732 w 2417"/>
                <a:gd name="T33" fmla="*/ 1711 h 2196"/>
                <a:gd name="T34" fmla="*/ 1660 w 2417"/>
                <a:gd name="T35" fmla="*/ 1656 h 2196"/>
                <a:gd name="T36" fmla="*/ 1584 w 2417"/>
                <a:gd name="T37" fmla="*/ 1597 h 2196"/>
                <a:gd name="T38" fmla="*/ 1507 w 2417"/>
                <a:gd name="T39" fmla="*/ 1535 h 2196"/>
                <a:gd name="T40" fmla="*/ 1428 w 2417"/>
                <a:gd name="T41" fmla="*/ 1472 h 2196"/>
                <a:gd name="T42" fmla="*/ 1347 w 2417"/>
                <a:gd name="T43" fmla="*/ 1405 h 2196"/>
                <a:gd name="T44" fmla="*/ 1266 w 2417"/>
                <a:gd name="T45" fmla="*/ 1337 h 2196"/>
                <a:gd name="T46" fmla="*/ 1184 w 2417"/>
                <a:gd name="T47" fmla="*/ 1267 h 2196"/>
                <a:gd name="T48" fmla="*/ 1100 w 2417"/>
                <a:gd name="T49" fmla="*/ 1193 h 2196"/>
                <a:gd name="T50" fmla="*/ 1017 w 2417"/>
                <a:gd name="T51" fmla="*/ 1118 h 2196"/>
                <a:gd name="T52" fmla="*/ 933 w 2417"/>
                <a:gd name="T53" fmla="*/ 1042 h 2196"/>
                <a:gd name="T54" fmla="*/ 850 w 2417"/>
                <a:gd name="T55" fmla="*/ 964 h 2196"/>
                <a:gd name="T56" fmla="*/ 766 w 2417"/>
                <a:gd name="T57" fmla="*/ 883 h 2196"/>
                <a:gd name="T58" fmla="*/ 683 w 2417"/>
                <a:gd name="T59" fmla="*/ 801 h 2196"/>
                <a:gd name="T60" fmla="*/ 601 w 2417"/>
                <a:gd name="T61" fmla="*/ 717 h 2196"/>
                <a:gd name="T62" fmla="*/ 519 w 2417"/>
                <a:gd name="T63" fmla="*/ 633 h 2196"/>
                <a:gd name="T64" fmla="*/ 439 w 2417"/>
                <a:gd name="T65" fmla="*/ 546 h 2196"/>
                <a:gd name="T66" fmla="*/ 361 w 2417"/>
                <a:gd name="T67" fmla="*/ 458 h 2196"/>
                <a:gd name="T68" fmla="*/ 285 w 2417"/>
                <a:gd name="T69" fmla="*/ 368 h 2196"/>
                <a:gd name="T70" fmla="*/ 210 w 2417"/>
                <a:gd name="T71" fmla="*/ 277 h 2196"/>
                <a:gd name="T72" fmla="*/ 138 w 2417"/>
                <a:gd name="T73" fmla="*/ 186 h 2196"/>
                <a:gd name="T74" fmla="*/ 68 w 2417"/>
                <a:gd name="T75" fmla="*/ 93 h 2196"/>
                <a:gd name="T76" fmla="*/ 0 w 2417"/>
                <a:gd name="T77" fmla="*/ 0 h 2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17"/>
                <a:gd name="T118" fmla="*/ 0 h 2196"/>
                <a:gd name="T119" fmla="*/ 2417 w 2417"/>
                <a:gd name="T120" fmla="*/ 2196 h 2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17" h="2196">
                  <a:moveTo>
                    <a:pt x="2417" y="2196"/>
                  </a:moveTo>
                  <a:lnTo>
                    <a:pt x="2416" y="2195"/>
                  </a:lnTo>
                  <a:lnTo>
                    <a:pt x="2414" y="2194"/>
                  </a:lnTo>
                  <a:lnTo>
                    <a:pt x="2411" y="2192"/>
                  </a:lnTo>
                  <a:lnTo>
                    <a:pt x="2405" y="2187"/>
                  </a:lnTo>
                  <a:lnTo>
                    <a:pt x="2398" y="2184"/>
                  </a:lnTo>
                  <a:lnTo>
                    <a:pt x="2389" y="2178"/>
                  </a:lnTo>
                  <a:lnTo>
                    <a:pt x="2381" y="2172"/>
                  </a:lnTo>
                  <a:lnTo>
                    <a:pt x="2369" y="2165"/>
                  </a:lnTo>
                  <a:lnTo>
                    <a:pt x="2357" y="2156"/>
                  </a:lnTo>
                  <a:lnTo>
                    <a:pt x="2343" y="2147"/>
                  </a:lnTo>
                  <a:lnTo>
                    <a:pt x="2328" y="2137"/>
                  </a:lnTo>
                  <a:lnTo>
                    <a:pt x="2312" y="2127"/>
                  </a:lnTo>
                  <a:lnTo>
                    <a:pt x="2294" y="2115"/>
                  </a:lnTo>
                  <a:lnTo>
                    <a:pt x="2276" y="2102"/>
                  </a:lnTo>
                  <a:lnTo>
                    <a:pt x="2256" y="2089"/>
                  </a:lnTo>
                  <a:lnTo>
                    <a:pt x="2235" y="2075"/>
                  </a:lnTo>
                  <a:lnTo>
                    <a:pt x="2213" y="2059"/>
                  </a:lnTo>
                  <a:lnTo>
                    <a:pt x="2189" y="2043"/>
                  </a:lnTo>
                  <a:lnTo>
                    <a:pt x="2165" y="2027"/>
                  </a:lnTo>
                  <a:lnTo>
                    <a:pt x="2140" y="2009"/>
                  </a:lnTo>
                  <a:lnTo>
                    <a:pt x="2114" y="1991"/>
                  </a:lnTo>
                  <a:lnTo>
                    <a:pt x="2086" y="1972"/>
                  </a:lnTo>
                  <a:lnTo>
                    <a:pt x="2058" y="1952"/>
                  </a:lnTo>
                  <a:lnTo>
                    <a:pt x="2029" y="1931"/>
                  </a:lnTo>
                  <a:lnTo>
                    <a:pt x="1999" y="1910"/>
                  </a:lnTo>
                  <a:lnTo>
                    <a:pt x="1969" y="1887"/>
                  </a:lnTo>
                  <a:lnTo>
                    <a:pt x="1937" y="1864"/>
                  </a:lnTo>
                  <a:lnTo>
                    <a:pt x="1904" y="1841"/>
                  </a:lnTo>
                  <a:lnTo>
                    <a:pt x="1872" y="1816"/>
                  </a:lnTo>
                  <a:lnTo>
                    <a:pt x="1838" y="1792"/>
                  </a:lnTo>
                  <a:lnTo>
                    <a:pt x="1803" y="1766"/>
                  </a:lnTo>
                  <a:lnTo>
                    <a:pt x="1769" y="1739"/>
                  </a:lnTo>
                  <a:lnTo>
                    <a:pt x="1732" y="1711"/>
                  </a:lnTo>
                  <a:lnTo>
                    <a:pt x="1696" y="1683"/>
                  </a:lnTo>
                  <a:lnTo>
                    <a:pt x="1660" y="1656"/>
                  </a:lnTo>
                  <a:lnTo>
                    <a:pt x="1622" y="1627"/>
                  </a:lnTo>
                  <a:lnTo>
                    <a:pt x="1584" y="1597"/>
                  </a:lnTo>
                  <a:lnTo>
                    <a:pt x="1545" y="1566"/>
                  </a:lnTo>
                  <a:lnTo>
                    <a:pt x="1507" y="1535"/>
                  </a:lnTo>
                  <a:lnTo>
                    <a:pt x="1467" y="1504"/>
                  </a:lnTo>
                  <a:lnTo>
                    <a:pt x="1428" y="1472"/>
                  </a:lnTo>
                  <a:lnTo>
                    <a:pt x="1388" y="1438"/>
                  </a:lnTo>
                  <a:lnTo>
                    <a:pt x="1347" y="1405"/>
                  </a:lnTo>
                  <a:lnTo>
                    <a:pt x="1307" y="1371"/>
                  </a:lnTo>
                  <a:lnTo>
                    <a:pt x="1266" y="1337"/>
                  </a:lnTo>
                  <a:lnTo>
                    <a:pt x="1225" y="1301"/>
                  </a:lnTo>
                  <a:lnTo>
                    <a:pt x="1184" y="1267"/>
                  </a:lnTo>
                  <a:lnTo>
                    <a:pt x="1142" y="1230"/>
                  </a:lnTo>
                  <a:lnTo>
                    <a:pt x="1100" y="1193"/>
                  </a:lnTo>
                  <a:lnTo>
                    <a:pt x="1059" y="1156"/>
                  </a:lnTo>
                  <a:lnTo>
                    <a:pt x="1017" y="1118"/>
                  </a:lnTo>
                  <a:lnTo>
                    <a:pt x="975" y="1081"/>
                  </a:lnTo>
                  <a:lnTo>
                    <a:pt x="933" y="1042"/>
                  </a:lnTo>
                  <a:lnTo>
                    <a:pt x="891" y="1003"/>
                  </a:lnTo>
                  <a:lnTo>
                    <a:pt x="850" y="964"/>
                  </a:lnTo>
                  <a:lnTo>
                    <a:pt x="808" y="923"/>
                  </a:lnTo>
                  <a:lnTo>
                    <a:pt x="766" y="883"/>
                  </a:lnTo>
                  <a:lnTo>
                    <a:pt x="724" y="842"/>
                  </a:lnTo>
                  <a:lnTo>
                    <a:pt x="683" y="801"/>
                  </a:lnTo>
                  <a:lnTo>
                    <a:pt x="642" y="760"/>
                  </a:lnTo>
                  <a:lnTo>
                    <a:pt x="601" y="717"/>
                  </a:lnTo>
                  <a:lnTo>
                    <a:pt x="561" y="675"/>
                  </a:lnTo>
                  <a:lnTo>
                    <a:pt x="519" y="633"/>
                  </a:lnTo>
                  <a:lnTo>
                    <a:pt x="479" y="589"/>
                  </a:lnTo>
                  <a:lnTo>
                    <a:pt x="439" y="546"/>
                  </a:lnTo>
                  <a:lnTo>
                    <a:pt x="400" y="502"/>
                  </a:lnTo>
                  <a:lnTo>
                    <a:pt x="361" y="458"/>
                  </a:lnTo>
                  <a:lnTo>
                    <a:pt x="322" y="413"/>
                  </a:lnTo>
                  <a:lnTo>
                    <a:pt x="285" y="368"/>
                  </a:lnTo>
                  <a:lnTo>
                    <a:pt x="247" y="323"/>
                  </a:lnTo>
                  <a:lnTo>
                    <a:pt x="210" y="277"/>
                  </a:lnTo>
                  <a:lnTo>
                    <a:pt x="173" y="231"/>
                  </a:lnTo>
                  <a:lnTo>
                    <a:pt x="138" y="186"/>
                  </a:lnTo>
                  <a:lnTo>
                    <a:pt x="102" y="140"/>
                  </a:lnTo>
                  <a:lnTo>
                    <a:pt x="68" y="93"/>
                  </a:lnTo>
                  <a:lnTo>
                    <a:pt x="33" y="46"/>
                  </a:lnTo>
                  <a:lnTo>
                    <a:pt x="0" y="0"/>
                  </a:lnTo>
                </a:path>
              </a:pathLst>
            </a:custGeom>
            <a:noFill/>
            <a:ln w="57150">
              <a:solidFill>
                <a:srgbClr val="053ABF"/>
              </a:solidFill>
              <a:round/>
              <a:headEnd/>
              <a:tailEnd/>
            </a:ln>
          </p:spPr>
          <p:txBody>
            <a:bodyPr>
              <a:prstTxWarp prst="textNoShape">
                <a:avLst/>
              </a:prstTxWarp>
            </a:bodyPr>
            <a:lstStyle/>
            <a:p>
              <a:endParaRPr lang="en-US">
                <a:latin typeface="+mj-lt"/>
                <a:cs typeface="Times New Roman" pitchFamily="18" charset="0"/>
              </a:endParaRPr>
            </a:p>
          </p:txBody>
        </p:sp>
        <p:sp>
          <p:nvSpPr>
            <p:cNvPr id="79" name="Rectangle 76"/>
            <p:cNvSpPr>
              <a:spLocks noChangeArrowheads="1"/>
            </p:cNvSpPr>
            <p:nvPr/>
          </p:nvSpPr>
          <p:spPr bwMode="auto">
            <a:xfrm>
              <a:off x="4963" y="3024"/>
              <a:ext cx="204"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53ABF"/>
                  </a:solidFill>
                  <a:latin typeface="+mj-lt"/>
                  <a:cs typeface="Times New Roman" pitchFamily="18" charset="0"/>
                </a:rPr>
                <a:t>AD</a:t>
              </a:r>
              <a:r>
                <a:rPr kumimoji="0" lang="en-US" sz="1600" b="1" i="1" baseline="-25000" dirty="0">
                  <a:solidFill>
                    <a:srgbClr val="053ABF"/>
                  </a:solidFill>
                  <a:latin typeface="+mj-lt"/>
                  <a:cs typeface="Times New Roman" pitchFamily="18" charset="0"/>
                </a:rPr>
                <a:t>3</a:t>
              </a:r>
              <a:endParaRPr kumimoji="0" lang="en-US" sz="1600" b="1" baseline="-25000" dirty="0">
                <a:solidFill>
                  <a:srgbClr val="053ABF"/>
                </a:solidFill>
                <a:latin typeface="+mj-lt"/>
                <a:cs typeface="Times New Roman" pitchFamily="18" charset="0"/>
              </a:endParaRPr>
            </a:p>
          </p:txBody>
        </p:sp>
      </p:grpSp>
      <p:sp>
        <p:nvSpPr>
          <p:cNvPr id="80" name="Rectangle 79"/>
          <p:cNvSpPr>
            <a:spLocks noChangeArrowheads="1"/>
          </p:cNvSpPr>
          <p:nvPr/>
        </p:nvSpPr>
        <p:spPr bwMode="auto">
          <a:xfrm>
            <a:off x="5456208" y="3975636"/>
            <a:ext cx="368300" cy="274638"/>
          </a:xfrm>
          <a:prstGeom prst="rect">
            <a:avLst/>
          </a:prstGeom>
          <a:noFill/>
          <a:ln w="9525">
            <a:noFill/>
            <a:miter lim="800000"/>
            <a:headEnd/>
            <a:tailEnd/>
          </a:ln>
        </p:spPr>
        <p:txBody>
          <a:bodyPr wrap="none" lIns="0" tIns="0" rIns="0" bIns="0">
            <a:prstTxWarp prst="textNoShape">
              <a:avLst/>
            </a:prstTxWarp>
            <a:spAutoFit/>
          </a:bodyPr>
          <a:lstStyle/>
          <a:p>
            <a:r>
              <a:rPr kumimoji="0" lang="en-US" sz="1800" b="1" i="1" dirty="0">
                <a:solidFill>
                  <a:srgbClr val="000000"/>
                </a:solidFill>
                <a:latin typeface="+mj-lt"/>
                <a:cs typeface="Times New Roman" pitchFamily="18" charset="0"/>
              </a:rPr>
              <a:t>P</a:t>
            </a:r>
            <a:r>
              <a:rPr kumimoji="0" lang="en-US" sz="1800" b="1" i="1" baseline="-25000" dirty="0">
                <a:solidFill>
                  <a:srgbClr val="000000"/>
                </a:solidFill>
                <a:latin typeface="+mj-lt"/>
                <a:cs typeface="Times New Roman" pitchFamily="18" charset="0"/>
              </a:rPr>
              <a:t>110</a:t>
            </a:r>
            <a:endParaRPr kumimoji="0" lang="en-US" sz="1800" b="1" baseline="-25000" dirty="0">
              <a:solidFill>
                <a:schemeClr val="tx1"/>
              </a:solidFill>
              <a:latin typeface="+mj-lt"/>
              <a:cs typeface="Times New Roman" pitchFamily="18" charset="0"/>
            </a:endParaRPr>
          </a:p>
        </p:txBody>
      </p:sp>
      <p:sp>
        <p:nvSpPr>
          <p:cNvPr id="81" name="Line 80"/>
          <p:cNvSpPr>
            <a:spLocks noChangeShapeType="1"/>
          </p:cNvSpPr>
          <p:nvPr/>
        </p:nvSpPr>
        <p:spPr bwMode="auto">
          <a:xfrm>
            <a:off x="5913408" y="4123274"/>
            <a:ext cx="1019175" cy="1587"/>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grpSp>
        <p:nvGrpSpPr>
          <p:cNvPr id="84" name="Group 93"/>
          <p:cNvGrpSpPr>
            <a:grpSpLocks/>
          </p:cNvGrpSpPr>
          <p:nvPr/>
        </p:nvGrpSpPr>
        <p:grpSpPr bwMode="auto">
          <a:xfrm>
            <a:off x="5999132" y="3432711"/>
            <a:ext cx="2073275" cy="1517650"/>
            <a:chOff x="3696" y="2130"/>
            <a:chExt cx="1306" cy="956"/>
          </a:xfrm>
        </p:grpSpPr>
        <p:sp>
          <p:nvSpPr>
            <p:cNvPr id="85" name="Freeform 75"/>
            <p:cNvSpPr>
              <a:spLocks/>
            </p:cNvSpPr>
            <p:nvPr/>
          </p:nvSpPr>
          <p:spPr bwMode="auto">
            <a:xfrm>
              <a:off x="3696" y="2354"/>
              <a:ext cx="806" cy="732"/>
            </a:xfrm>
            <a:custGeom>
              <a:avLst/>
              <a:gdLst>
                <a:gd name="T0" fmla="*/ 2 w 2418"/>
                <a:gd name="T1" fmla="*/ 2195 h 2196"/>
                <a:gd name="T2" fmla="*/ 7 w 2418"/>
                <a:gd name="T3" fmla="*/ 2192 h 2196"/>
                <a:gd name="T4" fmla="*/ 19 w 2418"/>
                <a:gd name="T5" fmla="*/ 2184 h 2196"/>
                <a:gd name="T6" fmla="*/ 37 w 2418"/>
                <a:gd name="T7" fmla="*/ 2172 h 2196"/>
                <a:gd name="T8" fmla="*/ 62 w 2418"/>
                <a:gd name="T9" fmla="*/ 2156 h 2196"/>
                <a:gd name="T10" fmla="*/ 89 w 2418"/>
                <a:gd name="T11" fmla="*/ 2137 h 2196"/>
                <a:gd name="T12" fmla="*/ 124 w 2418"/>
                <a:gd name="T13" fmla="*/ 2115 h 2196"/>
                <a:gd name="T14" fmla="*/ 162 w 2418"/>
                <a:gd name="T15" fmla="*/ 2089 h 2196"/>
                <a:gd name="T16" fmla="*/ 205 w 2418"/>
                <a:gd name="T17" fmla="*/ 2059 h 2196"/>
                <a:gd name="T18" fmla="*/ 253 w 2418"/>
                <a:gd name="T19" fmla="*/ 2027 h 2196"/>
                <a:gd name="T20" fmla="*/ 304 w 2418"/>
                <a:gd name="T21" fmla="*/ 1991 h 2196"/>
                <a:gd name="T22" fmla="*/ 360 w 2418"/>
                <a:gd name="T23" fmla="*/ 1952 h 2196"/>
                <a:gd name="T24" fmla="*/ 419 w 2418"/>
                <a:gd name="T25" fmla="*/ 1910 h 2196"/>
                <a:gd name="T26" fmla="*/ 481 w 2418"/>
                <a:gd name="T27" fmla="*/ 1864 h 2196"/>
                <a:gd name="T28" fmla="*/ 547 w 2418"/>
                <a:gd name="T29" fmla="*/ 1816 h 2196"/>
                <a:gd name="T30" fmla="*/ 615 w 2418"/>
                <a:gd name="T31" fmla="*/ 1766 h 2196"/>
                <a:gd name="T32" fmla="*/ 686 w 2418"/>
                <a:gd name="T33" fmla="*/ 1711 h 2196"/>
                <a:gd name="T34" fmla="*/ 758 w 2418"/>
                <a:gd name="T35" fmla="*/ 1656 h 2196"/>
                <a:gd name="T36" fmla="*/ 834 w 2418"/>
                <a:gd name="T37" fmla="*/ 1597 h 2196"/>
                <a:gd name="T38" fmla="*/ 912 w 2418"/>
                <a:gd name="T39" fmla="*/ 1535 h 2196"/>
                <a:gd name="T40" fmla="*/ 991 w 2418"/>
                <a:gd name="T41" fmla="*/ 1472 h 2196"/>
                <a:gd name="T42" fmla="*/ 1071 w 2418"/>
                <a:gd name="T43" fmla="*/ 1405 h 2196"/>
                <a:gd name="T44" fmla="*/ 1152 w 2418"/>
                <a:gd name="T45" fmla="*/ 1337 h 2196"/>
                <a:gd name="T46" fmla="*/ 1234 w 2418"/>
                <a:gd name="T47" fmla="*/ 1267 h 2196"/>
                <a:gd name="T48" fmla="*/ 1318 w 2418"/>
                <a:gd name="T49" fmla="*/ 1193 h 2196"/>
                <a:gd name="T50" fmla="*/ 1401 w 2418"/>
                <a:gd name="T51" fmla="*/ 1118 h 2196"/>
                <a:gd name="T52" fmla="*/ 1484 w 2418"/>
                <a:gd name="T53" fmla="*/ 1042 h 2196"/>
                <a:gd name="T54" fmla="*/ 1568 w 2418"/>
                <a:gd name="T55" fmla="*/ 964 h 2196"/>
                <a:gd name="T56" fmla="*/ 1651 w 2418"/>
                <a:gd name="T57" fmla="*/ 883 h 2196"/>
                <a:gd name="T58" fmla="*/ 1735 w 2418"/>
                <a:gd name="T59" fmla="*/ 801 h 2196"/>
                <a:gd name="T60" fmla="*/ 1817 w 2418"/>
                <a:gd name="T61" fmla="*/ 717 h 2196"/>
                <a:gd name="T62" fmla="*/ 1898 w 2418"/>
                <a:gd name="T63" fmla="*/ 633 h 2196"/>
                <a:gd name="T64" fmla="*/ 1978 w 2418"/>
                <a:gd name="T65" fmla="*/ 546 h 2196"/>
                <a:gd name="T66" fmla="*/ 2056 w 2418"/>
                <a:gd name="T67" fmla="*/ 458 h 2196"/>
                <a:gd name="T68" fmla="*/ 2133 w 2418"/>
                <a:gd name="T69" fmla="*/ 368 h 2196"/>
                <a:gd name="T70" fmla="*/ 2208 w 2418"/>
                <a:gd name="T71" fmla="*/ 277 h 2196"/>
                <a:gd name="T72" fmla="*/ 2281 w 2418"/>
                <a:gd name="T73" fmla="*/ 186 h 2196"/>
                <a:gd name="T74" fmla="*/ 2351 w 2418"/>
                <a:gd name="T75" fmla="*/ 93 h 2196"/>
                <a:gd name="T76" fmla="*/ 2418 w 2418"/>
                <a:gd name="T77" fmla="*/ 0 h 2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18"/>
                <a:gd name="T118" fmla="*/ 0 h 2196"/>
                <a:gd name="T119" fmla="*/ 2418 w 2418"/>
                <a:gd name="T120" fmla="*/ 2196 h 2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18" h="2196">
                  <a:moveTo>
                    <a:pt x="0" y="2196"/>
                  </a:moveTo>
                  <a:lnTo>
                    <a:pt x="2" y="2195"/>
                  </a:lnTo>
                  <a:lnTo>
                    <a:pt x="4" y="2194"/>
                  </a:lnTo>
                  <a:lnTo>
                    <a:pt x="7" y="2192"/>
                  </a:lnTo>
                  <a:lnTo>
                    <a:pt x="13" y="2187"/>
                  </a:lnTo>
                  <a:lnTo>
                    <a:pt x="19" y="2184"/>
                  </a:lnTo>
                  <a:lnTo>
                    <a:pt x="28" y="2178"/>
                  </a:lnTo>
                  <a:lnTo>
                    <a:pt x="37" y="2172"/>
                  </a:lnTo>
                  <a:lnTo>
                    <a:pt x="48" y="2165"/>
                  </a:lnTo>
                  <a:lnTo>
                    <a:pt x="62" y="2156"/>
                  </a:lnTo>
                  <a:lnTo>
                    <a:pt x="75" y="2147"/>
                  </a:lnTo>
                  <a:lnTo>
                    <a:pt x="89" y="2137"/>
                  </a:lnTo>
                  <a:lnTo>
                    <a:pt x="106" y="2127"/>
                  </a:lnTo>
                  <a:lnTo>
                    <a:pt x="124" y="2115"/>
                  </a:lnTo>
                  <a:lnTo>
                    <a:pt x="143" y="2102"/>
                  </a:lnTo>
                  <a:lnTo>
                    <a:pt x="162" y="2089"/>
                  </a:lnTo>
                  <a:lnTo>
                    <a:pt x="183" y="2075"/>
                  </a:lnTo>
                  <a:lnTo>
                    <a:pt x="205" y="2059"/>
                  </a:lnTo>
                  <a:lnTo>
                    <a:pt x="229" y="2043"/>
                  </a:lnTo>
                  <a:lnTo>
                    <a:pt x="253" y="2027"/>
                  </a:lnTo>
                  <a:lnTo>
                    <a:pt x="279" y="2009"/>
                  </a:lnTo>
                  <a:lnTo>
                    <a:pt x="304" y="1991"/>
                  </a:lnTo>
                  <a:lnTo>
                    <a:pt x="332" y="1972"/>
                  </a:lnTo>
                  <a:lnTo>
                    <a:pt x="360" y="1952"/>
                  </a:lnTo>
                  <a:lnTo>
                    <a:pt x="389" y="1931"/>
                  </a:lnTo>
                  <a:lnTo>
                    <a:pt x="419" y="1910"/>
                  </a:lnTo>
                  <a:lnTo>
                    <a:pt x="450" y="1887"/>
                  </a:lnTo>
                  <a:lnTo>
                    <a:pt x="481" y="1864"/>
                  </a:lnTo>
                  <a:lnTo>
                    <a:pt x="513" y="1841"/>
                  </a:lnTo>
                  <a:lnTo>
                    <a:pt x="547" y="1816"/>
                  </a:lnTo>
                  <a:lnTo>
                    <a:pt x="580" y="1792"/>
                  </a:lnTo>
                  <a:lnTo>
                    <a:pt x="615" y="1766"/>
                  </a:lnTo>
                  <a:lnTo>
                    <a:pt x="650" y="1739"/>
                  </a:lnTo>
                  <a:lnTo>
                    <a:pt x="686" y="1711"/>
                  </a:lnTo>
                  <a:lnTo>
                    <a:pt x="721" y="1683"/>
                  </a:lnTo>
                  <a:lnTo>
                    <a:pt x="758" y="1656"/>
                  </a:lnTo>
                  <a:lnTo>
                    <a:pt x="796" y="1627"/>
                  </a:lnTo>
                  <a:lnTo>
                    <a:pt x="834" y="1597"/>
                  </a:lnTo>
                  <a:lnTo>
                    <a:pt x="873" y="1566"/>
                  </a:lnTo>
                  <a:lnTo>
                    <a:pt x="912" y="1535"/>
                  </a:lnTo>
                  <a:lnTo>
                    <a:pt x="950" y="1504"/>
                  </a:lnTo>
                  <a:lnTo>
                    <a:pt x="991" y="1472"/>
                  </a:lnTo>
                  <a:lnTo>
                    <a:pt x="1031" y="1438"/>
                  </a:lnTo>
                  <a:lnTo>
                    <a:pt x="1071" y="1405"/>
                  </a:lnTo>
                  <a:lnTo>
                    <a:pt x="1111" y="1371"/>
                  </a:lnTo>
                  <a:lnTo>
                    <a:pt x="1152" y="1337"/>
                  </a:lnTo>
                  <a:lnTo>
                    <a:pt x="1193" y="1301"/>
                  </a:lnTo>
                  <a:lnTo>
                    <a:pt x="1234" y="1267"/>
                  </a:lnTo>
                  <a:lnTo>
                    <a:pt x="1275" y="1230"/>
                  </a:lnTo>
                  <a:lnTo>
                    <a:pt x="1318" y="1193"/>
                  </a:lnTo>
                  <a:lnTo>
                    <a:pt x="1359" y="1156"/>
                  </a:lnTo>
                  <a:lnTo>
                    <a:pt x="1401" y="1118"/>
                  </a:lnTo>
                  <a:lnTo>
                    <a:pt x="1443" y="1081"/>
                  </a:lnTo>
                  <a:lnTo>
                    <a:pt x="1484" y="1042"/>
                  </a:lnTo>
                  <a:lnTo>
                    <a:pt x="1527" y="1003"/>
                  </a:lnTo>
                  <a:lnTo>
                    <a:pt x="1568" y="964"/>
                  </a:lnTo>
                  <a:lnTo>
                    <a:pt x="1610" y="923"/>
                  </a:lnTo>
                  <a:lnTo>
                    <a:pt x="1651" y="883"/>
                  </a:lnTo>
                  <a:lnTo>
                    <a:pt x="1694" y="842"/>
                  </a:lnTo>
                  <a:lnTo>
                    <a:pt x="1735" y="801"/>
                  </a:lnTo>
                  <a:lnTo>
                    <a:pt x="1776" y="760"/>
                  </a:lnTo>
                  <a:lnTo>
                    <a:pt x="1817" y="717"/>
                  </a:lnTo>
                  <a:lnTo>
                    <a:pt x="1857" y="675"/>
                  </a:lnTo>
                  <a:lnTo>
                    <a:pt x="1898" y="633"/>
                  </a:lnTo>
                  <a:lnTo>
                    <a:pt x="1938" y="589"/>
                  </a:lnTo>
                  <a:lnTo>
                    <a:pt x="1978" y="546"/>
                  </a:lnTo>
                  <a:lnTo>
                    <a:pt x="2017" y="502"/>
                  </a:lnTo>
                  <a:lnTo>
                    <a:pt x="2056" y="458"/>
                  </a:lnTo>
                  <a:lnTo>
                    <a:pt x="2095" y="413"/>
                  </a:lnTo>
                  <a:lnTo>
                    <a:pt x="2133" y="368"/>
                  </a:lnTo>
                  <a:lnTo>
                    <a:pt x="2171" y="323"/>
                  </a:lnTo>
                  <a:lnTo>
                    <a:pt x="2208" y="277"/>
                  </a:lnTo>
                  <a:lnTo>
                    <a:pt x="2244" y="231"/>
                  </a:lnTo>
                  <a:lnTo>
                    <a:pt x="2281" y="186"/>
                  </a:lnTo>
                  <a:lnTo>
                    <a:pt x="2315" y="140"/>
                  </a:lnTo>
                  <a:lnTo>
                    <a:pt x="2351" y="93"/>
                  </a:lnTo>
                  <a:lnTo>
                    <a:pt x="2384" y="46"/>
                  </a:lnTo>
                  <a:lnTo>
                    <a:pt x="2418" y="0"/>
                  </a:lnTo>
                </a:path>
              </a:pathLst>
            </a:custGeom>
            <a:noFill/>
            <a:ln w="57150">
              <a:solidFill>
                <a:srgbClr val="006600"/>
              </a:solidFill>
              <a:round/>
              <a:headEnd/>
              <a:tailEnd/>
            </a:ln>
          </p:spPr>
          <p:txBody>
            <a:bodyPr>
              <a:prstTxWarp prst="textNoShape">
                <a:avLst/>
              </a:prstTxWarp>
            </a:bodyPr>
            <a:lstStyle/>
            <a:p>
              <a:endParaRPr lang="en-US">
                <a:latin typeface="+mj-lt"/>
                <a:cs typeface="Times New Roman" pitchFamily="18" charset="0"/>
              </a:endParaRPr>
            </a:p>
          </p:txBody>
        </p:sp>
        <p:grpSp>
          <p:nvGrpSpPr>
            <p:cNvPr id="86" name="Group 85"/>
            <p:cNvGrpSpPr>
              <a:grpSpLocks/>
            </p:cNvGrpSpPr>
            <p:nvPr/>
          </p:nvGrpSpPr>
          <p:grpSpPr bwMode="auto">
            <a:xfrm>
              <a:off x="4542" y="2130"/>
              <a:ext cx="460" cy="198"/>
              <a:chOff x="4542" y="2130"/>
              <a:chExt cx="460" cy="198"/>
            </a:xfrm>
          </p:grpSpPr>
          <p:sp>
            <p:nvSpPr>
              <p:cNvPr id="88" name="Rectangle 81"/>
              <p:cNvSpPr>
                <a:spLocks noChangeArrowheads="1"/>
              </p:cNvSpPr>
              <p:nvPr/>
            </p:nvSpPr>
            <p:spPr bwMode="auto">
              <a:xfrm>
                <a:off x="4686" y="2130"/>
                <a:ext cx="316"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6600"/>
                    </a:solidFill>
                    <a:latin typeface="+mj-lt"/>
                    <a:cs typeface="Times New Roman" pitchFamily="18" charset="0"/>
                  </a:rPr>
                  <a:t>SRAS</a:t>
                </a:r>
                <a:r>
                  <a:rPr kumimoji="0" lang="en-US" sz="1600" b="1" i="1" baseline="-25000" dirty="0">
                    <a:solidFill>
                      <a:srgbClr val="006600"/>
                    </a:solidFill>
                    <a:latin typeface="+mj-lt"/>
                    <a:cs typeface="Times New Roman" pitchFamily="18" charset="0"/>
                  </a:rPr>
                  <a:t>3</a:t>
                </a:r>
                <a:endParaRPr kumimoji="0" lang="en-US" sz="1600" b="1" baseline="-25000" dirty="0">
                  <a:solidFill>
                    <a:srgbClr val="006600"/>
                  </a:solidFill>
                  <a:latin typeface="+mj-lt"/>
                  <a:cs typeface="Times New Roman" pitchFamily="18" charset="0"/>
                </a:endParaRPr>
              </a:p>
            </p:txBody>
          </p:sp>
          <p:sp>
            <p:nvSpPr>
              <p:cNvPr id="89" name="Line 82"/>
              <p:cNvSpPr>
                <a:spLocks noChangeShapeType="1"/>
              </p:cNvSpPr>
              <p:nvPr/>
            </p:nvSpPr>
            <p:spPr bwMode="auto">
              <a:xfrm flipV="1">
                <a:off x="4542" y="2208"/>
                <a:ext cx="114" cy="120"/>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mj-lt"/>
                  <a:cs typeface="Times New Roman" pitchFamily="18" charset="0"/>
                </a:endParaRPr>
              </a:p>
            </p:txBody>
          </p:sp>
        </p:grpSp>
      </p:grpSp>
      <p:grpSp>
        <p:nvGrpSpPr>
          <p:cNvPr id="90" name="Group 94"/>
          <p:cNvGrpSpPr>
            <a:grpSpLocks/>
          </p:cNvGrpSpPr>
          <p:nvPr/>
        </p:nvGrpSpPr>
        <p:grpSpPr bwMode="auto">
          <a:xfrm>
            <a:off x="6932575" y="3985169"/>
            <a:ext cx="368300" cy="246063"/>
            <a:chOff x="4284" y="2478"/>
            <a:chExt cx="232" cy="155"/>
          </a:xfrm>
        </p:grpSpPr>
        <p:sp>
          <p:nvSpPr>
            <p:cNvPr id="91" name="Rectangle 77"/>
            <p:cNvSpPr>
              <a:spLocks noChangeArrowheads="1"/>
            </p:cNvSpPr>
            <p:nvPr/>
          </p:nvSpPr>
          <p:spPr bwMode="auto">
            <a:xfrm>
              <a:off x="4392" y="2478"/>
              <a:ext cx="124" cy="155"/>
            </a:xfrm>
            <a:prstGeom prst="rect">
              <a:avLst/>
            </a:prstGeom>
            <a:noFill/>
            <a:ln w="9525">
              <a:noFill/>
              <a:miter lim="800000"/>
              <a:headEnd/>
              <a:tailEnd/>
            </a:ln>
          </p:spPr>
          <p:txBody>
            <a:bodyPr wrap="none" lIns="0" tIns="0" rIns="0" bIns="0">
              <a:prstTxWarp prst="textNoShape">
                <a:avLst/>
              </a:prstTxWarp>
              <a:spAutoFit/>
            </a:bodyPr>
            <a:lstStyle/>
            <a:p>
              <a:r>
                <a:rPr kumimoji="0" lang="en-US" sz="1000" b="1" i="1" dirty="0">
                  <a:solidFill>
                    <a:srgbClr val="000000"/>
                  </a:solidFill>
                  <a:latin typeface="+mj-lt"/>
                  <a:cs typeface="Times New Roman" pitchFamily="18" charset="0"/>
                </a:rPr>
                <a:t> </a:t>
              </a:r>
              <a:r>
                <a:rPr kumimoji="0" lang="en-US" sz="1600" b="1" i="1" dirty="0">
                  <a:solidFill>
                    <a:srgbClr val="000000"/>
                  </a:solidFill>
                  <a:latin typeface="+mj-lt"/>
                  <a:cs typeface="Times New Roman" pitchFamily="18" charset="0"/>
                </a:rPr>
                <a:t>E</a:t>
              </a:r>
              <a:r>
                <a:rPr kumimoji="0" lang="en-US" sz="1600" b="1" i="1" baseline="-25000" dirty="0">
                  <a:solidFill>
                    <a:srgbClr val="000000"/>
                  </a:solidFill>
                  <a:latin typeface="+mj-lt"/>
                  <a:cs typeface="Times New Roman" pitchFamily="18" charset="0"/>
                </a:rPr>
                <a:t>3</a:t>
              </a:r>
              <a:endParaRPr kumimoji="0" lang="en-US" sz="1600" b="1" baseline="-25000" dirty="0">
                <a:solidFill>
                  <a:schemeClr val="tx1"/>
                </a:solidFill>
                <a:latin typeface="+mj-lt"/>
                <a:cs typeface="Times New Roman" pitchFamily="18" charset="0"/>
              </a:endParaRPr>
            </a:p>
          </p:txBody>
        </p:sp>
        <p:sp>
          <p:nvSpPr>
            <p:cNvPr id="92" name="Freeform 78"/>
            <p:cNvSpPr>
              <a:spLocks/>
            </p:cNvSpPr>
            <p:nvPr/>
          </p:nvSpPr>
          <p:spPr bwMode="auto">
            <a:xfrm>
              <a:off x="4284" y="2534"/>
              <a:ext cx="75" cy="75"/>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grpSp>
      <p:cxnSp>
        <p:nvCxnSpPr>
          <p:cNvPr id="93" name="Straight Arrow Connector 92"/>
          <p:cNvCxnSpPr/>
          <p:nvPr/>
        </p:nvCxnSpPr>
        <p:spPr>
          <a:xfrm flipV="1">
            <a:off x="5374707" y="4084377"/>
            <a:ext cx="0" cy="54501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94" name="Title 1"/>
          <p:cNvSpPr>
            <a:spLocks noGrp="1"/>
          </p:cNvSpPr>
          <p:nvPr>
            <p:ph type="title"/>
          </p:nvPr>
        </p:nvSpPr>
        <p:spPr>
          <a:xfrm>
            <a:off x="119569" y="109861"/>
            <a:ext cx="8904855" cy="1166573"/>
          </a:xfrm>
        </p:spPr>
        <p:txBody>
          <a:bodyPr/>
          <a:lstStyle/>
          <a:p>
            <a:pPr>
              <a:lnSpc>
                <a:spcPts val="3500"/>
              </a:lnSpc>
            </a:pPr>
            <a:r>
              <a:rPr lang="en-US" sz="3400" dirty="0"/>
              <a:t>Long-run Effects of a Rapid </a:t>
            </a:r>
            <a:br>
              <a:rPr lang="en-US" sz="3400" dirty="0"/>
            </a:br>
            <a:r>
              <a:rPr lang="en-US" sz="3400" dirty="0"/>
              <a:t>Expansion in </a:t>
            </a:r>
            <a:r>
              <a:rPr lang="en-US" sz="3400" dirty="0" smtClean="0"/>
              <a:t>Money </a:t>
            </a:r>
            <a:r>
              <a:rPr lang="en-US" sz="3400" dirty="0"/>
              <a:t>Supply</a:t>
            </a:r>
          </a:p>
        </p:txBody>
      </p:sp>
    </p:spTree>
    <p:extLst>
      <p:ext uri="{BB962C8B-B14F-4D97-AF65-F5344CB8AC3E}">
        <p14:creationId xmlns:p14="http://schemas.microsoft.com/office/powerpoint/2010/main" val="2192661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28072" y="1430215"/>
            <a:ext cx="4824683" cy="4259385"/>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118552"/>
            <a:ext cx="8904855" cy="1011914"/>
          </a:xfrm>
        </p:spPr>
        <p:txBody>
          <a:bodyPr/>
          <a:lstStyle/>
          <a:p>
            <a:pPr>
              <a:lnSpc>
                <a:spcPts val="3500"/>
              </a:lnSpc>
            </a:pPr>
            <a:r>
              <a:rPr lang="en-US" sz="3400" dirty="0" smtClean="0"/>
              <a:t>Long-Run Effects of Rapid Expansion </a:t>
            </a:r>
            <a:br>
              <a:rPr lang="en-US" sz="3400" dirty="0" smtClean="0"/>
            </a:br>
            <a:r>
              <a:rPr lang="en-US" sz="3400" dirty="0" smtClean="0"/>
              <a:t>in Money Supply on Loanable Funds Market</a:t>
            </a:r>
            <a:endParaRPr lang="en-US" sz="3400" dirty="0"/>
          </a:p>
        </p:txBody>
      </p:sp>
      <p:sp>
        <p:nvSpPr>
          <p:cNvPr id="61" name="Text Box 10"/>
          <p:cNvSpPr txBox="1">
            <a:spLocks noChangeArrowheads="1"/>
          </p:cNvSpPr>
          <p:nvPr/>
        </p:nvSpPr>
        <p:spPr bwMode="auto">
          <a:xfrm>
            <a:off x="73111" y="1365781"/>
            <a:ext cx="4054961" cy="426886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300" dirty="0">
                <a:latin typeface="+mj-lt"/>
                <a:cs typeface="Times New Roman" pitchFamily="18" charset="0"/>
              </a:rPr>
              <a:t>With stable prices, supply and demand in the loanable funds market are in balance at a real &amp; nominal interest rate of 4</a:t>
            </a:r>
            <a:r>
              <a:rPr lang="en-US" sz="2300" dirty="0" smtClean="0">
                <a:latin typeface="+mj-lt"/>
                <a:cs typeface="Times New Roman" pitchFamily="18" charset="0"/>
              </a:rPr>
              <a:t>%.</a:t>
            </a:r>
          </a:p>
          <a:p>
            <a:pPr marL="115888" indent="-115888">
              <a:lnSpc>
                <a:spcPct val="90000"/>
              </a:lnSpc>
              <a:spcBef>
                <a:spcPct val="50000"/>
              </a:spcBef>
              <a:buFontTx/>
              <a:buChar char="•"/>
            </a:pPr>
            <a:r>
              <a:rPr lang="en-US" sz="2300" dirty="0">
                <a:latin typeface="+mj-lt"/>
                <a:cs typeface="Times New Roman" pitchFamily="18" charset="0"/>
              </a:rPr>
              <a:t>If rapid monetary expansion leads to a long-term 5% inflation rate, borrowers and lenders will build the higher inflation rate into their decision making.</a:t>
            </a:r>
          </a:p>
          <a:p>
            <a:pPr marL="115888" indent="-115888">
              <a:lnSpc>
                <a:spcPct val="90000"/>
              </a:lnSpc>
              <a:spcBef>
                <a:spcPct val="50000"/>
              </a:spcBef>
              <a:buFontTx/>
              <a:buChar char="•"/>
            </a:pPr>
            <a:r>
              <a:rPr lang="en-US" sz="2300" dirty="0">
                <a:latin typeface="+mj-lt"/>
                <a:cs typeface="Times New Roman" pitchFamily="18" charset="0"/>
              </a:rPr>
              <a:t>As a result, the nominal interest rate </a:t>
            </a:r>
            <a:r>
              <a:rPr lang="en-US" sz="2300" b="1" i="1" dirty="0" err="1">
                <a:latin typeface="+mj-lt"/>
                <a:cs typeface="Times New Roman" pitchFamily="18" charset="0"/>
              </a:rPr>
              <a:t>i</a:t>
            </a:r>
            <a:r>
              <a:rPr lang="en-US" sz="2300" dirty="0">
                <a:latin typeface="+mj-lt"/>
                <a:cs typeface="Times New Roman" pitchFamily="18" charset="0"/>
              </a:rPr>
              <a:t> will rise to 9</a:t>
            </a:r>
            <a:r>
              <a:rPr lang="en-US" sz="2300" dirty="0" smtClean="0">
                <a:latin typeface="+mj-lt"/>
                <a:cs typeface="Times New Roman" pitchFamily="18" charset="0"/>
              </a:rPr>
              <a:t>%.</a:t>
            </a:r>
            <a:endParaRPr lang="en-US" sz="2300" dirty="0">
              <a:latin typeface="+mj-lt"/>
              <a:cs typeface="Times New Roman" pitchFamily="18" charset="0"/>
            </a:endParaRPr>
          </a:p>
        </p:txBody>
      </p:sp>
      <p:sp>
        <p:nvSpPr>
          <p:cNvPr id="112" name="Rectangle 3" descr="Parchment"/>
          <p:cNvSpPr>
            <a:spLocks noChangeAspect="1" noChangeArrowheads="1"/>
          </p:cNvSpPr>
          <p:nvPr/>
        </p:nvSpPr>
        <p:spPr bwMode="auto">
          <a:xfrm>
            <a:off x="7526903" y="5195257"/>
            <a:ext cx="1333500" cy="390525"/>
          </a:xfrm>
          <a:prstGeom prst="rect">
            <a:avLst/>
          </a:prstGeom>
          <a:noFill/>
          <a:ln w="9525">
            <a:noFill/>
            <a:miter lim="800000"/>
            <a:headEnd/>
            <a:tailEnd/>
          </a:ln>
        </p:spPr>
        <p:txBody>
          <a:bodyPr lIns="0" tIns="0" rIns="0" bIns="0">
            <a:prstTxWarp prst="textNoShape">
              <a:avLst/>
            </a:prstTxWarp>
            <a:spAutoFit/>
          </a:bodyPr>
          <a:lstStyle/>
          <a:p>
            <a:pPr algn="ctr">
              <a:lnSpc>
                <a:spcPct val="80000"/>
              </a:lnSpc>
            </a:pPr>
            <a:r>
              <a:rPr kumimoji="0" lang="en-US" sz="1600" b="0" dirty="0">
                <a:solidFill>
                  <a:srgbClr val="000000"/>
                </a:solidFill>
                <a:latin typeface="+mj-lt"/>
                <a:cs typeface="Times New Roman" pitchFamily="18" charset="0"/>
              </a:rPr>
              <a:t> Quantity of loanable funds</a:t>
            </a:r>
          </a:p>
        </p:txBody>
      </p:sp>
      <p:sp>
        <p:nvSpPr>
          <p:cNvPr id="113" name="Line 4"/>
          <p:cNvSpPr>
            <a:spLocks noChangeAspect="1" noChangeShapeType="1"/>
          </p:cNvSpPr>
          <p:nvPr/>
        </p:nvSpPr>
        <p:spPr bwMode="auto">
          <a:xfrm>
            <a:off x="4637653" y="5288920"/>
            <a:ext cx="3054350" cy="0"/>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114" name="Line 5"/>
          <p:cNvSpPr>
            <a:spLocks noChangeAspect="1" noChangeShapeType="1"/>
          </p:cNvSpPr>
          <p:nvPr/>
        </p:nvSpPr>
        <p:spPr bwMode="auto">
          <a:xfrm>
            <a:off x="4642416" y="2364745"/>
            <a:ext cx="0" cy="2919412"/>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115" name="Rectangle 7"/>
          <p:cNvSpPr>
            <a:spLocks noChangeArrowheads="1"/>
          </p:cNvSpPr>
          <p:nvPr/>
        </p:nvSpPr>
        <p:spPr bwMode="auto">
          <a:xfrm>
            <a:off x="6012428" y="5338132"/>
            <a:ext cx="13946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latin typeface="+mj-lt"/>
                <a:cs typeface="Times New Roman" pitchFamily="18" charset="0"/>
              </a:rPr>
              <a:t>Q</a:t>
            </a:r>
            <a:endParaRPr kumimoji="0" lang="en-US" sz="1600" b="1" baseline="-25000" dirty="0">
              <a:latin typeface="+mj-lt"/>
              <a:cs typeface="Times New Roman" pitchFamily="18" charset="0"/>
            </a:endParaRPr>
          </a:p>
        </p:txBody>
      </p:sp>
      <p:sp>
        <p:nvSpPr>
          <p:cNvPr id="116" name="Line 10"/>
          <p:cNvSpPr>
            <a:spLocks noChangeAspect="1" noChangeShapeType="1"/>
          </p:cNvSpPr>
          <p:nvPr/>
        </p:nvSpPr>
        <p:spPr bwMode="auto">
          <a:xfrm>
            <a:off x="6099741" y="4312607"/>
            <a:ext cx="0" cy="974725"/>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sp>
        <p:nvSpPr>
          <p:cNvPr id="117" name="Line 13"/>
          <p:cNvSpPr>
            <a:spLocks noChangeAspect="1" noChangeShapeType="1"/>
          </p:cNvSpPr>
          <p:nvPr/>
        </p:nvSpPr>
        <p:spPr bwMode="auto">
          <a:xfrm>
            <a:off x="6099552" y="3203967"/>
            <a:ext cx="0" cy="2070100"/>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sp>
        <p:nvSpPr>
          <p:cNvPr id="118" name="Line 16"/>
          <p:cNvSpPr>
            <a:spLocks noChangeAspect="1" noChangeShapeType="1"/>
          </p:cNvSpPr>
          <p:nvPr/>
        </p:nvSpPr>
        <p:spPr bwMode="auto">
          <a:xfrm flipH="1">
            <a:off x="4631303" y="4315782"/>
            <a:ext cx="1460500" cy="0"/>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sp>
        <p:nvSpPr>
          <p:cNvPr id="119" name="Rectangle 18"/>
          <p:cNvSpPr>
            <a:spLocks noChangeAspect="1" noChangeArrowheads="1"/>
          </p:cNvSpPr>
          <p:nvPr/>
        </p:nvSpPr>
        <p:spPr bwMode="auto">
          <a:xfrm>
            <a:off x="7330053" y="2767970"/>
            <a:ext cx="205184"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70C0"/>
                </a:solidFill>
                <a:latin typeface="+mj-lt"/>
                <a:cs typeface="Times New Roman" pitchFamily="18" charset="0"/>
              </a:rPr>
              <a:t>S</a:t>
            </a:r>
            <a:r>
              <a:rPr kumimoji="0" lang="en-US" sz="2000" b="1" i="1" baseline="-25000" dirty="0">
                <a:solidFill>
                  <a:srgbClr val="0070C0"/>
                </a:solidFill>
                <a:latin typeface="+mj-lt"/>
                <a:cs typeface="Times New Roman" pitchFamily="18" charset="0"/>
              </a:rPr>
              <a:t>1</a:t>
            </a:r>
            <a:endParaRPr kumimoji="0" lang="en-US" sz="2000" b="1" baseline="-25000" dirty="0">
              <a:solidFill>
                <a:srgbClr val="0070C0"/>
              </a:solidFill>
              <a:latin typeface="+mj-lt"/>
              <a:cs typeface="Times New Roman" pitchFamily="18" charset="0"/>
            </a:endParaRPr>
          </a:p>
        </p:txBody>
      </p:sp>
      <p:sp>
        <p:nvSpPr>
          <p:cNvPr id="120" name="Freeform 19"/>
          <p:cNvSpPr>
            <a:spLocks noChangeAspect="1"/>
          </p:cNvSpPr>
          <p:nvPr/>
        </p:nvSpPr>
        <p:spPr bwMode="auto">
          <a:xfrm>
            <a:off x="5490141" y="2914020"/>
            <a:ext cx="1779587" cy="1906587"/>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5">
                <a:lumMod val="75000"/>
              </a:schemeClr>
            </a:solidFill>
            <a:round/>
            <a:headEnd/>
            <a:tailEnd/>
          </a:ln>
        </p:spPr>
        <p:txBody>
          <a:bodyPr>
            <a:prstTxWarp prst="textNoShape">
              <a:avLst/>
            </a:prstTxWarp>
          </a:bodyPr>
          <a:lstStyle/>
          <a:p>
            <a:endParaRPr lang="en-US">
              <a:latin typeface="+mj-lt"/>
              <a:cs typeface="Times New Roman" pitchFamily="18" charset="0"/>
            </a:endParaRPr>
          </a:p>
        </p:txBody>
      </p:sp>
      <p:sp>
        <p:nvSpPr>
          <p:cNvPr id="121" name="Rectangle 21"/>
          <p:cNvSpPr>
            <a:spLocks noChangeArrowheads="1"/>
          </p:cNvSpPr>
          <p:nvPr/>
        </p:nvSpPr>
        <p:spPr bwMode="auto">
          <a:xfrm>
            <a:off x="7356579" y="1521573"/>
            <a:ext cx="1513170" cy="437043"/>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70000"/>
              </a:lnSpc>
            </a:pPr>
            <a:r>
              <a:rPr kumimoji="0" lang="en-US" sz="1600" b="1" i="1">
                <a:solidFill>
                  <a:srgbClr val="000000"/>
                </a:solidFill>
                <a:latin typeface="+mj-lt"/>
                <a:cs typeface="Times New Roman" pitchFamily="18" charset="0"/>
              </a:rPr>
              <a:t>Loanable Funds</a:t>
            </a:r>
            <a:br>
              <a:rPr kumimoji="0" lang="en-US" sz="1600" b="1" i="1">
                <a:solidFill>
                  <a:srgbClr val="000000"/>
                </a:solidFill>
                <a:latin typeface="+mj-lt"/>
                <a:cs typeface="Times New Roman" pitchFamily="18" charset="0"/>
              </a:rPr>
            </a:br>
            <a:r>
              <a:rPr kumimoji="0" lang="en-US" sz="1600" b="1" i="1">
                <a:solidFill>
                  <a:srgbClr val="000000"/>
                </a:solidFill>
                <a:latin typeface="+mj-lt"/>
                <a:cs typeface="Times New Roman" pitchFamily="18" charset="0"/>
              </a:rPr>
              <a:t>Market</a:t>
            </a:r>
          </a:p>
        </p:txBody>
      </p:sp>
      <p:sp>
        <p:nvSpPr>
          <p:cNvPr id="122" name="Text Box 22"/>
          <p:cNvSpPr txBox="1">
            <a:spLocks noChangeAspect="1" noChangeArrowheads="1"/>
          </p:cNvSpPr>
          <p:nvPr/>
        </p:nvSpPr>
        <p:spPr bwMode="auto">
          <a:xfrm>
            <a:off x="4291578" y="1930524"/>
            <a:ext cx="829586"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dirty="0">
                <a:solidFill>
                  <a:srgbClr val="000000"/>
                </a:solidFill>
                <a:latin typeface="+mj-lt"/>
                <a:cs typeface="Times New Roman" pitchFamily="18" charset="0"/>
              </a:rPr>
              <a:t>Interest</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rate</a:t>
            </a:r>
            <a:endParaRPr kumimoji="0" lang="en-US" sz="1600" b="0" dirty="0">
              <a:solidFill>
                <a:schemeClr val="tx1"/>
              </a:solidFill>
              <a:latin typeface="+mj-lt"/>
              <a:cs typeface="Times New Roman" pitchFamily="18" charset="0"/>
            </a:endParaRPr>
          </a:p>
        </p:txBody>
      </p:sp>
      <p:sp>
        <p:nvSpPr>
          <p:cNvPr id="123" name="Rectangle 23"/>
          <p:cNvSpPr>
            <a:spLocks noChangeAspect="1" noChangeArrowheads="1"/>
          </p:cNvSpPr>
          <p:nvPr/>
        </p:nvSpPr>
        <p:spPr bwMode="auto">
          <a:xfrm>
            <a:off x="4243953" y="4153857"/>
            <a:ext cx="327077"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0000"/>
                </a:solidFill>
                <a:latin typeface="+mj-lt"/>
                <a:cs typeface="Times New Roman" pitchFamily="18" charset="0"/>
              </a:rPr>
              <a:t>r</a:t>
            </a:r>
            <a:r>
              <a:rPr kumimoji="0" lang="en-US" b="1" i="1" baseline="-25000" dirty="0">
                <a:solidFill>
                  <a:srgbClr val="000000"/>
                </a:solidFill>
                <a:latin typeface="+mj-lt"/>
                <a:cs typeface="Times New Roman" pitchFamily="18" charset="0"/>
              </a:rPr>
              <a:t>.04</a:t>
            </a:r>
            <a:r>
              <a:rPr kumimoji="0" lang="en-US" b="1" i="1" dirty="0">
                <a:solidFill>
                  <a:srgbClr val="000000"/>
                </a:solidFill>
                <a:latin typeface="+mj-lt"/>
                <a:cs typeface="Times New Roman" pitchFamily="18" charset="0"/>
              </a:rPr>
              <a:t> </a:t>
            </a:r>
            <a:endParaRPr kumimoji="0" lang="en-US" b="1" dirty="0">
              <a:solidFill>
                <a:schemeClr val="tx1"/>
              </a:solidFill>
              <a:latin typeface="+mj-lt"/>
              <a:cs typeface="Times New Roman" pitchFamily="18" charset="0"/>
            </a:endParaRPr>
          </a:p>
        </p:txBody>
      </p:sp>
      <p:sp>
        <p:nvSpPr>
          <p:cNvPr id="124" name="Freeform 30"/>
          <p:cNvSpPr>
            <a:spLocks noChangeAspect="1"/>
          </p:cNvSpPr>
          <p:nvPr/>
        </p:nvSpPr>
        <p:spPr bwMode="auto">
          <a:xfrm>
            <a:off x="4977378" y="2526670"/>
            <a:ext cx="1511300" cy="2266950"/>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125" name="Rectangle 31"/>
          <p:cNvSpPr>
            <a:spLocks noChangeAspect="1" noChangeArrowheads="1"/>
          </p:cNvSpPr>
          <p:nvPr/>
        </p:nvSpPr>
        <p:spPr bwMode="auto">
          <a:xfrm>
            <a:off x="6450578" y="4706307"/>
            <a:ext cx="436563" cy="307777"/>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latin typeface="+mj-lt"/>
                <a:cs typeface="Times New Roman" pitchFamily="18" charset="0"/>
              </a:rPr>
              <a:t> D</a:t>
            </a:r>
            <a:r>
              <a:rPr kumimoji="0" lang="en-US" sz="2000" b="1" i="1" baseline="-25000" dirty="0">
                <a:latin typeface="+mj-lt"/>
                <a:cs typeface="Times New Roman" pitchFamily="18" charset="0"/>
              </a:rPr>
              <a:t>1</a:t>
            </a:r>
            <a:endParaRPr kumimoji="0" lang="en-US" sz="2000" b="1" baseline="-25000" dirty="0">
              <a:latin typeface="+mj-lt"/>
              <a:cs typeface="Times New Roman" pitchFamily="18" charset="0"/>
            </a:endParaRPr>
          </a:p>
        </p:txBody>
      </p:sp>
      <p:sp>
        <p:nvSpPr>
          <p:cNvPr id="126" name="Freeform 32"/>
          <p:cNvSpPr>
            <a:spLocks/>
          </p:cNvSpPr>
          <p:nvPr/>
        </p:nvSpPr>
        <p:spPr bwMode="auto">
          <a:xfrm>
            <a:off x="6031478" y="4252282"/>
            <a:ext cx="119063" cy="119063"/>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nvGrpSpPr>
          <p:cNvPr id="127" name="Group 56"/>
          <p:cNvGrpSpPr>
            <a:grpSpLocks/>
          </p:cNvGrpSpPr>
          <p:nvPr/>
        </p:nvGrpSpPr>
        <p:grpSpPr bwMode="auto">
          <a:xfrm>
            <a:off x="4734491" y="2210759"/>
            <a:ext cx="3608388" cy="2282827"/>
            <a:chOff x="2202" y="622"/>
            <a:chExt cx="2273" cy="1438"/>
          </a:xfrm>
        </p:grpSpPr>
        <p:sp>
          <p:nvSpPr>
            <p:cNvPr id="128" name="Rectangle 11"/>
            <p:cNvSpPr>
              <a:spLocks noChangeAspect="1" noChangeArrowheads="1"/>
            </p:cNvSpPr>
            <p:nvPr/>
          </p:nvSpPr>
          <p:spPr bwMode="auto">
            <a:xfrm>
              <a:off x="3478" y="648"/>
              <a:ext cx="129"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70C0"/>
                  </a:solidFill>
                  <a:latin typeface="+mj-lt"/>
                  <a:cs typeface="Times New Roman" pitchFamily="18" charset="0"/>
                </a:rPr>
                <a:t>S</a:t>
              </a:r>
              <a:r>
                <a:rPr kumimoji="0" lang="en-US" sz="2000" b="1" i="1" baseline="-25000" dirty="0">
                  <a:solidFill>
                    <a:srgbClr val="0070C0"/>
                  </a:solidFill>
                  <a:latin typeface="+mj-lt"/>
                  <a:cs typeface="Times New Roman" pitchFamily="18" charset="0"/>
                </a:rPr>
                <a:t>2</a:t>
              </a:r>
              <a:endParaRPr kumimoji="0" lang="en-US" sz="2000" b="1" dirty="0">
                <a:solidFill>
                  <a:srgbClr val="0070C0"/>
                </a:solidFill>
                <a:latin typeface="+mj-lt"/>
                <a:cs typeface="Times New Roman" pitchFamily="18" charset="0"/>
              </a:endParaRPr>
            </a:p>
          </p:txBody>
        </p:sp>
        <p:sp>
          <p:nvSpPr>
            <p:cNvPr id="129" name="Freeform 12"/>
            <p:cNvSpPr>
              <a:spLocks noChangeAspect="1"/>
            </p:cNvSpPr>
            <p:nvPr/>
          </p:nvSpPr>
          <p:spPr bwMode="auto">
            <a:xfrm>
              <a:off x="2202" y="738"/>
              <a:ext cx="1234" cy="1322"/>
            </a:xfrm>
            <a:custGeom>
              <a:avLst/>
              <a:gdLst>
                <a:gd name="T0" fmla="*/ 82 w 4625"/>
                <a:gd name="T1" fmla="*/ 4897 h 4959"/>
                <a:gd name="T2" fmla="*/ 205 w 4625"/>
                <a:gd name="T3" fmla="*/ 4803 h 4959"/>
                <a:gd name="T4" fmla="*/ 328 w 4625"/>
                <a:gd name="T5" fmla="*/ 4706 h 4959"/>
                <a:gd name="T6" fmla="*/ 451 w 4625"/>
                <a:gd name="T7" fmla="*/ 4607 h 4959"/>
                <a:gd name="T8" fmla="*/ 573 w 4625"/>
                <a:gd name="T9" fmla="*/ 4506 h 4959"/>
                <a:gd name="T10" fmla="*/ 695 w 4625"/>
                <a:gd name="T11" fmla="*/ 4403 h 4959"/>
                <a:gd name="T12" fmla="*/ 817 w 4625"/>
                <a:gd name="T13" fmla="*/ 4298 h 4959"/>
                <a:gd name="T14" fmla="*/ 938 w 4625"/>
                <a:gd name="T15" fmla="*/ 4190 h 4959"/>
                <a:gd name="T16" fmla="*/ 1058 w 4625"/>
                <a:gd name="T17" fmla="*/ 4081 h 4959"/>
                <a:gd name="T18" fmla="*/ 1179 w 4625"/>
                <a:gd name="T19" fmla="*/ 3970 h 4959"/>
                <a:gd name="T20" fmla="*/ 1298 w 4625"/>
                <a:gd name="T21" fmla="*/ 3858 h 4959"/>
                <a:gd name="T22" fmla="*/ 1416 w 4625"/>
                <a:gd name="T23" fmla="*/ 3745 h 4959"/>
                <a:gd name="T24" fmla="*/ 1533 w 4625"/>
                <a:gd name="T25" fmla="*/ 3630 h 4959"/>
                <a:gd name="T26" fmla="*/ 1650 w 4625"/>
                <a:gd name="T27" fmla="*/ 3515 h 4959"/>
                <a:gd name="T28" fmla="*/ 1765 w 4625"/>
                <a:gd name="T29" fmla="*/ 3399 h 4959"/>
                <a:gd name="T30" fmla="*/ 1880 w 4625"/>
                <a:gd name="T31" fmla="*/ 3282 h 4959"/>
                <a:gd name="T32" fmla="*/ 1992 w 4625"/>
                <a:gd name="T33" fmla="*/ 3166 h 4959"/>
                <a:gd name="T34" fmla="*/ 2104 w 4625"/>
                <a:gd name="T35" fmla="*/ 3048 h 4959"/>
                <a:gd name="T36" fmla="*/ 2216 w 4625"/>
                <a:gd name="T37" fmla="*/ 2930 h 4959"/>
                <a:gd name="T38" fmla="*/ 2325 w 4625"/>
                <a:gd name="T39" fmla="*/ 2812 h 4959"/>
                <a:gd name="T40" fmla="*/ 2434 w 4625"/>
                <a:gd name="T41" fmla="*/ 2694 h 4959"/>
                <a:gd name="T42" fmla="*/ 2540 w 4625"/>
                <a:gd name="T43" fmla="*/ 2575 h 4959"/>
                <a:gd name="T44" fmla="*/ 2645 w 4625"/>
                <a:gd name="T45" fmla="*/ 2457 h 4959"/>
                <a:gd name="T46" fmla="*/ 2750 w 4625"/>
                <a:gd name="T47" fmla="*/ 2340 h 4959"/>
                <a:gd name="T48" fmla="*/ 2852 w 4625"/>
                <a:gd name="T49" fmla="*/ 2223 h 4959"/>
                <a:gd name="T50" fmla="*/ 2952 w 4625"/>
                <a:gd name="T51" fmla="*/ 2107 h 4959"/>
                <a:gd name="T52" fmla="*/ 3051 w 4625"/>
                <a:gd name="T53" fmla="*/ 1992 h 4959"/>
                <a:gd name="T54" fmla="*/ 3148 w 4625"/>
                <a:gd name="T55" fmla="*/ 1878 h 4959"/>
                <a:gd name="T56" fmla="*/ 3242 w 4625"/>
                <a:gd name="T57" fmla="*/ 1765 h 4959"/>
                <a:gd name="T58" fmla="*/ 3336 w 4625"/>
                <a:gd name="T59" fmla="*/ 1655 h 4959"/>
                <a:gd name="T60" fmla="*/ 3426 w 4625"/>
                <a:gd name="T61" fmla="*/ 1544 h 4959"/>
                <a:gd name="T62" fmla="*/ 3516 w 4625"/>
                <a:gd name="T63" fmla="*/ 1435 h 4959"/>
                <a:gd name="T64" fmla="*/ 3602 w 4625"/>
                <a:gd name="T65" fmla="*/ 1329 h 4959"/>
                <a:gd name="T66" fmla="*/ 3686 w 4625"/>
                <a:gd name="T67" fmla="*/ 1225 h 4959"/>
                <a:gd name="T68" fmla="*/ 3768 w 4625"/>
                <a:gd name="T69" fmla="*/ 1121 h 4959"/>
                <a:gd name="T70" fmla="*/ 3848 w 4625"/>
                <a:gd name="T71" fmla="*/ 1021 h 4959"/>
                <a:gd name="T72" fmla="*/ 3925 w 4625"/>
                <a:gd name="T73" fmla="*/ 923 h 4959"/>
                <a:gd name="T74" fmla="*/ 4000 w 4625"/>
                <a:gd name="T75" fmla="*/ 828 h 4959"/>
                <a:gd name="T76" fmla="*/ 4072 w 4625"/>
                <a:gd name="T77" fmla="*/ 735 h 4959"/>
                <a:gd name="T78" fmla="*/ 4142 w 4625"/>
                <a:gd name="T79" fmla="*/ 645 h 4959"/>
                <a:gd name="T80" fmla="*/ 4209 w 4625"/>
                <a:gd name="T81" fmla="*/ 557 h 4959"/>
                <a:gd name="T82" fmla="*/ 4273 w 4625"/>
                <a:gd name="T83" fmla="*/ 472 h 4959"/>
                <a:gd name="T84" fmla="*/ 4334 w 4625"/>
                <a:gd name="T85" fmla="*/ 391 h 4959"/>
                <a:gd name="T86" fmla="*/ 4392 w 4625"/>
                <a:gd name="T87" fmla="*/ 314 h 4959"/>
                <a:gd name="T88" fmla="*/ 4447 w 4625"/>
                <a:gd name="T89" fmla="*/ 239 h 4959"/>
                <a:gd name="T90" fmla="*/ 4501 w 4625"/>
                <a:gd name="T91" fmla="*/ 169 h 4959"/>
                <a:gd name="T92" fmla="*/ 4550 w 4625"/>
                <a:gd name="T93" fmla="*/ 102 h 4959"/>
                <a:gd name="T94" fmla="*/ 4595 w 4625"/>
                <a:gd name="T95" fmla="*/ 39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chemeClr val="accent5">
                  <a:lumMod val="75000"/>
                </a:schemeClr>
              </a:solidFill>
              <a:round/>
              <a:headEnd/>
              <a:tailEnd/>
            </a:ln>
          </p:spPr>
          <p:txBody>
            <a:bodyPr>
              <a:prstTxWarp prst="textNoShape">
                <a:avLst/>
              </a:prstTxWarp>
            </a:bodyPr>
            <a:lstStyle/>
            <a:p>
              <a:endParaRPr lang="en-US">
                <a:latin typeface="+mj-lt"/>
                <a:cs typeface="Times New Roman" pitchFamily="18" charset="0"/>
              </a:endParaRPr>
            </a:p>
          </p:txBody>
        </p:sp>
        <p:sp>
          <p:nvSpPr>
            <p:cNvPr id="130" name="Rectangle 40"/>
            <p:cNvSpPr>
              <a:spLocks noChangeArrowheads="1"/>
            </p:cNvSpPr>
            <p:nvPr/>
          </p:nvSpPr>
          <p:spPr bwMode="auto">
            <a:xfrm>
              <a:off x="3592" y="622"/>
              <a:ext cx="716"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70C0"/>
                  </a:solidFill>
                  <a:latin typeface="+mj-lt"/>
                  <a:cs typeface="Times New Roman" pitchFamily="18" charset="0"/>
                </a:rPr>
                <a:t> (expected rate </a:t>
              </a:r>
            </a:p>
          </p:txBody>
        </p:sp>
        <p:sp>
          <p:nvSpPr>
            <p:cNvPr id="131" name="Rectangle 41"/>
            <p:cNvSpPr>
              <a:spLocks noChangeArrowheads="1"/>
            </p:cNvSpPr>
            <p:nvPr/>
          </p:nvSpPr>
          <p:spPr bwMode="auto">
            <a:xfrm>
              <a:off x="3668" y="738"/>
              <a:ext cx="807"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70C0"/>
                  </a:solidFill>
                  <a:latin typeface="+mj-lt"/>
                  <a:cs typeface="Times New Roman" pitchFamily="18" charset="0"/>
                </a:rPr>
                <a:t>of inflation = 5 %)</a:t>
              </a:r>
            </a:p>
          </p:txBody>
        </p:sp>
      </p:grpSp>
      <p:sp>
        <p:nvSpPr>
          <p:cNvPr id="132" name="Rectangle 42"/>
          <p:cNvSpPr>
            <a:spLocks noChangeArrowheads="1"/>
          </p:cNvSpPr>
          <p:nvPr/>
        </p:nvSpPr>
        <p:spPr bwMode="auto">
          <a:xfrm>
            <a:off x="7517412" y="2753871"/>
            <a:ext cx="113588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70C0"/>
                </a:solidFill>
                <a:latin typeface="+mj-lt"/>
                <a:cs typeface="Times New Roman" pitchFamily="18" charset="0"/>
              </a:rPr>
              <a:t> (expected rate </a:t>
            </a:r>
          </a:p>
        </p:txBody>
      </p:sp>
      <p:sp>
        <p:nvSpPr>
          <p:cNvPr id="133" name="Rectangle 43"/>
          <p:cNvSpPr>
            <a:spLocks noChangeArrowheads="1"/>
          </p:cNvSpPr>
          <p:nvPr/>
        </p:nvSpPr>
        <p:spPr bwMode="auto">
          <a:xfrm>
            <a:off x="7638062" y="2938021"/>
            <a:ext cx="1281313"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70C0"/>
                </a:solidFill>
                <a:latin typeface="+mj-lt"/>
                <a:cs typeface="Times New Roman" pitchFamily="18" charset="0"/>
              </a:rPr>
              <a:t>of inflation = 0 %)</a:t>
            </a:r>
          </a:p>
        </p:txBody>
      </p:sp>
      <p:grpSp>
        <p:nvGrpSpPr>
          <p:cNvPr id="134" name="Group 57"/>
          <p:cNvGrpSpPr>
            <a:grpSpLocks/>
          </p:cNvGrpSpPr>
          <p:nvPr/>
        </p:nvGrpSpPr>
        <p:grpSpPr bwMode="auto">
          <a:xfrm>
            <a:off x="5453627" y="1942470"/>
            <a:ext cx="3167007" cy="2683767"/>
            <a:chOff x="2620" y="572"/>
            <a:chExt cx="2169" cy="1724"/>
          </a:xfrm>
        </p:grpSpPr>
        <p:sp>
          <p:nvSpPr>
            <p:cNvPr id="135" name="Freeform 8"/>
            <p:cNvSpPr>
              <a:spLocks noChangeAspect="1"/>
            </p:cNvSpPr>
            <p:nvPr/>
          </p:nvSpPr>
          <p:spPr bwMode="auto">
            <a:xfrm>
              <a:off x="2620" y="572"/>
              <a:ext cx="1043" cy="1564"/>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chemeClr val="tx1"/>
              </a:solidFill>
              <a:round/>
              <a:headEnd/>
              <a:tailEnd/>
            </a:ln>
          </p:spPr>
          <p:txBody>
            <a:bodyPr>
              <a:prstTxWarp prst="textNoShape">
                <a:avLst/>
              </a:prstTxWarp>
            </a:bodyPr>
            <a:lstStyle/>
            <a:p>
              <a:endParaRPr lang="en-US">
                <a:latin typeface="+mj-lt"/>
                <a:cs typeface="Times New Roman" pitchFamily="18" charset="0"/>
              </a:endParaRPr>
            </a:p>
          </p:txBody>
        </p:sp>
        <p:sp>
          <p:nvSpPr>
            <p:cNvPr id="136" name="Rectangle 9"/>
            <p:cNvSpPr>
              <a:spLocks noChangeAspect="1" noChangeArrowheads="1"/>
            </p:cNvSpPr>
            <p:nvPr/>
          </p:nvSpPr>
          <p:spPr bwMode="auto">
            <a:xfrm>
              <a:off x="3630" y="2052"/>
              <a:ext cx="275" cy="198"/>
            </a:xfrm>
            <a:prstGeom prst="rect">
              <a:avLst/>
            </a:prstGeom>
            <a:noFill/>
            <a:ln w="9525">
              <a:noFill/>
              <a:miter lim="800000"/>
              <a:headEnd/>
              <a:tailEnd/>
            </a:ln>
          </p:spPr>
          <p:txBody>
            <a:bodyPr lIns="0" tIns="0" rIns="0" bIns="0">
              <a:prstTxWarp prst="textNoShape">
                <a:avLst/>
              </a:prstTxWarp>
              <a:spAutoFit/>
            </a:bodyPr>
            <a:lstStyle/>
            <a:p>
              <a:r>
                <a:rPr kumimoji="0" lang="en-US" sz="2000" b="1" i="1" dirty="0">
                  <a:latin typeface="+mj-lt"/>
                  <a:cs typeface="Times New Roman" pitchFamily="18" charset="0"/>
                </a:rPr>
                <a:t> D</a:t>
              </a:r>
              <a:r>
                <a:rPr kumimoji="0" lang="en-US" sz="2000" b="1" i="1" baseline="-25000" dirty="0">
                  <a:latin typeface="+mj-lt"/>
                  <a:cs typeface="Times New Roman" pitchFamily="18" charset="0"/>
                </a:rPr>
                <a:t>2</a:t>
              </a:r>
              <a:endParaRPr kumimoji="0" lang="en-US" sz="2000" b="1" baseline="-25000" dirty="0">
                <a:latin typeface="+mj-lt"/>
                <a:cs typeface="Times New Roman" pitchFamily="18" charset="0"/>
              </a:endParaRPr>
            </a:p>
          </p:txBody>
        </p:sp>
        <p:sp>
          <p:nvSpPr>
            <p:cNvPr id="137" name="Rectangle 44"/>
            <p:cNvSpPr>
              <a:spLocks noChangeArrowheads="1"/>
            </p:cNvSpPr>
            <p:nvPr/>
          </p:nvSpPr>
          <p:spPr bwMode="auto">
            <a:xfrm>
              <a:off x="3835" y="2042"/>
              <a:ext cx="778" cy="138"/>
            </a:xfrm>
            <a:prstGeom prst="rect">
              <a:avLst/>
            </a:prstGeom>
            <a:noFill/>
            <a:ln w="9525">
              <a:noFill/>
              <a:miter lim="800000"/>
              <a:headEnd/>
              <a:tailEnd/>
            </a:ln>
          </p:spPr>
          <p:txBody>
            <a:bodyPr wrap="none" lIns="0" tIns="0" rIns="0" bIns="0">
              <a:prstTxWarp prst="textNoShape">
                <a:avLst/>
              </a:prstTxWarp>
              <a:spAutoFit/>
            </a:bodyPr>
            <a:lstStyle/>
            <a:p>
              <a:r>
                <a:rPr kumimoji="0" lang="en-US" sz="1400" b="0">
                  <a:latin typeface="+mj-lt"/>
                  <a:cs typeface="Times New Roman" pitchFamily="18" charset="0"/>
                </a:rPr>
                <a:t> (expected rate </a:t>
              </a:r>
            </a:p>
          </p:txBody>
        </p:sp>
        <p:sp>
          <p:nvSpPr>
            <p:cNvPr id="138" name="Rectangle 45"/>
            <p:cNvSpPr>
              <a:spLocks noChangeArrowheads="1"/>
            </p:cNvSpPr>
            <p:nvPr/>
          </p:nvSpPr>
          <p:spPr bwMode="auto">
            <a:xfrm>
              <a:off x="3911" y="2158"/>
              <a:ext cx="878" cy="138"/>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latin typeface="+mj-lt"/>
                  <a:cs typeface="Times New Roman" pitchFamily="18" charset="0"/>
                </a:rPr>
                <a:t>of inflation = 5 %)</a:t>
              </a:r>
            </a:p>
          </p:txBody>
        </p:sp>
      </p:grpSp>
      <p:sp>
        <p:nvSpPr>
          <p:cNvPr id="139" name="Rectangle 46"/>
          <p:cNvSpPr>
            <a:spLocks noChangeArrowheads="1"/>
          </p:cNvSpPr>
          <p:nvPr/>
        </p:nvSpPr>
        <p:spPr bwMode="auto">
          <a:xfrm>
            <a:off x="6751935" y="4681741"/>
            <a:ext cx="1135888"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latin typeface="+mj-lt"/>
                <a:cs typeface="Times New Roman" pitchFamily="18" charset="0"/>
              </a:rPr>
              <a:t> (expected rate </a:t>
            </a:r>
          </a:p>
        </p:txBody>
      </p:sp>
      <p:sp>
        <p:nvSpPr>
          <p:cNvPr id="140" name="Rectangle 47"/>
          <p:cNvSpPr>
            <a:spLocks noChangeArrowheads="1"/>
          </p:cNvSpPr>
          <p:nvPr/>
        </p:nvSpPr>
        <p:spPr bwMode="auto">
          <a:xfrm>
            <a:off x="6872585" y="4865891"/>
            <a:ext cx="1281313"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latin typeface="+mj-lt"/>
                <a:cs typeface="Times New Roman" pitchFamily="18" charset="0"/>
              </a:rPr>
              <a:t>of inflation = 0 %)</a:t>
            </a:r>
          </a:p>
        </p:txBody>
      </p:sp>
      <p:sp>
        <p:nvSpPr>
          <p:cNvPr id="141" name="Line 48"/>
          <p:cNvSpPr>
            <a:spLocks noChangeAspect="1" noChangeShapeType="1"/>
          </p:cNvSpPr>
          <p:nvPr/>
        </p:nvSpPr>
        <p:spPr bwMode="auto">
          <a:xfrm flipH="1">
            <a:off x="4631303" y="3142620"/>
            <a:ext cx="1460500" cy="0"/>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pitchFamily="18" charset="0"/>
            </a:endParaRPr>
          </a:p>
        </p:txBody>
      </p:sp>
      <p:sp>
        <p:nvSpPr>
          <p:cNvPr id="142" name="Rectangle 49"/>
          <p:cNvSpPr>
            <a:spLocks noChangeAspect="1" noChangeArrowheads="1"/>
          </p:cNvSpPr>
          <p:nvPr/>
        </p:nvSpPr>
        <p:spPr bwMode="auto">
          <a:xfrm>
            <a:off x="4243953" y="2980695"/>
            <a:ext cx="314189"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a:solidFill>
                  <a:srgbClr val="000000"/>
                </a:solidFill>
                <a:latin typeface="+mj-lt"/>
                <a:cs typeface="Times New Roman" pitchFamily="18" charset="0"/>
              </a:rPr>
              <a:t>i</a:t>
            </a:r>
            <a:r>
              <a:rPr kumimoji="0" lang="en-US" b="1" i="1" baseline="-25000">
                <a:solidFill>
                  <a:srgbClr val="000000"/>
                </a:solidFill>
                <a:latin typeface="+mj-lt"/>
                <a:cs typeface="Times New Roman" pitchFamily="18" charset="0"/>
              </a:rPr>
              <a:t>.09</a:t>
            </a:r>
            <a:r>
              <a:rPr kumimoji="0" lang="en-US" b="1" i="1">
                <a:solidFill>
                  <a:srgbClr val="000000"/>
                </a:solidFill>
                <a:latin typeface="+mj-lt"/>
                <a:cs typeface="Times New Roman" pitchFamily="18" charset="0"/>
              </a:rPr>
              <a:t> </a:t>
            </a:r>
            <a:endParaRPr kumimoji="0" lang="en-US" b="1">
              <a:solidFill>
                <a:schemeClr val="tx1"/>
              </a:solidFill>
              <a:latin typeface="+mj-lt"/>
              <a:cs typeface="Times New Roman" pitchFamily="18" charset="0"/>
            </a:endParaRPr>
          </a:p>
        </p:txBody>
      </p:sp>
      <p:sp>
        <p:nvSpPr>
          <p:cNvPr id="143" name="Freeform 20"/>
          <p:cNvSpPr>
            <a:spLocks/>
          </p:cNvSpPr>
          <p:nvPr/>
        </p:nvSpPr>
        <p:spPr bwMode="auto">
          <a:xfrm>
            <a:off x="6034653" y="3085470"/>
            <a:ext cx="119063" cy="119062"/>
          </a:xfrm>
          <a:custGeom>
            <a:avLst/>
            <a:gdLst>
              <a:gd name="T0" fmla="*/ 0 w 173"/>
              <a:gd name="T1" fmla="*/ 87 h 173"/>
              <a:gd name="T2" fmla="*/ 13 w 173"/>
              <a:gd name="T3" fmla="*/ 43 h 173"/>
              <a:gd name="T4" fmla="*/ 43 w 173"/>
              <a:gd name="T5" fmla="*/ 12 h 173"/>
              <a:gd name="T6" fmla="*/ 87 w 173"/>
              <a:gd name="T7" fmla="*/ 0 h 173"/>
              <a:gd name="T8" fmla="*/ 87 w 173"/>
              <a:gd name="T9" fmla="*/ 0 h 173"/>
              <a:gd name="T10" fmla="*/ 131 w 173"/>
              <a:gd name="T11" fmla="*/ 12 h 173"/>
              <a:gd name="T12" fmla="*/ 162 w 173"/>
              <a:gd name="T13" fmla="*/ 43 h 173"/>
              <a:gd name="T14" fmla="*/ 173 w 173"/>
              <a:gd name="T15" fmla="*/ 87 h 173"/>
              <a:gd name="T16" fmla="*/ 173 w 173"/>
              <a:gd name="T17" fmla="*/ 87 h 173"/>
              <a:gd name="T18" fmla="*/ 162 w 173"/>
              <a:gd name="T19" fmla="*/ 130 h 173"/>
              <a:gd name="T20" fmla="*/ 131 w 173"/>
              <a:gd name="T21" fmla="*/ 161 h 173"/>
              <a:gd name="T22" fmla="*/ 87 w 173"/>
              <a:gd name="T23" fmla="*/ 173 h 173"/>
              <a:gd name="T24" fmla="*/ 87 w 173"/>
              <a:gd name="T25" fmla="*/ 173 h 173"/>
              <a:gd name="T26" fmla="*/ 43 w 173"/>
              <a:gd name="T27" fmla="*/ 161 h 173"/>
              <a:gd name="T28" fmla="*/ 13 w 173"/>
              <a:gd name="T29" fmla="*/ 130 h 173"/>
              <a:gd name="T30" fmla="*/ 0 w 173"/>
              <a:gd name="T31" fmla="*/ 87 h 173"/>
              <a:gd name="T32" fmla="*/ 0 w 173"/>
              <a:gd name="T33" fmla="*/ 87 h 173"/>
              <a:gd name="T34" fmla="*/ 0 w 173"/>
              <a:gd name="T35" fmla="*/ 87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
        <p:nvSpPr>
          <p:cNvPr id="144" name="Line 51"/>
          <p:cNvSpPr>
            <a:spLocks noChangeShapeType="1"/>
          </p:cNvSpPr>
          <p:nvPr/>
        </p:nvSpPr>
        <p:spPr bwMode="auto">
          <a:xfrm flipV="1">
            <a:off x="4415403" y="3333120"/>
            <a:ext cx="0" cy="83820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lIns="0" tIns="0" rIns="0" bIns="0">
            <a:prstTxWarp prst="textNoShape">
              <a:avLst/>
            </a:prstTxWarp>
            <a:spAutoFit/>
          </a:bodyPr>
          <a:lstStyle/>
          <a:p>
            <a:pPr>
              <a:defRPr/>
            </a:pPr>
            <a:endParaRPr lang="en-US">
              <a:latin typeface="+mj-lt"/>
              <a:cs typeface="Times New Roman" pitchFamily="18" charset="0"/>
            </a:endParaRPr>
          </a:p>
        </p:txBody>
      </p:sp>
      <p:grpSp>
        <p:nvGrpSpPr>
          <p:cNvPr id="145" name="Group 55"/>
          <p:cNvGrpSpPr>
            <a:grpSpLocks/>
          </p:cNvGrpSpPr>
          <p:nvPr/>
        </p:nvGrpSpPr>
        <p:grpSpPr bwMode="auto">
          <a:xfrm>
            <a:off x="3478781" y="5569600"/>
            <a:ext cx="1905000" cy="933450"/>
            <a:chOff x="313" y="1401"/>
            <a:chExt cx="1200" cy="588"/>
          </a:xfrm>
        </p:grpSpPr>
        <p:sp>
          <p:nvSpPr>
            <p:cNvPr id="146" name="Rectangle 53"/>
            <p:cNvSpPr>
              <a:spLocks noChangeArrowheads="1"/>
            </p:cNvSpPr>
            <p:nvPr/>
          </p:nvSpPr>
          <p:spPr bwMode="auto">
            <a:xfrm>
              <a:off x="313" y="1401"/>
              <a:ext cx="1200" cy="588"/>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a:latin typeface="+mj-lt"/>
                <a:cs typeface="Times New Roman" pitchFamily="18" charset="0"/>
              </a:endParaRPr>
            </a:p>
          </p:txBody>
        </p:sp>
        <p:sp>
          <p:nvSpPr>
            <p:cNvPr id="147" name="Rectangle 54"/>
            <p:cNvSpPr>
              <a:spLocks noChangeArrowheads="1"/>
            </p:cNvSpPr>
            <p:nvPr/>
          </p:nvSpPr>
          <p:spPr bwMode="auto">
            <a:xfrm>
              <a:off x="324" y="1416"/>
              <a:ext cx="1175" cy="558"/>
            </a:xfrm>
            <a:prstGeom prst="rect">
              <a:avLst/>
            </a:prstGeom>
            <a:noFill/>
            <a:ln w="9525">
              <a:noFill/>
              <a:miter lim="800000"/>
              <a:headEnd/>
              <a:tailEnd/>
            </a:ln>
          </p:spPr>
          <p:txBody>
            <a:bodyPr wrap="square" lIns="0" tIns="0" rIns="0" bIns="0">
              <a:prstTxWarp prst="textNoShape">
                <a:avLst/>
              </a:prstTxWarp>
              <a:spAutoFit/>
            </a:bodyPr>
            <a:lstStyle/>
            <a:p>
              <a:pPr algn="ctr">
                <a:lnSpc>
                  <a:spcPct val="90000"/>
                </a:lnSpc>
              </a:pPr>
              <a:r>
                <a:rPr kumimoji="0" lang="en-US" sz="1600" b="1" i="1" dirty="0">
                  <a:solidFill>
                    <a:srgbClr val="000000"/>
                  </a:solidFill>
                  <a:latin typeface="+mj-lt"/>
                  <a:cs typeface="Times New Roman" pitchFamily="18" charset="0"/>
                </a:rPr>
                <a:t>Recall:</a:t>
              </a:r>
              <a:r>
                <a:rPr kumimoji="0" lang="en-US" sz="1600" b="0" dirty="0">
                  <a:solidFill>
                    <a:srgbClr val="000000"/>
                  </a:solidFill>
                  <a:latin typeface="+mj-lt"/>
                  <a:cs typeface="Times New Roman" pitchFamily="18" charset="0"/>
                </a:rPr>
                <a:t> the nominal </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interest rate is the </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real rate plus the</a:t>
              </a:r>
              <a:br>
                <a:rPr kumimoji="0" lang="en-US" sz="1600" b="0" dirty="0">
                  <a:solidFill>
                    <a:srgbClr val="000000"/>
                  </a:solidFill>
                  <a:latin typeface="+mj-lt"/>
                  <a:cs typeface="Times New Roman" pitchFamily="18" charset="0"/>
                </a:rPr>
              </a:br>
              <a:r>
                <a:rPr kumimoji="0" lang="en-US" sz="1600" b="0" dirty="0">
                  <a:solidFill>
                    <a:srgbClr val="000000"/>
                  </a:solidFill>
                  <a:latin typeface="+mj-lt"/>
                  <a:cs typeface="Times New Roman" pitchFamily="18" charset="0"/>
                </a:rPr>
                <a:t>inflationary premium.</a:t>
              </a:r>
            </a:p>
          </p:txBody>
        </p:sp>
      </p:grpSp>
    </p:spTree>
    <p:extLst>
      <p:ext uri="{BB962C8B-B14F-4D97-AF65-F5344CB8AC3E}">
        <p14:creationId xmlns:p14="http://schemas.microsoft.com/office/powerpoint/2010/main" val="2059996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8693"/>
            <a:ext cx="8904855" cy="717966"/>
          </a:xfrm>
        </p:spPr>
        <p:txBody>
          <a:bodyPr/>
          <a:lstStyle/>
          <a:p>
            <a:r>
              <a:rPr lang="en-US" dirty="0" smtClean="0"/>
              <a:t>Impact of Monetary Policy</a:t>
            </a:r>
          </a:p>
        </p:txBody>
      </p:sp>
      <p:sp>
        <p:nvSpPr>
          <p:cNvPr id="3" name="Content Placeholder 2"/>
          <p:cNvSpPr>
            <a:spLocks noGrp="1"/>
          </p:cNvSpPr>
          <p:nvPr>
            <p:ph idx="1"/>
          </p:nvPr>
        </p:nvSpPr>
        <p:spPr>
          <a:xfrm>
            <a:off x="140675" y="1113565"/>
            <a:ext cx="8800125" cy="5158594"/>
          </a:xfrm>
        </p:spPr>
        <p:txBody>
          <a:bodyPr/>
          <a:lstStyle/>
          <a:p>
            <a:pPr marL="231775" indent="-231775"/>
            <a:r>
              <a:rPr lang="en-US" sz="2400" dirty="0" smtClean="0">
                <a:solidFill>
                  <a:srgbClr val="32302A"/>
                </a:solidFill>
              </a:rPr>
              <a:t>A brief historical background:</a:t>
            </a:r>
          </a:p>
          <a:p>
            <a:pPr marL="631825" lvl="1" indent="-231775"/>
            <a:r>
              <a:rPr lang="en-US" sz="2400" dirty="0" smtClean="0">
                <a:solidFill>
                  <a:srgbClr val="32302A"/>
                </a:solidFill>
              </a:rPr>
              <a:t>The </a:t>
            </a:r>
            <a:r>
              <a:rPr lang="en-US" sz="2400" b="1" i="1" dirty="0" smtClean="0">
                <a:solidFill>
                  <a:srgbClr val="32302A"/>
                </a:solidFill>
              </a:rPr>
              <a:t>Keynesian</a:t>
            </a:r>
            <a:r>
              <a:rPr lang="en-US" sz="2400" dirty="0" smtClean="0">
                <a:solidFill>
                  <a:srgbClr val="32302A"/>
                </a:solidFill>
              </a:rPr>
              <a:t> view dominated during the 1950s and 1960s. </a:t>
            </a:r>
          </a:p>
          <a:p>
            <a:pPr marL="1031875" lvl="2" indent="-231775"/>
            <a:r>
              <a:rPr lang="en-US" sz="2400" dirty="0" smtClean="0">
                <a:solidFill>
                  <a:srgbClr val="32302A"/>
                </a:solidFill>
              </a:rPr>
              <a:t>Keynesians argued that money supply did not matter much. </a:t>
            </a:r>
          </a:p>
          <a:p>
            <a:pPr marL="631825" lvl="1" indent="-231775"/>
            <a:r>
              <a:rPr lang="en-US" sz="2400" b="1" i="1" dirty="0" smtClean="0">
                <a:solidFill>
                  <a:srgbClr val="32302A"/>
                </a:solidFill>
              </a:rPr>
              <a:t>Monetarists</a:t>
            </a:r>
            <a:r>
              <a:rPr lang="en-US" sz="2400" dirty="0" smtClean="0">
                <a:solidFill>
                  <a:srgbClr val="32302A"/>
                </a:solidFill>
              </a:rPr>
              <a:t> challenged the Keynesian view during the 1960s and 1970s. </a:t>
            </a:r>
          </a:p>
          <a:p>
            <a:pPr marL="1031875" lvl="2" indent="-231775"/>
            <a:r>
              <a:rPr lang="en-US" sz="2400" dirty="0" smtClean="0">
                <a:solidFill>
                  <a:srgbClr val="32302A"/>
                </a:solidFill>
              </a:rPr>
              <a:t>Monetarists argued that changes in the money supply caused both inflation and economic instability.</a:t>
            </a:r>
          </a:p>
          <a:p>
            <a:pPr marL="631825" lvl="1" indent="-231775"/>
            <a:r>
              <a:rPr lang="en-US" sz="2400" dirty="0" smtClean="0">
                <a:solidFill>
                  <a:srgbClr val="32302A"/>
                </a:solidFill>
              </a:rPr>
              <a:t>While minor disagreements remain, the </a:t>
            </a:r>
            <a:r>
              <a:rPr lang="en-US" sz="2400" b="1" i="1" dirty="0" smtClean="0">
                <a:solidFill>
                  <a:srgbClr val="32302A"/>
                </a:solidFill>
              </a:rPr>
              <a:t>modern view emerged </a:t>
            </a:r>
            <a:r>
              <a:rPr lang="en-US" sz="2400" dirty="0" smtClean="0">
                <a:solidFill>
                  <a:srgbClr val="32302A"/>
                </a:solidFill>
              </a:rPr>
              <a:t>from this debate.</a:t>
            </a:r>
          </a:p>
          <a:p>
            <a:pPr marL="1031875" lvl="2" indent="-231775"/>
            <a:r>
              <a:rPr lang="en-US" sz="2400" dirty="0" smtClean="0">
                <a:solidFill>
                  <a:srgbClr val="32302A"/>
                </a:solidFill>
              </a:rPr>
              <a:t>Modern Keynesians and monetarists agree that monetary policy exerts an important impact on the economy. The following slides present this modern view. </a:t>
            </a:r>
          </a:p>
        </p:txBody>
      </p:sp>
    </p:spTree>
    <p:extLst>
      <p:ext uri="{BB962C8B-B14F-4D97-AF65-F5344CB8AC3E}">
        <p14:creationId xmlns:p14="http://schemas.microsoft.com/office/powerpoint/2010/main" val="2084954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40968"/>
            <a:ext cx="8904855" cy="721004"/>
          </a:xfrm>
        </p:spPr>
        <p:txBody>
          <a:bodyPr/>
          <a:lstStyle/>
          <a:p>
            <a:r>
              <a:rPr lang="en-US" dirty="0"/>
              <a:t>Money and Inflation</a:t>
            </a:r>
            <a:endParaRPr lang="en-US" dirty="0" smtClean="0"/>
          </a:p>
        </p:txBody>
      </p:sp>
      <p:sp>
        <p:nvSpPr>
          <p:cNvPr id="3" name="Content Placeholder 2"/>
          <p:cNvSpPr>
            <a:spLocks noGrp="1"/>
          </p:cNvSpPr>
          <p:nvPr>
            <p:ph idx="1"/>
          </p:nvPr>
        </p:nvSpPr>
        <p:spPr>
          <a:xfrm>
            <a:off x="140675" y="1110186"/>
            <a:ext cx="8745417" cy="4306318"/>
          </a:xfrm>
        </p:spPr>
        <p:txBody>
          <a:bodyPr/>
          <a:lstStyle/>
          <a:p>
            <a:pPr marL="231775" indent="-231775"/>
            <a:r>
              <a:rPr lang="en-US" dirty="0">
                <a:solidFill>
                  <a:srgbClr val="32302A"/>
                </a:solidFill>
              </a:rPr>
              <a:t>The impact of monetary policy differs between the </a:t>
            </a:r>
            <a:r>
              <a:rPr lang="en-US" dirty="0" smtClean="0">
                <a:solidFill>
                  <a:srgbClr val="32302A"/>
                </a:solidFill>
              </a:rPr>
              <a:t/>
            </a:r>
            <a:br>
              <a:rPr lang="en-US" dirty="0" smtClean="0">
                <a:solidFill>
                  <a:srgbClr val="32302A"/>
                </a:solidFill>
              </a:rPr>
            </a:br>
            <a:r>
              <a:rPr lang="en-US" dirty="0" smtClean="0">
                <a:solidFill>
                  <a:srgbClr val="32302A"/>
                </a:solidFill>
              </a:rPr>
              <a:t>short-run </a:t>
            </a:r>
            <a:r>
              <a:rPr lang="en-US" dirty="0">
                <a:solidFill>
                  <a:srgbClr val="32302A"/>
                </a:solidFill>
              </a:rPr>
              <a:t>and </a:t>
            </a:r>
            <a:r>
              <a:rPr lang="en-US" dirty="0" smtClean="0">
                <a:solidFill>
                  <a:srgbClr val="32302A"/>
                </a:solidFill>
              </a:rPr>
              <a:t>the long-run</a:t>
            </a:r>
            <a:r>
              <a:rPr lang="en-US" dirty="0">
                <a:solidFill>
                  <a:srgbClr val="32302A"/>
                </a:solidFill>
              </a:rPr>
              <a:t>.</a:t>
            </a:r>
          </a:p>
          <a:p>
            <a:pPr marL="631825" lvl="1" indent="-231775"/>
            <a:r>
              <a:rPr lang="en-US" sz="2800" dirty="0">
                <a:solidFill>
                  <a:srgbClr val="32302A"/>
                </a:solidFill>
              </a:rPr>
              <a:t>In the </a:t>
            </a:r>
            <a:r>
              <a:rPr lang="en-US" sz="2800" i="1" u="sng" dirty="0">
                <a:solidFill>
                  <a:srgbClr val="32302A"/>
                </a:solidFill>
              </a:rPr>
              <a:t>short run</a:t>
            </a:r>
            <a:r>
              <a:rPr lang="en-US" sz="2800" dirty="0">
                <a:solidFill>
                  <a:srgbClr val="32302A"/>
                </a:solidFill>
              </a:rPr>
              <a:t>, shifts in monetary policy will affect real output and employment. </a:t>
            </a:r>
            <a:r>
              <a:rPr lang="en-US" sz="2800" dirty="0" smtClean="0">
                <a:solidFill>
                  <a:srgbClr val="32302A"/>
                </a:solidFill>
              </a:rPr>
              <a:t>A </a:t>
            </a:r>
            <a:r>
              <a:rPr lang="en-US" sz="2800" dirty="0">
                <a:solidFill>
                  <a:srgbClr val="32302A"/>
                </a:solidFill>
              </a:rPr>
              <a:t>shift toward monetary expansion will temporarily increase output, while a shift toward monetary restriction will reduce output.</a:t>
            </a:r>
          </a:p>
          <a:p>
            <a:pPr marL="631825" lvl="1" indent="-231775"/>
            <a:r>
              <a:rPr lang="en-US" sz="2800" dirty="0" smtClean="0">
                <a:solidFill>
                  <a:srgbClr val="32302A"/>
                </a:solidFill>
              </a:rPr>
              <a:t>But, </a:t>
            </a:r>
            <a:r>
              <a:rPr lang="en-US" sz="2800" dirty="0">
                <a:solidFill>
                  <a:srgbClr val="32302A"/>
                </a:solidFill>
              </a:rPr>
              <a:t>in the </a:t>
            </a:r>
            <a:r>
              <a:rPr lang="en-US" sz="2800" i="1" u="sng" dirty="0">
                <a:solidFill>
                  <a:srgbClr val="32302A"/>
                </a:solidFill>
              </a:rPr>
              <a:t>long-run</a:t>
            </a:r>
            <a:r>
              <a:rPr lang="en-US" sz="2800" dirty="0">
                <a:solidFill>
                  <a:srgbClr val="32302A"/>
                </a:solidFill>
              </a:rPr>
              <a:t>, monetary expansion will only lead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to </a:t>
            </a:r>
            <a:r>
              <a:rPr lang="en-US" sz="2800" dirty="0">
                <a:solidFill>
                  <a:srgbClr val="32302A"/>
                </a:solidFill>
              </a:rPr>
              <a:t>inflation. </a:t>
            </a:r>
            <a:r>
              <a:rPr lang="en-US" sz="2800" dirty="0" smtClean="0">
                <a:solidFill>
                  <a:srgbClr val="32302A"/>
                </a:solidFill>
              </a:rPr>
              <a:t>The </a:t>
            </a:r>
            <a:r>
              <a:rPr lang="en-US" sz="2800" dirty="0">
                <a:solidFill>
                  <a:srgbClr val="32302A"/>
                </a:solidFill>
              </a:rPr>
              <a:t>long-run impact of monetary policy is consistent with the quantity theory of money.</a:t>
            </a:r>
          </a:p>
        </p:txBody>
      </p:sp>
    </p:spTree>
    <p:extLst>
      <p:ext uri="{BB962C8B-B14F-4D97-AF65-F5344CB8AC3E}">
        <p14:creationId xmlns:p14="http://schemas.microsoft.com/office/powerpoint/2010/main" val="2140413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35511"/>
            <a:ext cx="8904855" cy="1014804"/>
          </a:xfrm>
        </p:spPr>
        <p:txBody>
          <a:bodyPr/>
          <a:lstStyle/>
          <a:p>
            <a:pPr>
              <a:lnSpc>
                <a:spcPts val="3000"/>
              </a:lnSpc>
            </a:pPr>
            <a:r>
              <a:rPr lang="en-US" sz="3400" dirty="0"/>
              <a:t>Money and Inflation</a:t>
            </a:r>
            <a:br>
              <a:rPr lang="en-US" sz="3400" dirty="0"/>
            </a:br>
            <a:r>
              <a:rPr lang="en-US" sz="3400" i="1" dirty="0"/>
              <a:t>– An International Comparison </a:t>
            </a:r>
            <a:r>
              <a:rPr lang="en-US" sz="3400" i="1" dirty="0" smtClean="0"/>
              <a:t>1990-2014</a:t>
            </a:r>
            <a:endParaRPr lang="en-US" sz="3400" i="1" dirty="0"/>
          </a:p>
        </p:txBody>
      </p:sp>
      <p:sp>
        <p:nvSpPr>
          <p:cNvPr id="61" name="Text Box 10"/>
          <p:cNvSpPr txBox="1">
            <a:spLocks noChangeArrowheads="1"/>
          </p:cNvSpPr>
          <p:nvPr/>
        </p:nvSpPr>
        <p:spPr bwMode="auto">
          <a:xfrm>
            <a:off x="73111" y="1299600"/>
            <a:ext cx="3310951" cy="507446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smtClean="0">
                <a:latin typeface="+mj-lt"/>
                <a:cs typeface="Times New Roman" pitchFamily="18" charset="0"/>
              </a:rPr>
              <a:t>The </a:t>
            </a:r>
            <a:r>
              <a:rPr lang="en-US" sz="2100" dirty="0">
                <a:latin typeface="+mj-lt"/>
                <a:cs typeface="Times New Roman" pitchFamily="18" charset="0"/>
              </a:rPr>
              <a:t>relationship </a:t>
            </a:r>
            <a:r>
              <a:rPr lang="en-US" sz="2100" dirty="0" smtClean="0">
                <a:latin typeface="+mj-lt"/>
                <a:cs typeface="Times New Roman" pitchFamily="18" charset="0"/>
              </a:rPr>
              <a:t>between the </a:t>
            </a:r>
            <a:r>
              <a:rPr lang="en-US" sz="2100" dirty="0">
                <a:latin typeface="+mj-lt"/>
                <a:cs typeface="Times New Roman" pitchFamily="18" charset="0"/>
              </a:rPr>
              <a:t>avg. annual </a:t>
            </a:r>
            <a:r>
              <a:rPr lang="en-US" sz="2100" dirty="0" smtClean="0">
                <a:latin typeface="+mj-lt"/>
                <a:cs typeface="Times New Roman" pitchFamily="18" charset="0"/>
              </a:rPr>
              <a:t>growth rate </a:t>
            </a:r>
            <a:r>
              <a:rPr lang="en-US" sz="2100" dirty="0">
                <a:latin typeface="+mj-lt"/>
                <a:cs typeface="Times New Roman" pitchFamily="18" charset="0"/>
              </a:rPr>
              <a:t>of the money </a:t>
            </a:r>
            <a:r>
              <a:rPr lang="en-US" sz="2100" dirty="0" smtClean="0">
                <a:latin typeface="+mj-lt"/>
                <a:cs typeface="Times New Roman" pitchFamily="18" charset="0"/>
              </a:rPr>
              <a:t>supply and </a:t>
            </a:r>
            <a:r>
              <a:rPr lang="en-US" sz="2100" dirty="0">
                <a:latin typeface="+mj-lt"/>
                <a:cs typeface="Times New Roman" pitchFamily="18" charset="0"/>
              </a:rPr>
              <a:t>the rate of </a:t>
            </a:r>
            <a:r>
              <a:rPr lang="en-US" sz="2100" dirty="0" smtClean="0">
                <a:latin typeface="+mj-lt"/>
                <a:cs typeface="Times New Roman" pitchFamily="18" charset="0"/>
              </a:rPr>
              <a:t>inflation is </a:t>
            </a:r>
            <a:r>
              <a:rPr lang="en-US" sz="2100" dirty="0">
                <a:latin typeface="+mj-lt"/>
                <a:cs typeface="Times New Roman" pitchFamily="18" charset="0"/>
              </a:rPr>
              <a:t>shown here for </a:t>
            </a:r>
            <a:r>
              <a:rPr lang="en-US" sz="2100" dirty="0" smtClean="0">
                <a:latin typeface="+mj-lt"/>
                <a:cs typeface="Times New Roman" pitchFamily="18" charset="0"/>
              </a:rPr>
              <a:t>the 1990-2014 </a:t>
            </a:r>
            <a:r>
              <a:rPr lang="en-US" sz="2100" dirty="0">
                <a:latin typeface="+mj-lt"/>
                <a:cs typeface="Times New Roman" pitchFamily="18" charset="0"/>
              </a:rPr>
              <a:t>period</a:t>
            </a:r>
            <a:r>
              <a:rPr lang="en-US" sz="2100" dirty="0" smtClean="0">
                <a:latin typeface="+mj-lt"/>
                <a:cs typeface="Times New Roman" pitchFamily="18" charset="0"/>
              </a:rPr>
              <a:t>.</a:t>
            </a:r>
          </a:p>
          <a:p>
            <a:pPr marL="115888" indent="-115888">
              <a:lnSpc>
                <a:spcPct val="90000"/>
              </a:lnSpc>
              <a:spcBef>
                <a:spcPct val="50000"/>
              </a:spcBef>
              <a:buFontTx/>
              <a:buChar char="•"/>
            </a:pPr>
            <a:r>
              <a:rPr lang="en-US" sz="2100" dirty="0" smtClean="0">
                <a:latin typeface="+mj-lt"/>
                <a:cs typeface="Times New Roman" pitchFamily="18" charset="0"/>
              </a:rPr>
              <a:t>The </a:t>
            </a:r>
            <a:r>
              <a:rPr lang="en-US" sz="2100" dirty="0">
                <a:latin typeface="+mj-lt"/>
                <a:cs typeface="Times New Roman" pitchFamily="18" charset="0"/>
              </a:rPr>
              <a:t>relationship </a:t>
            </a:r>
            <a:r>
              <a:rPr lang="en-US" sz="2100" dirty="0" smtClean="0">
                <a:latin typeface="+mj-lt"/>
                <a:cs typeface="Times New Roman" pitchFamily="18" charset="0"/>
              </a:rPr>
              <a:t>between the </a:t>
            </a:r>
            <a:r>
              <a:rPr lang="en-US" sz="2100" dirty="0">
                <a:latin typeface="+mj-lt"/>
                <a:cs typeface="Times New Roman" pitchFamily="18" charset="0"/>
              </a:rPr>
              <a:t>two is clear: </a:t>
            </a:r>
            <a:r>
              <a:rPr lang="en-US" sz="2100" b="1" i="1" dirty="0" smtClean="0">
                <a:solidFill>
                  <a:schemeClr val="bg2">
                    <a:lumMod val="25000"/>
                  </a:schemeClr>
                </a:solidFill>
                <a:latin typeface="+mj-lt"/>
                <a:cs typeface="Times New Roman" pitchFamily="18" charset="0"/>
              </a:rPr>
              <a:t>higher rates </a:t>
            </a:r>
            <a:r>
              <a:rPr lang="en-US" sz="2100" b="1" i="1" dirty="0">
                <a:solidFill>
                  <a:schemeClr val="bg2">
                    <a:lumMod val="25000"/>
                  </a:schemeClr>
                </a:solidFill>
                <a:latin typeface="+mj-lt"/>
                <a:cs typeface="Times New Roman" pitchFamily="18" charset="0"/>
              </a:rPr>
              <a:t>of money </a:t>
            </a:r>
            <a:r>
              <a:rPr lang="en-US" sz="2100" b="1" i="1" dirty="0" smtClean="0">
                <a:solidFill>
                  <a:schemeClr val="bg2">
                    <a:lumMod val="25000"/>
                  </a:schemeClr>
                </a:solidFill>
                <a:latin typeface="+mj-lt"/>
                <a:cs typeface="Times New Roman" pitchFamily="18" charset="0"/>
              </a:rPr>
              <a:t>growth lead </a:t>
            </a:r>
            <a:r>
              <a:rPr lang="en-US" sz="2100" b="1" i="1" dirty="0">
                <a:solidFill>
                  <a:schemeClr val="bg2">
                    <a:lumMod val="25000"/>
                  </a:schemeClr>
                </a:solidFill>
                <a:latin typeface="+mj-lt"/>
                <a:cs typeface="Times New Roman" pitchFamily="18" charset="0"/>
              </a:rPr>
              <a:t>to higher rates </a:t>
            </a:r>
            <a:r>
              <a:rPr lang="en-US" sz="2100" b="1" i="1" dirty="0" smtClean="0">
                <a:solidFill>
                  <a:schemeClr val="bg2">
                    <a:lumMod val="25000"/>
                  </a:schemeClr>
                </a:solidFill>
                <a:latin typeface="+mj-lt"/>
                <a:cs typeface="Times New Roman" pitchFamily="18" charset="0"/>
              </a:rPr>
              <a:t>of inflation</a:t>
            </a:r>
            <a:r>
              <a:rPr lang="en-US" sz="2100" dirty="0">
                <a:latin typeface="+mj-lt"/>
                <a:cs typeface="Times New Roman" pitchFamily="18" charset="0"/>
              </a:rPr>
              <a:t>.</a:t>
            </a:r>
          </a:p>
          <a:p>
            <a:pPr marL="117475">
              <a:lnSpc>
                <a:spcPct val="90000"/>
              </a:lnSpc>
              <a:spcBef>
                <a:spcPct val="50000"/>
              </a:spcBef>
            </a:pPr>
            <a:r>
              <a:rPr lang="en-US" sz="2100" b="1" i="1" dirty="0">
                <a:latin typeface="+mj-lt"/>
                <a:cs typeface="Times New Roman" pitchFamily="18" charset="0"/>
              </a:rPr>
              <a:t>Note:</a:t>
            </a:r>
            <a:r>
              <a:rPr lang="en-US" sz="2100" i="1" dirty="0">
                <a:latin typeface="+mj-lt"/>
                <a:cs typeface="Times New Roman" pitchFamily="18" charset="0"/>
              </a:rPr>
              <a:t>  </a:t>
            </a:r>
            <a:r>
              <a:rPr lang="en-US" sz="2100" i="1" dirty="0" smtClean="0">
                <a:latin typeface="+mj-lt"/>
                <a:cs typeface="Times New Roman" pitchFamily="18" charset="0"/>
              </a:rPr>
              <a:t/>
            </a:r>
            <a:br>
              <a:rPr lang="en-US" sz="2100" i="1" dirty="0" smtClean="0">
                <a:latin typeface="+mj-lt"/>
                <a:cs typeface="Times New Roman" pitchFamily="18" charset="0"/>
              </a:rPr>
            </a:br>
            <a:r>
              <a:rPr lang="en-US" sz="2100" i="1" dirty="0" smtClean="0">
                <a:latin typeface="+mj-lt"/>
                <a:cs typeface="Times New Roman" pitchFamily="18" charset="0"/>
              </a:rPr>
              <a:t>Money </a:t>
            </a:r>
            <a:r>
              <a:rPr lang="en-US" sz="2100" i="1" dirty="0">
                <a:latin typeface="+mj-lt"/>
                <a:cs typeface="Times New Roman" pitchFamily="18" charset="0"/>
              </a:rPr>
              <a:t>supply data are the actual growth rate of </a:t>
            </a:r>
            <a:r>
              <a:rPr lang="en-US" sz="2100" i="1" dirty="0" smtClean="0">
                <a:latin typeface="+mj-lt"/>
                <a:cs typeface="Times New Roman" pitchFamily="18" charset="0"/>
              </a:rPr>
              <a:t>the </a:t>
            </a:r>
            <a:r>
              <a:rPr lang="en-US" sz="2100" i="1" dirty="0">
                <a:latin typeface="+mj-lt"/>
                <a:cs typeface="Times New Roman" pitchFamily="18" charset="0"/>
              </a:rPr>
              <a:t>money supply minus </a:t>
            </a:r>
            <a:r>
              <a:rPr lang="en-US" sz="2100" i="1" dirty="0" smtClean="0">
                <a:latin typeface="+mj-lt"/>
                <a:cs typeface="Times New Roman" pitchFamily="18" charset="0"/>
              </a:rPr>
              <a:t>the </a:t>
            </a:r>
            <a:r>
              <a:rPr lang="en-US" sz="2100" i="1" dirty="0">
                <a:latin typeface="+mj-lt"/>
                <a:cs typeface="Times New Roman" pitchFamily="18" charset="0"/>
              </a:rPr>
              <a:t>growth rate of real GDP.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300" y="1104900"/>
            <a:ext cx="5457527" cy="5486400"/>
          </a:xfrm>
          <a:prstGeom prst="roundRect">
            <a:avLst>
              <a:gd name="adj" fmla="val 2896"/>
            </a:avLst>
          </a:prstGeom>
          <a:ln>
            <a:solidFill>
              <a:schemeClr val="tx1"/>
            </a:solidFill>
          </a:ln>
          <a:effectLst>
            <a:outerShdw blurRad="50800" dist="76200" dir="2700000" algn="tl" rotWithShape="0">
              <a:prstClr val="black">
                <a:alpha val="40000"/>
              </a:prstClr>
            </a:outerShdw>
          </a:effectLst>
        </p:spPr>
      </p:pic>
      <p:sp>
        <p:nvSpPr>
          <p:cNvPr id="10" name="TextBox 9"/>
          <p:cNvSpPr txBox="1"/>
          <p:nvPr/>
        </p:nvSpPr>
        <p:spPr>
          <a:xfrm rot="16200000">
            <a:off x="2913717" y="3484659"/>
            <a:ext cx="1603324" cy="400110"/>
          </a:xfrm>
          <a:prstGeom prst="rect">
            <a:avLst/>
          </a:prstGeom>
          <a:noFill/>
        </p:spPr>
        <p:txBody>
          <a:bodyPr wrap="none" rtlCol="0">
            <a:spAutoFit/>
          </a:bodyPr>
          <a:lstStyle/>
          <a:p>
            <a:pPr algn="ctr"/>
            <a:r>
              <a:rPr lang="en-US" sz="1000" dirty="0" smtClean="0"/>
              <a:t>Rate of inflation per year</a:t>
            </a:r>
          </a:p>
          <a:p>
            <a:pPr algn="ctr"/>
            <a:r>
              <a:rPr lang="en-US" sz="1000" dirty="0" smtClean="0"/>
              <a:t>(percent, logarithmic scale)</a:t>
            </a:r>
            <a:endParaRPr lang="en-US" sz="1000" dirty="0"/>
          </a:p>
        </p:txBody>
      </p:sp>
    </p:spTree>
    <p:extLst>
      <p:ext uri="{BB962C8B-B14F-4D97-AF65-F5344CB8AC3E}">
        <p14:creationId xmlns:p14="http://schemas.microsoft.com/office/powerpoint/2010/main" val="1688502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7490"/>
            <a:ext cx="8904855" cy="963215"/>
          </a:xfrm>
        </p:spPr>
        <p:txBody>
          <a:bodyPr/>
          <a:lstStyle/>
          <a:p>
            <a:pPr>
              <a:lnSpc>
                <a:spcPts val="3500"/>
              </a:lnSpc>
            </a:pPr>
            <a:r>
              <a:rPr lang="en-US" dirty="0"/>
              <a:t>Time Lags, Monetary Shifts, </a:t>
            </a:r>
            <a:r>
              <a:rPr lang="en-US" dirty="0" smtClean="0"/>
              <a:t/>
            </a:r>
            <a:br>
              <a:rPr lang="en-US" dirty="0" smtClean="0"/>
            </a:br>
            <a:r>
              <a:rPr lang="en-US" dirty="0" smtClean="0"/>
              <a:t>and </a:t>
            </a:r>
            <a:r>
              <a:rPr lang="en-US" dirty="0"/>
              <a:t>Economic Stability</a:t>
            </a:r>
            <a:endParaRPr lang="en-US" dirty="0" smtClean="0"/>
          </a:p>
        </p:txBody>
      </p:sp>
      <p:sp>
        <p:nvSpPr>
          <p:cNvPr id="3" name="Content Placeholder 2"/>
          <p:cNvSpPr>
            <a:spLocks noGrp="1"/>
          </p:cNvSpPr>
          <p:nvPr>
            <p:ph idx="1"/>
          </p:nvPr>
        </p:nvSpPr>
        <p:spPr>
          <a:xfrm>
            <a:off x="140675" y="1108466"/>
            <a:ext cx="8883750" cy="3275779"/>
          </a:xfrm>
        </p:spPr>
        <p:txBody>
          <a:bodyPr/>
          <a:lstStyle/>
          <a:p>
            <a:pPr marL="231775" indent="-231775"/>
            <a:r>
              <a:rPr lang="en-US" dirty="0">
                <a:solidFill>
                  <a:srgbClr val="32302A"/>
                </a:solidFill>
              </a:rPr>
              <a:t>While the Fed can institute policy changes rapidly, there will </a:t>
            </a:r>
            <a:r>
              <a:rPr lang="en-US" dirty="0" smtClean="0">
                <a:solidFill>
                  <a:srgbClr val="32302A"/>
                </a:solidFill>
              </a:rPr>
              <a:t>be </a:t>
            </a:r>
            <a:r>
              <a:rPr lang="en-US" dirty="0">
                <a:solidFill>
                  <a:srgbClr val="32302A"/>
                </a:solidFill>
              </a:rPr>
              <a:t>a time lag before the change exerts much impact on output </a:t>
            </a:r>
            <a:r>
              <a:rPr lang="en-US" dirty="0" smtClean="0">
                <a:solidFill>
                  <a:srgbClr val="32302A"/>
                </a:solidFill>
              </a:rPr>
              <a:t>and </a:t>
            </a:r>
            <a:r>
              <a:rPr lang="en-US" dirty="0">
                <a:solidFill>
                  <a:srgbClr val="32302A"/>
                </a:solidFill>
              </a:rPr>
              <a:t>prices.  </a:t>
            </a:r>
          </a:p>
          <a:p>
            <a:pPr marL="631825" lvl="1" indent="-231775"/>
            <a:r>
              <a:rPr lang="en-US" sz="2800" dirty="0">
                <a:solidFill>
                  <a:srgbClr val="32302A"/>
                </a:solidFill>
              </a:rPr>
              <a:t>This time lag is estimated to be 6 to 18 months in the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case </a:t>
            </a:r>
            <a:r>
              <a:rPr lang="en-US" sz="2800" dirty="0">
                <a:solidFill>
                  <a:srgbClr val="32302A"/>
                </a:solidFill>
              </a:rPr>
              <a:t>of output.</a:t>
            </a:r>
          </a:p>
          <a:p>
            <a:pPr marL="631825" lvl="1" indent="-231775"/>
            <a:r>
              <a:rPr lang="en-US" sz="2800" dirty="0">
                <a:solidFill>
                  <a:srgbClr val="32302A"/>
                </a:solidFill>
              </a:rPr>
              <a:t>In the case of the price level, the lag is estimated to be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12 </a:t>
            </a:r>
            <a:r>
              <a:rPr lang="en-US" sz="2800" dirty="0">
                <a:solidFill>
                  <a:srgbClr val="32302A"/>
                </a:solidFill>
              </a:rPr>
              <a:t>to 30 months.</a:t>
            </a:r>
          </a:p>
        </p:txBody>
      </p:sp>
    </p:spTree>
    <p:extLst>
      <p:ext uri="{BB962C8B-B14F-4D97-AF65-F5344CB8AC3E}">
        <p14:creationId xmlns:p14="http://schemas.microsoft.com/office/powerpoint/2010/main" val="259672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67689"/>
            <a:ext cx="7772400" cy="742188"/>
          </a:xfrm>
        </p:spPr>
        <p:txBody>
          <a:bodyPr anchor="ctr"/>
          <a:lstStyle/>
          <a:p>
            <a:pPr>
              <a:lnSpc>
                <a:spcPts val="4000"/>
              </a:lnSpc>
            </a:pPr>
            <a:r>
              <a:rPr lang="en-US" dirty="0" smtClean="0"/>
              <a:t>Money, Economic Stability, and Proper Monetary Policy</a:t>
            </a:r>
            <a:endParaRPr lang="en-US" dirty="0"/>
          </a:p>
        </p:txBody>
      </p:sp>
    </p:spTree>
    <p:extLst>
      <p:ext uri="{BB962C8B-B14F-4D97-AF65-F5344CB8AC3E}">
        <p14:creationId xmlns:p14="http://schemas.microsoft.com/office/powerpoint/2010/main" val="2589333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34"/>
            <a:ext cx="8904855" cy="1181155"/>
          </a:xfrm>
        </p:spPr>
        <p:txBody>
          <a:bodyPr/>
          <a:lstStyle/>
          <a:p>
            <a:pPr>
              <a:lnSpc>
                <a:spcPts val="4000"/>
              </a:lnSpc>
            </a:pPr>
            <a:r>
              <a:rPr lang="en-US" dirty="0"/>
              <a:t>Two </a:t>
            </a:r>
            <a:r>
              <a:rPr lang="en-US" dirty="0" smtClean="0"/>
              <a:t>Important Points </a:t>
            </a:r>
            <a:br>
              <a:rPr lang="en-US" dirty="0" smtClean="0"/>
            </a:br>
            <a:r>
              <a:rPr lang="en-US" dirty="0" smtClean="0"/>
              <a:t>About Monetary Policy</a:t>
            </a:r>
          </a:p>
        </p:txBody>
      </p:sp>
      <p:sp>
        <p:nvSpPr>
          <p:cNvPr id="3" name="Content Placeholder 2"/>
          <p:cNvSpPr>
            <a:spLocks noGrp="1"/>
          </p:cNvSpPr>
          <p:nvPr>
            <p:ph idx="1"/>
          </p:nvPr>
        </p:nvSpPr>
        <p:spPr>
          <a:xfrm>
            <a:off x="140675" y="1110185"/>
            <a:ext cx="8883750" cy="4359106"/>
          </a:xfrm>
        </p:spPr>
        <p:txBody>
          <a:bodyPr/>
          <a:lstStyle/>
          <a:p>
            <a:pPr marL="231775" indent="-231775"/>
            <a:r>
              <a:rPr lang="en-US" dirty="0">
                <a:solidFill>
                  <a:srgbClr val="32302A"/>
                </a:solidFill>
              </a:rPr>
              <a:t>Expansionary monetary policy cannot loosen the bonds </a:t>
            </a:r>
            <a:r>
              <a:rPr lang="en-US" dirty="0" smtClean="0">
                <a:solidFill>
                  <a:srgbClr val="32302A"/>
                </a:solidFill>
              </a:rPr>
              <a:t/>
            </a:r>
            <a:br>
              <a:rPr lang="en-US" dirty="0" smtClean="0">
                <a:solidFill>
                  <a:srgbClr val="32302A"/>
                </a:solidFill>
              </a:rPr>
            </a:br>
            <a:r>
              <a:rPr lang="en-US" dirty="0" smtClean="0">
                <a:solidFill>
                  <a:srgbClr val="32302A"/>
                </a:solidFill>
              </a:rPr>
              <a:t>of </a:t>
            </a:r>
            <a:r>
              <a:rPr lang="en-US" dirty="0">
                <a:solidFill>
                  <a:srgbClr val="32302A"/>
                </a:solidFill>
              </a:rPr>
              <a:t>scarcity and therefore it cannot </a:t>
            </a:r>
            <a:r>
              <a:rPr lang="en-US" dirty="0" smtClean="0">
                <a:solidFill>
                  <a:srgbClr val="32302A"/>
                </a:solidFill>
              </a:rPr>
              <a:t>increase the long-term growth rate of an economy. </a:t>
            </a:r>
            <a:r>
              <a:rPr lang="en-US" i="1" dirty="0" smtClean="0">
                <a:solidFill>
                  <a:srgbClr val="32302A"/>
                </a:solidFill>
              </a:rPr>
              <a:t>Rapid </a:t>
            </a:r>
            <a:r>
              <a:rPr lang="en-US" i="1" dirty="0">
                <a:solidFill>
                  <a:srgbClr val="32302A"/>
                </a:solidFill>
              </a:rPr>
              <a:t>growth of the money supply will </a:t>
            </a:r>
            <a:r>
              <a:rPr lang="en-US" i="1" dirty="0" smtClean="0">
                <a:solidFill>
                  <a:srgbClr val="32302A"/>
                </a:solidFill>
              </a:rPr>
              <a:t/>
            </a:r>
            <a:br>
              <a:rPr lang="en-US" i="1" dirty="0" smtClean="0">
                <a:solidFill>
                  <a:srgbClr val="32302A"/>
                </a:solidFill>
              </a:rPr>
            </a:br>
            <a:r>
              <a:rPr lang="en-US" i="1" dirty="0" smtClean="0">
                <a:solidFill>
                  <a:srgbClr val="32302A"/>
                </a:solidFill>
              </a:rPr>
              <a:t>lead </a:t>
            </a:r>
            <a:r>
              <a:rPr lang="en-US" i="1" dirty="0">
                <a:solidFill>
                  <a:srgbClr val="32302A"/>
                </a:solidFill>
              </a:rPr>
              <a:t>to inflation.</a:t>
            </a:r>
          </a:p>
          <a:p>
            <a:pPr marL="231775" indent="-231775"/>
            <a:r>
              <a:rPr lang="en-US" dirty="0">
                <a:solidFill>
                  <a:srgbClr val="32302A"/>
                </a:solidFill>
              </a:rPr>
              <a:t>Shifts in monetary policy will influence the general level </a:t>
            </a:r>
            <a:r>
              <a:rPr lang="en-US" dirty="0" smtClean="0">
                <a:solidFill>
                  <a:srgbClr val="32302A"/>
                </a:solidFill>
              </a:rPr>
              <a:t/>
            </a:r>
            <a:br>
              <a:rPr lang="en-US" dirty="0" smtClean="0">
                <a:solidFill>
                  <a:srgbClr val="32302A"/>
                </a:solidFill>
              </a:rPr>
            </a:br>
            <a:r>
              <a:rPr lang="en-US" dirty="0" smtClean="0">
                <a:solidFill>
                  <a:srgbClr val="32302A"/>
                </a:solidFill>
              </a:rPr>
              <a:t>of </a:t>
            </a:r>
            <a:r>
              <a:rPr lang="en-US" dirty="0">
                <a:solidFill>
                  <a:srgbClr val="32302A"/>
                </a:solidFill>
              </a:rPr>
              <a:t>prices and real output only after time lags that are long </a:t>
            </a:r>
            <a:r>
              <a:rPr lang="en-US" dirty="0" smtClean="0">
                <a:solidFill>
                  <a:srgbClr val="32302A"/>
                </a:solidFill>
              </a:rPr>
              <a:t/>
            </a:r>
            <a:br>
              <a:rPr lang="en-US" dirty="0" smtClean="0">
                <a:solidFill>
                  <a:srgbClr val="32302A"/>
                </a:solidFill>
              </a:rPr>
            </a:br>
            <a:r>
              <a:rPr lang="en-US" dirty="0" smtClean="0">
                <a:solidFill>
                  <a:srgbClr val="32302A"/>
                </a:solidFill>
              </a:rPr>
              <a:t>and </a:t>
            </a:r>
            <a:r>
              <a:rPr lang="en-US" dirty="0">
                <a:solidFill>
                  <a:srgbClr val="32302A"/>
                </a:solidFill>
              </a:rPr>
              <a:t>variable.</a:t>
            </a:r>
          </a:p>
        </p:txBody>
      </p:sp>
    </p:spTree>
    <p:extLst>
      <p:ext uri="{BB962C8B-B14F-4D97-AF65-F5344CB8AC3E}">
        <p14:creationId xmlns:p14="http://schemas.microsoft.com/office/powerpoint/2010/main" val="1327786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8376"/>
            <a:ext cx="8904855" cy="1071745"/>
          </a:xfrm>
        </p:spPr>
        <p:txBody>
          <a:bodyPr/>
          <a:lstStyle/>
          <a:p>
            <a:pPr>
              <a:lnSpc>
                <a:spcPts val="3500"/>
              </a:lnSpc>
            </a:pPr>
            <a:r>
              <a:rPr lang="en-US" dirty="0"/>
              <a:t>Why Proper Timing </a:t>
            </a:r>
            <a:r>
              <a:rPr lang="en-US" dirty="0" smtClean="0"/>
              <a:t>of Monetary </a:t>
            </a:r>
            <a:br>
              <a:rPr lang="en-US" dirty="0" smtClean="0"/>
            </a:br>
            <a:r>
              <a:rPr lang="en-US" dirty="0" smtClean="0"/>
              <a:t>Policy </a:t>
            </a:r>
            <a:r>
              <a:rPr lang="en-US" dirty="0"/>
              <a:t>Changes </a:t>
            </a:r>
            <a:r>
              <a:rPr lang="en-US" dirty="0" smtClean="0"/>
              <a:t>is Difficult</a:t>
            </a:r>
          </a:p>
        </p:txBody>
      </p:sp>
      <p:sp>
        <p:nvSpPr>
          <p:cNvPr id="3" name="Content Placeholder 2"/>
          <p:cNvSpPr>
            <a:spLocks noGrp="1"/>
          </p:cNvSpPr>
          <p:nvPr>
            <p:ph idx="1"/>
          </p:nvPr>
        </p:nvSpPr>
        <p:spPr>
          <a:xfrm>
            <a:off x="140674" y="1110185"/>
            <a:ext cx="8883749" cy="4664314"/>
          </a:xfrm>
        </p:spPr>
        <p:txBody>
          <a:bodyPr/>
          <a:lstStyle/>
          <a:p>
            <a:pPr marL="231775" indent="-231775"/>
            <a:r>
              <a:rPr lang="en-US" dirty="0">
                <a:solidFill>
                  <a:srgbClr val="32302A"/>
                </a:solidFill>
              </a:rPr>
              <a:t>The long and variable time lags between a monetary policy shift and their impact on the economy will make </a:t>
            </a:r>
            <a:r>
              <a:rPr lang="en-US" dirty="0" smtClean="0">
                <a:solidFill>
                  <a:srgbClr val="32302A"/>
                </a:solidFill>
              </a:rPr>
              <a:t/>
            </a:r>
            <a:br>
              <a:rPr lang="en-US" dirty="0" smtClean="0">
                <a:solidFill>
                  <a:srgbClr val="32302A"/>
                </a:solidFill>
              </a:rPr>
            </a:br>
            <a:r>
              <a:rPr lang="en-US" dirty="0" smtClean="0">
                <a:solidFill>
                  <a:srgbClr val="32302A"/>
                </a:solidFill>
              </a:rPr>
              <a:t>it </a:t>
            </a:r>
            <a:r>
              <a:rPr lang="en-US" dirty="0">
                <a:solidFill>
                  <a:srgbClr val="32302A"/>
                </a:solidFill>
              </a:rPr>
              <a:t>difficult </a:t>
            </a:r>
            <a:r>
              <a:rPr lang="en-US" dirty="0" smtClean="0">
                <a:solidFill>
                  <a:srgbClr val="32302A"/>
                </a:solidFill>
              </a:rPr>
              <a:t>for </a:t>
            </a:r>
            <a:r>
              <a:rPr lang="en-US" dirty="0">
                <a:solidFill>
                  <a:srgbClr val="32302A"/>
                </a:solidFill>
              </a:rPr>
              <a:t>policy-makers to institute changes in a manner that will promote economic stability.</a:t>
            </a:r>
          </a:p>
          <a:p>
            <a:pPr marL="231775" indent="-231775"/>
            <a:r>
              <a:rPr lang="en-US" dirty="0">
                <a:solidFill>
                  <a:srgbClr val="32302A"/>
                </a:solidFill>
              </a:rPr>
              <a:t>Given our limited forecasting ability, policy errors are likely.</a:t>
            </a:r>
          </a:p>
          <a:p>
            <a:pPr marL="231775" indent="-231775"/>
            <a:r>
              <a:rPr lang="en-US" dirty="0">
                <a:solidFill>
                  <a:srgbClr val="32302A"/>
                </a:solidFill>
              </a:rPr>
              <a:t>If monetary policy makers are constantly shifting back </a:t>
            </a:r>
            <a:r>
              <a:rPr lang="en-US" dirty="0" smtClean="0">
                <a:solidFill>
                  <a:srgbClr val="32302A"/>
                </a:solidFill>
              </a:rPr>
              <a:t/>
            </a:r>
            <a:br>
              <a:rPr lang="en-US" dirty="0" smtClean="0">
                <a:solidFill>
                  <a:srgbClr val="32302A"/>
                </a:solidFill>
              </a:rPr>
            </a:br>
            <a:r>
              <a:rPr lang="en-US" dirty="0" smtClean="0">
                <a:solidFill>
                  <a:srgbClr val="32302A"/>
                </a:solidFill>
              </a:rPr>
              <a:t>and </a:t>
            </a:r>
            <a:r>
              <a:rPr lang="en-US" dirty="0">
                <a:solidFill>
                  <a:srgbClr val="32302A"/>
                </a:solidFill>
              </a:rPr>
              <a:t>forth, policy errors will occur. </a:t>
            </a:r>
            <a:r>
              <a:rPr lang="en-US" dirty="0" smtClean="0">
                <a:solidFill>
                  <a:srgbClr val="32302A"/>
                </a:solidFill>
              </a:rPr>
              <a:t>Thus</a:t>
            </a:r>
            <a:r>
              <a:rPr lang="en-US" dirty="0">
                <a:solidFill>
                  <a:srgbClr val="32302A"/>
                </a:solidFill>
              </a:rPr>
              <a:t>, constant policy shifts are likely to generate instability rather than stability.  Historically this has been the case. </a:t>
            </a:r>
          </a:p>
        </p:txBody>
      </p:sp>
    </p:spTree>
    <p:extLst>
      <p:ext uri="{BB962C8B-B14F-4D97-AF65-F5344CB8AC3E}">
        <p14:creationId xmlns:p14="http://schemas.microsoft.com/office/powerpoint/2010/main" val="2996486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8918"/>
            <a:ext cx="8904855" cy="735418"/>
          </a:xfrm>
        </p:spPr>
        <p:txBody>
          <a:bodyPr/>
          <a:lstStyle/>
          <a:p>
            <a:r>
              <a:rPr lang="en-US" dirty="0" smtClean="0"/>
              <a:t>Keys </a:t>
            </a:r>
            <a:r>
              <a:rPr lang="en-US" dirty="0"/>
              <a:t>to </a:t>
            </a:r>
            <a:r>
              <a:rPr lang="en-US" dirty="0" smtClean="0"/>
              <a:t>Prosperity: Price </a:t>
            </a:r>
            <a:r>
              <a:rPr lang="en-US" dirty="0"/>
              <a:t>Stability </a:t>
            </a:r>
          </a:p>
        </p:txBody>
      </p:sp>
      <p:sp>
        <p:nvSpPr>
          <p:cNvPr id="3" name="Content Placeholder 2"/>
          <p:cNvSpPr>
            <a:spLocks noGrp="1"/>
          </p:cNvSpPr>
          <p:nvPr>
            <p:ph idx="1"/>
          </p:nvPr>
        </p:nvSpPr>
        <p:spPr>
          <a:xfrm>
            <a:off x="140675" y="1110184"/>
            <a:ext cx="6219938" cy="1793307"/>
          </a:xfrm>
        </p:spPr>
        <p:txBody>
          <a:bodyPr/>
          <a:lstStyle/>
          <a:p>
            <a:pPr marL="231775" indent="-231775"/>
            <a:r>
              <a:rPr lang="en-US" dirty="0">
                <a:solidFill>
                  <a:srgbClr val="32302A"/>
                </a:solidFill>
              </a:rPr>
              <a:t>Monetary policy that provides </a:t>
            </a:r>
            <a:r>
              <a:rPr lang="en-US" b="1" i="1" dirty="0">
                <a:solidFill>
                  <a:srgbClr val="32302A"/>
                </a:solidFill>
              </a:rPr>
              <a:t>approximate price </a:t>
            </a:r>
            <a:r>
              <a:rPr lang="en-US" b="1" i="1" dirty="0" smtClean="0">
                <a:solidFill>
                  <a:srgbClr val="32302A"/>
                </a:solidFill>
              </a:rPr>
              <a:t>stability</a:t>
            </a:r>
            <a:r>
              <a:rPr lang="en-US" dirty="0">
                <a:solidFill>
                  <a:srgbClr val="32302A"/>
                </a:solidFill>
              </a:rPr>
              <a:t> </a:t>
            </a:r>
            <a:r>
              <a:rPr lang="en-US" dirty="0" smtClean="0">
                <a:solidFill>
                  <a:srgbClr val="32302A"/>
                </a:solidFill>
              </a:rPr>
              <a:t>(persistently </a:t>
            </a:r>
            <a:r>
              <a:rPr lang="en-US" dirty="0">
                <a:solidFill>
                  <a:srgbClr val="32302A"/>
                </a:solidFill>
              </a:rPr>
              <a:t>low rates of </a:t>
            </a:r>
            <a:r>
              <a:rPr lang="en-US" dirty="0" smtClean="0">
                <a:solidFill>
                  <a:srgbClr val="32302A"/>
                </a:solidFill>
              </a:rPr>
              <a:t>inflation) is the </a:t>
            </a:r>
            <a:r>
              <a:rPr lang="en-US" dirty="0">
                <a:solidFill>
                  <a:srgbClr val="32302A"/>
                </a:solidFill>
              </a:rPr>
              <a:t>key to sound stabilization policy</a:t>
            </a:r>
            <a:r>
              <a:rPr lang="en-US" dirty="0" smtClean="0">
                <a:solidFill>
                  <a:srgbClr val="32302A"/>
                </a:solidFill>
              </a:rPr>
              <a:t>.</a:t>
            </a:r>
            <a:endParaRPr lang="en-US" dirty="0">
              <a:solidFill>
                <a:srgbClr val="32302A"/>
              </a:solidFill>
            </a:endParaRPr>
          </a:p>
        </p:txBody>
      </p:sp>
      <p:pic>
        <p:nvPicPr>
          <p:cNvPr id="4" name="Picture 3"/>
          <p:cNvPicPr>
            <a:picLocks noChangeAspect="1"/>
          </p:cNvPicPr>
          <p:nvPr/>
        </p:nvPicPr>
        <p:blipFill>
          <a:blip r:embed="rId2"/>
          <a:stretch>
            <a:fillRect/>
          </a:stretch>
        </p:blipFill>
        <p:spPr>
          <a:xfrm>
            <a:off x="6360613" y="1253647"/>
            <a:ext cx="2486025" cy="1371600"/>
          </a:xfrm>
          <a:prstGeom prst="roundRect">
            <a:avLst>
              <a:gd name="adj" fmla="val 8448"/>
            </a:avLst>
          </a:prstGeom>
          <a:effectLst>
            <a:outerShdw blurRad="50800" dist="76200" dir="2700000" algn="tl" rotWithShape="0">
              <a:prstClr val="black">
                <a:alpha val="40000"/>
              </a:prstClr>
            </a:outerShdw>
          </a:effectLst>
        </p:spPr>
      </p:pic>
      <p:sp>
        <p:nvSpPr>
          <p:cNvPr id="5" name="Content Placeholder 2"/>
          <p:cNvSpPr txBox="1">
            <a:spLocks/>
          </p:cNvSpPr>
          <p:nvPr/>
        </p:nvSpPr>
        <p:spPr>
          <a:xfrm>
            <a:off x="142763" y="2903491"/>
            <a:ext cx="8883750" cy="3660148"/>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dirty="0" smtClean="0">
                <a:solidFill>
                  <a:srgbClr val="32302A"/>
                </a:solidFill>
              </a:rPr>
              <a:t>Modern living standards are the result of gains from trade, specialization, division of labor, and mass production processes. </a:t>
            </a:r>
            <a:r>
              <a:rPr lang="en-US" i="1" dirty="0" smtClean="0">
                <a:solidFill>
                  <a:srgbClr val="32302A"/>
                </a:solidFill>
              </a:rPr>
              <a:t>Price stability will facilitate the smooth operation of the pricing system and the realization of these gains.</a:t>
            </a:r>
            <a:r>
              <a:rPr lang="en-US" dirty="0" smtClean="0">
                <a:solidFill>
                  <a:srgbClr val="32302A"/>
                </a:solidFill>
              </a:rPr>
              <a:t> </a:t>
            </a:r>
          </a:p>
          <a:p>
            <a:pPr marL="231775" indent="-231775"/>
            <a:r>
              <a:rPr lang="en-US" dirty="0" smtClean="0">
                <a:solidFill>
                  <a:srgbClr val="32302A"/>
                </a:solidFill>
              </a:rPr>
              <a:t>In contrast, high and variable rates of inflation create uncertainty, distort relative prices, and reduce the efficiency of markets. </a:t>
            </a:r>
            <a:endParaRPr lang="en-US" dirty="0">
              <a:solidFill>
                <a:srgbClr val="32302A"/>
              </a:solidFill>
            </a:endParaRPr>
          </a:p>
        </p:txBody>
      </p:sp>
    </p:spTree>
    <p:extLst>
      <p:ext uri="{BB962C8B-B14F-4D97-AF65-F5344CB8AC3E}">
        <p14:creationId xmlns:p14="http://schemas.microsoft.com/office/powerpoint/2010/main" val="3691779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nSpc>
                <a:spcPts val="4000"/>
              </a:lnSpc>
            </a:pPr>
            <a:r>
              <a:rPr lang="en-US" dirty="0"/>
              <a:t>Recent Monetary Policy </a:t>
            </a:r>
            <a:r>
              <a:rPr lang="en-US" dirty="0" smtClean="0"/>
              <a:t/>
            </a:r>
            <a:br>
              <a:rPr lang="en-US" dirty="0" smtClean="0"/>
            </a:br>
            <a:r>
              <a:rPr lang="en-US" dirty="0" smtClean="0"/>
              <a:t>of </a:t>
            </a:r>
            <a:r>
              <a:rPr lang="en-US" dirty="0"/>
              <a:t>the United States </a:t>
            </a:r>
          </a:p>
        </p:txBody>
      </p:sp>
    </p:spTree>
    <p:extLst>
      <p:ext uri="{BB962C8B-B14F-4D97-AF65-F5344CB8AC3E}">
        <p14:creationId xmlns:p14="http://schemas.microsoft.com/office/powerpoint/2010/main" val="4188903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Monetary Policy</a:t>
            </a:r>
            <a:endParaRPr lang="en-US" dirty="0"/>
          </a:p>
        </p:txBody>
      </p:sp>
      <p:sp>
        <p:nvSpPr>
          <p:cNvPr id="3" name="Content Placeholder 2"/>
          <p:cNvSpPr>
            <a:spLocks noGrp="1"/>
          </p:cNvSpPr>
          <p:nvPr>
            <p:ph idx="1"/>
          </p:nvPr>
        </p:nvSpPr>
        <p:spPr/>
        <p:txBody>
          <a:bodyPr/>
          <a:lstStyle/>
          <a:p>
            <a:r>
              <a:rPr lang="en-US" dirty="0"/>
              <a:t>How can you tell whether monetary policy is expansionary or </a:t>
            </a:r>
            <a:r>
              <a:rPr lang="en-US" dirty="0" smtClean="0"/>
              <a:t>restrictive? Other things constant:</a:t>
            </a:r>
          </a:p>
          <a:p>
            <a:pPr lvl="1"/>
            <a:r>
              <a:rPr lang="en-US" dirty="0" smtClean="0"/>
              <a:t>Rapid growth of the money supply, low (and declining) short-term </a:t>
            </a:r>
            <a:r>
              <a:rPr lang="en-US" dirty="0"/>
              <a:t>interest </a:t>
            </a:r>
            <a:r>
              <a:rPr lang="en-US" dirty="0" smtClean="0"/>
              <a:t>rates, and inflation are indicative </a:t>
            </a:r>
            <a:r>
              <a:rPr lang="en-US" dirty="0"/>
              <a:t>of </a:t>
            </a:r>
            <a:r>
              <a:rPr lang="en-US" dirty="0" smtClean="0"/>
              <a:t>expansionary </a:t>
            </a:r>
            <a:r>
              <a:rPr lang="en-US" dirty="0"/>
              <a:t>monetary </a:t>
            </a:r>
            <a:r>
              <a:rPr lang="en-US" dirty="0" smtClean="0"/>
              <a:t>policy.</a:t>
            </a:r>
          </a:p>
          <a:p>
            <a:pPr lvl="1"/>
            <a:r>
              <a:rPr lang="en-US" dirty="0" smtClean="0"/>
              <a:t>On </a:t>
            </a:r>
            <a:r>
              <a:rPr lang="en-US" dirty="0"/>
              <a:t>the other hand, slow growth of the money </a:t>
            </a:r>
            <a:r>
              <a:rPr lang="en-US" dirty="0" smtClean="0"/>
              <a:t>supply, rising </a:t>
            </a:r>
            <a:r>
              <a:rPr lang="en-US" dirty="0"/>
              <a:t>short-term interest </a:t>
            </a:r>
            <a:r>
              <a:rPr lang="en-US" dirty="0" smtClean="0"/>
              <a:t>rates, and deflation imply restrictive </a:t>
            </a:r>
            <a:r>
              <a:rPr lang="en-US" dirty="0"/>
              <a:t>monetary </a:t>
            </a:r>
            <a:r>
              <a:rPr lang="en-US" dirty="0" smtClean="0"/>
              <a:t>policy.</a:t>
            </a:r>
          </a:p>
        </p:txBody>
      </p:sp>
    </p:spTree>
    <p:extLst>
      <p:ext uri="{BB962C8B-B14F-4D97-AF65-F5344CB8AC3E}">
        <p14:creationId xmlns:p14="http://schemas.microsoft.com/office/powerpoint/2010/main" val="1234825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4" y="440753"/>
            <a:ext cx="8904855" cy="774125"/>
          </a:xfrm>
        </p:spPr>
        <p:txBody>
          <a:bodyPr/>
          <a:lstStyle/>
          <a:p>
            <a:r>
              <a:rPr lang="en-US" dirty="0" smtClean="0"/>
              <a:t>Monetary </a:t>
            </a:r>
            <a:r>
              <a:rPr lang="en-US" dirty="0"/>
              <a:t>policy, </a:t>
            </a:r>
            <a:r>
              <a:rPr lang="en-US" dirty="0" smtClean="0"/>
              <a:t>1990-2008 </a:t>
            </a:r>
          </a:p>
        </p:txBody>
      </p:sp>
      <p:sp>
        <p:nvSpPr>
          <p:cNvPr id="3" name="Content Placeholder 2"/>
          <p:cNvSpPr>
            <a:spLocks noGrp="1"/>
          </p:cNvSpPr>
          <p:nvPr>
            <p:ph idx="1"/>
          </p:nvPr>
        </p:nvSpPr>
        <p:spPr>
          <a:xfrm>
            <a:off x="140674" y="1109235"/>
            <a:ext cx="8869685" cy="5477064"/>
          </a:xfrm>
        </p:spPr>
        <p:txBody>
          <a:bodyPr/>
          <a:lstStyle/>
          <a:p>
            <a:pPr marL="231775" indent="-231775">
              <a:lnSpc>
                <a:spcPts val="3000"/>
              </a:lnSpc>
            </a:pPr>
            <a:r>
              <a:rPr lang="en-US" sz="2600" dirty="0" smtClean="0">
                <a:solidFill>
                  <a:srgbClr val="32302A"/>
                </a:solidFill>
              </a:rPr>
              <a:t>In the </a:t>
            </a:r>
            <a:r>
              <a:rPr lang="en-US" sz="2600" b="1" i="1" dirty="0" smtClean="0">
                <a:solidFill>
                  <a:srgbClr val="32302A"/>
                </a:solidFill>
              </a:rPr>
              <a:t>1990s</a:t>
            </a:r>
            <a:r>
              <a:rPr lang="en-US" sz="2600" dirty="0">
                <a:solidFill>
                  <a:srgbClr val="32302A"/>
                </a:solidFill>
              </a:rPr>
              <a:t>: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The Fed focused on price stability. Monetary </a:t>
            </a:r>
            <a:r>
              <a:rPr lang="en-US" sz="2600" dirty="0">
                <a:solidFill>
                  <a:srgbClr val="32302A"/>
                </a:solidFill>
              </a:rPr>
              <a:t>policy was relatively stable </a:t>
            </a:r>
            <a:r>
              <a:rPr lang="en-US" sz="2600" dirty="0" smtClean="0">
                <a:solidFill>
                  <a:srgbClr val="32302A"/>
                </a:solidFill>
              </a:rPr>
              <a:t>and kept inflation low.</a:t>
            </a:r>
            <a:endParaRPr lang="en-US" sz="2600" dirty="0">
              <a:solidFill>
                <a:srgbClr val="32302A"/>
              </a:solidFill>
            </a:endParaRPr>
          </a:p>
          <a:p>
            <a:pPr marL="231775" indent="-231775">
              <a:lnSpc>
                <a:spcPts val="3000"/>
              </a:lnSpc>
            </a:pPr>
            <a:r>
              <a:rPr lang="en-US" sz="2600" dirty="0" smtClean="0">
                <a:solidFill>
                  <a:srgbClr val="32302A"/>
                </a:solidFill>
              </a:rPr>
              <a:t>During </a:t>
            </a:r>
            <a:r>
              <a:rPr lang="en-US" sz="2600" b="1" i="1" dirty="0" smtClean="0">
                <a:solidFill>
                  <a:srgbClr val="32302A"/>
                </a:solidFill>
              </a:rPr>
              <a:t>2002-2004</a:t>
            </a:r>
            <a:r>
              <a:rPr lang="en-US" sz="2600" dirty="0">
                <a:solidFill>
                  <a:srgbClr val="32302A"/>
                </a:solidFill>
              </a:rPr>
              <a:t>: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The Fed shifted towards a more expansionary policy, M2 grew rapidly, and interest </a:t>
            </a:r>
            <a:r>
              <a:rPr lang="en-US" sz="2600" dirty="0">
                <a:solidFill>
                  <a:srgbClr val="32302A"/>
                </a:solidFill>
              </a:rPr>
              <a:t>rates </a:t>
            </a:r>
            <a:r>
              <a:rPr lang="en-US" sz="2600" dirty="0" smtClean="0">
                <a:solidFill>
                  <a:srgbClr val="32302A"/>
                </a:solidFill>
              </a:rPr>
              <a:t>were pushed to low levels. </a:t>
            </a:r>
            <a:endParaRPr lang="en-US" sz="2600" dirty="0">
              <a:solidFill>
                <a:srgbClr val="32302A"/>
              </a:solidFill>
            </a:endParaRPr>
          </a:p>
          <a:p>
            <a:pPr marL="631825" lvl="1" indent="-231775">
              <a:lnSpc>
                <a:spcPts val="3000"/>
              </a:lnSpc>
            </a:pPr>
            <a:r>
              <a:rPr lang="en-US" dirty="0">
                <a:solidFill>
                  <a:srgbClr val="32302A"/>
                </a:solidFill>
              </a:rPr>
              <a:t>This expansionary monetary policy contributed to the 87% increase in housing prices between 2002 and </a:t>
            </a:r>
            <a:r>
              <a:rPr lang="en-US" dirty="0" smtClean="0">
                <a:solidFill>
                  <a:srgbClr val="32302A"/>
                </a:solidFill>
              </a:rPr>
              <a:t>mid-2006</a:t>
            </a:r>
            <a:r>
              <a:rPr lang="en-US" dirty="0">
                <a:solidFill>
                  <a:srgbClr val="32302A"/>
                </a:solidFill>
              </a:rPr>
              <a:t>.</a:t>
            </a:r>
          </a:p>
          <a:p>
            <a:pPr marL="231775" indent="-231775">
              <a:lnSpc>
                <a:spcPts val="3000"/>
              </a:lnSpc>
            </a:pPr>
            <a:r>
              <a:rPr lang="en-US" sz="2600" dirty="0" smtClean="0">
                <a:solidFill>
                  <a:srgbClr val="32302A"/>
                </a:solidFill>
              </a:rPr>
              <a:t>Between </a:t>
            </a:r>
            <a:r>
              <a:rPr lang="en-US" sz="2600" b="1" i="1" dirty="0" smtClean="0">
                <a:solidFill>
                  <a:srgbClr val="32302A"/>
                </a:solidFill>
              </a:rPr>
              <a:t>2005-2007</a:t>
            </a:r>
            <a:r>
              <a:rPr lang="en-US" sz="2600" dirty="0">
                <a:solidFill>
                  <a:srgbClr val="32302A"/>
                </a:solidFill>
              </a:rPr>
              <a:t>: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As inflation rose </a:t>
            </a:r>
            <a:r>
              <a:rPr lang="en-US" sz="2600" dirty="0">
                <a:solidFill>
                  <a:srgbClr val="32302A"/>
                </a:solidFill>
              </a:rPr>
              <a:t>in 2005, </a:t>
            </a:r>
            <a:r>
              <a:rPr lang="en-US" sz="2600" dirty="0" smtClean="0">
                <a:solidFill>
                  <a:srgbClr val="32302A"/>
                </a:solidFill>
              </a:rPr>
              <a:t>the Fed </a:t>
            </a:r>
            <a:r>
              <a:rPr lang="en-US" sz="2600" dirty="0">
                <a:solidFill>
                  <a:srgbClr val="32302A"/>
                </a:solidFill>
              </a:rPr>
              <a:t>shifted to a more restrictive monetary policy. </a:t>
            </a:r>
            <a:r>
              <a:rPr lang="en-US" sz="2600" b="1" i="1" dirty="0">
                <a:solidFill>
                  <a:srgbClr val="32302A"/>
                </a:solidFill>
              </a:rPr>
              <a:t>M2</a:t>
            </a:r>
            <a:r>
              <a:rPr lang="en-US" sz="2600" dirty="0">
                <a:solidFill>
                  <a:srgbClr val="32302A"/>
                </a:solidFill>
              </a:rPr>
              <a:t> growth slowed and interest rates rose. </a:t>
            </a:r>
          </a:p>
          <a:p>
            <a:pPr marL="631825" lvl="1" indent="-231775">
              <a:lnSpc>
                <a:spcPts val="3000"/>
              </a:lnSpc>
            </a:pPr>
            <a:r>
              <a:rPr lang="en-US" dirty="0">
                <a:solidFill>
                  <a:srgbClr val="32302A"/>
                </a:solidFill>
              </a:rPr>
              <a:t>This shift contributed to the housing price bust and the recession that followed</a:t>
            </a:r>
            <a:r>
              <a:rPr lang="en-US" dirty="0" smtClean="0">
                <a:solidFill>
                  <a:srgbClr val="32302A"/>
                </a:solidFill>
              </a:rPr>
              <a:t>. </a:t>
            </a:r>
            <a:r>
              <a:rPr lang="en-US" i="1" dirty="0" smtClean="0">
                <a:solidFill>
                  <a:srgbClr val="32302A"/>
                </a:solidFill>
              </a:rPr>
              <a:t>(See graphics that follow).</a:t>
            </a:r>
            <a:endParaRPr lang="en-US" i="1" dirty="0">
              <a:solidFill>
                <a:srgbClr val="32302A"/>
              </a:solidFill>
            </a:endParaRPr>
          </a:p>
        </p:txBody>
      </p:sp>
    </p:spTree>
    <p:extLst>
      <p:ext uri="{BB962C8B-B14F-4D97-AF65-F5344CB8AC3E}">
        <p14:creationId xmlns:p14="http://schemas.microsoft.com/office/powerpoint/2010/main" val="426990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40043"/>
            <a:ext cx="8904855" cy="657667"/>
          </a:xfrm>
        </p:spPr>
        <p:txBody>
          <a:bodyPr/>
          <a:lstStyle/>
          <a:p>
            <a:r>
              <a:rPr lang="en-US" dirty="0"/>
              <a:t>Impact of Monetary Policy</a:t>
            </a:r>
          </a:p>
        </p:txBody>
      </p:sp>
      <p:sp>
        <p:nvSpPr>
          <p:cNvPr id="3" name="Content Placeholder 2"/>
          <p:cNvSpPr>
            <a:spLocks noGrp="1"/>
          </p:cNvSpPr>
          <p:nvPr>
            <p:ph idx="1"/>
          </p:nvPr>
        </p:nvSpPr>
        <p:spPr>
          <a:xfrm>
            <a:off x="70340" y="1243583"/>
            <a:ext cx="8820445" cy="4692983"/>
          </a:xfrm>
        </p:spPr>
        <p:txBody>
          <a:bodyPr/>
          <a:lstStyle/>
          <a:p>
            <a:pPr>
              <a:buNone/>
            </a:pPr>
            <a:endParaRPr lang="en-US" dirty="0" smtClean="0"/>
          </a:p>
          <a:p>
            <a:pPr>
              <a:buNone/>
            </a:pPr>
            <a:endParaRPr lang="en-US" dirty="0" smtClean="0"/>
          </a:p>
          <a:p>
            <a:pPr>
              <a:buNone/>
            </a:pPr>
            <a:r>
              <a:rPr lang="en-US" dirty="0" smtClean="0"/>
              <a:t>	</a:t>
            </a:r>
            <a:r>
              <a:rPr lang="en-US" i="1" dirty="0" smtClean="0">
                <a:solidFill>
                  <a:schemeClr val="tx1"/>
                </a:solidFill>
              </a:rPr>
              <a:t>  Every major contraction in this country has been either   </a:t>
            </a:r>
            <a:br>
              <a:rPr lang="en-US" i="1" dirty="0" smtClean="0">
                <a:solidFill>
                  <a:schemeClr val="tx1"/>
                </a:solidFill>
              </a:rPr>
            </a:br>
            <a:r>
              <a:rPr lang="en-US" i="1" dirty="0" smtClean="0">
                <a:solidFill>
                  <a:schemeClr val="tx1"/>
                </a:solidFill>
              </a:rPr>
              <a:t>  produced by monetary disorder or greatly exacerbated </a:t>
            </a:r>
            <a:br>
              <a:rPr lang="en-US" i="1" dirty="0" smtClean="0">
                <a:solidFill>
                  <a:schemeClr val="tx1"/>
                </a:solidFill>
              </a:rPr>
            </a:br>
            <a:r>
              <a:rPr lang="en-US" i="1" dirty="0" smtClean="0">
                <a:solidFill>
                  <a:schemeClr val="tx1"/>
                </a:solidFill>
              </a:rPr>
              <a:t>  by monetary disorder. Every major inflation episode has </a:t>
            </a:r>
            <a:br>
              <a:rPr lang="en-US" i="1" dirty="0" smtClean="0">
                <a:solidFill>
                  <a:schemeClr val="tx1"/>
                </a:solidFill>
              </a:rPr>
            </a:br>
            <a:r>
              <a:rPr lang="en-US" i="1" dirty="0" smtClean="0">
                <a:solidFill>
                  <a:schemeClr val="tx1"/>
                </a:solidFill>
              </a:rPr>
              <a:t>  been produced by monetary expansion. </a:t>
            </a:r>
          </a:p>
          <a:p>
            <a:pPr>
              <a:buNone/>
            </a:pPr>
            <a:r>
              <a:rPr lang="en-US" i="1" dirty="0" smtClean="0">
                <a:solidFill>
                  <a:schemeClr val="tx1"/>
                </a:solidFill>
              </a:rPr>
              <a:t> </a:t>
            </a:r>
            <a:r>
              <a:rPr lang="en-US" dirty="0" smtClean="0"/>
              <a:t>   									      </a:t>
            </a:r>
            <a:r>
              <a:rPr lang="en-US" i="1" dirty="0" smtClean="0">
                <a:solidFill>
                  <a:schemeClr val="tx1"/>
                </a:solidFill>
              </a:rPr>
              <a:t>— Milton Friedman (1968) </a:t>
            </a:r>
            <a:endParaRPr lang="en-US" i="1" dirty="0">
              <a:solidFill>
                <a:schemeClr val="tx1"/>
              </a:solidFill>
            </a:endParaRPr>
          </a:p>
        </p:txBody>
      </p:sp>
    </p:spTree>
    <p:extLst>
      <p:ext uri="{BB962C8B-B14F-4D97-AF65-F5344CB8AC3E}">
        <p14:creationId xmlns:p14="http://schemas.microsoft.com/office/powerpoint/2010/main" val="1145052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4" y="438254"/>
            <a:ext cx="8904855" cy="774125"/>
          </a:xfrm>
        </p:spPr>
        <p:txBody>
          <a:bodyPr/>
          <a:lstStyle/>
          <a:p>
            <a:r>
              <a:rPr lang="en-US" dirty="0" smtClean="0"/>
              <a:t>Monetary </a:t>
            </a:r>
            <a:r>
              <a:rPr lang="en-US" dirty="0"/>
              <a:t>policy, </a:t>
            </a:r>
            <a:r>
              <a:rPr lang="en-US" dirty="0" smtClean="0"/>
              <a:t>1990-2008 </a:t>
            </a:r>
          </a:p>
        </p:txBody>
      </p:sp>
      <p:sp>
        <p:nvSpPr>
          <p:cNvPr id="3" name="Content Placeholder 2"/>
          <p:cNvSpPr>
            <a:spLocks noGrp="1"/>
          </p:cNvSpPr>
          <p:nvPr>
            <p:ph idx="1"/>
          </p:nvPr>
        </p:nvSpPr>
        <p:spPr>
          <a:xfrm>
            <a:off x="140675" y="1108016"/>
            <a:ext cx="8768864" cy="4106915"/>
          </a:xfrm>
        </p:spPr>
        <p:txBody>
          <a:bodyPr/>
          <a:lstStyle/>
          <a:p>
            <a:pPr marL="231775" indent="-231775"/>
            <a:r>
              <a:rPr lang="en-US" dirty="0">
                <a:solidFill>
                  <a:srgbClr val="32302A"/>
                </a:solidFill>
              </a:rPr>
              <a:t>As interest rates rose, housing prices reversed. By 2007, housing prices were </a:t>
            </a:r>
            <a:r>
              <a:rPr lang="en-US" dirty="0" smtClean="0">
                <a:solidFill>
                  <a:srgbClr val="32302A"/>
                </a:solidFill>
              </a:rPr>
              <a:t>falling </a:t>
            </a:r>
            <a:r>
              <a:rPr lang="en-US" dirty="0">
                <a:solidFill>
                  <a:srgbClr val="32302A"/>
                </a:solidFill>
              </a:rPr>
              <a:t>and mortgage default </a:t>
            </a:r>
            <a:r>
              <a:rPr lang="en-US" dirty="0" smtClean="0">
                <a:solidFill>
                  <a:srgbClr val="32302A"/>
                </a:solidFill>
              </a:rPr>
              <a:t>rates </a:t>
            </a:r>
            <a:r>
              <a:rPr lang="en-US" dirty="0">
                <a:solidFill>
                  <a:srgbClr val="32302A"/>
                </a:solidFill>
              </a:rPr>
              <a:t>rising. The housing bust soon spread to the rest of the economy and resulted in the </a:t>
            </a:r>
            <a:r>
              <a:rPr lang="en-US" dirty="0" smtClean="0">
                <a:solidFill>
                  <a:srgbClr val="32302A"/>
                </a:solidFill>
              </a:rPr>
              <a:t>severe </a:t>
            </a:r>
            <a:r>
              <a:rPr lang="en-US" dirty="0">
                <a:solidFill>
                  <a:srgbClr val="32302A"/>
                </a:solidFill>
              </a:rPr>
              <a:t>2008-2009 recession</a:t>
            </a:r>
            <a:r>
              <a:rPr lang="en-US" dirty="0" smtClean="0">
                <a:solidFill>
                  <a:srgbClr val="32302A"/>
                </a:solidFill>
              </a:rPr>
              <a:t>.</a:t>
            </a:r>
          </a:p>
          <a:p>
            <a:pPr marL="231775" indent="-231775"/>
            <a:r>
              <a:rPr lang="en-US" dirty="0" smtClean="0">
                <a:solidFill>
                  <a:srgbClr val="32302A"/>
                </a:solidFill>
              </a:rPr>
              <a:t>Government </a:t>
            </a:r>
            <a:r>
              <a:rPr lang="en-US" dirty="0">
                <a:solidFill>
                  <a:srgbClr val="32302A"/>
                </a:solidFill>
              </a:rPr>
              <a:t>regulations that eroded lending standards and promoted the purchase of housing with little or </a:t>
            </a:r>
            <a:r>
              <a:rPr lang="en-US" dirty="0" smtClean="0">
                <a:solidFill>
                  <a:srgbClr val="32302A"/>
                </a:solidFill>
              </a:rPr>
              <a:t>no </a:t>
            </a:r>
            <a:r>
              <a:rPr lang="en-US" dirty="0">
                <a:solidFill>
                  <a:srgbClr val="32302A"/>
                </a:solidFill>
              </a:rPr>
              <a:t>down payment </a:t>
            </a:r>
            <a:r>
              <a:rPr lang="en-US" dirty="0" smtClean="0">
                <a:solidFill>
                  <a:srgbClr val="32302A"/>
                </a:solidFill>
              </a:rPr>
              <a:t>(begun </a:t>
            </a:r>
            <a:r>
              <a:rPr lang="en-US" dirty="0">
                <a:solidFill>
                  <a:srgbClr val="32302A"/>
                </a:solidFill>
              </a:rPr>
              <a:t>in the latter half of the 1990s</a:t>
            </a:r>
            <a:r>
              <a:rPr lang="en-US" dirty="0" smtClean="0">
                <a:solidFill>
                  <a:srgbClr val="32302A"/>
                </a:solidFill>
              </a:rPr>
              <a:t>) were an important cause of the housing boom and bust, but monetary policy was also a contributing factor.</a:t>
            </a:r>
            <a:endParaRPr lang="en-US" dirty="0">
              <a:solidFill>
                <a:srgbClr val="32302A"/>
              </a:solidFill>
            </a:endParaRPr>
          </a:p>
        </p:txBody>
      </p:sp>
    </p:spTree>
    <p:extLst>
      <p:ext uri="{BB962C8B-B14F-4D97-AF65-F5344CB8AC3E}">
        <p14:creationId xmlns:p14="http://schemas.microsoft.com/office/powerpoint/2010/main" val="3084283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41697"/>
            <a:ext cx="8904855" cy="596684"/>
          </a:xfrm>
        </p:spPr>
        <p:txBody>
          <a:bodyPr/>
          <a:lstStyle/>
          <a:p>
            <a:r>
              <a:rPr lang="en-US" dirty="0" smtClean="0"/>
              <a:t>The Fed Funds Rate: 1990-2016</a:t>
            </a:r>
            <a:endParaRPr lang="en-US" dirty="0"/>
          </a:p>
        </p:txBody>
      </p:sp>
      <p:sp>
        <p:nvSpPr>
          <p:cNvPr id="61" name="Text Box 10"/>
          <p:cNvSpPr txBox="1">
            <a:spLocks noChangeArrowheads="1"/>
          </p:cNvSpPr>
          <p:nvPr/>
        </p:nvSpPr>
        <p:spPr bwMode="auto">
          <a:xfrm>
            <a:off x="73111" y="1539668"/>
            <a:ext cx="4054961" cy="4154984"/>
          </a:xfrm>
          <a:prstGeom prst="rect">
            <a:avLst/>
          </a:prstGeom>
          <a:noFill/>
          <a:ln w="9525">
            <a:noFill/>
            <a:miter lim="800000"/>
            <a:headEnd/>
            <a:tailEnd/>
          </a:ln>
        </p:spPr>
        <p:txBody>
          <a:bodyPr wrap="square">
            <a:prstTxWarp prst="textNoShape">
              <a:avLst/>
            </a:prstTxWarp>
            <a:spAutoFit/>
          </a:bodyPr>
          <a:lstStyle/>
          <a:p>
            <a:pPr marL="173038" indent="-173038">
              <a:buFont typeface="Arial" pitchFamily="34" charset="0"/>
              <a:buChar char="•"/>
            </a:pPr>
            <a:r>
              <a:rPr lang="en-US" sz="2200" dirty="0" smtClean="0">
                <a:latin typeface="+mj-lt"/>
                <a:cs typeface="Times New Roman" pitchFamily="18" charset="0"/>
              </a:rPr>
              <a:t>Between </a:t>
            </a:r>
            <a:r>
              <a:rPr lang="en-US" sz="2200" dirty="0">
                <a:latin typeface="+mj-lt"/>
                <a:cs typeface="Times New Roman" pitchFamily="18" charset="0"/>
              </a:rPr>
              <a:t>2002 and 2004 the fed pushed short-term interest rates to historic lows </a:t>
            </a:r>
            <a:r>
              <a:rPr lang="en-US" sz="2200" dirty="0" smtClean="0">
                <a:latin typeface="+mj-lt"/>
                <a:cs typeface="Times New Roman" pitchFamily="18" charset="0"/>
              </a:rPr>
              <a:t>(&lt; </a:t>
            </a:r>
            <a:r>
              <a:rPr lang="en-US" sz="2200" dirty="0">
                <a:latin typeface="+mj-lt"/>
                <a:cs typeface="Times New Roman" pitchFamily="18" charset="0"/>
              </a:rPr>
              <a:t>2%).</a:t>
            </a:r>
          </a:p>
          <a:p>
            <a:pPr marL="173038" indent="-173038">
              <a:buFont typeface="Arial" pitchFamily="34" charset="0"/>
              <a:buChar char="•"/>
            </a:pPr>
            <a:r>
              <a:rPr lang="en-US" sz="2200" dirty="0">
                <a:latin typeface="+mj-lt"/>
                <a:cs typeface="Times New Roman" pitchFamily="18" charset="0"/>
              </a:rPr>
              <a:t>As the inflation rate accelerated, the fed switched to </a:t>
            </a:r>
            <a:r>
              <a:rPr lang="en-US" sz="2200" dirty="0" smtClean="0">
                <a:latin typeface="+mj-lt"/>
                <a:cs typeface="Times New Roman" pitchFamily="18" charset="0"/>
              </a:rPr>
              <a:t>a more </a:t>
            </a:r>
            <a:r>
              <a:rPr lang="en-US" sz="2200" dirty="0">
                <a:latin typeface="+mj-lt"/>
                <a:cs typeface="Times New Roman" pitchFamily="18" charset="0"/>
              </a:rPr>
              <a:t>restrictive policy in 2005-2006, pushing short-term interest rates above 5%.</a:t>
            </a:r>
          </a:p>
          <a:p>
            <a:pPr marL="173038" indent="-173038">
              <a:buFont typeface="Arial" pitchFamily="34" charset="0"/>
              <a:buChar char="•"/>
            </a:pPr>
            <a:r>
              <a:rPr lang="en-US" sz="2200" dirty="0">
                <a:latin typeface="+mj-lt"/>
                <a:cs typeface="Times New Roman" pitchFamily="18" charset="0"/>
              </a:rPr>
              <a:t>As the economy slipped into a recession in 2008, the Fed again shifted to expansion, pushing interest rates to nearly 0%.</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40" r="1893" b="2161"/>
          <a:stretch/>
        </p:blipFill>
        <p:spPr>
          <a:xfrm>
            <a:off x="4072225" y="2354893"/>
            <a:ext cx="4952199" cy="3017520"/>
          </a:xfrm>
          <a:prstGeom prst="roundRect">
            <a:avLst>
              <a:gd name="adj" fmla="val 5317"/>
            </a:avLst>
          </a:prstGeom>
          <a:ln>
            <a:solidFill>
              <a:schemeClr val="tx1"/>
            </a:solidFill>
          </a:ln>
          <a:effectLst>
            <a:outerShdw blurRad="50800" dist="76200" dir="5400000" algn="t" rotWithShape="0">
              <a:prstClr val="black">
                <a:alpha val="40000"/>
              </a:prstClr>
            </a:outerShdw>
          </a:effectLst>
        </p:spPr>
      </p:pic>
      <p:sp>
        <p:nvSpPr>
          <p:cNvPr id="7" name="TextBox 6"/>
          <p:cNvSpPr txBox="1"/>
          <p:nvPr/>
        </p:nvSpPr>
        <p:spPr>
          <a:xfrm>
            <a:off x="5202955" y="1985561"/>
            <a:ext cx="2746586" cy="369332"/>
          </a:xfrm>
          <a:prstGeom prst="rect">
            <a:avLst/>
          </a:prstGeom>
          <a:noFill/>
        </p:spPr>
        <p:txBody>
          <a:bodyPr wrap="none" rtlCol="0">
            <a:spAutoFit/>
          </a:bodyPr>
          <a:lstStyle/>
          <a:p>
            <a:r>
              <a:rPr lang="en-US" smtClean="0"/>
              <a:t>Federal Funds Interest Rate</a:t>
            </a:r>
            <a:endParaRPr lang="en-US"/>
          </a:p>
        </p:txBody>
      </p:sp>
    </p:spTree>
    <p:extLst>
      <p:ext uri="{BB962C8B-B14F-4D97-AF65-F5344CB8AC3E}">
        <p14:creationId xmlns:p14="http://schemas.microsoft.com/office/powerpoint/2010/main" val="999661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41697"/>
            <a:ext cx="8904855" cy="596684"/>
          </a:xfrm>
        </p:spPr>
        <p:txBody>
          <a:bodyPr/>
          <a:lstStyle/>
          <a:p>
            <a:r>
              <a:rPr lang="en-US" dirty="0" smtClean="0"/>
              <a:t>Annual Growth Rate of </a:t>
            </a:r>
            <a:r>
              <a:rPr lang="en-US" i="1" dirty="0" smtClean="0"/>
              <a:t>M2</a:t>
            </a:r>
            <a:r>
              <a:rPr lang="en-US" dirty="0" smtClean="0"/>
              <a:t>: 1990-2016</a:t>
            </a:r>
            <a:endParaRPr lang="en-US" dirty="0"/>
          </a:p>
        </p:txBody>
      </p:sp>
      <p:sp>
        <p:nvSpPr>
          <p:cNvPr id="61" name="Text Box 10"/>
          <p:cNvSpPr txBox="1">
            <a:spLocks noChangeArrowheads="1"/>
          </p:cNvSpPr>
          <p:nvPr/>
        </p:nvSpPr>
        <p:spPr bwMode="auto">
          <a:xfrm>
            <a:off x="73111" y="1894758"/>
            <a:ext cx="4054961" cy="3816429"/>
          </a:xfrm>
          <a:prstGeom prst="rect">
            <a:avLst/>
          </a:prstGeom>
          <a:noFill/>
          <a:ln w="9525">
            <a:noFill/>
            <a:miter lim="800000"/>
            <a:headEnd/>
            <a:tailEnd/>
          </a:ln>
        </p:spPr>
        <p:txBody>
          <a:bodyPr wrap="square">
            <a:prstTxWarp prst="textNoShape">
              <a:avLst/>
            </a:prstTxWarp>
            <a:spAutoFit/>
          </a:bodyPr>
          <a:lstStyle/>
          <a:p>
            <a:pPr marL="173038" indent="-173038">
              <a:buFont typeface="Arial" pitchFamily="34" charset="0"/>
              <a:buChar char="•"/>
            </a:pPr>
            <a:r>
              <a:rPr lang="en-US" sz="2200" dirty="0" smtClean="0">
                <a:latin typeface="+mj-lt"/>
                <a:cs typeface="Times New Roman" pitchFamily="18" charset="0"/>
              </a:rPr>
              <a:t>The annual growth rate of the </a:t>
            </a:r>
            <a:r>
              <a:rPr lang="en-US" sz="2200" b="1" i="1" dirty="0" smtClean="0">
                <a:latin typeface="+mj-lt"/>
                <a:cs typeface="Times New Roman" pitchFamily="18" charset="0"/>
              </a:rPr>
              <a:t>M2 </a:t>
            </a:r>
            <a:r>
              <a:rPr lang="en-US" sz="2200" dirty="0">
                <a:latin typeface="+mj-lt"/>
                <a:cs typeface="Times New Roman" pitchFamily="18" charset="0"/>
              </a:rPr>
              <a:t>money supply spiked above 10% in 2002-2003 and declined to less than 4% in 2005-2006.</a:t>
            </a:r>
          </a:p>
          <a:p>
            <a:pPr marL="173038" indent="-173038">
              <a:buFont typeface="Arial" pitchFamily="34" charset="0"/>
              <a:buChar char="•"/>
            </a:pPr>
            <a:r>
              <a:rPr lang="en-US" sz="2200" dirty="0">
                <a:latin typeface="+mj-lt"/>
                <a:cs typeface="Times New Roman" pitchFamily="18" charset="0"/>
              </a:rPr>
              <a:t>These shifts contributed to the housing boom and bust.</a:t>
            </a:r>
          </a:p>
          <a:p>
            <a:pPr marL="173038" indent="-173038">
              <a:buFont typeface="Arial" pitchFamily="34" charset="0"/>
              <a:buChar char="•"/>
            </a:pPr>
            <a:r>
              <a:rPr lang="en-US" sz="2200" dirty="0">
                <a:latin typeface="+mj-lt"/>
                <a:cs typeface="Times New Roman" pitchFamily="18" charset="0"/>
              </a:rPr>
              <a:t>In response to the recession of 2008-2009, </a:t>
            </a:r>
            <a:r>
              <a:rPr lang="en-US" sz="2200" b="1" i="1" dirty="0">
                <a:latin typeface="+mj-lt"/>
                <a:cs typeface="Times New Roman" pitchFamily="18" charset="0"/>
              </a:rPr>
              <a:t>M2 </a:t>
            </a:r>
            <a:r>
              <a:rPr lang="en-US" sz="2200" dirty="0">
                <a:latin typeface="+mj-lt"/>
                <a:cs typeface="Times New Roman" pitchFamily="18" charset="0"/>
              </a:rPr>
              <a:t>growth spiked up (again) to nearly 10</a:t>
            </a:r>
            <a:r>
              <a:rPr lang="en-US" sz="2200" dirty="0" smtClean="0">
                <a:latin typeface="+mj-lt"/>
                <a:cs typeface="Times New Roman" pitchFamily="18" charset="0"/>
              </a:rPr>
              <a:t>%.</a:t>
            </a:r>
          </a:p>
          <a:p>
            <a:pPr marL="173038" indent="-173038">
              <a:buFont typeface="Arial" pitchFamily="34" charset="0"/>
              <a:buChar char="•"/>
            </a:pPr>
            <a:r>
              <a:rPr lang="en-US" sz="2200" dirty="0" smtClean="0">
                <a:latin typeface="+mj-lt"/>
                <a:cs typeface="Times New Roman" pitchFamily="18" charset="0"/>
              </a:rPr>
              <a:t>In 2011-2012 the M2 money supply grew rapidly.</a:t>
            </a:r>
            <a:endParaRPr lang="en-US" sz="2200" dirty="0">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065" y="2350892"/>
            <a:ext cx="4893103" cy="3127248"/>
          </a:xfrm>
          <a:prstGeom prst="roundRect">
            <a:avLst>
              <a:gd name="adj" fmla="val 3449"/>
            </a:avLst>
          </a:prstGeom>
          <a:ln>
            <a:solidFill>
              <a:schemeClr val="tx1"/>
            </a:solidFill>
          </a:ln>
          <a:effectLst>
            <a:outerShdw blurRad="50800" dist="76200" dir="5400000" algn="t" rotWithShape="0">
              <a:prstClr val="black">
                <a:alpha val="40000"/>
              </a:prstClr>
            </a:outerShdw>
          </a:effectLst>
        </p:spPr>
      </p:pic>
      <p:sp>
        <p:nvSpPr>
          <p:cNvPr id="4" name="TextBox 3"/>
          <p:cNvSpPr txBox="1"/>
          <p:nvPr/>
        </p:nvSpPr>
        <p:spPr>
          <a:xfrm>
            <a:off x="5226586" y="1981560"/>
            <a:ext cx="2696059" cy="369332"/>
          </a:xfrm>
          <a:prstGeom prst="rect">
            <a:avLst/>
          </a:prstGeom>
          <a:noFill/>
        </p:spPr>
        <p:txBody>
          <a:bodyPr wrap="none" rtlCol="0">
            <a:spAutoFit/>
          </a:bodyPr>
          <a:lstStyle/>
          <a:p>
            <a:r>
              <a:rPr lang="en-US" smtClean="0"/>
              <a:t>Annual Growth Rate of M2</a:t>
            </a:r>
            <a:endParaRPr lang="en-US"/>
          </a:p>
        </p:txBody>
      </p:sp>
    </p:spTree>
    <p:extLst>
      <p:ext uri="{BB962C8B-B14F-4D97-AF65-F5344CB8AC3E}">
        <p14:creationId xmlns:p14="http://schemas.microsoft.com/office/powerpoint/2010/main" val="658636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4" y="109016"/>
            <a:ext cx="8904855" cy="1223430"/>
          </a:xfrm>
        </p:spPr>
        <p:txBody>
          <a:bodyPr/>
          <a:lstStyle/>
          <a:p>
            <a:pPr>
              <a:lnSpc>
                <a:spcPts val="3500"/>
              </a:lnSpc>
            </a:pPr>
            <a:r>
              <a:rPr lang="en-US" dirty="0"/>
              <a:t>Fed Policy During and </a:t>
            </a:r>
            <a:r>
              <a:rPr lang="en-US" dirty="0" smtClean="0"/>
              <a:t/>
            </a:r>
            <a:br>
              <a:rPr lang="en-US" dirty="0" smtClean="0"/>
            </a:br>
            <a:r>
              <a:rPr lang="en-US" dirty="0" smtClean="0"/>
              <a:t>Following </a:t>
            </a:r>
            <a:r>
              <a:rPr lang="en-US" dirty="0"/>
              <a:t>the 2008 Financial Crisis </a:t>
            </a:r>
            <a:endParaRPr lang="en-US" dirty="0" smtClean="0"/>
          </a:p>
        </p:txBody>
      </p:sp>
      <p:sp>
        <p:nvSpPr>
          <p:cNvPr id="3" name="Content Placeholder 2"/>
          <p:cNvSpPr>
            <a:spLocks noGrp="1"/>
          </p:cNvSpPr>
          <p:nvPr>
            <p:ph idx="1"/>
          </p:nvPr>
        </p:nvSpPr>
        <p:spPr>
          <a:xfrm>
            <a:off x="140674" y="1108016"/>
            <a:ext cx="8869685" cy="5399719"/>
          </a:xfrm>
        </p:spPr>
        <p:txBody>
          <a:bodyPr/>
          <a:lstStyle/>
          <a:p>
            <a:pPr marL="231775" indent="-231775">
              <a:lnSpc>
                <a:spcPts val="2800"/>
              </a:lnSpc>
            </a:pPr>
            <a:r>
              <a:rPr lang="en-US" sz="2700" dirty="0">
                <a:solidFill>
                  <a:srgbClr val="32302A"/>
                </a:solidFill>
              </a:rPr>
              <a:t>Fed response to 2008 financial crisis:</a:t>
            </a:r>
          </a:p>
          <a:p>
            <a:pPr marL="631825" lvl="1" indent="-231775">
              <a:lnSpc>
                <a:spcPts val="2800"/>
              </a:lnSpc>
            </a:pPr>
            <a:r>
              <a:rPr lang="en-US" sz="2700" dirty="0">
                <a:solidFill>
                  <a:srgbClr val="32302A"/>
                </a:solidFill>
              </a:rPr>
              <a:t>The fed responded to the recession by injecting </a:t>
            </a:r>
            <a:r>
              <a:rPr lang="en-US" sz="2700" dirty="0" smtClean="0">
                <a:solidFill>
                  <a:srgbClr val="32302A"/>
                </a:solidFill>
              </a:rPr>
              <a:t>a </a:t>
            </a:r>
            <a:r>
              <a:rPr lang="en-US" sz="2700" dirty="0">
                <a:solidFill>
                  <a:srgbClr val="32302A"/>
                </a:solidFill>
              </a:rPr>
              <a:t>huge quantity of reserves into the banking system.  </a:t>
            </a:r>
            <a:endParaRPr lang="en-US" sz="2700" dirty="0" smtClean="0">
              <a:solidFill>
                <a:srgbClr val="32302A"/>
              </a:solidFill>
            </a:endParaRPr>
          </a:p>
          <a:p>
            <a:pPr marL="631825" lvl="1" indent="-231775">
              <a:lnSpc>
                <a:spcPts val="2800"/>
              </a:lnSpc>
            </a:pPr>
            <a:r>
              <a:rPr lang="en-US" sz="2700" dirty="0" smtClean="0">
                <a:solidFill>
                  <a:srgbClr val="32302A"/>
                </a:solidFill>
              </a:rPr>
              <a:t>In </a:t>
            </a:r>
            <a:r>
              <a:rPr lang="en-US" sz="2700" dirty="0">
                <a:solidFill>
                  <a:srgbClr val="32302A"/>
                </a:solidFill>
              </a:rPr>
              <a:t>the 12 months beginning in July of 2008, the fed doubled both its asset holdings and the monetary base, pushing short-term interest rates to near zero</a:t>
            </a:r>
            <a:r>
              <a:rPr lang="en-US" sz="2700" dirty="0" smtClean="0">
                <a:solidFill>
                  <a:srgbClr val="32302A"/>
                </a:solidFill>
              </a:rPr>
              <a:t>.</a:t>
            </a:r>
          </a:p>
          <a:p>
            <a:pPr marL="231775" indent="-231775">
              <a:lnSpc>
                <a:spcPts val="2800"/>
              </a:lnSpc>
            </a:pPr>
            <a:r>
              <a:rPr lang="en-US" sz="2700" dirty="0" smtClean="0">
                <a:solidFill>
                  <a:srgbClr val="32302A"/>
                </a:solidFill>
              </a:rPr>
              <a:t>But, the demand </a:t>
            </a:r>
            <a:r>
              <a:rPr lang="en-US" sz="2700" dirty="0">
                <a:solidFill>
                  <a:srgbClr val="32302A"/>
                </a:solidFill>
              </a:rPr>
              <a:t>for investment was weak </a:t>
            </a:r>
            <a:r>
              <a:rPr lang="en-US" sz="2700" dirty="0" smtClean="0">
                <a:solidFill>
                  <a:srgbClr val="32302A"/>
                </a:solidFill>
              </a:rPr>
              <a:t>and therefore… </a:t>
            </a:r>
          </a:p>
          <a:p>
            <a:pPr marL="631825" lvl="1" indent="-231775">
              <a:lnSpc>
                <a:spcPts val="2800"/>
              </a:lnSpc>
            </a:pPr>
            <a:r>
              <a:rPr lang="en-US" sz="2700" dirty="0" smtClean="0">
                <a:solidFill>
                  <a:srgbClr val="32302A"/>
                </a:solidFill>
              </a:rPr>
              <a:t>expansion </a:t>
            </a:r>
            <a:r>
              <a:rPr lang="en-US" sz="2700" dirty="0">
                <a:solidFill>
                  <a:srgbClr val="32302A"/>
                </a:solidFill>
              </a:rPr>
              <a:t>in credit was </a:t>
            </a:r>
            <a:r>
              <a:rPr lang="en-US" sz="2700" dirty="0" smtClean="0">
                <a:solidFill>
                  <a:srgbClr val="32302A"/>
                </a:solidFill>
              </a:rPr>
              <a:t>small, and,</a:t>
            </a:r>
          </a:p>
          <a:p>
            <a:pPr marL="631825" lvl="1" indent="-231775">
              <a:lnSpc>
                <a:spcPts val="2800"/>
              </a:lnSpc>
            </a:pPr>
            <a:r>
              <a:rPr lang="en-US" sz="2700" dirty="0" smtClean="0">
                <a:solidFill>
                  <a:srgbClr val="32302A"/>
                </a:solidFill>
              </a:rPr>
              <a:t>banks </a:t>
            </a:r>
            <a:r>
              <a:rPr lang="en-US" sz="2700" dirty="0">
                <a:solidFill>
                  <a:srgbClr val="32302A"/>
                </a:solidFill>
              </a:rPr>
              <a:t>held huge excess reserves. </a:t>
            </a:r>
            <a:endParaRPr lang="en-US" sz="2700" dirty="0" smtClean="0">
              <a:solidFill>
                <a:srgbClr val="32302A"/>
              </a:solidFill>
            </a:endParaRPr>
          </a:p>
          <a:p>
            <a:pPr marL="231775" indent="-231775">
              <a:lnSpc>
                <a:spcPts val="2800"/>
              </a:lnSpc>
            </a:pPr>
            <a:r>
              <a:rPr lang="en-US" sz="2700" dirty="0" smtClean="0">
                <a:solidFill>
                  <a:srgbClr val="32302A"/>
                </a:solidFill>
              </a:rPr>
              <a:t>While </a:t>
            </a:r>
            <a:r>
              <a:rPr lang="en-US" sz="2700" dirty="0">
                <a:solidFill>
                  <a:srgbClr val="32302A"/>
                </a:solidFill>
              </a:rPr>
              <a:t>the recession ended in June 2009, growth of real GDP was slow and the unemployment rate high. </a:t>
            </a:r>
            <a:endParaRPr lang="en-US" sz="2700" dirty="0" smtClean="0">
              <a:solidFill>
                <a:srgbClr val="32302A"/>
              </a:solidFill>
            </a:endParaRPr>
          </a:p>
          <a:p>
            <a:pPr marL="631825" lvl="1" indent="-231775">
              <a:lnSpc>
                <a:spcPts val="2800"/>
              </a:lnSpc>
            </a:pPr>
            <a:r>
              <a:rPr lang="en-US" sz="2700" dirty="0" smtClean="0">
                <a:solidFill>
                  <a:srgbClr val="32302A"/>
                </a:solidFill>
              </a:rPr>
              <a:t>The </a:t>
            </a:r>
            <a:r>
              <a:rPr lang="en-US" sz="2700" dirty="0">
                <a:solidFill>
                  <a:srgbClr val="32302A"/>
                </a:solidFill>
              </a:rPr>
              <a:t>fed responded with additional rounds of </a:t>
            </a:r>
            <a:r>
              <a:rPr lang="en-US" sz="2700" dirty="0" smtClean="0">
                <a:solidFill>
                  <a:srgbClr val="32302A"/>
                </a:solidFill>
              </a:rPr>
              <a:t>bond </a:t>
            </a:r>
            <a:r>
              <a:rPr lang="en-US" sz="2700" dirty="0">
                <a:solidFill>
                  <a:srgbClr val="32302A"/>
                </a:solidFill>
              </a:rPr>
              <a:t>purchases that were referred to as </a:t>
            </a:r>
            <a:r>
              <a:rPr lang="en-US" sz="2700" i="1" dirty="0">
                <a:solidFill>
                  <a:srgbClr val="32302A"/>
                </a:solidFill>
              </a:rPr>
              <a:t>quantitative </a:t>
            </a:r>
            <a:r>
              <a:rPr lang="en-US" sz="2700" i="1" dirty="0" smtClean="0">
                <a:solidFill>
                  <a:srgbClr val="32302A"/>
                </a:solidFill>
              </a:rPr>
              <a:t>easing</a:t>
            </a:r>
            <a:r>
              <a:rPr lang="en-US" sz="2700" dirty="0" smtClean="0">
                <a:solidFill>
                  <a:srgbClr val="32302A"/>
                </a:solidFill>
              </a:rPr>
              <a:t>.</a:t>
            </a:r>
            <a:endParaRPr lang="en-US" sz="2700" dirty="0">
              <a:solidFill>
                <a:srgbClr val="32302A"/>
              </a:solidFill>
            </a:endParaRPr>
          </a:p>
        </p:txBody>
      </p:sp>
    </p:spTree>
    <p:extLst>
      <p:ext uri="{BB962C8B-B14F-4D97-AF65-F5344CB8AC3E}">
        <p14:creationId xmlns:p14="http://schemas.microsoft.com/office/powerpoint/2010/main" val="669198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13467"/>
            <a:ext cx="8904855" cy="965054"/>
          </a:xfrm>
        </p:spPr>
        <p:txBody>
          <a:bodyPr/>
          <a:lstStyle/>
          <a:p>
            <a:pPr>
              <a:lnSpc>
                <a:spcPts val="3500"/>
              </a:lnSpc>
            </a:pPr>
            <a:r>
              <a:rPr lang="en-US" sz="3600" dirty="0" smtClean="0"/>
              <a:t>Annual Growth Rate </a:t>
            </a:r>
            <a:br>
              <a:rPr lang="en-US" sz="3600" dirty="0" smtClean="0"/>
            </a:br>
            <a:r>
              <a:rPr lang="en-US" sz="3600" dirty="0" smtClean="0"/>
              <a:t>in Nominal GDP: 1990-2016</a:t>
            </a:r>
            <a:endParaRPr lang="en-US" sz="3400" dirty="0"/>
          </a:p>
        </p:txBody>
      </p:sp>
      <p:sp>
        <p:nvSpPr>
          <p:cNvPr id="61" name="Text Box 10"/>
          <p:cNvSpPr txBox="1">
            <a:spLocks noChangeArrowheads="1"/>
          </p:cNvSpPr>
          <p:nvPr/>
        </p:nvSpPr>
        <p:spPr bwMode="auto">
          <a:xfrm>
            <a:off x="73111" y="1296398"/>
            <a:ext cx="4054961" cy="5262979"/>
          </a:xfrm>
          <a:prstGeom prst="rect">
            <a:avLst/>
          </a:prstGeom>
          <a:noFill/>
          <a:ln w="9525">
            <a:noFill/>
            <a:miter lim="800000"/>
            <a:headEnd/>
            <a:tailEnd/>
          </a:ln>
        </p:spPr>
        <p:txBody>
          <a:bodyPr wrap="square">
            <a:prstTxWarp prst="textNoShape">
              <a:avLst/>
            </a:prstTxWarp>
            <a:spAutoFit/>
          </a:bodyPr>
          <a:lstStyle/>
          <a:p>
            <a:pPr marL="173038" indent="-173038">
              <a:buFont typeface="Arial" pitchFamily="34" charset="0"/>
              <a:buChar char="•"/>
            </a:pPr>
            <a:r>
              <a:rPr lang="en-US" sz="2100" dirty="0" smtClean="0">
                <a:latin typeface="+mj-lt"/>
                <a:cs typeface="Times New Roman" pitchFamily="18" charset="0"/>
              </a:rPr>
              <a:t>The growth rate of nominal GDP reflects the combination of changes in the money supply </a:t>
            </a:r>
            <a:br>
              <a:rPr lang="en-US" sz="2100" dirty="0" smtClean="0">
                <a:latin typeface="+mj-lt"/>
                <a:cs typeface="Times New Roman" pitchFamily="18" charset="0"/>
              </a:rPr>
            </a:br>
            <a:r>
              <a:rPr lang="en-US" sz="2100" dirty="0" smtClean="0">
                <a:latin typeface="+mj-lt"/>
                <a:cs typeface="Times New Roman" pitchFamily="18" charset="0"/>
              </a:rPr>
              <a:t>and its velocity.</a:t>
            </a:r>
          </a:p>
          <a:p>
            <a:pPr marL="173038" indent="-173038">
              <a:buFont typeface="Arial" pitchFamily="34" charset="0"/>
              <a:buChar char="•"/>
            </a:pPr>
            <a:r>
              <a:rPr lang="en-US" sz="2100" dirty="0" smtClean="0">
                <a:latin typeface="+mj-lt"/>
                <a:cs typeface="Times New Roman" pitchFamily="18" charset="0"/>
              </a:rPr>
              <a:t>During 1990-2007, the annual growth rate of nominal GDP averaged 5.4% and was generally in the 4% to 6% range.</a:t>
            </a:r>
          </a:p>
          <a:p>
            <a:pPr marL="173038" indent="-173038">
              <a:buFont typeface="Arial" pitchFamily="34" charset="0"/>
              <a:buChar char="•"/>
            </a:pPr>
            <a:r>
              <a:rPr lang="en-US" sz="2100" dirty="0" smtClean="0">
                <a:latin typeface="+mj-lt"/>
                <a:cs typeface="Times New Roman" pitchFamily="18" charset="0"/>
              </a:rPr>
              <a:t>After plunging in 2008-2009, nominal GDP </a:t>
            </a:r>
            <a:r>
              <a:rPr lang="en-US" sz="2100" dirty="0">
                <a:cs typeface="Times New Roman" pitchFamily="18" charset="0"/>
              </a:rPr>
              <a:t>grew at an annual rate of </a:t>
            </a:r>
            <a:r>
              <a:rPr lang="en-US" sz="2100" dirty="0" smtClean="0">
                <a:cs typeface="Times New Roman" pitchFamily="18" charset="0"/>
              </a:rPr>
              <a:t>3.7% </a:t>
            </a:r>
            <a:r>
              <a:rPr lang="en-US" sz="2100" dirty="0">
                <a:cs typeface="Times New Roman" pitchFamily="18" charset="0"/>
              </a:rPr>
              <a:t>during </a:t>
            </a:r>
            <a:r>
              <a:rPr lang="en-US" sz="2100" dirty="0" smtClean="0">
                <a:cs typeface="Times New Roman" pitchFamily="18" charset="0"/>
              </a:rPr>
              <a:t>2010-2016, even lower than the 1990s</a:t>
            </a:r>
            <a:r>
              <a:rPr lang="en-US" sz="2100" dirty="0">
                <a:cs typeface="Times New Roman" pitchFamily="18" charset="0"/>
              </a:rPr>
              <a:t>.</a:t>
            </a:r>
            <a:endParaRPr lang="en-US" sz="2100" dirty="0" smtClean="0">
              <a:latin typeface="+mj-lt"/>
              <a:cs typeface="Times New Roman" pitchFamily="18" charset="0"/>
            </a:endParaRPr>
          </a:p>
          <a:p>
            <a:pPr marL="173038" indent="-173038">
              <a:buFont typeface="Arial" pitchFamily="34" charset="0"/>
              <a:buChar char="•"/>
            </a:pPr>
            <a:r>
              <a:rPr lang="en-US" sz="2100" dirty="0" smtClean="0">
                <a:latin typeface="+mj-lt"/>
                <a:cs typeface="Times New Roman" pitchFamily="18" charset="0"/>
              </a:rPr>
              <a:t>This modest growth of nominal GDP implies that monetary policy was not highly expansionary following the recession.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163"/>
          <a:stretch/>
        </p:blipFill>
        <p:spPr>
          <a:xfrm>
            <a:off x="4128070" y="1979111"/>
            <a:ext cx="4894711" cy="4073193"/>
          </a:xfrm>
          <a:prstGeom prst="roundRect">
            <a:avLst>
              <a:gd name="adj" fmla="val 3266"/>
            </a:avLst>
          </a:prstGeom>
          <a:ln>
            <a:solidFill>
              <a:schemeClr val="tx1"/>
            </a:solidFill>
          </a:ln>
        </p:spPr>
      </p:pic>
      <p:sp>
        <p:nvSpPr>
          <p:cNvPr id="5" name="TextBox 4"/>
          <p:cNvSpPr txBox="1"/>
          <p:nvPr/>
        </p:nvSpPr>
        <p:spPr>
          <a:xfrm>
            <a:off x="5262552" y="1609779"/>
            <a:ext cx="2920479" cy="369332"/>
          </a:xfrm>
          <a:prstGeom prst="rect">
            <a:avLst/>
          </a:prstGeom>
          <a:noFill/>
        </p:spPr>
        <p:txBody>
          <a:bodyPr wrap="none" rtlCol="0">
            <a:spAutoFit/>
          </a:bodyPr>
          <a:lstStyle/>
          <a:p>
            <a:r>
              <a:rPr lang="en-US" dirty="0" smtClean="0"/>
              <a:t>Growth Rate </a:t>
            </a:r>
            <a:r>
              <a:rPr lang="en-US" smtClean="0"/>
              <a:t>of Nominal GDP</a:t>
            </a:r>
            <a:endParaRPr lang="en-US"/>
          </a:p>
        </p:txBody>
      </p:sp>
    </p:spTree>
    <p:extLst>
      <p:ext uri="{BB962C8B-B14F-4D97-AF65-F5344CB8AC3E}">
        <p14:creationId xmlns:p14="http://schemas.microsoft.com/office/powerpoint/2010/main" val="1568174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13466"/>
            <a:ext cx="8904855" cy="925993"/>
          </a:xfrm>
        </p:spPr>
        <p:txBody>
          <a:bodyPr/>
          <a:lstStyle/>
          <a:p>
            <a:pPr>
              <a:lnSpc>
                <a:spcPts val="3500"/>
              </a:lnSpc>
            </a:pPr>
            <a:r>
              <a:rPr lang="en-US" dirty="0" smtClean="0"/>
              <a:t>The Velocity of the M1 and M2 </a:t>
            </a:r>
            <a:br>
              <a:rPr lang="en-US" dirty="0" smtClean="0"/>
            </a:br>
            <a:r>
              <a:rPr lang="en-US" dirty="0" smtClean="0"/>
              <a:t>Money Supply: 1990-2016</a:t>
            </a:r>
            <a:endParaRPr lang="en-US" dirty="0"/>
          </a:p>
        </p:txBody>
      </p:sp>
      <p:sp>
        <p:nvSpPr>
          <p:cNvPr id="61" name="Text Box 10"/>
          <p:cNvSpPr txBox="1">
            <a:spLocks noChangeArrowheads="1"/>
          </p:cNvSpPr>
          <p:nvPr/>
        </p:nvSpPr>
        <p:spPr bwMode="auto">
          <a:xfrm>
            <a:off x="73111" y="1397786"/>
            <a:ext cx="4054961" cy="5170646"/>
          </a:xfrm>
          <a:prstGeom prst="rect">
            <a:avLst/>
          </a:prstGeom>
          <a:noFill/>
          <a:ln w="9525">
            <a:noFill/>
            <a:miter lim="800000"/>
            <a:headEnd/>
            <a:tailEnd/>
          </a:ln>
        </p:spPr>
        <p:txBody>
          <a:bodyPr wrap="square">
            <a:prstTxWarp prst="textNoShape">
              <a:avLst/>
            </a:prstTxWarp>
            <a:spAutoFit/>
          </a:bodyPr>
          <a:lstStyle/>
          <a:p>
            <a:pPr marL="173038" indent="-173038">
              <a:buFont typeface="Arial" pitchFamily="34" charset="0"/>
              <a:buChar char="•"/>
            </a:pPr>
            <a:r>
              <a:rPr lang="en-US" sz="2200" dirty="0" smtClean="0">
                <a:latin typeface="+mj-lt"/>
                <a:cs typeface="Times New Roman" pitchFamily="18" charset="0"/>
              </a:rPr>
              <a:t>Note how the velocity of the </a:t>
            </a:r>
            <a:br>
              <a:rPr lang="en-US" sz="2200" dirty="0" smtClean="0">
                <a:latin typeface="+mj-lt"/>
                <a:cs typeface="Times New Roman" pitchFamily="18" charset="0"/>
              </a:rPr>
            </a:br>
            <a:r>
              <a:rPr lang="en-US" sz="2200" dirty="0" smtClean="0">
                <a:latin typeface="+mj-lt"/>
                <a:cs typeface="Times New Roman" pitchFamily="18" charset="0"/>
              </a:rPr>
              <a:t>M1 money supply increased </a:t>
            </a:r>
            <a:br>
              <a:rPr lang="en-US" sz="2200" dirty="0" smtClean="0">
                <a:latin typeface="+mj-lt"/>
                <a:cs typeface="Times New Roman" pitchFamily="18" charset="0"/>
              </a:rPr>
            </a:br>
            <a:r>
              <a:rPr lang="en-US" sz="2200" dirty="0" smtClean="0">
                <a:latin typeface="+mj-lt"/>
                <a:cs typeface="Times New Roman" pitchFamily="18" charset="0"/>
              </a:rPr>
              <a:t>for more than a decade prior </a:t>
            </a:r>
            <a:br>
              <a:rPr lang="en-US" sz="2200" dirty="0" smtClean="0">
                <a:latin typeface="+mj-lt"/>
                <a:cs typeface="Times New Roman" pitchFamily="18" charset="0"/>
              </a:rPr>
            </a:br>
            <a:r>
              <a:rPr lang="en-US" sz="2200" dirty="0" smtClean="0">
                <a:latin typeface="+mj-lt"/>
                <a:cs typeface="Times New Roman" pitchFamily="18" charset="0"/>
              </a:rPr>
              <a:t>to 2007 but plunged in the aftermath of the 2008-2009 recession.</a:t>
            </a:r>
          </a:p>
          <a:p>
            <a:pPr marL="173038" indent="-173038">
              <a:buFont typeface="Arial" pitchFamily="34" charset="0"/>
              <a:buChar char="•"/>
            </a:pPr>
            <a:r>
              <a:rPr lang="en-US" sz="2200" dirty="0" smtClean="0">
                <a:latin typeface="+mj-lt"/>
                <a:cs typeface="Times New Roman" pitchFamily="18" charset="0"/>
              </a:rPr>
              <a:t>As short-term interest rates hovered near zero, the velocity of the M1 and M2 money supply fell substantially during 2008-2016.</a:t>
            </a:r>
          </a:p>
          <a:p>
            <a:pPr marL="173038" indent="-173038">
              <a:buFont typeface="Arial" pitchFamily="34" charset="0"/>
              <a:buChar char="•"/>
            </a:pPr>
            <a:r>
              <a:rPr lang="en-US" sz="2200" dirty="0" smtClean="0">
                <a:latin typeface="+mj-lt"/>
                <a:cs typeface="Times New Roman" pitchFamily="18" charset="0"/>
              </a:rPr>
              <a:t>This reduction in the velocity of money blunted the impact of the Fed’s expansionary monetary policy.</a:t>
            </a:r>
            <a:endParaRPr lang="en-US" sz="2200" dirty="0">
              <a:latin typeface="+mj-lt"/>
              <a:cs typeface="Times New Roman"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754"/>
          <a:stretch/>
        </p:blipFill>
        <p:spPr>
          <a:xfrm>
            <a:off x="4128072" y="1941534"/>
            <a:ext cx="4895109" cy="4136378"/>
          </a:xfrm>
          <a:prstGeom prst="roundRect">
            <a:avLst>
              <a:gd name="adj" fmla="val 3260"/>
            </a:avLst>
          </a:prstGeom>
          <a:ln>
            <a:solidFill>
              <a:schemeClr val="tx1"/>
            </a:solidFill>
          </a:ln>
          <a:effectLst>
            <a:outerShdw blurRad="50800" dist="76200" dir="5400000" algn="t" rotWithShape="0">
              <a:prstClr val="black">
                <a:alpha val="40000"/>
              </a:prstClr>
            </a:outerShdw>
          </a:effectLst>
        </p:spPr>
      </p:pic>
      <p:sp>
        <p:nvSpPr>
          <p:cNvPr id="7" name="TextBox 6"/>
          <p:cNvSpPr txBox="1"/>
          <p:nvPr/>
        </p:nvSpPr>
        <p:spPr>
          <a:xfrm>
            <a:off x="5418931" y="1572202"/>
            <a:ext cx="2313390" cy="369332"/>
          </a:xfrm>
          <a:prstGeom prst="rect">
            <a:avLst/>
          </a:prstGeom>
          <a:noFill/>
        </p:spPr>
        <p:txBody>
          <a:bodyPr wrap="none" rtlCol="0">
            <a:spAutoFit/>
          </a:bodyPr>
          <a:lstStyle/>
          <a:p>
            <a:r>
              <a:rPr lang="en-US" dirty="0" smtClean="0"/>
              <a:t>Velocity of </a:t>
            </a:r>
            <a:r>
              <a:rPr lang="en-US" smtClean="0"/>
              <a:t>M1 and M2</a:t>
            </a:r>
            <a:endParaRPr lang="en-US"/>
          </a:p>
        </p:txBody>
      </p:sp>
    </p:spTree>
    <p:extLst>
      <p:ext uri="{BB962C8B-B14F-4D97-AF65-F5344CB8AC3E}">
        <p14:creationId xmlns:p14="http://schemas.microsoft.com/office/powerpoint/2010/main" val="1867620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10376"/>
            <a:ext cx="8904855" cy="982236"/>
          </a:xfrm>
        </p:spPr>
        <p:txBody>
          <a:bodyPr/>
          <a:lstStyle/>
          <a:p>
            <a:pPr>
              <a:lnSpc>
                <a:spcPts val="3500"/>
              </a:lnSpc>
            </a:pPr>
            <a:r>
              <a:rPr lang="en-US" dirty="0" smtClean="0"/>
              <a:t>The Real Interest Rate</a:t>
            </a:r>
            <a:br>
              <a:rPr lang="en-US" dirty="0" smtClean="0"/>
            </a:br>
            <a:r>
              <a:rPr lang="en-US" dirty="0" smtClean="0"/>
              <a:t>in the United States, 1990-2016</a:t>
            </a:r>
            <a:endParaRPr lang="en-US" dirty="0"/>
          </a:p>
        </p:txBody>
      </p:sp>
      <p:sp>
        <p:nvSpPr>
          <p:cNvPr id="3" name="Content Placeholder 2"/>
          <p:cNvSpPr>
            <a:spLocks noGrp="1"/>
          </p:cNvSpPr>
          <p:nvPr>
            <p:ph idx="1"/>
          </p:nvPr>
        </p:nvSpPr>
        <p:spPr>
          <a:xfrm>
            <a:off x="140676" y="1243584"/>
            <a:ext cx="8883748" cy="936876"/>
          </a:xfrm>
        </p:spPr>
        <p:txBody>
          <a:bodyPr/>
          <a:lstStyle/>
          <a:p>
            <a:r>
              <a:rPr lang="en-US" dirty="0" smtClean="0"/>
              <a:t>The </a:t>
            </a:r>
            <a:r>
              <a:rPr lang="en-US" dirty="0"/>
              <a:t>real interest rate was persistently below 1 percent and occasionally fell below zero during 2008–2016</a:t>
            </a:r>
            <a:r>
              <a:rPr lang="en-US" dirty="0" smtClean="0"/>
              <a:t>.</a:t>
            </a:r>
            <a:endParaRPr lang="en-US" dirty="0"/>
          </a:p>
        </p:txBody>
      </p:sp>
      <p:pic>
        <p:nvPicPr>
          <p:cNvPr id="4" name="Picture 3" descr="Chap 14 Exhibit 12.jpg"/>
          <p:cNvPicPr>
            <a:picLocks noChangeAspect="1"/>
          </p:cNvPicPr>
          <p:nvPr/>
        </p:nvPicPr>
        <p:blipFill rotWithShape="1">
          <a:blip r:embed="rId2">
            <a:extLst>
              <a:ext uri="{28A0092B-C50C-407E-A947-70E740481C1C}">
                <a14:useLocalDpi xmlns:a14="http://schemas.microsoft.com/office/drawing/2010/main" val="0"/>
              </a:ext>
            </a:extLst>
          </a:blip>
          <a:srcRect l="1289" r="1980"/>
          <a:stretch/>
        </p:blipFill>
        <p:spPr>
          <a:xfrm>
            <a:off x="3277556" y="3152626"/>
            <a:ext cx="5593318" cy="3285744"/>
          </a:xfrm>
          <a:prstGeom prst="roundRect">
            <a:avLst>
              <a:gd name="adj" fmla="val 3594"/>
            </a:avLst>
          </a:prstGeom>
          <a:ln>
            <a:solidFill>
              <a:schemeClr val="tx1"/>
            </a:solidFill>
          </a:ln>
        </p:spPr>
      </p:pic>
      <p:sp>
        <p:nvSpPr>
          <p:cNvPr id="5" name="TextBox 4"/>
          <p:cNvSpPr txBox="1"/>
          <p:nvPr/>
        </p:nvSpPr>
        <p:spPr>
          <a:xfrm>
            <a:off x="3426958" y="2783294"/>
            <a:ext cx="5281238" cy="369332"/>
          </a:xfrm>
          <a:prstGeom prst="rect">
            <a:avLst/>
          </a:prstGeom>
          <a:noFill/>
        </p:spPr>
        <p:txBody>
          <a:bodyPr wrap="none" rtlCol="0">
            <a:spAutoFit/>
          </a:bodyPr>
          <a:lstStyle/>
          <a:p>
            <a:r>
              <a:rPr lang="en-US" dirty="0" smtClean="0"/>
              <a:t>The Real Interest Rate in the United States, 1990-2016</a:t>
            </a:r>
            <a:endParaRPr lang="en-US" dirty="0"/>
          </a:p>
        </p:txBody>
      </p:sp>
      <p:sp>
        <p:nvSpPr>
          <p:cNvPr id="6" name="Content Placeholder 2"/>
          <p:cNvSpPr txBox="1">
            <a:spLocks/>
          </p:cNvSpPr>
          <p:nvPr/>
        </p:nvSpPr>
        <p:spPr>
          <a:xfrm>
            <a:off x="134330" y="2180459"/>
            <a:ext cx="2956661" cy="425791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It is unlikely that expansionary monetary policy would be able to keep the interest rate this </a:t>
            </a:r>
            <a:r>
              <a:rPr lang="en-US" smtClean="0"/>
              <a:t>low for </a:t>
            </a:r>
            <a:r>
              <a:rPr lang="en-US" dirty="0" smtClean="0"/>
              <a:t>such a prolonged time period.</a:t>
            </a:r>
            <a:endParaRPr lang="en-US" dirty="0"/>
          </a:p>
        </p:txBody>
      </p:sp>
    </p:spTree>
    <p:extLst>
      <p:ext uri="{BB962C8B-B14F-4D97-AF65-F5344CB8AC3E}">
        <p14:creationId xmlns:p14="http://schemas.microsoft.com/office/powerpoint/2010/main" val="1941794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 y="111937"/>
            <a:ext cx="8904855" cy="990029"/>
          </a:xfrm>
        </p:spPr>
        <p:txBody>
          <a:bodyPr/>
          <a:lstStyle/>
          <a:p>
            <a:pPr>
              <a:lnSpc>
                <a:spcPts val="3500"/>
              </a:lnSpc>
            </a:pPr>
            <a:r>
              <a:rPr lang="en-US" dirty="0" smtClean="0"/>
              <a:t>How Expansionary Was Monetary Policy</a:t>
            </a:r>
            <a:br>
              <a:rPr lang="en-US" dirty="0" smtClean="0"/>
            </a:br>
            <a:r>
              <a:rPr lang="en-US" dirty="0"/>
              <a:t>i</a:t>
            </a:r>
            <a:r>
              <a:rPr lang="en-US" dirty="0" smtClean="0"/>
              <a:t>n the Aftermath of the </a:t>
            </a:r>
            <a:r>
              <a:rPr lang="en-US" smtClean="0"/>
              <a:t>Great Recession?</a:t>
            </a:r>
            <a:endParaRPr lang="en-US" dirty="0" smtClean="0"/>
          </a:p>
        </p:txBody>
      </p:sp>
      <p:sp>
        <p:nvSpPr>
          <p:cNvPr id="3" name="Content Placeholder 2"/>
          <p:cNvSpPr>
            <a:spLocks noGrp="1"/>
          </p:cNvSpPr>
          <p:nvPr>
            <p:ph idx="1"/>
          </p:nvPr>
        </p:nvSpPr>
        <p:spPr>
          <a:xfrm>
            <a:off x="140675" y="1110185"/>
            <a:ext cx="8883750" cy="4876392"/>
          </a:xfrm>
        </p:spPr>
        <p:txBody>
          <a:bodyPr/>
          <a:lstStyle/>
          <a:p>
            <a:pPr marL="231775" indent="-231775">
              <a:lnSpc>
                <a:spcPts val="3200"/>
              </a:lnSpc>
            </a:pPr>
            <a:r>
              <a:rPr lang="en-US" dirty="0" smtClean="0">
                <a:solidFill>
                  <a:srgbClr val="32302A"/>
                </a:solidFill>
              </a:rPr>
              <a:t>Although the Fed’s huge injection of bank reserves and the low interest rates are indicative of expansionary monetary policy, other indicators are inconsistent with this view. Consider the following:</a:t>
            </a:r>
          </a:p>
          <a:p>
            <a:pPr marL="631825" lvl="1" indent="-231775">
              <a:lnSpc>
                <a:spcPts val="3200"/>
              </a:lnSpc>
            </a:pPr>
            <a:r>
              <a:rPr lang="en-US" dirty="0" smtClean="0">
                <a:solidFill>
                  <a:srgbClr val="32302A"/>
                </a:solidFill>
              </a:rPr>
              <a:t>Low inflation: Inflation remained low during the period.</a:t>
            </a:r>
          </a:p>
          <a:p>
            <a:pPr marL="631825" lvl="1" indent="-231775">
              <a:lnSpc>
                <a:spcPts val="3200"/>
              </a:lnSpc>
            </a:pPr>
            <a:r>
              <a:rPr lang="en-US" dirty="0" smtClean="0">
                <a:solidFill>
                  <a:srgbClr val="32302A"/>
                </a:solidFill>
              </a:rPr>
              <a:t>Slow growth of </a:t>
            </a:r>
            <a:r>
              <a:rPr lang="en-US" dirty="0">
                <a:solidFill>
                  <a:srgbClr val="32302A"/>
                </a:solidFill>
              </a:rPr>
              <a:t>n</a:t>
            </a:r>
            <a:r>
              <a:rPr lang="en-US" dirty="0" smtClean="0">
                <a:solidFill>
                  <a:srgbClr val="32302A"/>
                </a:solidFill>
              </a:rPr>
              <a:t>ominal GDP: see nominal GDP graphic.</a:t>
            </a:r>
          </a:p>
          <a:p>
            <a:pPr marL="631825" lvl="1" indent="-231775">
              <a:lnSpc>
                <a:spcPts val="3200"/>
              </a:lnSpc>
            </a:pPr>
            <a:r>
              <a:rPr lang="en-US" dirty="0" smtClean="0">
                <a:solidFill>
                  <a:srgbClr val="32302A"/>
                </a:solidFill>
              </a:rPr>
              <a:t>Persistently low real and nominal interest rates during 2011-2016: </a:t>
            </a:r>
            <a:r>
              <a:rPr lang="en-US" dirty="0">
                <a:solidFill>
                  <a:srgbClr val="32302A"/>
                </a:solidFill>
              </a:rPr>
              <a:t>While monetary expansion can temporarily reduce interest rates, it cannot do so for a lengthy time period.</a:t>
            </a:r>
          </a:p>
          <a:p>
            <a:pPr marL="631825" lvl="1" indent="-231775">
              <a:lnSpc>
                <a:spcPts val="3200"/>
              </a:lnSpc>
            </a:pPr>
            <a:r>
              <a:rPr lang="en-US" dirty="0" smtClean="0">
                <a:solidFill>
                  <a:srgbClr val="32302A"/>
                </a:solidFill>
              </a:rPr>
              <a:t>Inflow of capital: The U.S. experienced an inflow of capital even though both real and nominal interest rates were low.</a:t>
            </a:r>
          </a:p>
        </p:txBody>
      </p:sp>
    </p:spTree>
    <p:extLst>
      <p:ext uri="{BB962C8B-B14F-4D97-AF65-F5344CB8AC3E}">
        <p14:creationId xmlns:p14="http://schemas.microsoft.com/office/powerpoint/2010/main" val="1990540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Interest Rates: Alternative Views</a:t>
            </a:r>
          </a:p>
        </p:txBody>
      </p:sp>
      <p:sp>
        <p:nvSpPr>
          <p:cNvPr id="3" name="Content Placeholder 2"/>
          <p:cNvSpPr>
            <a:spLocks noGrp="1"/>
          </p:cNvSpPr>
          <p:nvPr>
            <p:ph idx="1"/>
          </p:nvPr>
        </p:nvSpPr>
        <p:spPr/>
        <p:txBody>
          <a:bodyPr/>
          <a:lstStyle/>
          <a:p>
            <a:r>
              <a:rPr lang="en-US" dirty="0"/>
              <a:t>The recent low interest rates are a global phenomenon.</a:t>
            </a:r>
          </a:p>
          <a:p>
            <a:pPr lvl="1"/>
            <a:r>
              <a:rPr lang="en-US" dirty="0"/>
              <a:t>Japan, Canada, most of Europe, and several other areas of the world have also experienced low interest rates</a:t>
            </a:r>
            <a:r>
              <a:rPr lang="en-US" dirty="0" smtClean="0"/>
              <a:t>.</a:t>
            </a:r>
          </a:p>
          <a:p>
            <a:r>
              <a:rPr lang="en-US" dirty="0" smtClean="0"/>
              <a:t>Why have interest rates been so low?</a:t>
            </a:r>
          </a:p>
          <a:p>
            <a:pPr lvl="1"/>
            <a:r>
              <a:rPr lang="en-US" dirty="0" smtClean="0"/>
              <a:t>Weak demand for loanable funds:</a:t>
            </a:r>
          </a:p>
          <a:p>
            <a:pPr marL="1428750" lvl="2" indent="-514350">
              <a:buFont typeface="+mj-lt"/>
              <a:buAutoNum type="arabicPeriod"/>
            </a:pPr>
            <a:r>
              <a:rPr lang="en-US" dirty="0"/>
              <a:t>T</a:t>
            </a:r>
            <a:r>
              <a:rPr lang="en-US" dirty="0" smtClean="0"/>
              <a:t>he </a:t>
            </a:r>
            <a:r>
              <a:rPr lang="en-US" dirty="0"/>
              <a:t>technological changes of the Information Age do not involve production of a tangible product that requires large capital </a:t>
            </a:r>
            <a:r>
              <a:rPr lang="en-US" dirty="0" smtClean="0"/>
              <a:t>investment.</a:t>
            </a:r>
          </a:p>
          <a:p>
            <a:pPr marL="1428750" lvl="2" indent="-514350">
              <a:buFont typeface="+mj-lt"/>
              <a:buAutoNum type="arabicPeriod"/>
            </a:pPr>
            <a:r>
              <a:rPr lang="en-US" dirty="0" smtClean="0"/>
              <a:t>Constant </a:t>
            </a:r>
            <a:r>
              <a:rPr lang="en-US" dirty="0"/>
              <a:t>policy changes </a:t>
            </a:r>
            <a:r>
              <a:rPr lang="en-US" dirty="0" smtClean="0"/>
              <a:t>have generated </a:t>
            </a:r>
            <a:r>
              <a:rPr lang="en-US" dirty="0"/>
              <a:t>uncertainty and </a:t>
            </a:r>
            <a:r>
              <a:rPr lang="en-US" dirty="0" smtClean="0"/>
              <a:t>reduced </a:t>
            </a:r>
            <a:r>
              <a:rPr lang="en-US" dirty="0"/>
              <a:t>the demand for loanable funds.</a:t>
            </a:r>
          </a:p>
          <a:p>
            <a:endParaRPr lang="en-US" dirty="0"/>
          </a:p>
        </p:txBody>
      </p:sp>
    </p:spTree>
    <p:extLst>
      <p:ext uri="{BB962C8B-B14F-4D97-AF65-F5344CB8AC3E}">
        <p14:creationId xmlns:p14="http://schemas.microsoft.com/office/powerpoint/2010/main" val="2029527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Interest Rates: Alternative Views</a:t>
            </a:r>
          </a:p>
        </p:txBody>
      </p:sp>
      <p:sp>
        <p:nvSpPr>
          <p:cNvPr id="3" name="Content Placeholder 2"/>
          <p:cNvSpPr>
            <a:spLocks noGrp="1"/>
          </p:cNvSpPr>
          <p:nvPr>
            <p:ph idx="1"/>
          </p:nvPr>
        </p:nvSpPr>
        <p:spPr/>
        <p:txBody>
          <a:bodyPr/>
          <a:lstStyle/>
          <a:p>
            <a:r>
              <a:rPr lang="en-US" dirty="0" smtClean="0"/>
              <a:t>Why have interest rates been so low? </a:t>
            </a:r>
            <a:r>
              <a:rPr lang="en-US" dirty="0"/>
              <a:t>c</a:t>
            </a:r>
            <a:r>
              <a:rPr lang="en-US" dirty="0" smtClean="0"/>
              <a:t>ontinued…</a:t>
            </a:r>
          </a:p>
          <a:p>
            <a:pPr lvl="1"/>
            <a:r>
              <a:rPr lang="en-US" dirty="0" smtClean="0"/>
              <a:t>Increase in the supply of loanable funds:</a:t>
            </a:r>
          </a:p>
          <a:p>
            <a:pPr marL="1428750" lvl="2" indent="-514350">
              <a:buFont typeface="+mj-lt"/>
              <a:buAutoNum type="arabicPeriod" startAt="3"/>
            </a:pPr>
            <a:r>
              <a:rPr lang="en-US" dirty="0" smtClean="0"/>
              <a:t>High oil prices and rapid growth of Asian economies</a:t>
            </a:r>
          </a:p>
          <a:p>
            <a:pPr lvl="3"/>
            <a:r>
              <a:rPr lang="en-US" sz="2400" dirty="0" smtClean="0"/>
              <a:t>The </a:t>
            </a:r>
            <a:r>
              <a:rPr lang="en-US" sz="2400" dirty="0"/>
              <a:t>high oil prices throughout most of 2003-2014 </a:t>
            </a:r>
            <a:r>
              <a:rPr lang="en-US" sz="2400" dirty="0" smtClean="0"/>
              <a:t>generated huge income increases for oil producers; leading to savings and an increase in the global supply of loanable funds.</a:t>
            </a:r>
          </a:p>
          <a:p>
            <a:pPr lvl="3"/>
            <a:r>
              <a:rPr lang="en-US" sz="2400" dirty="0" smtClean="0"/>
              <a:t>Historically, Asian economies have had high savings rates. Therefore, their rapid growth increases the global supply of loanable funds.</a:t>
            </a:r>
          </a:p>
          <a:p>
            <a:pPr lvl="3"/>
            <a:r>
              <a:rPr lang="en-US" sz="2400" dirty="0" smtClean="0"/>
              <a:t>Former Fed chairs, Alan </a:t>
            </a:r>
            <a:r>
              <a:rPr lang="en-US" sz="2400" dirty="0"/>
              <a:t>Greenspan and Ben </a:t>
            </a:r>
            <a:r>
              <a:rPr lang="en-US" sz="2400" dirty="0" smtClean="0"/>
              <a:t>Bernanke, </a:t>
            </a:r>
            <a:r>
              <a:rPr lang="en-US" sz="2400" dirty="0"/>
              <a:t>believe these factors have generated a worldwide “savings glut</a:t>
            </a:r>
            <a:r>
              <a:rPr lang="en-US" sz="2400" dirty="0" smtClean="0"/>
              <a:t>.”</a:t>
            </a:r>
            <a:endParaRPr lang="en-US" sz="2400" dirty="0"/>
          </a:p>
          <a:p>
            <a:endParaRPr lang="en-US" dirty="0"/>
          </a:p>
        </p:txBody>
      </p:sp>
    </p:spTree>
    <p:extLst>
      <p:ext uri="{BB962C8B-B14F-4D97-AF65-F5344CB8AC3E}">
        <p14:creationId xmlns:p14="http://schemas.microsoft.com/office/powerpoint/2010/main" val="207024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16034"/>
            <a:ext cx="7772400" cy="742188"/>
          </a:xfrm>
        </p:spPr>
        <p:txBody>
          <a:bodyPr anchor="ctr"/>
          <a:lstStyle/>
          <a:p>
            <a:pPr>
              <a:lnSpc>
                <a:spcPts val="3500"/>
              </a:lnSpc>
            </a:pPr>
            <a:r>
              <a:rPr lang="en-US" dirty="0" smtClean="0"/>
              <a:t>The Demand and </a:t>
            </a:r>
            <a:br>
              <a:rPr lang="en-US" dirty="0" smtClean="0"/>
            </a:br>
            <a:r>
              <a:rPr lang="en-US" dirty="0" smtClean="0"/>
              <a:t>Supply of Money</a:t>
            </a:r>
          </a:p>
        </p:txBody>
      </p:sp>
    </p:spTree>
    <p:extLst>
      <p:ext uri="{BB962C8B-B14F-4D97-AF65-F5344CB8AC3E}">
        <p14:creationId xmlns:p14="http://schemas.microsoft.com/office/powerpoint/2010/main" val="3148326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Interest Rates: Alternative Views</a:t>
            </a:r>
          </a:p>
        </p:txBody>
      </p:sp>
      <p:sp>
        <p:nvSpPr>
          <p:cNvPr id="3" name="Content Placeholder 2"/>
          <p:cNvSpPr>
            <a:spLocks noGrp="1"/>
          </p:cNvSpPr>
          <p:nvPr>
            <p:ph idx="1"/>
          </p:nvPr>
        </p:nvSpPr>
        <p:spPr>
          <a:xfrm>
            <a:off x="140675" y="1243583"/>
            <a:ext cx="8820445" cy="5237373"/>
          </a:xfrm>
        </p:spPr>
        <p:txBody>
          <a:bodyPr/>
          <a:lstStyle/>
          <a:p>
            <a:r>
              <a:rPr lang="en-US" dirty="0" smtClean="0"/>
              <a:t>Why have interest rates been so low? </a:t>
            </a:r>
            <a:r>
              <a:rPr lang="en-US" dirty="0"/>
              <a:t>c</a:t>
            </a:r>
            <a:r>
              <a:rPr lang="en-US" dirty="0" smtClean="0"/>
              <a:t>ontinued…</a:t>
            </a:r>
          </a:p>
          <a:p>
            <a:pPr lvl="1"/>
            <a:r>
              <a:rPr lang="en-US" dirty="0" smtClean="0"/>
              <a:t>Increase in the supply of loanable funds:</a:t>
            </a:r>
          </a:p>
          <a:p>
            <a:pPr marL="1428750" lvl="2" indent="-514350">
              <a:buFont typeface="+mj-lt"/>
              <a:buAutoNum type="arabicPeriod" startAt="4"/>
            </a:pPr>
            <a:r>
              <a:rPr lang="en-US" dirty="0"/>
              <a:t>Demographic changes worldwide:</a:t>
            </a:r>
          </a:p>
          <a:p>
            <a:pPr lvl="3"/>
            <a:r>
              <a:rPr lang="en-US" dirty="0"/>
              <a:t>In the developed world, there has been a large increase in the share of the population in age groups (50 to 75) that are generally net suppliers of loanable funds and a decline in the share in age groups (under age 50) that generally have a strong demand for loanable funds.</a:t>
            </a:r>
          </a:p>
          <a:p>
            <a:pPr lvl="3"/>
            <a:r>
              <a:rPr lang="en-US" dirty="0"/>
              <a:t>These changes will increase the supply and reduce the demand for loanable funds, pushing interest rates downward.</a:t>
            </a:r>
          </a:p>
          <a:p>
            <a:pPr marL="1428750" lvl="2" indent="-514350">
              <a:buFont typeface="+mj-lt"/>
              <a:buAutoNum type="arabicPeriod" startAt="4"/>
            </a:pPr>
            <a:endParaRPr lang="en-US" dirty="0" smtClean="0"/>
          </a:p>
          <a:p>
            <a:endParaRPr lang="en-US" dirty="0"/>
          </a:p>
        </p:txBody>
      </p:sp>
    </p:spTree>
    <p:extLst>
      <p:ext uri="{BB962C8B-B14F-4D97-AF65-F5344CB8AC3E}">
        <p14:creationId xmlns:p14="http://schemas.microsoft.com/office/powerpoint/2010/main" val="2909018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Changes, 1970-2020</a:t>
            </a:r>
            <a:endParaRPr lang="en-US" dirty="0"/>
          </a:p>
        </p:txBody>
      </p:sp>
      <p:sp>
        <p:nvSpPr>
          <p:cNvPr id="3" name="Content Placeholder 2"/>
          <p:cNvSpPr>
            <a:spLocks noGrp="1"/>
          </p:cNvSpPr>
          <p:nvPr>
            <p:ph idx="1"/>
          </p:nvPr>
        </p:nvSpPr>
        <p:spPr>
          <a:xfrm>
            <a:off x="140675" y="1243583"/>
            <a:ext cx="8820445" cy="1392807"/>
          </a:xfrm>
        </p:spPr>
        <p:txBody>
          <a:bodyPr/>
          <a:lstStyle/>
          <a:p>
            <a:r>
              <a:rPr lang="en-US" sz="2000" dirty="0" smtClean="0"/>
              <a:t>Households </a:t>
            </a:r>
            <a:r>
              <a:rPr lang="en-US" sz="2000" dirty="0"/>
              <a:t>with people under age 50 tend to be net borrowers, while persons age 50 to 75 are generally net lenders.</a:t>
            </a:r>
            <a:endParaRPr lang="en-US" sz="2000" dirty="0" smtClean="0"/>
          </a:p>
          <a:p>
            <a:r>
              <a:rPr lang="en-US" sz="2000" dirty="0"/>
              <a:t>As shown here, the population age 50 to 75 has increased substantially relative to the population under age 50 in high-income countries in recent decades</a:t>
            </a:r>
            <a:r>
              <a:rPr lang="en-US" sz="2000" dirty="0" smtClean="0"/>
              <a:t>.</a:t>
            </a:r>
          </a:p>
        </p:txBody>
      </p:sp>
      <p:sp>
        <p:nvSpPr>
          <p:cNvPr id="6" name="Content Placeholder 2"/>
          <p:cNvSpPr txBox="1">
            <a:spLocks noChangeAspect="1"/>
          </p:cNvSpPr>
          <p:nvPr/>
        </p:nvSpPr>
        <p:spPr>
          <a:xfrm>
            <a:off x="140676" y="2598591"/>
            <a:ext cx="2529730" cy="399973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An </a:t>
            </a:r>
            <a:r>
              <a:rPr lang="en-US" sz="2000" dirty="0"/>
              <a:t>increase in the share of the population age 50 to 75 relative to the under age 50, will expand the supply of loanable funds relative to demand, and thereby place downward pressure on real interest rates.</a:t>
            </a:r>
          </a:p>
        </p:txBody>
      </p:sp>
      <p:grpSp>
        <p:nvGrpSpPr>
          <p:cNvPr id="10" name="Group 9"/>
          <p:cNvGrpSpPr/>
          <p:nvPr/>
        </p:nvGrpSpPr>
        <p:grpSpPr>
          <a:xfrm>
            <a:off x="2651923" y="2642026"/>
            <a:ext cx="6285415" cy="3844566"/>
            <a:chOff x="2651923" y="2642026"/>
            <a:chExt cx="6285415" cy="3844566"/>
          </a:xfrm>
        </p:grpSpPr>
        <p:sp>
          <p:nvSpPr>
            <p:cNvPr id="9" name="Rounded Rectangle 8"/>
            <p:cNvSpPr>
              <a:spLocks noChangeAspect="1"/>
            </p:cNvSpPr>
            <p:nvPr/>
          </p:nvSpPr>
          <p:spPr>
            <a:xfrm>
              <a:off x="2651923" y="2642026"/>
              <a:ext cx="6237235" cy="3844566"/>
            </a:xfrm>
            <a:prstGeom prst="roundRect">
              <a:avLst>
                <a:gd name="adj" fmla="val 3828"/>
              </a:avLst>
            </a:prstGeom>
            <a:solidFill>
              <a:srgbClr val="F9E18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hap 14 Exhibit 13.jpg"/>
            <p:cNvPicPr>
              <a:picLocks noChangeAspect="1"/>
            </p:cNvPicPr>
            <p:nvPr/>
          </p:nvPicPr>
          <p:blipFill rotWithShape="1">
            <a:blip r:embed="rId2">
              <a:extLst>
                <a:ext uri="{28A0092B-C50C-407E-A947-70E740481C1C}">
                  <a14:useLocalDpi xmlns:a14="http://schemas.microsoft.com/office/drawing/2010/main" val="0"/>
                </a:ext>
              </a:extLst>
            </a:blip>
            <a:srcRect l="1103" t="1" r="3505" b="2092"/>
            <a:stretch/>
          </p:blipFill>
          <p:spPr>
            <a:xfrm>
              <a:off x="2661261" y="3260971"/>
              <a:ext cx="6218947" cy="3219985"/>
            </a:xfrm>
            <a:prstGeom prst="roundRect">
              <a:avLst>
                <a:gd name="adj" fmla="val 4487"/>
              </a:avLst>
            </a:prstGeom>
            <a:ln>
              <a:noFill/>
            </a:ln>
          </p:spPr>
        </p:pic>
        <p:sp>
          <p:nvSpPr>
            <p:cNvPr id="8" name="TextBox 7"/>
            <p:cNvSpPr txBox="1"/>
            <p:nvPr/>
          </p:nvSpPr>
          <p:spPr>
            <a:xfrm>
              <a:off x="2661261" y="2642026"/>
              <a:ext cx="6276077" cy="646331"/>
            </a:xfrm>
            <a:prstGeom prst="rect">
              <a:avLst/>
            </a:prstGeom>
            <a:noFill/>
          </p:spPr>
          <p:txBody>
            <a:bodyPr wrap="none" rtlCol="0">
              <a:spAutoFit/>
            </a:bodyPr>
            <a:lstStyle/>
            <a:p>
              <a:pPr algn="ctr"/>
              <a:r>
                <a:rPr lang="en-US" dirty="0" smtClean="0"/>
                <a:t>Changes in the Size of the Lending and Borrowing Age Categories</a:t>
              </a:r>
            </a:p>
            <a:p>
              <a:pPr algn="ctr"/>
              <a:r>
                <a:rPr lang="en-US" dirty="0" smtClean="0"/>
                <a:t>in Various High-Income Countries, 1970-2020</a:t>
              </a:r>
              <a:endParaRPr lang="en-US" dirty="0"/>
            </a:p>
          </p:txBody>
        </p:sp>
      </p:grpSp>
    </p:spTree>
    <p:extLst>
      <p:ext uri="{BB962C8B-B14F-4D97-AF65-F5344CB8AC3E}">
        <p14:creationId xmlns:p14="http://schemas.microsoft.com/office/powerpoint/2010/main" val="636474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9531"/>
            <a:ext cx="8904855" cy="967050"/>
          </a:xfrm>
        </p:spPr>
        <p:txBody>
          <a:bodyPr/>
          <a:lstStyle/>
          <a:p>
            <a:pPr>
              <a:lnSpc>
                <a:spcPts val="3500"/>
              </a:lnSpc>
            </a:pPr>
            <a:r>
              <a:rPr lang="en-US" dirty="0" smtClean="0"/>
              <a:t>The Future: Monetary Policy and Low Interest Rates</a:t>
            </a:r>
            <a:endParaRPr lang="en-US" dirty="0"/>
          </a:p>
        </p:txBody>
      </p:sp>
      <p:sp>
        <p:nvSpPr>
          <p:cNvPr id="3" name="Content Placeholder 2"/>
          <p:cNvSpPr>
            <a:spLocks noGrp="1"/>
          </p:cNvSpPr>
          <p:nvPr>
            <p:ph idx="1"/>
          </p:nvPr>
        </p:nvSpPr>
        <p:spPr>
          <a:xfrm>
            <a:off x="140675" y="1243583"/>
            <a:ext cx="8820445" cy="5340097"/>
          </a:xfrm>
        </p:spPr>
        <p:txBody>
          <a:bodyPr/>
          <a:lstStyle/>
          <a:p>
            <a:r>
              <a:rPr lang="en-US" dirty="0" smtClean="0"/>
              <a:t>Does </a:t>
            </a:r>
            <a:r>
              <a:rPr lang="en-US" dirty="0"/>
              <a:t>it matter why the interest rates are low?</a:t>
            </a:r>
            <a:endParaRPr lang="en-US" dirty="0" smtClean="0"/>
          </a:p>
          <a:p>
            <a:pPr lvl="1"/>
            <a:r>
              <a:rPr lang="en-US" dirty="0" smtClean="0"/>
              <a:t>Answer</a:t>
            </a:r>
            <a:r>
              <a:rPr lang="en-US" dirty="0"/>
              <a:t>: Yes, because the implications of the alternative theories are different</a:t>
            </a:r>
            <a:r>
              <a:rPr lang="en-US" dirty="0" smtClean="0"/>
              <a:t>.</a:t>
            </a:r>
          </a:p>
          <a:p>
            <a:pPr lvl="2"/>
            <a:r>
              <a:rPr lang="en-US" sz="2400" dirty="0" smtClean="0"/>
              <a:t>If </a:t>
            </a:r>
            <a:r>
              <a:rPr lang="en-US" sz="2400" dirty="0"/>
              <a:t>the low interest rates are the result of expansionary monetary policy, </a:t>
            </a:r>
            <a:r>
              <a:rPr lang="en-US" sz="2400" dirty="0" smtClean="0"/>
              <a:t>as </a:t>
            </a:r>
            <a:r>
              <a:rPr lang="en-US" sz="2400" dirty="0"/>
              <a:t>full recovery is achieved, this policy will eventually lead </a:t>
            </a:r>
            <a:r>
              <a:rPr lang="en-US" sz="2400" dirty="0" smtClean="0"/>
              <a:t>to:</a:t>
            </a:r>
          </a:p>
          <a:p>
            <a:pPr lvl="3"/>
            <a:r>
              <a:rPr lang="en-US" sz="2200" dirty="0" smtClean="0"/>
              <a:t>Stronger </a:t>
            </a:r>
            <a:r>
              <a:rPr lang="en-US" sz="2200" dirty="0"/>
              <a:t>demand for investment and increased use of the huge excess bank reserves to extend more </a:t>
            </a:r>
            <a:r>
              <a:rPr lang="en-US" sz="2200" dirty="0" smtClean="0"/>
              <a:t>loans.</a:t>
            </a:r>
          </a:p>
          <a:p>
            <a:pPr lvl="3"/>
            <a:r>
              <a:rPr lang="en-US" sz="2200" dirty="0" smtClean="0"/>
              <a:t>Upward </a:t>
            </a:r>
            <a:r>
              <a:rPr lang="en-US" sz="2200" dirty="0"/>
              <a:t>pressure on the general level of prices and inflation</a:t>
            </a:r>
            <a:r>
              <a:rPr lang="en-US" sz="2200" dirty="0" smtClean="0"/>
              <a:t>.</a:t>
            </a:r>
          </a:p>
          <a:p>
            <a:pPr lvl="3"/>
            <a:r>
              <a:rPr lang="en-US" sz="2200" dirty="0" smtClean="0"/>
              <a:t>Higher </a:t>
            </a:r>
            <a:r>
              <a:rPr lang="en-US" sz="2200" dirty="0"/>
              <a:t>money interest rates as the inflation continues and people begin to anticipate it.</a:t>
            </a:r>
            <a:r>
              <a:rPr lang="en-US" sz="2200" dirty="0" smtClean="0"/>
              <a:t> </a:t>
            </a:r>
          </a:p>
          <a:p>
            <a:pPr lvl="2"/>
            <a:r>
              <a:rPr lang="en-US" sz="2400" dirty="0" smtClean="0"/>
              <a:t>Even </a:t>
            </a:r>
            <a:r>
              <a:rPr lang="en-US" sz="2400" dirty="0"/>
              <a:t>if the Fed </a:t>
            </a:r>
            <a:r>
              <a:rPr lang="en-US" sz="2400" dirty="0" smtClean="0"/>
              <a:t>moved </a:t>
            </a:r>
            <a:r>
              <a:rPr lang="en-US" sz="2400" dirty="0"/>
              <a:t>quickly to control </a:t>
            </a:r>
            <a:r>
              <a:rPr lang="en-US" sz="2400" dirty="0" smtClean="0"/>
              <a:t>inflation</a:t>
            </a:r>
            <a:r>
              <a:rPr lang="en-US" sz="2400" dirty="0"/>
              <a:t>, improper timing </a:t>
            </a:r>
            <a:r>
              <a:rPr lang="en-US" sz="2400" dirty="0" smtClean="0"/>
              <a:t>could result </a:t>
            </a:r>
            <a:r>
              <a:rPr lang="en-US" sz="2400" dirty="0"/>
              <a:t>in a recession.</a:t>
            </a:r>
            <a:endParaRPr lang="en-US" sz="2400" dirty="0" smtClean="0"/>
          </a:p>
          <a:p>
            <a:pPr lvl="2"/>
            <a:endParaRPr lang="en-US" dirty="0"/>
          </a:p>
        </p:txBody>
      </p:sp>
    </p:spTree>
    <p:extLst>
      <p:ext uri="{BB962C8B-B14F-4D97-AF65-F5344CB8AC3E}">
        <p14:creationId xmlns:p14="http://schemas.microsoft.com/office/powerpoint/2010/main" val="822651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9531"/>
            <a:ext cx="8904855" cy="967050"/>
          </a:xfrm>
        </p:spPr>
        <p:txBody>
          <a:bodyPr/>
          <a:lstStyle/>
          <a:p>
            <a:pPr>
              <a:lnSpc>
                <a:spcPts val="3500"/>
              </a:lnSpc>
            </a:pPr>
            <a:r>
              <a:rPr lang="en-US" dirty="0" smtClean="0"/>
              <a:t>The Future: Monetary Policy and Low Interest Rates</a:t>
            </a:r>
            <a:endParaRPr lang="en-US" dirty="0"/>
          </a:p>
        </p:txBody>
      </p:sp>
      <p:sp>
        <p:nvSpPr>
          <p:cNvPr id="3" name="Content Placeholder 2"/>
          <p:cNvSpPr>
            <a:spLocks noGrp="1"/>
          </p:cNvSpPr>
          <p:nvPr>
            <p:ph idx="1"/>
          </p:nvPr>
        </p:nvSpPr>
        <p:spPr>
          <a:xfrm>
            <a:off x="140675" y="1243583"/>
            <a:ext cx="8820445" cy="5340097"/>
          </a:xfrm>
        </p:spPr>
        <p:txBody>
          <a:bodyPr/>
          <a:lstStyle/>
          <a:p>
            <a:r>
              <a:rPr lang="en-US" dirty="0"/>
              <a:t>Does it matter why the interest rates are low</a:t>
            </a:r>
            <a:r>
              <a:rPr lang="en-US" dirty="0" smtClean="0"/>
              <a:t>? </a:t>
            </a:r>
            <a:r>
              <a:rPr lang="en-US" dirty="0"/>
              <a:t>c</a:t>
            </a:r>
            <a:r>
              <a:rPr lang="en-US" dirty="0" smtClean="0"/>
              <a:t>ontinued…</a:t>
            </a:r>
          </a:p>
          <a:p>
            <a:pPr lvl="1"/>
            <a:r>
              <a:rPr lang="en-US" dirty="0" smtClean="0"/>
              <a:t>If the low interest </a:t>
            </a:r>
            <a:r>
              <a:rPr lang="en-US" dirty="0"/>
              <a:t>rates are the result of </a:t>
            </a:r>
            <a:r>
              <a:rPr lang="en-US" dirty="0" smtClean="0"/>
              <a:t>high oil prices during 2003-2014, recent changes in oil markets could undo the “savings glut” and lead to higher interest rates in the near future.</a:t>
            </a:r>
          </a:p>
          <a:p>
            <a:pPr lvl="1"/>
            <a:r>
              <a:rPr lang="en-US" dirty="0" smtClean="0"/>
              <a:t>Higher interest rates lead to increased borrowing costs which would adversely affect heavily indebted countries such as Greece, Italy, and Spain.</a:t>
            </a:r>
          </a:p>
          <a:p>
            <a:pPr lvl="1"/>
            <a:r>
              <a:rPr lang="en-US" dirty="0" smtClean="0"/>
              <a:t>These countries would have to increase taxes or make other fiscal adjustments in order to cope with the higher interest rates.</a:t>
            </a:r>
            <a:endParaRPr lang="en-US" dirty="0"/>
          </a:p>
        </p:txBody>
      </p:sp>
    </p:spTree>
    <p:extLst>
      <p:ext uri="{BB962C8B-B14F-4D97-AF65-F5344CB8AC3E}">
        <p14:creationId xmlns:p14="http://schemas.microsoft.com/office/powerpoint/2010/main" val="23930451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9531"/>
            <a:ext cx="8904855" cy="967050"/>
          </a:xfrm>
        </p:spPr>
        <p:txBody>
          <a:bodyPr/>
          <a:lstStyle/>
          <a:p>
            <a:pPr>
              <a:lnSpc>
                <a:spcPts val="3500"/>
              </a:lnSpc>
            </a:pPr>
            <a:r>
              <a:rPr lang="en-US" dirty="0" smtClean="0"/>
              <a:t>The Future: Monetary Policy and Low Interest Rates</a:t>
            </a:r>
            <a:endParaRPr lang="en-US" dirty="0"/>
          </a:p>
        </p:txBody>
      </p:sp>
      <p:sp>
        <p:nvSpPr>
          <p:cNvPr id="3" name="Content Placeholder 2"/>
          <p:cNvSpPr>
            <a:spLocks noGrp="1"/>
          </p:cNvSpPr>
          <p:nvPr>
            <p:ph idx="1"/>
          </p:nvPr>
        </p:nvSpPr>
        <p:spPr>
          <a:xfrm>
            <a:off x="140675" y="1243583"/>
            <a:ext cx="8820445" cy="5340097"/>
          </a:xfrm>
        </p:spPr>
        <p:txBody>
          <a:bodyPr/>
          <a:lstStyle/>
          <a:p>
            <a:r>
              <a:rPr lang="en-US" dirty="0"/>
              <a:t>Does it matter why the interest rates are low? </a:t>
            </a:r>
            <a:r>
              <a:rPr lang="en-US" dirty="0" smtClean="0"/>
              <a:t>continued…</a:t>
            </a:r>
          </a:p>
          <a:p>
            <a:pPr lvl="1"/>
            <a:r>
              <a:rPr lang="en-US" dirty="0" smtClean="0"/>
              <a:t>If the low interest </a:t>
            </a:r>
            <a:r>
              <a:rPr lang="en-US" dirty="0"/>
              <a:t>rates are the result of </a:t>
            </a:r>
            <a:r>
              <a:rPr lang="en-US" dirty="0" smtClean="0"/>
              <a:t>demographic changes then interest rates will remain low for some time.</a:t>
            </a:r>
          </a:p>
          <a:p>
            <a:pPr lvl="1"/>
            <a:r>
              <a:rPr lang="en-US" dirty="0" smtClean="0"/>
              <a:t>In the event this occurs, </a:t>
            </a:r>
            <a:r>
              <a:rPr lang="en-US" dirty="0"/>
              <a:t>low real interest rates, weak demand, and slow economic growth </a:t>
            </a:r>
            <a:r>
              <a:rPr lang="en-US" dirty="0" smtClean="0"/>
              <a:t>will likely be </a:t>
            </a:r>
            <a:r>
              <a:rPr lang="en-US" dirty="0"/>
              <a:t>present in high-income developed economies in the decade ahead.</a:t>
            </a:r>
            <a:endParaRPr lang="en-US" dirty="0" smtClean="0"/>
          </a:p>
        </p:txBody>
      </p:sp>
    </p:spTree>
    <p:extLst>
      <p:ext uri="{BB962C8B-B14F-4D97-AF65-F5344CB8AC3E}">
        <p14:creationId xmlns:p14="http://schemas.microsoft.com/office/powerpoint/2010/main" val="3797633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4004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110325"/>
          </a:xfrm>
        </p:spPr>
        <p:txBody>
          <a:bodyPr/>
          <a:lstStyle/>
          <a:p>
            <a:pPr marL="341313" indent="-341313">
              <a:buAutoNum type="arabicPeriod"/>
            </a:pPr>
            <a:r>
              <a:rPr lang="en-US" dirty="0" smtClean="0">
                <a:solidFill>
                  <a:srgbClr val="32302A"/>
                </a:solidFill>
              </a:rPr>
              <a:t>Did </a:t>
            </a:r>
            <a:r>
              <a:rPr lang="en-US" dirty="0">
                <a:solidFill>
                  <a:srgbClr val="32302A"/>
                </a:solidFill>
              </a:rPr>
              <a:t>Fed policy contribute to the Crisis of 2008?  </a:t>
            </a:r>
            <a:r>
              <a:rPr lang="en-US" dirty="0" smtClean="0">
                <a:solidFill>
                  <a:srgbClr val="32302A"/>
                </a:solidFill>
              </a:rPr>
              <a:t/>
            </a:r>
            <a:br>
              <a:rPr lang="en-US" dirty="0" smtClean="0">
                <a:solidFill>
                  <a:srgbClr val="32302A"/>
                </a:solidFill>
              </a:rPr>
            </a:br>
            <a:r>
              <a:rPr lang="en-US" dirty="0" smtClean="0">
                <a:solidFill>
                  <a:srgbClr val="32302A"/>
                </a:solidFill>
              </a:rPr>
              <a:t>Why or why not?</a:t>
            </a:r>
          </a:p>
          <a:p>
            <a:pPr marL="341313" indent="-341313">
              <a:buAutoNum type="arabicPeriod"/>
            </a:pPr>
            <a:r>
              <a:rPr lang="en-US" dirty="0">
                <a:solidFill>
                  <a:srgbClr val="32302A"/>
                </a:solidFill>
              </a:rPr>
              <a:t>The expansionary monetary policy </a:t>
            </a:r>
            <a:r>
              <a:rPr lang="en-US" dirty="0" smtClean="0">
                <a:solidFill>
                  <a:srgbClr val="32302A"/>
                </a:solidFill>
              </a:rPr>
              <a:t>of </a:t>
            </a:r>
            <a:r>
              <a:rPr lang="en-US" dirty="0">
                <a:solidFill>
                  <a:srgbClr val="32302A"/>
                </a:solidFill>
              </a:rPr>
              <a:t>the Fed is responsible for the low interest rates of 2010-2016.” Indicate why you either agree or disagree with </a:t>
            </a:r>
            <a:r>
              <a:rPr lang="en-US" dirty="0" smtClean="0">
                <a:solidFill>
                  <a:srgbClr val="32302A"/>
                </a:solidFill>
              </a:rPr>
              <a:t>this statement</a:t>
            </a:r>
            <a:r>
              <a:rPr lang="en-US" dirty="0">
                <a:solidFill>
                  <a:srgbClr val="32302A"/>
                </a:solidFill>
              </a:rPr>
              <a:t>. Cite empirical evidence to support your view</a:t>
            </a:r>
            <a:r>
              <a:rPr lang="en-US" dirty="0" smtClean="0">
                <a:solidFill>
                  <a:srgbClr val="32302A"/>
                </a:solidFill>
              </a:rPr>
              <a:t>.</a:t>
            </a:r>
          </a:p>
          <a:p>
            <a:pPr marL="341313" indent="-341313">
              <a:buAutoNum type="arabicPeriod"/>
            </a:pPr>
            <a:r>
              <a:rPr lang="en-US" dirty="0" smtClean="0">
                <a:solidFill>
                  <a:srgbClr val="32302A"/>
                </a:solidFill>
              </a:rPr>
              <a:t>Explain </a:t>
            </a:r>
            <a:r>
              <a:rPr lang="en-US" dirty="0">
                <a:solidFill>
                  <a:srgbClr val="32302A"/>
                </a:solidFill>
              </a:rPr>
              <a:t>why the substantial increase in the share of population age 50 to 75 compared to the share under age 50 in most high-income countries since 1990 may be a contributing factor to the low interest rates of recent years. </a:t>
            </a:r>
          </a:p>
        </p:txBody>
      </p:sp>
    </p:spTree>
    <p:extLst>
      <p:ext uri="{BB962C8B-B14F-4D97-AF65-F5344CB8AC3E}">
        <p14:creationId xmlns:p14="http://schemas.microsoft.com/office/powerpoint/2010/main" val="23086724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4004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441789"/>
          </a:xfrm>
        </p:spPr>
        <p:txBody>
          <a:bodyPr/>
          <a:lstStyle/>
          <a:p>
            <a:pPr marL="515938" indent="-514350">
              <a:buFont typeface="+mj-lt"/>
              <a:buAutoNum type="arabicPeriod" startAt="4"/>
            </a:pPr>
            <a:r>
              <a:rPr lang="en-US" dirty="0" smtClean="0">
                <a:solidFill>
                  <a:srgbClr val="32302A"/>
                </a:solidFill>
              </a:rPr>
              <a:t>Why do the large excess reserves currently held by banks confront the Fed with a dilemma? How can the Fed prevent the lending from these excess reserves from providing the fuel for future inflation.</a:t>
            </a:r>
          </a:p>
          <a:p>
            <a:pPr marL="515938" indent="-514350">
              <a:buFont typeface="+mj-lt"/>
              <a:buAutoNum type="arabicPeriod" startAt="4"/>
            </a:pPr>
            <a:r>
              <a:rPr lang="en-US" dirty="0" smtClean="0">
                <a:solidFill>
                  <a:srgbClr val="32302A"/>
                </a:solidFill>
              </a:rPr>
              <a:t>Timing </a:t>
            </a:r>
            <a:r>
              <a:rPr lang="en-US" dirty="0">
                <a:solidFill>
                  <a:srgbClr val="32302A"/>
                </a:solidFill>
              </a:rPr>
              <a:t>a change in monetary policy correctly is </a:t>
            </a:r>
            <a:r>
              <a:rPr lang="en-US" dirty="0" smtClean="0">
                <a:solidFill>
                  <a:srgbClr val="32302A"/>
                </a:solidFill>
              </a:rPr>
              <a:t>difficult because:</a:t>
            </a:r>
          </a:p>
          <a:p>
            <a:pPr marL="915988" lvl="1" indent="-514350">
              <a:buFont typeface="+mj-lt"/>
              <a:buAutoNum type="alphaLcPeriod"/>
            </a:pPr>
            <a:r>
              <a:rPr lang="en-US" sz="2200" dirty="0" smtClean="0">
                <a:solidFill>
                  <a:srgbClr val="32302A"/>
                </a:solidFill>
              </a:rPr>
              <a:t>monetary policy makers cannot act without congressional approval.</a:t>
            </a:r>
          </a:p>
          <a:p>
            <a:pPr marL="915988" lvl="1" indent="-514350">
              <a:buFont typeface="+mj-lt"/>
              <a:buAutoNum type="alphaLcPeriod"/>
            </a:pPr>
            <a:r>
              <a:rPr lang="en-US" sz="2400" dirty="0" smtClean="0">
                <a:solidFill>
                  <a:srgbClr val="32302A"/>
                </a:solidFill>
              </a:rPr>
              <a:t>Central </a:t>
            </a:r>
            <a:r>
              <a:rPr lang="en-US" sz="2400" dirty="0">
                <a:solidFill>
                  <a:srgbClr val="32302A"/>
                </a:solidFill>
              </a:rPr>
              <a:t>banks do not have the tools that will permit them to alter the supply of money</a:t>
            </a:r>
            <a:r>
              <a:rPr lang="en-US" sz="2400" dirty="0" smtClean="0">
                <a:solidFill>
                  <a:srgbClr val="32302A"/>
                </a:solidFill>
              </a:rPr>
              <a:t>.</a:t>
            </a:r>
          </a:p>
          <a:p>
            <a:pPr marL="915988" lvl="1" indent="-514350">
              <a:buFont typeface="+mj-lt"/>
              <a:buAutoNum type="alphaLcPeriod"/>
            </a:pPr>
            <a:r>
              <a:rPr lang="en-US" sz="2400" dirty="0" smtClean="0">
                <a:solidFill>
                  <a:srgbClr val="32302A"/>
                </a:solidFill>
              </a:rPr>
              <a:t>it </a:t>
            </a:r>
            <a:r>
              <a:rPr lang="en-US" sz="2400" dirty="0">
                <a:solidFill>
                  <a:srgbClr val="32302A"/>
                </a:solidFill>
              </a:rPr>
              <a:t>is often 6 to 18 months in the future before the primary effects of the policy change will be felt.</a:t>
            </a:r>
          </a:p>
          <a:p>
            <a:pPr marL="344488">
              <a:buNone/>
            </a:pPr>
            <a:endParaRPr lang="en-US" sz="2400" dirty="0" smtClean="0">
              <a:solidFill>
                <a:srgbClr val="32302A"/>
              </a:solidFill>
            </a:endParaRPr>
          </a:p>
        </p:txBody>
      </p:sp>
    </p:spTree>
    <p:extLst>
      <p:ext uri="{BB962C8B-B14F-4D97-AF65-F5344CB8AC3E}">
        <p14:creationId xmlns:p14="http://schemas.microsoft.com/office/powerpoint/2010/main" val="19791390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106253"/>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14</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69922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26523" y="1461475"/>
            <a:ext cx="4806462" cy="431409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1697"/>
            <a:ext cx="8904855" cy="596684"/>
          </a:xfrm>
        </p:spPr>
        <p:txBody>
          <a:bodyPr/>
          <a:lstStyle/>
          <a:p>
            <a:r>
              <a:rPr lang="en-US" dirty="0" smtClean="0"/>
              <a:t>The Demand for Money</a:t>
            </a:r>
          </a:p>
        </p:txBody>
      </p:sp>
      <p:sp>
        <p:nvSpPr>
          <p:cNvPr id="61" name="Text Box 10"/>
          <p:cNvSpPr txBox="1">
            <a:spLocks noChangeArrowheads="1"/>
          </p:cNvSpPr>
          <p:nvPr/>
        </p:nvSpPr>
        <p:spPr bwMode="auto">
          <a:xfrm>
            <a:off x="73112" y="2387341"/>
            <a:ext cx="3873983" cy="253556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The quantity of money people want to hold (the </a:t>
            </a:r>
            <a:r>
              <a:rPr lang="en-US" sz="2200" b="1" i="1" dirty="0" smtClean="0">
                <a:solidFill>
                  <a:srgbClr val="660066"/>
                </a:solidFill>
                <a:latin typeface="+mj-lt"/>
                <a:cs typeface="Times New Roman" pitchFamily="18" charset="0"/>
              </a:rPr>
              <a:t>demand for money</a:t>
            </a:r>
            <a:r>
              <a:rPr lang="en-US" sz="2200" dirty="0" smtClean="0">
                <a:latin typeface="+mj-lt"/>
                <a:cs typeface="Times New Roman" pitchFamily="18" charset="0"/>
              </a:rPr>
              <a:t>) is inversely related to the money rate of interest, because higher interest rates make it more costly to hold money instead of interest-earning assets like bonds.</a:t>
            </a:r>
          </a:p>
        </p:txBody>
      </p:sp>
      <p:sp>
        <p:nvSpPr>
          <p:cNvPr id="31" name="Line 4"/>
          <p:cNvSpPr>
            <a:spLocks noChangeAspect="1" noChangeShapeType="1"/>
          </p:cNvSpPr>
          <p:nvPr/>
        </p:nvSpPr>
        <p:spPr bwMode="auto">
          <a:xfrm>
            <a:off x="4717596" y="5287048"/>
            <a:ext cx="3054350" cy="0"/>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a:endParaRPr>
          </a:p>
        </p:txBody>
      </p:sp>
      <p:sp>
        <p:nvSpPr>
          <p:cNvPr id="32" name="Line 5"/>
          <p:cNvSpPr>
            <a:spLocks noChangeAspect="1" noChangeShapeType="1"/>
          </p:cNvSpPr>
          <p:nvPr/>
        </p:nvSpPr>
        <p:spPr bwMode="auto">
          <a:xfrm>
            <a:off x="4722359" y="2248573"/>
            <a:ext cx="0" cy="3048000"/>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a:endParaRPr>
          </a:p>
        </p:txBody>
      </p:sp>
      <p:sp>
        <p:nvSpPr>
          <p:cNvPr id="39" name="Text Box 22"/>
          <p:cNvSpPr txBox="1">
            <a:spLocks noChangeAspect="1" noChangeArrowheads="1"/>
          </p:cNvSpPr>
          <p:nvPr/>
        </p:nvSpPr>
        <p:spPr bwMode="auto">
          <a:xfrm>
            <a:off x="4371521" y="1658023"/>
            <a:ext cx="824778" cy="620426"/>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dirty="0">
                <a:solidFill>
                  <a:srgbClr val="000000"/>
                </a:solidFill>
                <a:latin typeface="+mj-lt"/>
                <a:cs typeface="Times New Roman"/>
              </a:rPr>
              <a:t>Money </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interest</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rate</a:t>
            </a:r>
            <a:endParaRPr kumimoji="0" lang="en-US" sz="1600" b="0" dirty="0">
              <a:solidFill>
                <a:schemeClr val="tx1"/>
              </a:solidFill>
              <a:latin typeface="+mj-lt"/>
              <a:cs typeface="Times New Roman"/>
            </a:endParaRPr>
          </a:p>
        </p:txBody>
      </p:sp>
      <p:sp>
        <p:nvSpPr>
          <p:cNvPr id="40" name="Freeform 42"/>
          <p:cNvSpPr>
            <a:spLocks noChangeAspect="1"/>
          </p:cNvSpPr>
          <p:nvPr/>
        </p:nvSpPr>
        <p:spPr bwMode="auto">
          <a:xfrm rot="21478145">
            <a:off x="5311321" y="2197773"/>
            <a:ext cx="1709738" cy="2565400"/>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660066"/>
            </a:solidFill>
            <a:round/>
            <a:headEnd/>
            <a:tailEnd/>
          </a:ln>
        </p:spPr>
        <p:txBody>
          <a:bodyPr>
            <a:prstTxWarp prst="textNoShape">
              <a:avLst/>
            </a:prstTxWarp>
          </a:bodyPr>
          <a:lstStyle/>
          <a:p>
            <a:endParaRPr lang="en-US">
              <a:latin typeface="+mj-lt"/>
              <a:cs typeface="Times New Roman"/>
            </a:endParaRPr>
          </a:p>
        </p:txBody>
      </p:sp>
      <p:sp>
        <p:nvSpPr>
          <p:cNvPr id="41" name="Rectangle 43"/>
          <p:cNvSpPr>
            <a:spLocks noChangeAspect="1" noChangeArrowheads="1"/>
          </p:cNvSpPr>
          <p:nvPr/>
        </p:nvSpPr>
        <p:spPr bwMode="auto">
          <a:xfrm>
            <a:off x="7082722" y="4667179"/>
            <a:ext cx="948433" cy="401648"/>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b="1" i="1" dirty="0">
                <a:solidFill>
                  <a:srgbClr val="660066"/>
                </a:solidFill>
                <a:latin typeface="+mj-lt"/>
                <a:cs typeface="Times New Roman"/>
              </a:rPr>
              <a:t> Money Demand</a:t>
            </a:r>
            <a:endParaRPr kumimoji="0" lang="en-US" b="1" baseline="-25000" dirty="0">
              <a:solidFill>
                <a:srgbClr val="660066"/>
              </a:solidFill>
              <a:latin typeface="+mj-lt"/>
              <a:cs typeface="Times New Roman"/>
            </a:endParaRPr>
          </a:p>
        </p:txBody>
      </p:sp>
      <p:sp>
        <p:nvSpPr>
          <p:cNvPr id="42" name="Rectangle 44" descr="Parchment"/>
          <p:cNvSpPr>
            <a:spLocks noChangeAspect="1" noChangeArrowheads="1"/>
          </p:cNvSpPr>
          <p:nvPr/>
        </p:nvSpPr>
        <p:spPr bwMode="auto">
          <a:xfrm>
            <a:off x="7848146" y="5182273"/>
            <a:ext cx="927100" cy="402161"/>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a:solidFill>
                  <a:srgbClr val="000000"/>
                </a:solidFill>
                <a:latin typeface="+mj-lt"/>
                <a:cs typeface="Times New Roman"/>
              </a:rPr>
              <a:t>Quantity </a:t>
            </a:r>
          </a:p>
          <a:p>
            <a:pPr>
              <a:lnSpc>
                <a:spcPct val="80000"/>
              </a:lnSpc>
            </a:pPr>
            <a:r>
              <a:rPr kumimoji="0" lang="en-US" sz="1600" b="0">
                <a:solidFill>
                  <a:srgbClr val="000000"/>
                </a:solidFill>
                <a:latin typeface="+mj-lt"/>
                <a:cs typeface="Times New Roman"/>
              </a:rPr>
              <a:t>of money</a:t>
            </a:r>
          </a:p>
        </p:txBody>
      </p:sp>
    </p:spTree>
    <p:extLst>
      <p:ext uri="{BB962C8B-B14F-4D97-AF65-F5344CB8AC3E}">
        <p14:creationId xmlns:p14="http://schemas.microsoft.com/office/powerpoint/2010/main" val="1860198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126523" y="1461475"/>
            <a:ext cx="4806462" cy="431409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1697"/>
            <a:ext cx="8904855" cy="596684"/>
          </a:xfrm>
        </p:spPr>
        <p:txBody>
          <a:bodyPr/>
          <a:lstStyle/>
          <a:p>
            <a:r>
              <a:rPr lang="en-US" dirty="0" smtClean="0"/>
              <a:t>The Supply of Money</a:t>
            </a:r>
          </a:p>
        </p:txBody>
      </p:sp>
      <p:sp>
        <p:nvSpPr>
          <p:cNvPr id="61" name="Text Box 10"/>
          <p:cNvSpPr txBox="1">
            <a:spLocks noChangeArrowheads="1"/>
          </p:cNvSpPr>
          <p:nvPr/>
        </p:nvSpPr>
        <p:spPr bwMode="auto">
          <a:xfrm>
            <a:off x="73112" y="2498109"/>
            <a:ext cx="3873983" cy="162147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The </a:t>
            </a:r>
            <a:r>
              <a:rPr lang="en-US" sz="2200" b="1" i="1" dirty="0" smtClean="0">
                <a:solidFill>
                  <a:srgbClr val="867A4D"/>
                </a:solidFill>
                <a:latin typeface="+mj-lt"/>
                <a:cs typeface="Times New Roman" pitchFamily="18" charset="0"/>
              </a:rPr>
              <a:t>supply of money </a:t>
            </a:r>
            <a:r>
              <a:rPr lang="en-US" sz="2200" dirty="0" smtClean="0">
                <a:latin typeface="+mj-lt"/>
                <a:cs typeface="Times New Roman" pitchFamily="18" charset="0"/>
              </a:rPr>
              <a:t>is vertical because it is established by the Fed and, hence, determined independently of the interest rate.</a:t>
            </a:r>
          </a:p>
        </p:txBody>
      </p:sp>
      <p:sp>
        <p:nvSpPr>
          <p:cNvPr id="31" name="Line 4"/>
          <p:cNvSpPr>
            <a:spLocks noChangeAspect="1" noChangeShapeType="1"/>
          </p:cNvSpPr>
          <p:nvPr/>
        </p:nvSpPr>
        <p:spPr bwMode="auto">
          <a:xfrm>
            <a:off x="4717596" y="5287048"/>
            <a:ext cx="3054350" cy="0"/>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a:endParaRPr>
          </a:p>
        </p:txBody>
      </p:sp>
      <p:sp>
        <p:nvSpPr>
          <p:cNvPr id="32" name="Line 5"/>
          <p:cNvSpPr>
            <a:spLocks noChangeAspect="1" noChangeShapeType="1"/>
          </p:cNvSpPr>
          <p:nvPr/>
        </p:nvSpPr>
        <p:spPr bwMode="auto">
          <a:xfrm>
            <a:off x="4722359" y="2248573"/>
            <a:ext cx="0" cy="3048000"/>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a:endParaRPr>
          </a:p>
        </p:txBody>
      </p:sp>
      <p:sp>
        <p:nvSpPr>
          <p:cNvPr id="39" name="Text Box 22"/>
          <p:cNvSpPr txBox="1">
            <a:spLocks noChangeAspect="1" noChangeArrowheads="1"/>
          </p:cNvSpPr>
          <p:nvPr/>
        </p:nvSpPr>
        <p:spPr bwMode="auto">
          <a:xfrm>
            <a:off x="4371521" y="1658023"/>
            <a:ext cx="824778" cy="620426"/>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dirty="0">
                <a:solidFill>
                  <a:srgbClr val="000000"/>
                </a:solidFill>
                <a:latin typeface="+mj-lt"/>
                <a:cs typeface="Times New Roman"/>
              </a:rPr>
              <a:t>Money </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interest</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rate</a:t>
            </a:r>
            <a:endParaRPr kumimoji="0" lang="en-US" sz="1600" b="0" dirty="0">
              <a:solidFill>
                <a:schemeClr val="tx1"/>
              </a:solidFill>
              <a:latin typeface="+mj-lt"/>
              <a:cs typeface="Times New Roman"/>
            </a:endParaRPr>
          </a:p>
        </p:txBody>
      </p:sp>
      <p:sp>
        <p:nvSpPr>
          <p:cNvPr id="42" name="Rectangle 44" descr="Parchment"/>
          <p:cNvSpPr>
            <a:spLocks noChangeAspect="1" noChangeArrowheads="1"/>
          </p:cNvSpPr>
          <p:nvPr/>
        </p:nvSpPr>
        <p:spPr bwMode="auto">
          <a:xfrm>
            <a:off x="7848146" y="5182273"/>
            <a:ext cx="927100" cy="402161"/>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a:solidFill>
                  <a:srgbClr val="000000"/>
                </a:solidFill>
                <a:latin typeface="+mj-lt"/>
                <a:cs typeface="Times New Roman"/>
              </a:rPr>
              <a:t>Quantity </a:t>
            </a:r>
          </a:p>
          <a:p>
            <a:pPr>
              <a:lnSpc>
                <a:spcPct val="80000"/>
              </a:lnSpc>
            </a:pPr>
            <a:r>
              <a:rPr kumimoji="0" lang="en-US" sz="1600" b="0">
                <a:solidFill>
                  <a:srgbClr val="000000"/>
                </a:solidFill>
                <a:latin typeface="+mj-lt"/>
                <a:cs typeface="Times New Roman"/>
              </a:rPr>
              <a:t>of money</a:t>
            </a:r>
          </a:p>
        </p:txBody>
      </p:sp>
      <p:sp>
        <p:nvSpPr>
          <p:cNvPr id="12" name="Rectangle 12"/>
          <p:cNvSpPr>
            <a:spLocks noChangeAspect="1" noChangeArrowheads="1"/>
          </p:cNvSpPr>
          <p:nvPr/>
        </p:nvSpPr>
        <p:spPr bwMode="auto">
          <a:xfrm>
            <a:off x="5925263" y="1777030"/>
            <a:ext cx="838200" cy="502702"/>
          </a:xfrm>
          <a:prstGeom prst="rect">
            <a:avLst/>
          </a:prstGeom>
          <a:noFill/>
          <a:ln w="9525">
            <a:noFill/>
            <a:miter lim="800000"/>
            <a:headEnd/>
            <a:tailEnd/>
          </a:ln>
        </p:spPr>
        <p:txBody>
          <a:bodyPr lIns="0" tIns="0" rIns="0" bIns="0">
            <a:prstTxWarp prst="textNoShape">
              <a:avLst/>
            </a:prstTxWarp>
            <a:spAutoFit/>
          </a:bodyPr>
          <a:lstStyle/>
          <a:p>
            <a:pPr algn="ctr">
              <a:lnSpc>
                <a:spcPct val="80000"/>
              </a:lnSpc>
            </a:pPr>
            <a:r>
              <a:rPr kumimoji="0" lang="en-US" sz="2000" b="1" i="1" dirty="0">
                <a:solidFill>
                  <a:schemeClr val="bg2">
                    <a:lumMod val="50000"/>
                  </a:schemeClr>
                </a:solidFill>
                <a:latin typeface="+mj-lt"/>
                <a:cs typeface="Times New Roman"/>
              </a:rPr>
              <a:t>Money Supply</a:t>
            </a:r>
            <a:endParaRPr kumimoji="0" lang="en-US" sz="2000" b="1" baseline="-25000" dirty="0">
              <a:solidFill>
                <a:schemeClr val="bg2">
                  <a:lumMod val="50000"/>
                </a:schemeClr>
              </a:solidFill>
              <a:latin typeface="+mj-lt"/>
              <a:cs typeface="Times New Roman"/>
            </a:endParaRPr>
          </a:p>
        </p:txBody>
      </p:sp>
      <p:sp>
        <p:nvSpPr>
          <p:cNvPr id="13" name="Line 14"/>
          <p:cNvSpPr>
            <a:spLocks noChangeShapeType="1"/>
          </p:cNvSpPr>
          <p:nvPr/>
        </p:nvSpPr>
        <p:spPr bwMode="auto">
          <a:xfrm>
            <a:off x="6325313" y="2396155"/>
            <a:ext cx="0" cy="2895600"/>
          </a:xfrm>
          <a:prstGeom prst="line">
            <a:avLst/>
          </a:prstGeom>
          <a:noFill/>
          <a:ln w="57150">
            <a:solidFill>
              <a:schemeClr val="bg2">
                <a:lumMod val="50000"/>
              </a:schemeClr>
            </a:solidFill>
            <a:round/>
            <a:headEnd/>
            <a:tailEnd/>
          </a:ln>
        </p:spPr>
        <p:txBody>
          <a:bodyPr lIns="92075" tIns="46038" rIns="92075" bIns="46038">
            <a:prstTxWarp prst="textNoShape">
              <a:avLst/>
            </a:prstTxWarp>
          </a:bodyPr>
          <a:lstStyle/>
          <a:p>
            <a:endParaRPr lang="en-US" sz="1600" b="1">
              <a:latin typeface="+mj-lt"/>
              <a:cs typeface="Times New Roman"/>
            </a:endParaRPr>
          </a:p>
        </p:txBody>
      </p:sp>
    </p:spTree>
    <p:extLst>
      <p:ext uri="{BB962C8B-B14F-4D97-AF65-F5344CB8AC3E}">
        <p14:creationId xmlns:p14="http://schemas.microsoft.com/office/powerpoint/2010/main" val="2327932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4126523" y="1461475"/>
            <a:ext cx="4806462" cy="431409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440242"/>
            <a:ext cx="8904855" cy="596684"/>
          </a:xfrm>
        </p:spPr>
        <p:txBody>
          <a:bodyPr/>
          <a:lstStyle/>
          <a:p>
            <a:r>
              <a:rPr lang="en-US" dirty="0" smtClean="0"/>
              <a:t>The Demand and Supply of Money</a:t>
            </a:r>
          </a:p>
        </p:txBody>
      </p:sp>
      <p:sp>
        <p:nvSpPr>
          <p:cNvPr id="61" name="Text Box 10"/>
          <p:cNvSpPr txBox="1">
            <a:spLocks noChangeArrowheads="1"/>
          </p:cNvSpPr>
          <p:nvPr/>
        </p:nvSpPr>
        <p:spPr bwMode="auto">
          <a:xfrm>
            <a:off x="73112" y="2498109"/>
            <a:ext cx="3873983" cy="223086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b="1" i="1" dirty="0" smtClean="0">
                <a:latin typeface="+mj-lt"/>
                <a:cs typeface="Times New Roman" pitchFamily="18" charset="0"/>
              </a:rPr>
              <a:t>Equilibrium</a:t>
            </a:r>
            <a:r>
              <a:rPr lang="en-US" sz="2200" dirty="0" smtClean="0">
                <a:latin typeface="+mj-lt"/>
                <a:cs typeface="Times New Roman" pitchFamily="18" charset="0"/>
              </a:rPr>
              <a:t>: </a:t>
            </a:r>
            <a:br>
              <a:rPr lang="en-US" sz="2200" dirty="0" smtClean="0">
                <a:latin typeface="+mj-lt"/>
                <a:cs typeface="Times New Roman" pitchFamily="18" charset="0"/>
              </a:rPr>
            </a:br>
            <a:r>
              <a:rPr lang="en-US" sz="2200" dirty="0" smtClean="0">
                <a:latin typeface="+mj-lt"/>
                <a:cs typeface="Times New Roman" pitchFamily="18" charset="0"/>
              </a:rPr>
              <a:t>The money interest rate gravitates toward the rate where the quantity of money people want to hold (</a:t>
            </a:r>
            <a:r>
              <a:rPr lang="en-US" sz="2200" b="1" i="1" dirty="0" smtClean="0">
                <a:solidFill>
                  <a:srgbClr val="660066"/>
                </a:solidFill>
                <a:latin typeface="+mj-lt"/>
                <a:cs typeface="Times New Roman" pitchFamily="18" charset="0"/>
              </a:rPr>
              <a:t>demand</a:t>
            </a:r>
            <a:r>
              <a:rPr lang="en-US" sz="2200" dirty="0" smtClean="0">
                <a:latin typeface="+mj-lt"/>
                <a:cs typeface="Times New Roman" pitchFamily="18" charset="0"/>
              </a:rPr>
              <a:t>) is just equal to the quantity of money the Fed has </a:t>
            </a:r>
            <a:r>
              <a:rPr lang="en-US" sz="2200" b="1" i="1" dirty="0" smtClean="0">
                <a:solidFill>
                  <a:srgbClr val="867A4D"/>
                </a:solidFill>
                <a:latin typeface="+mj-lt"/>
                <a:cs typeface="Times New Roman" pitchFamily="18" charset="0"/>
              </a:rPr>
              <a:t>supplied</a:t>
            </a:r>
            <a:r>
              <a:rPr lang="en-US" sz="2200" dirty="0" smtClean="0">
                <a:latin typeface="+mj-lt"/>
                <a:cs typeface="Times New Roman" pitchFamily="18" charset="0"/>
              </a:rPr>
              <a:t>. </a:t>
            </a:r>
          </a:p>
        </p:txBody>
      </p:sp>
      <p:sp>
        <p:nvSpPr>
          <p:cNvPr id="31" name="Line 4"/>
          <p:cNvSpPr>
            <a:spLocks noChangeAspect="1" noChangeShapeType="1"/>
          </p:cNvSpPr>
          <p:nvPr/>
        </p:nvSpPr>
        <p:spPr bwMode="auto">
          <a:xfrm>
            <a:off x="4717596" y="5287048"/>
            <a:ext cx="3054350" cy="0"/>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a:endParaRPr>
          </a:p>
        </p:txBody>
      </p:sp>
      <p:sp>
        <p:nvSpPr>
          <p:cNvPr id="32" name="Line 5"/>
          <p:cNvSpPr>
            <a:spLocks noChangeAspect="1" noChangeShapeType="1"/>
          </p:cNvSpPr>
          <p:nvPr/>
        </p:nvSpPr>
        <p:spPr bwMode="auto">
          <a:xfrm>
            <a:off x="4722359" y="2248573"/>
            <a:ext cx="0" cy="3048000"/>
          </a:xfrm>
          <a:prstGeom prst="line">
            <a:avLst/>
          </a:prstGeom>
          <a:noFill/>
          <a:ln w="28575">
            <a:solidFill>
              <a:schemeClr val="tx1"/>
            </a:solidFill>
            <a:round/>
            <a:headEnd/>
            <a:tailEnd/>
          </a:ln>
        </p:spPr>
        <p:txBody>
          <a:bodyPr>
            <a:prstTxWarp prst="textNoShape">
              <a:avLst/>
            </a:prstTxWarp>
          </a:bodyPr>
          <a:lstStyle/>
          <a:p>
            <a:endParaRPr lang="en-US">
              <a:latin typeface="+mj-lt"/>
              <a:cs typeface="Times New Roman"/>
            </a:endParaRPr>
          </a:p>
        </p:txBody>
      </p:sp>
      <p:sp>
        <p:nvSpPr>
          <p:cNvPr id="39" name="Text Box 22"/>
          <p:cNvSpPr txBox="1">
            <a:spLocks noChangeAspect="1" noChangeArrowheads="1"/>
          </p:cNvSpPr>
          <p:nvPr/>
        </p:nvSpPr>
        <p:spPr bwMode="auto">
          <a:xfrm>
            <a:off x="4371521" y="1658023"/>
            <a:ext cx="824778" cy="609398"/>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dirty="0">
                <a:solidFill>
                  <a:srgbClr val="000000"/>
                </a:solidFill>
                <a:latin typeface="+mj-lt"/>
                <a:cs typeface="Times New Roman"/>
              </a:rPr>
              <a:t>Money </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interest</a:t>
            </a:r>
            <a:br>
              <a:rPr kumimoji="0" lang="en-US" sz="1600" b="0" dirty="0">
                <a:solidFill>
                  <a:srgbClr val="000000"/>
                </a:solidFill>
                <a:latin typeface="+mj-lt"/>
                <a:cs typeface="Times New Roman"/>
              </a:rPr>
            </a:br>
            <a:r>
              <a:rPr kumimoji="0" lang="en-US" sz="1600" b="0" dirty="0">
                <a:solidFill>
                  <a:srgbClr val="000000"/>
                </a:solidFill>
                <a:latin typeface="+mj-lt"/>
                <a:cs typeface="Times New Roman"/>
              </a:rPr>
              <a:t>rate</a:t>
            </a:r>
            <a:endParaRPr kumimoji="0" lang="en-US" sz="1600" b="0" dirty="0">
              <a:solidFill>
                <a:schemeClr val="tx1"/>
              </a:solidFill>
              <a:latin typeface="+mj-lt"/>
              <a:cs typeface="Times New Roman"/>
            </a:endParaRPr>
          </a:p>
        </p:txBody>
      </p:sp>
      <p:sp>
        <p:nvSpPr>
          <p:cNvPr id="42" name="Rectangle 44" descr="Parchment"/>
          <p:cNvSpPr>
            <a:spLocks noChangeAspect="1" noChangeArrowheads="1"/>
          </p:cNvSpPr>
          <p:nvPr/>
        </p:nvSpPr>
        <p:spPr bwMode="auto">
          <a:xfrm>
            <a:off x="7848146" y="5182273"/>
            <a:ext cx="927100" cy="402161"/>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1600" b="0">
                <a:solidFill>
                  <a:srgbClr val="000000"/>
                </a:solidFill>
                <a:latin typeface="+mj-lt"/>
                <a:cs typeface="Times New Roman"/>
              </a:rPr>
              <a:t>Quantity </a:t>
            </a:r>
          </a:p>
          <a:p>
            <a:pPr>
              <a:lnSpc>
                <a:spcPct val="80000"/>
              </a:lnSpc>
            </a:pPr>
            <a:r>
              <a:rPr kumimoji="0" lang="en-US" sz="1600" b="0">
                <a:solidFill>
                  <a:srgbClr val="000000"/>
                </a:solidFill>
                <a:latin typeface="+mj-lt"/>
                <a:cs typeface="Times New Roman"/>
              </a:rPr>
              <a:t>of money</a:t>
            </a:r>
          </a:p>
        </p:txBody>
      </p:sp>
      <p:sp>
        <p:nvSpPr>
          <p:cNvPr id="12" name="Rectangle 12"/>
          <p:cNvSpPr>
            <a:spLocks noChangeAspect="1" noChangeArrowheads="1"/>
          </p:cNvSpPr>
          <p:nvPr/>
        </p:nvSpPr>
        <p:spPr bwMode="auto">
          <a:xfrm>
            <a:off x="5925263" y="1777030"/>
            <a:ext cx="838200" cy="502702"/>
          </a:xfrm>
          <a:prstGeom prst="rect">
            <a:avLst/>
          </a:prstGeom>
          <a:noFill/>
          <a:ln w="9525">
            <a:noFill/>
            <a:miter lim="800000"/>
            <a:headEnd/>
            <a:tailEnd/>
          </a:ln>
        </p:spPr>
        <p:txBody>
          <a:bodyPr lIns="0" tIns="0" rIns="0" bIns="0">
            <a:prstTxWarp prst="textNoShape">
              <a:avLst/>
            </a:prstTxWarp>
            <a:spAutoFit/>
          </a:bodyPr>
          <a:lstStyle/>
          <a:p>
            <a:pPr algn="ctr">
              <a:lnSpc>
                <a:spcPct val="80000"/>
              </a:lnSpc>
            </a:pPr>
            <a:r>
              <a:rPr kumimoji="0" lang="en-US" sz="2000" b="1" i="1" dirty="0">
                <a:solidFill>
                  <a:srgbClr val="867A4D"/>
                </a:solidFill>
                <a:latin typeface="+mj-lt"/>
                <a:cs typeface="Times New Roman"/>
              </a:rPr>
              <a:t>Money Supply</a:t>
            </a:r>
            <a:endParaRPr kumimoji="0" lang="en-US" sz="2000" b="1" baseline="-25000" dirty="0">
              <a:solidFill>
                <a:srgbClr val="867A4D"/>
              </a:solidFill>
              <a:latin typeface="+mj-lt"/>
              <a:cs typeface="Times New Roman"/>
            </a:endParaRPr>
          </a:p>
        </p:txBody>
      </p:sp>
      <p:sp>
        <p:nvSpPr>
          <p:cNvPr id="13" name="Line 14"/>
          <p:cNvSpPr>
            <a:spLocks noChangeShapeType="1"/>
          </p:cNvSpPr>
          <p:nvPr/>
        </p:nvSpPr>
        <p:spPr bwMode="auto">
          <a:xfrm>
            <a:off x="6325313" y="2396155"/>
            <a:ext cx="0" cy="2895600"/>
          </a:xfrm>
          <a:prstGeom prst="line">
            <a:avLst/>
          </a:prstGeom>
          <a:noFill/>
          <a:ln w="57150">
            <a:solidFill>
              <a:srgbClr val="867A4D"/>
            </a:solidFill>
            <a:round/>
            <a:headEnd/>
            <a:tailEnd/>
          </a:ln>
        </p:spPr>
        <p:txBody>
          <a:bodyPr lIns="92075" tIns="46038" rIns="92075" bIns="46038">
            <a:prstTxWarp prst="textNoShape">
              <a:avLst/>
            </a:prstTxWarp>
          </a:bodyPr>
          <a:lstStyle/>
          <a:p>
            <a:endParaRPr lang="en-US" sz="1600" b="1">
              <a:latin typeface="+mj-lt"/>
              <a:cs typeface="Times New Roman"/>
            </a:endParaRPr>
          </a:p>
        </p:txBody>
      </p:sp>
      <p:sp>
        <p:nvSpPr>
          <p:cNvPr id="18" name="Freeform 14"/>
          <p:cNvSpPr>
            <a:spLocks noChangeAspect="1"/>
          </p:cNvSpPr>
          <p:nvPr/>
        </p:nvSpPr>
        <p:spPr bwMode="auto">
          <a:xfrm rot="21478145">
            <a:off x="5540813" y="2199384"/>
            <a:ext cx="1790700" cy="2686050"/>
          </a:xfrm>
          <a:custGeom>
            <a:avLst/>
            <a:gdLst>
              <a:gd name="T0" fmla="*/ 20 w 4147"/>
              <a:gd name="T1" fmla="*/ 72 h 6220"/>
              <a:gd name="T2" fmla="*/ 53 w 4147"/>
              <a:gd name="T3" fmla="*/ 183 h 6220"/>
              <a:gd name="T4" fmla="*/ 94 w 4147"/>
              <a:gd name="T5" fmla="*/ 300 h 6220"/>
              <a:gd name="T6" fmla="*/ 140 w 4147"/>
              <a:gd name="T7" fmla="*/ 421 h 6220"/>
              <a:gd name="T8" fmla="*/ 192 w 4147"/>
              <a:gd name="T9" fmla="*/ 546 h 6220"/>
              <a:gd name="T10" fmla="*/ 249 w 4147"/>
              <a:gd name="T11" fmla="*/ 675 h 6220"/>
              <a:gd name="T12" fmla="*/ 312 w 4147"/>
              <a:gd name="T13" fmla="*/ 808 h 6220"/>
              <a:gd name="T14" fmla="*/ 380 w 4147"/>
              <a:gd name="T15" fmla="*/ 943 h 6220"/>
              <a:gd name="T16" fmla="*/ 452 w 4147"/>
              <a:gd name="T17" fmla="*/ 1082 h 6220"/>
              <a:gd name="T18" fmla="*/ 529 w 4147"/>
              <a:gd name="T19" fmla="*/ 1223 h 6220"/>
              <a:gd name="T20" fmla="*/ 609 w 4147"/>
              <a:gd name="T21" fmla="*/ 1367 h 6220"/>
              <a:gd name="T22" fmla="*/ 693 w 4147"/>
              <a:gd name="T23" fmla="*/ 1513 h 6220"/>
              <a:gd name="T24" fmla="*/ 781 w 4147"/>
              <a:gd name="T25" fmla="*/ 1661 h 6220"/>
              <a:gd name="T26" fmla="*/ 873 w 4147"/>
              <a:gd name="T27" fmla="*/ 1811 h 6220"/>
              <a:gd name="T28" fmla="*/ 966 w 4147"/>
              <a:gd name="T29" fmla="*/ 1962 h 6220"/>
              <a:gd name="T30" fmla="*/ 1063 w 4147"/>
              <a:gd name="T31" fmla="*/ 2116 h 6220"/>
              <a:gd name="T32" fmla="*/ 1162 w 4147"/>
              <a:gd name="T33" fmla="*/ 2269 h 6220"/>
              <a:gd name="T34" fmla="*/ 1264 w 4147"/>
              <a:gd name="T35" fmla="*/ 2423 h 6220"/>
              <a:gd name="T36" fmla="*/ 1368 w 4147"/>
              <a:gd name="T37" fmla="*/ 2577 h 6220"/>
              <a:gd name="T38" fmla="*/ 1473 w 4147"/>
              <a:gd name="T39" fmla="*/ 2733 h 6220"/>
              <a:gd name="T40" fmla="*/ 1579 w 4147"/>
              <a:gd name="T41" fmla="*/ 2887 h 6220"/>
              <a:gd name="T42" fmla="*/ 1687 w 4147"/>
              <a:gd name="T43" fmla="*/ 3041 h 6220"/>
              <a:gd name="T44" fmla="*/ 1796 w 4147"/>
              <a:gd name="T45" fmla="*/ 3195 h 6220"/>
              <a:gd name="T46" fmla="*/ 1905 w 4147"/>
              <a:gd name="T47" fmla="*/ 3348 h 6220"/>
              <a:gd name="T48" fmla="*/ 2015 w 4147"/>
              <a:gd name="T49" fmla="*/ 3500 h 6220"/>
              <a:gd name="T50" fmla="*/ 2125 w 4147"/>
              <a:gd name="T51" fmla="*/ 3650 h 6220"/>
              <a:gd name="T52" fmla="*/ 2235 w 4147"/>
              <a:gd name="T53" fmla="*/ 3798 h 6220"/>
              <a:gd name="T54" fmla="*/ 2343 w 4147"/>
              <a:gd name="T55" fmla="*/ 3944 h 6220"/>
              <a:gd name="T56" fmla="*/ 2451 w 4147"/>
              <a:gd name="T57" fmla="*/ 4089 h 6220"/>
              <a:gd name="T58" fmla="*/ 2559 w 4147"/>
              <a:gd name="T59" fmla="*/ 4230 h 6220"/>
              <a:gd name="T60" fmla="*/ 2665 w 4147"/>
              <a:gd name="T61" fmla="*/ 4370 h 6220"/>
              <a:gd name="T62" fmla="*/ 2770 w 4147"/>
              <a:gd name="T63" fmla="*/ 4507 h 6220"/>
              <a:gd name="T64" fmla="*/ 2872 w 4147"/>
              <a:gd name="T65" fmla="*/ 4639 h 6220"/>
              <a:gd name="T66" fmla="*/ 2972 w 4147"/>
              <a:gd name="T67" fmla="*/ 4768 h 6220"/>
              <a:gd name="T68" fmla="*/ 3071 w 4147"/>
              <a:gd name="T69" fmla="*/ 4894 h 6220"/>
              <a:gd name="T70" fmla="*/ 3167 w 4147"/>
              <a:gd name="T71" fmla="*/ 5016 h 6220"/>
              <a:gd name="T72" fmla="*/ 3260 w 4147"/>
              <a:gd name="T73" fmla="*/ 5134 h 6220"/>
              <a:gd name="T74" fmla="*/ 3350 w 4147"/>
              <a:gd name="T75" fmla="*/ 5247 h 6220"/>
              <a:gd name="T76" fmla="*/ 3436 w 4147"/>
              <a:gd name="T77" fmla="*/ 5355 h 6220"/>
              <a:gd name="T78" fmla="*/ 3519 w 4147"/>
              <a:gd name="T79" fmla="*/ 5457 h 6220"/>
              <a:gd name="T80" fmla="*/ 3599 w 4147"/>
              <a:gd name="T81" fmla="*/ 5555 h 6220"/>
              <a:gd name="T82" fmla="*/ 3673 w 4147"/>
              <a:gd name="T83" fmla="*/ 5647 h 6220"/>
              <a:gd name="T84" fmla="*/ 3743 w 4147"/>
              <a:gd name="T85" fmla="*/ 5733 h 6220"/>
              <a:gd name="T86" fmla="*/ 3809 w 4147"/>
              <a:gd name="T87" fmla="*/ 5814 h 6220"/>
              <a:gd name="T88" fmla="*/ 3870 w 4147"/>
              <a:gd name="T89" fmla="*/ 5888 h 6220"/>
              <a:gd name="T90" fmla="*/ 3925 w 4147"/>
              <a:gd name="T91" fmla="*/ 5954 h 6220"/>
              <a:gd name="T92" fmla="*/ 3975 w 4147"/>
              <a:gd name="T93" fmla="*/ 6015 h 6220"/>
              <a:gd name="T94" fmla="*/ 4019 w 4147"/>
              <a:gd name="T95" fmla="*/ 6067 h 6220"/>
              <a:gd name="T96" fmla="*/ 4057 w 4147"/>
              <a:gd name="T97" fmla="*/ 6113 h 6220"/>
              <a:gd name="T98" fmla="*/ 4088 w 4147"/>
              <a:gd name="T99" fmla="*/ 6150 h 6220"/>
              <a:gd name="T100" fmla="*/ 4113 w 4147"/>
              <a:gd name="T101" fmla="*/ 6181 h 6220"/>
              <a:gd name="T102" fmla="*/ 4132 w 4147"/>
              <a:gd name="T103" fmla="*/ 6202 h 6220"/>
              <a:gd name="T104" fmla="*/ 4144 w 4147"/>
              <a:gd name="T105" fmla="*/ 6216 h 6220"/>
              <a:gd name="T106" fmla="*/ 4147 w 4147"/>
              <a:gd name="T107" fmla="*/ 6220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660066"/>
            </a:solidFill>
            <a:round/>
            <a:headEnd/>
            <a:tailEnd/>
          </a:ln>
        </p:spPr>
        <p:txBody>
          <a:bodyPr>
            <a:prstTxWarp prst="textNoShape">
              <a:avLst/>
            </a:prstTxWarp>
          </a:bodyPr>
          <a:lstStyle/>
          <a:p>
            <a:endParaRPr lang="en-US">
              <a:latin typeface="+mj-lt"/>
              <a:cs typeface="Times New Roman"/>
            </a:endParaRPr>
          </a:p>
        </p:txBody>
      </p:sp>
      <p:sp>
        <p:nvSpPr>
          <p:cNvPr id="19" name="Rectangle 15"/>
          <p:cNvSpPr>
            <a:spLocks noChangeAspect="1" noChangeArrowheads="1"/>
          </p:cNvSpPr>
          <p:nvPr/>
        </p:nvSpPr>
        <p:spPr bwMode="auto">
          <a:xfrm>
            <a:off x="7385488" y="4745734"/>
            <a:ext cx="1270000" cy="446276"/>
          </a:xfrm>
          <a:prstGeom prst="rect">
            <a:avLst/>
          </a:prstGeom>
          <a:noFill/>
          <a:ln w="9525">
            <a:noFill/>
            <a:miter lim="800000"/>
            <a:headEnd/>
            <a:tailEnd/>
          </a:ln>
        </p:spPr>
        <p:txBody>
          <a:bodyPr lIns="0" tIns="0" rIns="0" bIns="0">
            <a:prstTxWarp prst="textNoShape">
              <a:avLst/>
            </a:prstTxWarp>
            <a:spAutoFit/>
          </a:bodyPr>
          <a:lstStyle/>
          <a:p>
            <a:pPr>
              <a:lnSpc>
                <a:spcPct val="70000"/>
              </a:lnSpc>
            </a:pPr>
            <a:r>
              <a:rPr kumimoji="0" lang="en-US" sz="2000" b="1" i="1" dirty="0">
                <a:solidFill>
                  <a:srgbClr val="660066"/>
                </a:solidFill>
                <a:latin typeface="+mj-lt"/>
                <a:cs typeface="Times New Roman"/>
              </a:rPr>
              <a:t> Money Demand</a:t>
            </a:r>
            <a:endParaRPr kumimoji="0" lang="en-US" sz="2000" b="1" baseline="-25000" dirty="0">
              <a:solidFill>
                <a:srgbClr val="660066"/>
              </a:solidFill>
              <a:latin typeface="+mj-lt"/>
              <a:cs typeface="Times New Roman"/>
            </a:endParaRPr>
          </a:p>
        </p:txBody>
      </p:sp>
      <p:sp>
        <p:nvSpPr>
          <p:cNvPr id="20" name="Rectangle 17"/>
          <p:cNvSpPr>
            <a:spLocks noChangeArrowheads="1"/>
          </p:cNvSpPr>
          <p:nvPr/>
        </p:nvSpPr>
        <p:spPr bwMode="auto">
          <a:xfrm>
            <a:off x="4464893" y="4193284"/>
            <a:ext cx="149080"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rgbClr val="000000"/>
                </a:solidFill>
                <a:latin typeface="+mj-lt"/>
                <a:cs typeface="Times New Roman"/>
              </a:rPr>
              <a:t>i</a:t>
            </a:r>
            <a:r>
              <a:rPr kumimoji="0" lang="en-US" sz="2000" b="1" i="1" baseline="-25000" dirty="0">
                <a:solidFill>
                  <a:srgbClr val="000000"/>
                </a:solidFill>
                <a:latin typeface="+mj-lt"/>
                <a:cs typeface="Times New Roman"/>
              </a:rPr>
              <a:t>3</a:t>
            </a:r>
            <a:endParaRPr kumimoji="0" lang="en-US" sz="2000" b="1" baseline="-25000" dirty="0">
              <a:solidFill>
                <a:schemeClr val="tx1"/>
              </a:solidFill>
              <a:latin typeface="+mj-lt"/>
              <a:cs typeface="Times New Roman"/>
            </a:endParaRPr>
          </a:p>
        </p:txBody>
      </p:sp>
      <p:sp>
        <p:nvSpPr>
          <p:cNvPr id="21" name="Rectangle 20"/>
          <p:cNvSpPr>
            <a:spLocks noChangeArrowheads="1"/>
          </p:cNvSpPr>
          <p:nvPr/>
        </p:nvSpPr>
        <p:spPr bwMode="auto">
          <a:xfrm>
            <a:off x="4466480" y="3405884"/>
            <a:ext cx="145874"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a:solidFill>
                  <a:srgbClr val="000000"/>
                </a:solidFill>
                <a:latin typeface="+mj-lt"/>
                <a:cs typeface="Times New Roman"/>
              </a:rPr>
              <a:t>i</a:t>
            </a:r>
            <a:r>
              <a:rPr kumimoji="0" lang="en-US" sz="2000" b="1" i="1" baseline="-25000">
                <a:solidFill>
                  <a:srgbClr val="000000"/>
                </a:solidFill>
                <a:latin typeface="+mj-lt"/>
                <a:cs typeface="Times New Roman"/>
              </a:rPr>
              <a:t>e</a:t>
            </a:r>
            <a:endParaRPr kumimoji="0" lang="en-US" sz="2000" b="1" baseline="-25000">
              <a:solidFill>
                <a:schemeClr val="tx1"/>
              </a:solidFill>
              <a:latin typeface="+mj-lt"/>
              <a:cs typeface="Times New Roman"/>
            </a:endParaRPr>
          </a:p>
        </p:txBody>
      </p:sp>
      <p:sp>
        <p:nvSpPr>
          <p:cNvPr id="22" name="Line 22"/>
          <p:cNvSpPr>
            <a:spLocks noChangeShapeType="1"/>
          </p:cNvSpPr>
          <p:nvPr/>
        </p:nvSpPr>
        <p:spPr bwMode="auto">
          <a:xfrm>
            <a:off x="4722359" y="3585272"/>
            <a:ext cx="1609029"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23" name="Line 23"/>
          <p:cNvSpPr>
            <a:spLocks noChangeShapeType="1"/>
          </p:cNvSpPr>
          <p:nvPr/>
        </p:nvSpPr>
        <p:spPr bwMode="auto">
          <a:xfrm>
            <a:off x="4717596" y="4361559"/>
            <a:ext cx="2226567" cy="0"/>
          </a:xfrm>
          <a:prstGeom prst="line">
            <a:avLst/>
          </a:prstGeom>
          <a:noFill/>
          <a:ln w="31750" cap="rnd">
            <a:solidFill>
              <a:schemeClr val="tx1"/>
            </a:solidFill>
            <a:prstDash val="sysDot"/>
            <a:round/>
            <a:headEnd/>
            <a:tailEnd/>
          </a:ln>
        </p:spPr>
        <p:txBody>
          <a:bodyPr>
            <a:prstTxWarp prst="textNoShape">
              <a:avLst/>
            </a:prstTxWarp>
          </a:bodyPr>
          <a:lstStyle/>
          <a:p>
            <a:endParaRPr lang="en-US">
              <a:latin typeface="+mj-lt"/>
              <a:cs typeface="Times New Roman"/>
            </a:endParaRPr>
          </a:p>
        </p:txBody>
      </p:sp>
      <p:sp>
        <p:nvSpPr>
          <p:cNvPr id="24" name="Rectangle 25"/>
          <p:cNvSpPr>
            <a:spLocks noChangeArrowheads="1"/>
          </p:cNvSpPr>
          <p:nvPr/>
        </p:nvSpPr>
        <p:spPr bwMode="auto">
          <a:xfrm>
            <a:off x="4456955" y="2542284"/>
            <a:ext cx="149080" cy="307777"/>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a:solidFill>
                  <a:srgbClr val="000000"/>
                </a:solidFill>
                <a:latin typeface="+mj-lt"/>
                <a:cs typeface="Times New Roman"/>
              </a:rPr>
              <a:t>i</a:t>
            </a:r>
            <a:r>
              <a:rPr kumimoji="0" lang="en-US" sz="2000" b="1" i="1" baseline="-25000">
                <a:solidFill>
                  <a:srgbClr val="000000"/>
                </a:solidFill>
                <a:latin typeface="+mj-lt"/>
                <a:cs typeface="Times New Roman"/>
              </a:rPr>
              <a:t>2</a:t>
            </a:r>
            <a:endParaRPr kumimoji="0" lang="en-US" sz="2000" b="1" baseline="-25000">
              <a:solidFill>
                <a:schemeClr val="tx1"/>
              </a:solidFill>
              <a:latin typeface="+mj-lt"/>
              <a:cs typeface="Times New Roman"/>
            </a:endParaRPr>
          </a:p>
        </p:txBody>
      </p:sp>
      <p:sp>
        <p:nvSpPr>
          <p:cNvPr id="25" name="Line 27"/>
          <p:cNvSpPr>
            <a:spLocks noChangeShapeType="1"/>
          </p:cNvSpPr>
          <p:nvPr/>
        </p:nvSpPr>
        <p:spPr bwMode="auto">
          <a:xfrm>
            <a:off x="4722359" y="2702622"/>
            <a:ext cx="1050229" cy="0"/>
          </a:xfrm>
          <a:prstGeom prst="line">
            <a:avLst/>
          </a:prstGeom>
          <a:noFill/>
          <a:ln w="31750" cap="rnd">
            <a:solidFill>
              <a:srgbClr val="000000"/>
            </a:solidFill>
            <a:prstDash val="sysDot"/>
            <a:round/>
            <a:headEnd/>
            <a:tailEnd/>
          </a:ln>
        </p:spPr>
        <p:txBody>
          <a:bodyPr>
            <a:prstTxWarp prst="textNoShape">
              <a:avLst/>
            </a:prstTxWarp>
          </a:bodyPr>
          <a:lstStyle/>
          <a:p>
            <a:endParaRPr lang="en-US">
              <a:latin typeface="+mj-lt"/>
              <a:cs typeface="Times New Roman"/>
            </a:endParaRPr>
          </a:p>
        </p:txBody>
      </p:sp>
      <p:sp>
        <p:nvSpPr>
          <p:cNvPr id="26" name="Freeform 28"/>
          <p:cNvSpPr>
            <a:spLocks/>
          </p:cNvSpPr>
          <p:nvPr/>
        </p:nvSpPr>
        <p:spPr bwMode="auto">
          <a:xfrm>
            <a:off x="6867963" y="4274247"/>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27" name="Freeform 41"/>
          <p:cNvSpPr>
            <a:spLocks/>
          </p:cNvSpPr>
          <p:nvPr/>
        </p:nvSpPr>
        <p:spPr bwMode="auto">
          <a:xfrm>
            <a:off x="6283763" y="3529709"/>
            <a:ext cx="119063" cy="119063"/>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sp>
        <p:nvSpPr>
          <p:cNvPr id="28" name="Freeform 42"/>
          <p:cNvSpPr>
            <a:spLocks/>
          </p:cNvSpPr>
          <p:nvPr/>
        </p:nvSpPr>
        <p:spPr bwMode="auto">
          <a:xfrm>
            <a:off x="5677338" y="2629597"/>
            <a:ext cx="119063" cy="119062"/>
          </a:xfrm>
          <a:custGeom>
            <a:avLst/>
            <a:gdLst>
              <a:gd name="T0" fmla="*/ 0 w 174"/>
              <a:gd name="T1" fmla="*/ 87 h 174"/>
              <a:gd name="T2" fmla="*/ 12 w 174"/>
              <a:gd name="T3" fmla="*/ 43 h 174"/>
              <a:gd name="T4" fmla="*/ 43 w 174"/>
              <a:gd name="T5" fmla="*/ 12 h 174"/>
              <a:gd name="T6" fmla="*/ 88 w 174"/>
              <a:gd name="T7" fmla="*/ 0 h 174"/>
              <a:gd name="T8" fmla="*/ 88 w 174"/>
              <a:gd name="T9" fmla="*/ 0 h 174"/>
              <a:gd name="T10" fmla="*/ 131 w 174"/>
              <a:gd name="T11" fmla="*/ 12 h 174"/>
              <a:gd name="T12" fmla="*/ 162 w 174"/>
              <a:gd name="T13" fmla="*/ 43 h 174"/>
              <a:gd name="T14" fmla="*/ 174 w 174"/>
              <a:gd name="T15" fmla="*/ 87 h 174"/>
              <a:gd name="T16" fmla="*/ 174 w 174"/>
              <a:gd name="T17" fmla="*/ 87 h 174"/>
              <a:gd name="T18" fmla="*/ 162 w 174"/>
              <a:gd name="T19" fmla="*/ 130 h 174"/>
              <a:gd name="T20" fmla="*/ 131 w 174"/>
              <a:gd name="T21" fmla="*/ 162 h 174"/>
              <a:gd name="T22" fmla="*/ 88 w 174"/>
              <a:gd name="T23" fmla="*/ 174 h 174"/>
              <a:gd name="T24" fmla="*/ 88 w 174"/>
              <a:gd name="T25" fmla="*/ 174 h 174"/>
              <a:gd name="T26" fmla="*/ 43 w 174"/>
              <a:gd name="T27" fmla="*/ 162 h 174"/>
              <a:gd name="T28" fmla="*/ 12 w 174"/>
              <a:gd name="T29" fmla="*/ 130 h 174"/>
              <a:gd name="T30" fmla="*/ 0 w 174"/>
              <a:gd name="T31" fmla="*/ 87 h 174"/>
              <a:gd name="T32" fmla="*/ 0 w 174"/>
              <a:gd name="T33" fmla="*/ 87 h 174"/>
              <a:gd name="T34" fmla="*/ 0 w 174"/>
              <a:gd name="T35" fmla="*/ 87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
              <a:gd name="T55" fmla="*/ 0 h 174"/>
              <a:gd name="T56" fmla="*/ 174 w 174"/>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 h="174">
                <a:moveTo>
                  <a:pt x="0" y="87"/>
                </a:moveTo>
                <a:lnTo>
                  <a:pt x="12" y="43"/>
                </a:lnTo>
                <a:lnTo>
                  <a:pt x="43" y="12"/>
                </a:lnTo>
                <a:lnTo>
                  <a:pt x="88" y="0"/>
                </a:lnTo>
                <a:lnTo>
                  <a:pt x="131" y="12"/>
                </a:lnTo>
                <a:lnTo>
                  <a:pt x="162" y="43"/>
                </a:lnTo>
                <a:lnTo>
                  <a:pt x="174" y="87"/>
                </a:lnTo>
                <a:lnTo>
                  <a:pt x="162" y="130"/>
                </a:lnTo>
                <a:lnTo>
                  <a:pt x="131" y="162"/>
                </a:lnTo>
                <a:lnTo>
                  <a:pt x="88" y="174"/>
                </a:lnTo>
                <a:lnTo>
                  <a:pt x="43" y="162"/>
                </a:lnTo>
                <a:lnTo>
                  <a:pt x="12" y="130"/>
                </a:lnTo>
                <a:lnTo>
                  <a:pt x="0" y="87"/>
                </a:lnTo>
              </a:path>
            </a:pathLst>
          </a:custGeom>
          <a:solidFill>
            <a:srgbClr val="FFFF00"/>
          </a:solidFill>
          <a:ln w="38100">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29" name="Group 126"/>
          <p:cNvGrpSpPr>
            <a:grpSpLocks/>
          </p:cNvGrpSpPr>
          <p:nvPr/>
        </p:nvGrpSpPr>
        <p:grpSpPr bwMode="auto">
          <a:xfrm>
            <a:off x="5820213" y="2523234"/>
            <a:ext cx="442913" cy="127000"/>
            <a:chOff x="2700" y="1036"/>
            <a:chExt cx="279" cy="80"/>
          </a:xfrm>
        </p:grpSpPr>
        <p:sp>
          <p:nvSpPr>
            <p:cNvPr id="30" name="Freeform 88"/>
            <p:cNvSpPr>
              <a:spLocks/>
            </p:cNvSpPr>
            <p:nvPr/>
          </p:nvSpPr>
          <p:spPr bwMode="auto">
            <a:xfrm>
              <a:off x="2700" y="1067"/>
              <a:ext cx="28" cy="49"/>
            </a:xfrm>
            <a:custGeom>
              <a:avLst/>
              <a:gdLst/>
              <a:ahLst/>
              <a:cxnLst>
                <a:cxn ang="0">
                  <a:pos x="0" y="147"/>
                </a:cxn>
                <a:cxn ang="0">
                  <a:pos x="36" y="96"/>
                </a:cxn>
                <a:cxn ang="0">
                  <a:pos x="80" y="57"/>
                </a:cxn>
                <a:cxn ang="0">
                  <a:pos x="127" y="30"/>
                </a:cxn>
                <a:cxn ang="0">
                  <a:pos x="173" y="12"/>
                </a:cxn>
                <a:cxn ang="0">
                  <a:pos x="212" y="0"/>
                </a:cxn>
              </a:cxnLst>
              <a:rect l="0" t="0" r="r" b="b"/>
              <a:pathLst>
                <a:path w="212" h="147">
                  <a:moveTo>
                    <a:pt x="0" y="147"/>
                  </a:moveTo>
                  <a:lnTo>
                    <a:pt x="36" y="96"/>
                  </a:lnTo>
                  <a:lnTo>
                    <a:pt x="80" y="57"/>
                  </a:lnTo>
                  <a:lnTo>
                    <a:pt x="127" y="30"/>
                  </a:lnTo>
                  <a:lnTo>
                    <a:pt x="173" y="12"/>
                  </a:lnTo>
                  <a:lnTo>
                    <a:pt x="212"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3" name="Line 89"/>
            <p:cNvSpPr>
              <a:spLocks noChangeShapeType="1"/>
            </p:cNvSpPr>
            <p:nvPr/>
          </p:nvSpPr>
          <p:spPr bwMode="auto">
            <a:xfrm>
              <a:off x="2728" y="1067"/>
              <a:ext cx="60" cy="1"/>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4" name="Freeform 90"/>
            <p:cNvSpPr>
              <a:spLocks/>
            </p:cNvSpPr>
            <p:nvPr/>
          </p:nvSpPr>
          <p:spPr bwMode="auto">
            <a:xfrm>
              <a:off x="2788" y="1036"/>
              <a:ext cx="53" cy="32"/>
            </a:xfrm>
            <a:custGeom>
              <a:avLst/>
              <a:gdLst/>
              <a:ahLst/>
              <a:cxnLst>
                <a:cxn ang="0">
                  <a:pos x="0" y="95"/>
                </a:cxn>
                <a:cxn ang="0">
                  <a:pos x="89" y="97"/>
                </a:cxn>
                <a:cxn ang="0">
                  <a:pos x="163" y="98"/>
                </a:cxn>
                <a:cxn ang="0">
                  <a:pos x="224" y="98"/>
                </a:cxn>
                <a:cxn ang="0">
                  <a:pos x="272" y="95"/>
                </a:cxn>
                <a:cxn ang="0">
                  <a:pos x="310" y="89"/>
                </a:cxn>
                <a:cxn ang="0">
                  <a:pos x="339" y="76"/>
                </a:cxn>
                <a:cxn ang="0">
                  <a:pos x="362" y="59"/>
                </a:cxn>
                <a:cxn ang="0">
                  <a:pos x="380" y="33"/>
                </a:cxn>
                <a:cxn ang="0">
                  <a:pos x="394" y="0"/>
                </a:cxn>
              </a:cxnLst>
              <a:rect l="0" t="0" r="r" b="b"/>
              <a:pathLst>
                <a:path w="394" h="98">
                  <a:moveTo>
                    <a:pt x="0" y="95"/>
                  </a:moveTo>
                  <a:lnTo>
                    <a:pt x="89" y="97"/>
                  </a:lnTo>
                  <a:lnTo>
                    <a:pt x="163" y="98"/>
                  </a:lnTo>
                  <a:lnTo>
                    <a:pt x="224" y="98"/>
                  </a:lnTo>
                  <a:lnTo>
                    <a:pt x="272" y="95"/>
                  </a:lnTo>
                  <a:lnTo>
                    <a:pt x="310" y="89"/>
                  </a:lnTo>
                  <a:lnTo>
                    <a:pt x="339" y="76"/>
                  </a:lnTo>
                  <a:lnTo>
                    <a:pt x="362" y="59"/>
                  </a:lnTo>
                  <a:lnTo>
                    <a:pt x="380" y="33"/>
                  </a:lnTo>
                  <a:lnTo>
                    <a:pt x="394"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5" name="Freeform 91"/>
            <p:cNvSpPr>
              <a:spLocks/>
            </p:cNvSpPr>
            <p:nvPr/>
          </p:nvSpPr>
          <p:spPr bwMode="auto">
            <a:xfrm>
              <a:off x="2951" y="1067"/>
              <a:ext cx="28" cy="49"/>
            </a:xfrm>
            <a:custGeom>
              <a:avLst/>
              <a:gdLst/>
              <a:ahLst/>
              <a:cxnLst>
                <a:cxn ang="0">
                  <a:pos x="213" y="147"/>
                </a:cxn>
                <a:cxn ang="0">
                  <a:pos x="177" y="96"/>
                </a:cxn>
                <a:cxn ang="0">
                  <a:pos x="133" y="57"/>
                </a:cxn>
                <a:cxn ang="0">
                  <a:pos x="86" y="30"/>
                </a:cxn>
                <a:cxn ang="0">
                  <a:pos x="39" y="12"/>
                </a:cxn>
                <a:cxn ang="0">
                  <a:pos x="0" y="0"/>
                </a:cxn>
              </a:cxnLst>
              <a:rect l="0" t="0" r="r" b="b"/>
              <a:pathLst>
                <a:path w="213" h="147">
                  <a:moveTo>
                    <a:pt x="213" y="147"/>
                  </a:moveTo>
                  <a:lnTo>
                    <a:pt x="177" y="96"/>
                  </a:lnTo>
                  <a:lnTo>
                    <a:pt x="133" y="57"/>
                  </a:lnTo>
                  <a:lnTo>
                    <a:pt x="86" y="30"/>
                  </a:lnTo>
                  <a:lnTo>
                    <a:pt x="39" y="12"/>
                  </a:lnTo>
                  <a:lnTo>
                    <a:pt x="0"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6" name="Line 92"/>
            <p:cNvSpPr>
              <a:spLocks noChangeShapeType="1"/>
            </p:cNvSpPr>
            <p:nvPr/>
          </p:nvSpPr>
          <p:spPr bwMode="auto">
            <a:xfrm flipH="1">
              <a:off x="2893" y="1067"/>
              <a:ext cx="58" cy="1"/>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37" name="Freeform 93"/>
            <p:cNvSpPr>
              <a:spLocks/>
            </p:cNvSpPr>
            <p:nvPr/>
          </p:nvSpPr>
          <p:spPr bwMode="auto">
            <a:xfrm>
              <a:off x="2841" y="1036"/>
              <a:ext cx="52" cy="32"/>
            </a:xfrm>
            <a:custGeom>
              <a:avLst/>
              <a:gdLst/>
              <a:ahLst/>
              <a:cxnLst>
                <a:cxn ang="0">
                  <a:pos x="394" y="95"/>
                </a:cxn>
                <a:cxn ang="0">
                  <a:pos x="305" y="97"/>
                </a:cxn>
                <a:cxn ang="0">
                  <a:pos x="230" y="98"/>
                </a:cxn>
                <a:cxn ang="0">
                  <a:pos x="170" y="98"/>
                </a:cxn>
                <a:cxn ang="0">
                  <a:pos x="122" y="95"/>
                </a:cxn>
                <a:cxn ang="0">
                  <a:pos x="84" y="89"/>
                </a:cxn>
                <a:cxn ang="0">
                  <a:pos x="55" y="76"/>
                </a:cxn>
                <a:cxn ang="0">
                  <a:pos x="32" y="59"/>
                </a:cxn>
                <a:cxn ang="0">
                  <a:pos x="15" y="33"/>
                </a:cxn>
                <a:cxn ang="0">
                  <a:pos x="0" y="0"/>
                </a:cxn>
              </a:cxnLst>
              <a:rect l="0" t="0" r="r" b="b"/>
              <a:pathLst>
                <a:path w="394" h="98">
                  <a:moveTo>
                    <a:pt x="394" y="95"/>
                  </a:moveTo>
                  <a:lnTo>
                    <a:pt x="305" y="97"/>
                  </a:lnTo>
                  <a:lnTo>
                    <a:pt x="230" y="98"/>
                  </a:lnTo>
                  <a:lnTo>
                    <a:pt x="170" y="98"/>
                  </a:lnTo>
                  <a:lnTo>
                    <a:pt x="122" y="95"/>
                  </a:lnTo>
                  <a:lnTo>
                    <a:pt x="84" y="89"/>
                  </a:lnTo>
                  <a:lnTo>
                    <a:pt x="55" y="76"/>
                  </a:lnTo>
                  <a:lnTo>
                    <a:pt x="32" y="59"/>
                  </a:lnTo>
                  <a:lnTo>
                    <a:pt x="15" y="33"/>
                  </a:lnTo>
                  <a:lnTo>
                    <a:pt x="0"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grpSp>
        <p:nvGrpSpPr>
          <p:cNvPr id="38" name="Group 127"/>
          <p:cNvGrpSpPr>
            <a:grpSpLocks/>
          </p:cNvGrpSpPr>
          <p:nvPr/>
        </p:nvGrpSpPr>
        <p:grpSpPr bwMode="auto">
          <a:xfrm>
            <a:off x="6025003" y="2215263"/>
            <a:ext cx="2760664" cy="566738"/>
            <a:chOff x="2837" y="842"/>
            <a:chExt cx="1739" cy="357"/>
          </a:xfrm>
        </p:grpSpPr>
        <p:sp>
          <p:nvSpPr>
            <p:cNvPr id="40" name="Line 87"/>
            <p:cNvSpPr>
              <a:spLocks noChangeShapeType="1"/>
            </p:cNvSpPr>
            <p:nvPr/>
          </p:nvSpPr>
          <p:spPr bwMode="auto">
            <a:xfrm>
              <a:off x="2837" y="1028"/>
              <a:ext cx="890" cy="0"/>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mj-lt"/>
                <a:cs typeface="Times New Roman"/>
              </a:endParaRPr>
            </a:p>
          </p:txBody>
        </p:sp>
        <p:grpSp>
          <p:nvGrpSpPr>
            <p:cNvPr id="41" name="Group 94"/>
            <p:cNvGrpSpPr>
              <a:grpSpLocks/>
            </p:cNvGrpSpPr>
            <p:nvPr/>
          </p:nvGrpSpPr>
          <p:grpSpPr bwMode="auto">
            <a:xfrm>
              <a:off x="3718" y="842"/>
              <a:ext cx="858" cy="357"/>
              <a:chOff x="3718" y="842"/>
              <a:chExt cx="858" cy="357"/>
            </a:xfrm>
          </p:grpSpPr>
          <p:sp>
            <p:nvSpPr>
              <p:cNvPr id="43" name="Rectangle 95"/>
              <p:cNvSpPr>
                <a:spLocks noChangeArrowheads="1"/>
              </p:cNvSpPr>
              <p:nvPr/>
            </p:nvSpPr>
            <p:spPr bwMode="auto">
              <a:xfrm>
                <a:off x="3718" y="842"/>
                <a:ext cx="858" cy="357"/>
              </a:xfrm>
              <a:prstGeom prst="rect">
                <a:avLst/>
              </a:prstGeom>
              <a:solidFill>
                <a:srgbClr val="FFFFCC"/>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2075" tIns="46038" rIns="92075" bIns="46038" anchor="ctr">
                <a:prstTxWarp prst="textNoShape">
                  <a:avLst/>
                </a:prstTxWarp>
              </a:bodyPr>
              <a:lstStyle/>
              <a:p>
                <a:pPr>
                  <a:defRPr/>
                </a:pPr>
                <a:endParaRPr lang="en-US" dirty="0">
                  <a:latin typeface="+mj-lt"/>
                  <a:cs typeface="Times New Roman"/>
                </a:endParaRPr>
              </a:p>
            </p:txBody>
          </p:sp>
          <p:sp>
            <p:nvSpPr>
              <p:cNvPr id="44" name="Rectangle 96"/>
              <p:cNvSpPr>
                <a:spLocks noChangeArrowheads="1"/>
              </p:cNvSpPr>
              <p:nvPr/>
            </p:nvSpPr>
            <p:spPr bwMode="auto">
              <a:xfrm>
                <a:off x="3750" y="871"/>
                <a:ext cx="803" cy="283"/>
              </a:xfrm>
              <a:prstGeom prst="rect">
                <a:avLst/>
              </a:prstGeom>
              <a:noFill/>
              <a:ln w="9525">
                <a:noFill/>
                <a:miter lim="800000"/>
                <a:headEnd/>
                <a:tailEnd/>
              </a:ln>
            </p:spPr>
            <p:txBody>
              <a:bodyPr wrap="none" lIns="0" tIns="0" rIns="0" bIns="0">
                <a:prstTxWarp prst="textNoShape">
                  <a:avLst/>
                </a:prstTxWarp>
                <a:spAutoFit/>
              </a:bodyPr>
              <a:lstStyle/>
              <a:p>
                <a:pPr algn="ctr">
                  <a:lnSpc>
                    <a:spcPts val="1700"/>
                  </a:lnSpc>
                </a:pPr>
                <a:r>
                  <a:rPr kumimoji="0" lang="en-US" sz="1800" b="0" dirty="0">
                    <a:solidFill>
                      <a:srgbClr val="000000"/>
                    </a:solidFill>
                    <a:latin typeface="+mj-lt"/>
                    <a:cs typeface="Times New Roman"/>
                  </a:rPr>
                  <a:t>Excess </a:t>
                </a:r>
                <a:r>
                  <a:rPr kumimoji="0" lang="en-US" sz="1800" b="1" i="1" dirty="0">
                    <a:solidFill>
                      <a:schemeClr val="bg2">
                        <a:lumMod val="50000"/>
                      </a:schemeClr>
                    </a:solidFill>
                    <a:latin typeface="+mj-lt"/>
                    <a:cs typeface="Times New Roman"/>
                  </a:rPr>
                  <a:t>supply</a:t>
                </a:r>
                <a:r>
                  <a:rPr kumimoji="0" lang="en-US" sz="1800" i="1" dirty="0">
                    <a:solidFill>
                      <a:srgbClr val="800000"/>
                    </a:solidFill>
                    <a:latin typeface="+mj-lt"/>
                    <a:cs typeface="Times New Roman"/>
                  </a:rPr>
                  <a:t/>
                </a:r>
                <a:br>
                  <a:rPr kumimoji="0" lang="en-US" sz="1800" i="1" dirty="0">
                    <a:solidFill>
                      <a:srgbClr val="800000"/>
                    </a:solidFill>
                    <a:latin typeface="+mj-lt"/>
                    <a:cs typeface="Times New Roman"/>
                  </a:rPr>
                </a:br>
                <a:r>
                  <a:rPr kumimoji="0" lang="en-US" sz="1800" b="0" dirty="0">
                    <a:solidFill>
                      <a:srgbClr val="000000"/>
                    </a:solidFill>
                    <a:latin typeface="+mj-lt"/>
                    <a:cs typeface="Times New Roman"/>
                  </a:rPr>
                  <a:t>at</a:t>
                </a:r>
                <a:r>
                  <a:rPr kumimoji="0" lang="en-US" sz="1800" b="0" dirty="0" smtClean="0">
                    <a:solidFill>
                      <a:srgbClr val="000000"/>
                    </a:solidFill>
                    <a:latin typeface="+mj-lt"/>
                    <a:cs typeface="Times New Roman"/>
                  </a:rPr>
                  <a:t> </a:t>
                </a:r>
                <a:r>
                  <a:rPr kumimoji="0" lang="en-US" sz="2000" b="1" i="1" dirty="0" smtClean="0">
                    <a:solidFill>
                      <a:srgbClr val="000000"/>
                    </a:solidFill>
                    <a:latin typeface="+mj-lt"/>
                    <a:cs typeface="Times New Roman"/>
                  </a:rPr>
                  <a:t>i</a:t>
                </a:r>
                <a:r>
                  <a:rPr kumimoji="0" lang="en-US" sz="2000" b="1" i="1" baseline="-25000" dirty="0" smtClean="0">
                    <a:solidFill>
                      <a:srgbClr val="000000"/>
                    </a:solidFill>
                    <a:latin typeface="+mj-lt"/>
                    <a:cs typeface="Times New Roman"/>
                  </a:rPr>
                  <a:t>2</a:t>
                </a:r>
                <a:endParaRPr kumimoji="0" lang="en-US" sz="2000" b="1" i="1" baseline="-25000" dirty="0">
                  <a:solidFill>
                    <a:schemeClr val="tx1"/>
                  </a:solidFill>
                  <a:latin typeface="+mj-lt"/>
                  <a:cs typeface="Times New Roman"/>
                </a:endParaRPr>
              </a:p>
            </p:txBody>
          </p:sp>
        </p:grpSp>
      </p:grpSp>
      <p:grpSp>
        <p:nvGrpSpPr>
          <p:cNvPr id="45" name="Group 101"/>
          <p:cNvGrpSpPr>
            <a:grpSpLocks/>
          </p:cNvGrpSpPr>
          <p:nvPr/>
        </p:nvGrpSpPr>
        <p:grpSpPr bwMode="auto">
          <a:xfrm flipV="1">
            <a:off x="6425051" y="4418709"/>
            <a:ext cx="442912" cy="127000"/>
            <a:chOff x="2287" y="1516"/>
            <a:chExt cx="700" cy="80"/>
          </a:xfrm>
        </p:grpSpPr>
        <p:sp>
          <p:nvSpPr>
            <p:cNvPr id="46" name="Freeform 102"/>
            <p:cNvSpPr>
              <a:spLocks/>
            </p:cNvSpPr>
            <p:nvPr/>
          </p:nvSpPr>
          <p:spPr bwMode="auto">
            <a:xfrm>
              <a:off x="2917" y="1547"/>
              <a:ext cx="70" cy="49"/>
            </a:xfrm>
            <a:custGeom>
              <a:avLst/>
              <a:gdLst/>
              <a:ahLst/>
              <a:cxnLst>
                <a:cxn ang="0">
                  <a:pos x="213" y="147"/>
                </a:cxn>
                <a:cxn ang="0">
                  <a:pos x="177" y="96"/>
                </a:cxn>
                <a:cxn ang="0">
                  <a:pos x="133" y="57"/>
                </a:cxn>
                <a:cxn ang="0">
                  <a:pos x="86" y="30"/>
                </a:cxn>
                <a:cxn ang="0">
                  <a:pos x="39" y="12"/>
                </a:cxn>
                <a:cxn ang="0">
                  <a:pos x="0" y="0"/>
                </a:cxn>
              </a:cxnLst>
              <a:rect l="0" t="0" r="r" b="b"/>
              <a:pathLst>
                <a:path w="213" h="147">
                  <a:moveTo>
                    <a:pt x="213" y="147"/>
                  </a:moveTo>
                  <a:lnTo>
                    <a:pt x="177" y="96"/>
                  </a:lnTo>
                  <a:lnTo>
                    <a:pt x="133" y="57"/>
                  </a:lnTo>
                  <a:lnTo>
                    <a:pt x="86" y="30"/>
                  </a:lnTo>
                  <a:lnTo>
                    <a:pt x="39" y="12"/>
                  </a:lnTo>
                  <a:lnTo>
                    <a:pt x="0"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47" name="Line 103"/>
            <p:cNvSpPr>
              <a:spLocks noChangeShapeType="1"/>
            </p:cNvSpPr>
            <p:nvPr/>
          </p:nvSpPr>
          <p:spPr bwMode="auto">
            <a:xfrm flipH="1">
              <a:off x="2771" y="1547"/>
              <a:ext cx="146" cy="1"/>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48" name="Freeform 104"/>
            <p:cNvSpPr>
              <a:spLocks/>
            </p:cNvSpPr>
            <p:nvPr/>
          </p:nvSpPr>
          <p:spPr bwMode="auto">
            <a:xfrm>
              <a:off x="2641" y="1516"/>
              <a:ext cx="130" cy="32"/>
            </a:xfrm>
            <a:custGeom>
              <a:avLst/>
              <a:gdLst/>
              <a:ahLst/>
              <a:cxnLst>
                <a:cxn ang="0">
                  <a:pos x="394" y="95"/>
                </a:cxn>
                <a:cxn ang="0">
                  <a:pos x="305" y="97"/>
                </a:cxn>
                <a:cxn ang="0">
                  <a:pos x="230" y="98"/>
                </a:cxn>
                <a:cxn ang="0">
                  <a:pos x="170" y="98"/>
                </a:cxn>
                <a:cxn ang="0">
                  <a:pos x="122" y="95"/>
                </a:cxn>
                <a:cxn ang="0">
                  <a:pos x="84" y="89"/>
                </a:cxn>
                <a:cxn ang="0">
                  <a:pos x="55" y="76"/>
                </a:cxn>
                <a:cxn ang="0">
                  <a:pos x="32" y="59"/>
                </a:cxn>
                <a:cxn ang="0">
                  <a:pos x="15" y="33"/>
                </a:cxn>
                <a:cxn ang="0">
                  <a:pos x="0" y="0"/>
                </a:cxn>
              </a:cxnLst>
              <a:rect l="0" t="0" r="r" b="b"/>
              <a:pathLst>
                <a:path w="394" h="98">
                  <a:moveTo>
                    <a:pt x="394" y="95"/>
                  </a:moveTo>
                  <a:lnTo>
                    <a:pt x="305" y="97"/>
                  </a:lnTo>
                  <a:lnTo>
                    <a:pt x="230" y="98"/>
                  </a:lnTo>
                  <a:lnTo>
                    <a:pt x="170" y="98"/>
                  </a:lnTo>
                  <a:lnTo>
                    <a:pt x="122" y="95"/>
                  </a:lnTo>
                  <a:lnTo>
                    <a:pt x="84" y="89"/>
                  </a:lnTo>
                  <a:lnTo>
                    <a:pt x="55" y="76"/>
                  </a:lnTo>
                  <a:lnTo>
                    <a:pt x="32" y="59"/>
                  </a:lnTo>
                  <a:lnTo>
                    <a:pt x="15" y="33"/>
                  </a:lnTo>
                  <a:lnTo>
                    <a:pt x="0"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49" name="Freeform 105"/>
            <p:cNvSpPr>
              <a:spLocks/>
            </p:cNvSpPr>
            <p:nvPr/>
          </p:nvSpPr>
          <p:spPr bwMode="auto">
            <a:xfrm>
              <a:off x="2287" y="1547"/>
              <a:ext cx="70" cy="49"/>
            </a:xfrm>
            <a:custGeom>
              <a:avLst/>
              <a:gdLst/>
              <a:ahLst/>
              <a:cxnLst>
                <a:cxn ang="0">
                  <a:pos x="0" y="147"/>
                </a:cxn>
                <a:cxn ang="0">
                  <a:pos x="36" y="96"/>
                </a:cxn>
                <a:cxn ang="0">
                  <a:pos x="80" y="57"/>
                </a:cxn>
                <a:cxn ang="0">
                  <a:pos x="127" y="30"/>
                </a:cxn>
                <a:cxn ang="0">
                  <a:pos x="173" y="12"/>
                </a:cxn>
                <a:cxn ang="0">
                  <a:pos x="212" y="0"/>
                </a:cxn>
              </a:cxnLst>
              <a:rect l="0" t="0" r="r" b="b"/>
              <a:pathLst>
                <a:path w="212" h="147">
                  <a:moveTo>
                    <a:pt x="0" y="147"/>
                  </a:moveTo>
                  <a:lnTo>
                    <a:pt x="36" y="96"/>
                  </a:lnTo>
                  <a:lnTo>
                    <a:pt x="80" y="57"/>
                  </a:lnTo>
                  <a:lnTo>
                    <a:pt x="127" y="30"/>
                  </a:lnTo>
                  <a:lnTo>
                    <a:pt x="173" y="12"/>
                  </a:lnTo>
                  <a:lnTo>
                    <a:pt x="212"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50" name="Line 106"/>
            <p:cNvSpPr>
              <a:spLocks noChangeShapeType="1"/>
            </p:cNvSpPr>
            <p:nvPr/>
          </p:nvSpPr>
          <p:spPr bwMode="auto">
            <a:xfrm>
              <a:off x="2357" y="1547"/>
              <a:ext cx="151" cy="1"/>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sp>
          <p:nvSpPr>
            <p:cNvPr id="51" name="Freeform 107"/>
            <p:cNvSpPr>
              <a:spLocks/>
            </p:cNvSpPr>
            <p:nvPr/>
          </p:nvSpPr>
          <p:spPr bwMode="auto">
            <a:xfrm>
              <a:off x="2508" y="1516"/>
              <a:ext cx="133" cy="32"/>
            </a:xfrm>
            <a:custGeom>
              <a:avLst/>
              <a:gdLst/>
              <a:ahLst/>
              <a:cxnLst>
                <a:cxn ang="0">
                  <a:pos x="0" y="95"/>
                </a:cxn>
                <a:cxn ang="0">
                  <a:pos x="89" y="97"/>
                </a:cxn>
                <a:cxn ang="0">
                  <a:pos x="163" y="98"/>
                </a:cxn>
                <a:cxn ang="0">
                  <a:pos x="224" y="98"/>
                </a:cxn>
                <a:cxn ang="0">
                  <a:pos x="272" y="95"/>
                </a:cxn>
                <a:cxn ang="0">
                  <a:pos x="310" y="89"/>
                </a:cxn>
                <a:cxn ang="0">
                  <a:pos x="339" y="76"/>
                </a:cxn>
                <a:cxn ang="0">
                  <a:pos x="362" y="59"/>
                </a:cxn>
                <a:cxn ang="0">
                  <a:pos x="380" y="33"/>
                </a:cxn>
                <a:cxn ang="0">
                  <a:pos x="394" y="0"/>
                </a:cxn>
              </a:cxnLst>
              <a:rect l="0" t="0" r="r" b="b"/>
              <a:pathLst>
                <a:path w="394" h="98">
                  <a:moveTo>
                    <a:pt x="0" y="95"/>
                  </a:moveTo>
                  <a:lnTo>
                    <a:pt x="89" y="97"/>
                  </a:lnTo>
                  <a:lnTo>
                    <a:pt x="163" y="98"/>
                  </a:lnTo>
                  <a:lnTo>
                    <a:pt x="224" y="98"/>
                  </a:lnTo>
                  <a:lnTo>
                    <a:pt x="272" y="95"/>
                  </a:lnTo>
                  <a:lnTo>
                    <a:pt x="310" y="89"/>
                  </a:lnTo>
                  <a:lnTo>
                    <a:pt x="339" y="76"/>
                  </a:lnTo>
                  <a:lnTo>
                    <a:pt x="362" y="59"/>
                  </a:lnTo>
                  <a:lnTo>
                    <a:pt x="380" y="33"/>
                  </a:lnTo>
                  <a:lnTo>
                    <a:pt x="394" y="0"/>
                  </a:lnTo>
                </a:path>
              </a:pathLst>
            </a:custGeom>
            <a:noFill/>
            <a:ln w="31750" cmpd="sng">
              <a:solidFill>
                <a:srgbClr val="000000"/>
              </a:solidFill>
              <a:prstDash val="solid"/>
              <a:round/>
              <a:headEnd/>
              <a:tailEnd/>
            </a:ln>
            <a:effectLst>
              <a:outerShdw blurRad="63500" dist="35921" dir="2700000" algn="ctr" rotWithShape="0">
                <a:srgbClr val="000000">
                  <a:alpha val="74998"/>
                </a:srgbClr>
              </a:outerShdw>
            </a:effectLst>
          </p:spPr>
          <p:txBody>
            <a:bodyPr>
              <a:prstTxWarp prst="textNoShape">
                <a:avLst/>
              </a:prstTxWarp>
            </a:bodyPr>
            <a:lstStyle/>
            <a:p>
              <a:pPr>
                <a:defRPr/>
              </a:pPr>
              <a:endParaRPr lang="en-US">
                <a:latin typeface="+mj-lt"/>
                <a:cs typeface="Times New Roman"/>
              </a:endParaRPr>
            </a:p>
          </p:txBody>
        </p:sp>
      </p:grpSp>
      <p:grpSp>
        <p:nvGrpSpPr>
          <p:cNvPr id="52" name="Group 128"/>
          <p:cNvGrpSpPr>
            <a:grpSpLocks/>
          </p:cNvGrpSpPr>
          <p:nvPr/>
        </p:nvGrpSpPr>
        <p:grpSpPr bwMode="auto">
          <a:xfrm>
            <a:off x="6636189" y="4134554"/>
            <a:ext cx="2208451" cy="538163"/>
            <a:chOff x="3214" y="2051"/>
            <a:chExt cx="1445" cy="339"/>
          </a:xfrm>
        </p:grpSpPr>
        <p:sp>
          <p:nvSpPr>
            <p:cNvPr id="53" name="Line 108"/>
            <p:cNvSpPr>
              <a:spLocks noChangeShapeType="1"/>
            </p:cNvSpPr>
            <p:nvPr/>
          </p:nvSpPr>
          <p:spPr bwMode="auto">
            <a:xfrm>
              <a:off x="3214" y="2312"/>
              <a:ext cx="500" cy="0"/>
            </a:xfrm>
            <a:prstGeom prst="line">
              <a:avLst/>
            </a:prstGeom>
            <a:noFill/>
            <a:ln w="31750">
              <a:solidFill>
                <a:srgbClr val="000000"/>
              </a:solidFill>
              <a:round/>
              <a:headEnd/>
              <a:tailEnd/>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mj-lt"/>
                <a:cs typeface="Times New Roman"/>
              </a:endParaRPr>
            </a:p>
          </p:txBody>
        </p:sp>
        <p:sp>
          <p:nvSpPr>
            <p:cNvPr id="54" name="Rectangle 109"/>
            <p:cNvSpPr>
              <a:spLocks noChangeArrowheads="1"/>
            </p:cNvSpPr>
            <p:nvPr/>
          </p:nvSpPr>
          <p:spPr bwMode="auto">
            <a:xfrm>
              <a:off x="3666" y="2051"/>
              <a:ext cx="993" cy="339"/>
            </a:xfrm>
            <a:prstGeom prst="rect">
              <a:avLst/>
            </a:prstGeom>
            <a:solidFill>
              <a:srgbClr val="FFFFCC"/>
            </a:solidFill>
            <a:ln w="12700">
              <a:solidFill>
                <a:srgbClr val="000000"/>
              </a:solidFill>
              <a:miter lim="800000"/>
              <a:headEnd/>
              <a:tailEnd/>
            </a:ln>
            <a:effectLst>
              <a:outerShdw blurRad="63500" dist="38099" dir="2700000" algn="ctr" rotWithShape="0">
                <a:srgbClr val="000000">
                  <a:alpha val="74998"/>
                </a:srgbClr>
              </a:outerShdw>
            </a:effectLst>
          </p:spPr>
          <p:txBody>
            <a:bodyPr wrap="none" lIns="92075" tIns="46038" rIns="92075" bIns="46038" anchor="ctr">
              <a:prstTxWarp prst="textNoShape">
                <a:avLst/>
              </a:prstTxWarp>
            </a:bodyPr>
            <a:lstStyle/>
            <a:p>
              <a:pPr>
                <a:defRPr/>
              </a:pPr>
              <a:endParaRPr lang="en-US">
                <a:latin typeface="+mj-lt"/>
                <a:cs typeface="Times New Roman"/>
              </a:endParaRPr>
            </a:p>
          </p:txBody>
        </p:sp>
        <p:sp>
          <p:nvSpPr>
            <p:cNvPr id="55" name="Rectangle 110"/>
            <p:cNvSpPr>
              <a:spLocks noChangeArrowheads="1"/>
            </p:cNvSpPr>
            <p:nvPr/>
          </p:nvSpPr>
          <p:spPr bwMode="auto">
            <a:xfrm>
              <a:off x="3693" y="2071"/>
              <a:ext cx="942" cy="283"/>
            </a:xfrm>
            <a:prstGeom prst="rect">
              <a:avLst/>
            </a:prstGeom>
            <a:noFill/>
            <a:ln w="9525">
              <a:noFill/>
              <a:miter lim="800000"/>
              <a:headEnd/>
              <a:tailEnd/>
            </a:ln>
          </p:spPr>
          <p:txBody>
            <a:bodyPr wrap="none" lIns="0" tIns="0" rIns="0" bIns="0">
              <a:prstTxWarp prst="textNoShape">
                <a:avLst/>
              </a:prstTxWarp>
              <a:spAutoFit/>
            </a:bodyPr>
            <a:lstStyle/>
            <a:p>
              <a:pPr algn="ctr">
                <a:lnSpc>
                  <a:spcPts val="1700"/>
                </a:lnSpc>
              </a:pPr>
              <a:r>
                <a:rPr kumimoji="0" lang="en-US" sz="1800" b="0" dirty="0">
                  <a:solidFill>
                    <a:srgbClr val="000000"/>
                  </a:solidFill>
                  <a:latin typeface="+mj-lt"/>
                  <a:cs typeface="Times New Roman"/>
                </a:rPr>
                <a:t>Excess </a:t>
              </a:r>
              <a:r>
                <a:rPr kumimoji="0" lang="en-US" sz="1800" b="1" i="1" dirty="0">
                  <a:solidFill>
                    <a:srgbClr val="660066"/>
                  </a:solidFill>
                  <a:latin typeface="+mj-lt"/>
                  <a:cs typeface="Times New Roman"/>
                </a:rPr>
                <a:t>demand</a:t>
              </a:r>
              <a:r>
                <a:rPr kumimoji="0" lang="en-US" sz="1800" b="0" dirty="0">
                  <a:solidFill>
                    <a:srgbClr val="000000"/>
                  </a:solidFill>
                  <a:latin typeface="+mj-lt"/>
                  <a:cs typeface="Times New Roman"/>
                </a:rPr>
                <a:t/>
              </a:r>
              <a:br>
                <a:rPr kumimoji="0" lang="en-US" sz="1800" b="0" dirty="0">
                  <a:solidFill>
                    <a:srgbClr val="000000"/>
                  </a:solidFill>
                  <a:latin typeface="+mj-lt"/>
                  <a:cs typeface="Times New Roman"/>
                </a:rPr>
              </a:br>
              <a:r>
                <a:rPr kumimoji="0" lang="en-US" sz="1800" b="0" dirty="0">
                  <a:solidFill>
                    <a:srgbClr val="000000"/>
                  </a:solidFill>
                  <a:latin typeface="+mj-lt"/>
                  <a:cs typeface="Times New Roman"/>
                </a:rPr>
                <a:t>at </a:t>
              </a:r>
              <a:r>
                <a:rPr kumimoji="0" lang="en-US" sz="2000" i="1" dirty="0">
                  <a:solidFill>
                    <a:srgbClr val="000000"/>
                  </a:solidFill>
                  <a:latin typeface="+mj-lt"/>
                  <a:cs typeface="Times New Roman"/>
                </a:rPr>
                <a:t>i</a:t>
              </a:r>
              <a:r>
                <a:rPr kumimoji="0" lang="en-US" sz="2000" i="1" baseline="-25000" dirty="0">
                  <a:solidFill>
                    <a:srgbClr val="000000"/>
                  </a:solidFill>
                  <a:latin typeface="+mj-lt"/>
                  <a:cs typeface="Times New Roman"/>
                </a:rPr>
                <a:t>3</a:t>
              </a:r>
              <a:endParaRPr kumimoji="0" lang="en-US" sz="2000" i="1" baseline="-25000" dirty="0">
                <a:solidFill>
                  <a:schemeClr val="tx1"/>
                </a:solidFill>
                <a:latin typeface="+mj-lt"/>
                <a:cs typeface="Times New Roman"/>
              </a:endParaRPr>
            </a:p>
          </p:txBody>
        </p:sp>
      </p:grpSp>
      <p:grpSp>
        <p:nvGrpSpPr>
          <p:cNvPr id="56" name="Group 124"/>
          <p:cNvGrpSpPr>
            <a:grpSpLocks/>
          </p:cNvGrpSpPr>
          <p:nvPr/>
        </p:nvGrpSpPr>
        <p:grpSpPr bwMode="auto">
          <a:xfrm>
            <a:off x="6482201" y="2945514"/>
            <a:ext cx="2384425" cy="984250"/>
            <a:chOff x="3165" y="1200"/>
            <a:chExt cx="1502" cy="620"/>
          </a:xfrm>
        </p:grpSpPr>
        <p:sp>
          <p:nvSpPr>
            <p:cNvPr id="57" name="Line 121"/>
            <p:cNvSpPr>
              <a:spLocks noChangeShapeType="1"/>
            </p:cNvSpPr>
            <p:nvPr/>
          </p:nvSpPr>
          <p:spPr bwMode="auto">
            <a:xfrm flipH="1">
              <a:off x="3165" y="1601"/>
              <a:ext cx="363" cy="0"/>
            </a:xfrm>
            <a:prstGeom prst="line">
              <a:avLst/>
            </a:prstGeom>
            <a:noFill/>
            <a:ln w="31750">
              <a:solidFill>
                <a:srgbClr val="000000"/>
              </a:solidFill>
              <a:round/>
              <a:headEnd type="none" w="lg" len="lg"/>
              <a:tailEnd type="stealth" w="lg" len="lg"/>
            </a:ln>
            <a:effectLst>
              <a:outerShdw blurRad="63500" dist="38099" dir="2700000" algn="ctr" rotWithShape="0">
                <a:srgbClr val="000000">
                  <a:alpha val="74998"/>
                </a:srgbClr>
              </a:outerShdw>
            </a:effectLst>
          </p:spPr>
          <p:txBody>
            <a:bodyPr lIns="92075" tIns="46038" rIns="92075" bIns="46038">
              <a:prstTxWarp prst="textNoShape">
                <a:avLst/>
              </a:prstTxWarp>
            </a:bodyPr>
            <a:lstStyle/>
            <a:p>
              <a:pPr>
                <a:defRPr/>
              </a:pPr>
              <a:endParaRPr lang="en-US">
                <a:latin typeface="Times New Roman"/>
                <a:cs typeface="Times New Roman"/>
              </a:endParaRPr>
            </a:p>
          </p:txBody>
        </p:sp>
        <p:grpSp>
          <p:nvGrpSpPr>
            <p:cNvPr id="58" name="Group 123"/>
            <p:cNvGrpSpPr>
              <a:grpSpLocks/>
            </p:cNvGrpSpPr>
            <p:nvPr/>
          </p:nvGrpSpPr>
          <p:grpSpPr bwMode="auto">
            <a:xfrm>
              <a:off x="3518" y="1200"/>
              <a:ext cx="1149" cy="620"/>
              <a:chOff x="3518" y="1224"/>
              <a:chExt cx="1149" cy="620"/>
            </a:xfrm>
          </p:grpSpPr>
          <p:sp>
            <p:nvSpPr>
              <p:cNvPr id="59" name="Rectangle 113"/>
              <p:cNvSpPr>
                <a:spLocks noChangeArrowheads="1"/>
              </p:cNvSpPr>
              <p:nvPr/>
            </p:nvSpPr>
            <p:spPr bwMode="auto">
              <a:xfrm>
                <a:off x="3518" y="1224"/>
                <a:ext cx="1149" cy="620"/>
              </a:xfrm>
              <a:prstGeom prst="rect">
                <a:avLst/>
              </a:prstGeom>
              <a:solidFill>
                <a:srgbClr val="FFFFCC"/>
              </a:solidFill>
              <a:ln w="12700">
                <a:solidFill>
                  <a:srgbClr val="000000"/>
                </a:solidFill>
                <a:miter lim="800000"/>
                <a:headEnd/>
                <a:tailEnd/>
              </a:ln>
              <a:effectLst>
                <a:outerShdw blurRad="63500" dist="38099" dir="2700000" algn="ctr" rotWithShape="0">
                  <a:srgbClr val="000000">
                    <a:alpha val="74998"/>
                  </a:srgbClr>
                </a:outerShdw>
              </a:effectLst>
            </p:spPr>
            <p:txBody>
              <a:bodyPr wrap="square" lIns="0" tIns="0" rIns="0" bIns="0" anchor="ctr">
                <a:prstTxWarp prst="textNoShape">
                  <a:avLst/>
                </a:prstTxWarp>
                <a:spAutoFit/>
              </a:bodyPr>
              <a:lstStyle/>
              <a:p>
                <a:pPr>
                  <a:defRPr/>
                </a:pPr>
                <a:endParaRPr lang="en-US">
                  <a:latin typeface="Times New Roman"/>
                  <a:cs typeface="Times New Roman"/>
                </a:endParaRPr>
              </a:p>
            </p:txBody>
          </p:sp>
          <p:sp>
            <p:nvSpPr>
              <p:cNvPr id="60" name="Rectangle 115"/>
              <p:cNvSpPr>
                <a:spLocks noChangeArrowheads="1"/>
              </p:cNvSpPr>
              <p:nvPr/>
            </p:nvSpPr>
            <p:spPr bwMode="auto">
              <a:xfrm>
                <a:off x="3578" y="1264"/>
                <a:ext cx="1079" cy="553"/>
              </a:xfrm>
              <a:prstGeom prst="rect">
                <a:avLst/>
              </a:prstGeom>
              <a:noFill/>
              <a:ln w="9525">
                <a:noFill/>
                <a:miter lim="800000"/>
                <a:headEnd/>
                <a:tailEnd/>
              </a:ln>
            </p:spPr>
            <p:txBody>
              <a:bodyPr wrap="square" lIns="0" tIns="0" rIns="0" bIns="0">
                <a:prstTxWarp prst="textNoShape">
                  <a:avLst/>
                </a:prstTxWarp>
                <a:spAutoFit/>
              </a:bodyPr>
              <a:lstStyle/>
              <a:p>
                <a:pPr>
                  <a:lnSpc>
                    <a:spcPts val="1700"/>
                  </a:lnSpc>
                </a:pPr>
                <a:r>
                  <a:rPr kumimoji="0" lang="en-US" sz="1800" b="0" dirty="0">
                    <a:solidFill>
                      <a:srgbClr val="000000"/>
                    </a:solidFill>
                    <a:latin typeface="+mj-lt"/>
                    <a:cs typeface="Times New Roman"/>
                  </a:rPr>
                  <a:t>At </a:t>
                </a:r>
                <a:r>
                  <a:rPr kumimoji="0" lang="en-US" sz="2000" b="1" i="1" dirty="0" err="1">
                    <a:solidFill>
                      <a:srgbClr val="000000"/>
                    </a:solidFill>
                    <a:latin typeface="+mj-lt"/>
                    <a:cs typeface="Times New Roman"/>
                  </a:rPr>
                  <a:t>i</a:t>
                </a:r>
                <a:r>
                  <a:rPr kumimoji="0" lang="en-US" sz="2000" b="1" i="1" baseline="-25000" dirty="0" err="1">
                    <a:solidFill>
                      <a:srgbClr val="000000"/>
                    </a:solidFill>
                    <a:latin typeface="+mj-lt"/>
                    <a:cs typeface="Times New Roman"/>
                  </a:rPr>
                  <a:t>e</a:t>
                </a:r>
                <a:r>
                  <a:rPr kumimoji="0" lang="en-US" sz="1800" b="0" dirty="0">
                    <a:solidFill>
                      <a:srgbClr val="000000"/>
                    </a:solidFill>
                    <a:latin typeface="+mj-lt"/>
                    <a:cs typeface="Times New Roman"/>
                  </a:rPr>
                  <a:t>, people are </a:t>
                </a:r>
                <a:r>
                  <a:rPr kumimoji="0" lang="en-US" sz="1800" b="0" dirty="0" smtClean="0">
                    <a:solidFill>
                      <a:srgbClr val="000000"/>
                    </a:solidFill>
                    <a:latin typeface="+mj-lt"/>
                    <a:cs typeface="Times New Roman"/>
                  </a:rPr>
                  <a:t>willing to </a:t>
                </a:r>
                <a:r>
                  <a:rPr kumimoji="0" lang="en-US" sz="1800" b="0" dirty="0">
                    <a:solidFill>
                      <a:srgbClr val="000000"/>
                    </a:solidFill>
                    <a:latin typeface="+mj-lt"/>
                    <a:cs typeface="Times New Roman"/>
                  </a:rPr>
                  <a:t>hold the money supply set</a:t>
                </a:r>
                <a:r>
                  <a:rPr kumimoji="0" lang="en-US" sz="1800" b="0" dirty="0" smtClean="0">
                    <a:solidFill>
                      <a:srgbClr val="000000"/>
                    </a:solidFill>
                    <a:latin typeface="+mj-lt"/>
                    <a:cs typeface="Times New Roman"/>
                  </a:rPr>
                  <a:t> </a:t>
                </a:r>
                <a:br>
                  <a:rPr kumimoji="0" lang="en-US" sz="1800" b="0" dirty="0" smtClean="0">
                    <a:solidFill>
                      <a:srgbClr val="000000"/>
                    </a:solidFill>
                    <a:latin typeface="+mj-lt"/>
                    <a:cs typeface="Times New Roman"/>
                  </a:rPr>
                </a:br>
                <a:r>
                  <a:rPr kumimoji="0" lang="en-US" sz="1800" b="0" dirty="0" smtClean="0">
                    <a:solidFill>
                      <a:srgbClr val="000000"/>
                    </a:solidFill>
                    <a:latin typeface="+mj-lt"/>
                    <a:cs typeface="Times New Roman"/>
                  </a:rPr>
                  <a:t>by </a:t>
                </a:r>
                <a:r>
                  <a:rPr kumimoji="0" lang="en-US" sz="1800" b="0" dirty="0">
                    <a:solidFill>
                      <a:srgbClr val="000000"/>
                    </a:solidFill>
                    <a:latin typeface="+mj-lt"/>
                    <a:cs typeface="Times New Roman"/>
                  </a:rPr>
                  <a:t>the Fed.</a:t>
                </a:r>
              </a:p>
            </p:txBody>
          </p:sp>
        </p:grpSp>
      </p:grpSp>
    </p:spTree>
    <p:extLst>
      <p:ext uri="{BB962C8B-B14F-4D97-AF65-F5344CB8AC3E}">
        <p14:creationId xmlns:p14="http://schemas.microsoft.com/office/powerpoint/2010/main" val="189521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7754"/>
            <a:ext cx="7772400" cy="742188"/>
          </a:xfrm>
        </p:spPr>
        <p:txBody>
          <a:bodyPr anchor="ctr"/>
          <a:lstStyle/>
          <a:p>
            <a:pPr>
              <a:lnSpc>
                <a:spcPts val="4000"/>
              </a:lnSpc>
            </a:pPr>
            <a:r>
              <a:rPr lang="en-US" dirty="0" smtClean="0"/>
              <a:t>How Does Monetary Policy</a:t>
            </a:r>
            <a:br>
              <a:rPr lang="en-US" dirty="0" smtClean="0"/>
            </a:br>
            <a:r>
              <a:rPr lang="en-US" dirty="0" smtClean="0"/>
              <a:t>Affect the Economy?</a:t>
            </a:r>
          </a:p>
        </p:txBody>
      </p:sp>
    </p:spTree>
    <p:extLst>
      <p:ext uri="{BB962C8B-B14F-4D97-AF65-F5344CB8AC3E}">
        <p14:creationId xmlns:p14="http://schemas.microsoft.com/office/powerpoint/2010/main" val="564681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2888</TotalTime>
  <Words>3451</Words>
  <Application>Microsoft Macintosh PowerPoint</Application>
  <PresentationFormat>On-screen Show (4:3)</PresentationFormat>
  <Paragraphs>521</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Calibri</vt:lpstr>
      <vt:lpstr>ＭＳ Ｐゴシック</vt:lpstr>
      <vt:lpstr>Times New Roman</vt:lpstr>
      <vt:lpstr>Arial</vt:lpstr>
      <vt:lpstr>15th edition TEMPLATE</vt:lpstr>
      <vt:lpstr>Modern Macroeconomics  and Monetary Policy </vt:lpstr>
      <vt:lpstr>The Impact of Monetary Policy:  A Brief Historical Background</vt:lpstr>
      <vt:lpstr>Impact of Monetary Policy</vt:lpstr>
      <vt:lpstr>Impact of Monetary Policy</vt:lpstr>
      <vt:lpstr>The Demand and  Supply of Money</vt:lpstr>
      <vt:lpstr>The Demand for Money</vt:lpstr>
      <vt:lpstr>The Supply of Money</vt:lpstr>
      <vt:lpstr>The Demand and Supply of Money</vt:lpstr>
      <vt:lpstr>How Does Monetary Policy Affect the Economy?</vt:lpstr>
      <vt:lpstr>Transmission of  Monetary Policy</vt:lpstr>
      <vt:lpstr>Transmission of  Monetary Policy</vt:lpstr>
      <vt:lpstr>Transmission of Monetary Policy</vt:lpstr>
      <vt:lpstr>Expansionary Monetary Policy</vt:lpstr>
      <vt:lpstr>AD Increase Disrupts Equilibrium</vt:lpstr>
      <vt:lpstr>AD Increase: Long-Run</vt:lpstr>
      <vt:lpstr>A Shift to More  Restrictive Monetary Policy</vt:lpstr>
      <vt:lpstr>Short-run Effects of More  Restrictive Monetary Policy</vt:lpstr>
      <vt:lpstr>Restrictive Monetary Policy</vt:lpstr>
      <vt:lpstr>AD Decrease Disrupts Equilibrium</vt:lpstr>
      <vt:lpstr>Shifts in Monetary Policy  and Economic Stability</vt:lpstr>
      <vt:lpstr>Questions for Thought: </vt:lpstr>
      <vt:lpstr>Questions for Thought: </vt:lpstr>
      <vt:lpstr>Monetary Policy in the Long-Run</vt:lpstr>
      <vt:lpstr>The Quantity Theory of Money</vt:lpstr>
      <vt:lpstr>Long-run Impact of Monetary Policy —The Modern View</vt:lpstr>
      <vt:lpstr>Long-run Effects of a Rapid  Expansion in Money Supply</vt:lpstr>
      <vt:lpstr>Long-run Effects of a Rapid  Expansion in Money Supply</vt:lpstr>
      <vt:lpstr>Long-run Effects of a Rapid  Expansion in Money Supply</vt:lpstr>
      <vt:lpstr>Long-Run Effects of Rapid Expansion  in Money Supply on Loanable Funds Market</vt:lpstr>
      <vt:lpstr>Money and Inflation</vt:lpstr>
      <vt:lpstr>Money and Inflation – An International Comparison 1990-2014</vt:lpstr>
      <vt:lpstr>Time Lags, Monetary Shifts,  and Economic Stability</vt:lpstr>
      <vt:lpstr>Money, Economic Stability, and Proper Monetary Policy</vt:lpstr>
      <vt:lpstr>Two Important Points  About Monetary Policy</vt:lpstr>
      <vt:lpstr>Why Proper Timing of Monetary  Policy Changes is Difficult</vt:lpstr>
      <vt:lpstr>Keys to Prosperity: Price Stability </vt:lpstr>
      <vt:lpstr>Recent Monetary Policy  of the United States </vt:lpstr>
      <vt:lpstr>Evaluating Monetary Policy</vt:lpstr>
      <vt:lpstr>Monetary policy, 1990-2008 </vt:lpstr>
      <vt:lpstr>Monetary policy, 1990-2008 </vt:lpstr>
      <vt:lpstr>The Fed Funds Rate: 1990-2016</vt:lpstr>
      <vt:lpstr>Annual Growth Rate of M2: 1990-2016</vt:lpstr>
      <vt:lpstr>Fed Policy During and  Following the 2008 Financial Crisis </vt:lpstr>
      <vt:lpstr>Annual Growth Rate  in Nominal GDP: 1990-2016</vt:lpstr>
      <vt:lpstr>The Velocity of the M1 and M2  Money Supply: 1990-2016</vt:lpstr>
      <vt:lpstr>The Real Interest Rate in the United States, 1990-2016</vt:lpstr>
      <vt:lpstr>How Expansionary Was Monetary Policy in the Aftermath of the Great Recession?</vt:lpstr>
      <vt:lpstr>Low Interest Rates: Alternative Views</vt:lpstr>
      <vt:lpstr>Low Interest Rates: Alternative Views</vt:lpstr>
      <vt:lpstr>Low Interest Rates: Alternative Views</vt:lpstr>
      <vt:lpstr>Demographic Changes, 1970-2020</vt:lpstr>
      <vt:lpstr>The Future: Monetary Policy and Low Interest Rates</vt:lpstr>
      <vt:lpstr>The Future: Monetary Policy and Low Interest Rates</vt:lpstr>
      <vt:lpstr>The Future: Monetary Policy and Low Interest Rates</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Macroeconomics and Monetary Policy (15th ed.)</dc:title>
  <dc:subject>Modern Macroeconomics and Monetary Policy (15th ed.)</dc:subject>
  <dc:creator>Dr. Chuck Skipton</dc:creator>
  <cp:lastModifiedBy>Joseph Connors</cp:lastModifiedBy>
  <cp:revision>150</cp:revision>
  <dcterms:created xsi:type="dcterms:W3CDTF">2013-12-17T18:08:03Z</dcterms:created>
  <dcterms:modified xsi:type="dcterms:W3CDTF">2016-12-27T22:12:36Z</dcterms:modified>
</cp:coreProperties>
</file>