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3"/>
  </p:notesMasterIdLst>
  <p:handoutMasterIdLst>
    <p:handoutMasterId r:id="rId44"/>
  </p:handoutMasterIdLst>
  <p:sldIdLst>
    <p:sldId id="256" r:id="rId2"/>
    <p:sldId id="257" r:id="rId3"/>
    <p:sldId id="29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94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95" r:id="rId35"/>
    <p:sldId id="287" r:id="rId36"/>
    <p:sldId id="288" r:id="rId37"/>
    <p:sldId id="296" r:id="rId38"/>
    <p:sldId id="290" r:id="rId39"/>
    <p:sldId id="291" r:id="rId40"/>
    <p:sldId id="292" r:id="rId41"/>
    <p:sldId id="293" r:id="rId4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93">
          <p15:clr>
            <a:srgbClr val="A4A3A4"/>
          </p15:clr>
        </p15:guide>
        <p15:guide id="2" pos="65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AB"/>
    <a:srgbClr val="FFFF99"/>
    <a:srgbClr val="F1F1E3"/>
    <a:srgbClr val="F4F6EE"/>
    <a:srgbClr val="E9EDDF"/>
    <a:srgbClr val="EFE5BB"/>
    <a:srgbClr val="E2DEEE"/>
    <a:srgbClr val="32302A"/>
    <a:srgbClr val="515A61"/>
    <a:srgbClr val="444C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64" autoAdjust="0"/>
    <p:restoredTop sz="94666"/>
  </p:normalViewPr>
  <p:slideViewPr>
    <p:cSldViewPr snapToGrid="0" snapToObjects="1">
      <p:cViewPr varScale="1">
        <p:scale>
          <a:sx n="102" d="100"/>
          <a:sy n="102" d="100"/>
        </p:scale>
        <p:origin x="1064" y="184"/>
      </p:cViewPr>
      <p:guideLst>
        <p:guide orient="horz" pos="593"/>
        <p:guide pos="65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76" d="100"/>
        <a:sy n="176" d="100"/>
      </p:scale>
      <p:origin x="0" y="15360"/>
    </p:cViewPr>
  </p:sorterViewPr>
  <p:notesViewPr>
    <p:cSldViewPr snapToGrid="0" snapToObjects="1">
      <p:cViewPr varScale="1">
        <p:scale>
          <a:sx n="98" d="100"/>
          <a:sy n="98" d="100"/>
        </p:scale>
        <p:origin x="-3480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viewProps" Target="viewProps.xml"/><Relationship Id="rId47" Type="http://schemas.openxmlformats.org/officeDocument/2006/relationships/theme" Target="theme/theme1.xml"/><Relationship Id="rId48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notesMaster" Target="notesMasters/notesMaster1.xml"/><Relationship Id="rId44" Type="http://schemas.openxmlformats.org/officeDocument/2006/relationships/handoutMaster" Target="handoutMasters/handoutMaster1.xml"/><Relationship Id="rId4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C59276-451D-43C9-813E-64E3A18F4843}" type="datetimeFigureOut">
              <a:rPr lang="en-US" smtClean="0"/>
              <a:pPr/>
              <a:t>12/27/16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5420412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Slides from “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Private and Public Choice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15th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ed.”</a:t>
            </a:r>
          </a:p>
          <a:p>
            <a:pPr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                 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James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Gwartney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Richard Stroup, Russell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Sobel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&amp; David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Macpherson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712643" y="8685213"/>
            <a:ext cx="114377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368962-1D3C-40FF-9F8C-4139F6810C1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03695" y="8478431"/>
            <a:ext cx="6655324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kumimoji="0" lang="en-US" sz="700" b="1" i="1" dirty="0" smtClean="0">
                <a:solidFill>
                  <a:schemeClr val="tx1"/>
                </a:solidFill>
                <a:latin typeface="Times New Roman" pitchFamily="-110" charset="0"/>
              </a:rPr>
              <a:t>Copyright ©2012 </a:t>
            </a:r>
            <a:r>
              <a:rPr kumimoji="0" lang="en-US" sz="700" b="1" i="1" dirty="0" err="1" smtClean="0">
                <a:solidFill>
                  <a:schemeClr val="tx1"/>
                </a:solidFill>
                <a:latin typeface="Times New Roman" pitchFamily="-110" charset="0"/>
              </a:rPr>
              <a:t>Cengage</a:t>
            </a:r>
            <a:r>
              <a:rPr kumimoji="0" lang="en-US" sz="700" b="1" i="1" dirty="0" smtClean="0">
                <a:solidFill>
                  <a:schemeClr val="tx1"/>
                </a:solidFill>
                <a:latin typeface="Times New Roman" pitchFamily="-110" charset="0"/>
              </a:rPr>
              <a:t> Learning. All rights reserved. May not be scanned, copied or duplicated, or posted to a publicly accessible web site, in whole or in part.</a:t>
            </a:r>
            <a:endParaRPr kumimoji="0" lang="en-US" sz="700" b="1" i="1" dirty="0">
              <a:solidFill>
                <a:schemeClr val="tx1"/>
              </a:solidFill>
              <a:latin typeface="Times New Roman" pitchFamily="-11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01462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CD4C36-653B-48C7-AF84-E47CA5954DE3}" type="datetimeFigureOut">
              <a:rPr lang="en-US" smtClean="0"/>
              <a:pPr/>
              <a:t>12/27/16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-1" y="8685213"/>
            <a:ext cx="5250731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pPr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Notes for:   “Private and Public Choice 15th ed.”</a:t>
            </a:r>
          </a:p>
          <a:p>
            <a:pPr>
              <a:defRPr/>
            </a:pPr>
            <a:r>
              <a:rPr lang="en-US" sz="900" dirty="0" smtClean="0">
                <a:latin typeface="Times New Roman" pitchFamily="18" charset="0"/>
                <a:cs typeface="Times New Roman" pitchFamily="18" charset="0"/>
              </a:rPr>
              <a:t>                       James </a:t>
            </a:r>
            <a:r>
              <a:rPr lang="en-US" sz="900" dirty="0" err="1" smtClean="0">
                <a:latin typeface="Times New Roman" pitchFamily="18" charset="0"/>
                <a:cs typeface="Times New Roman" pitchFamily="18" charset="0"/>
              </a:rPr>
              <a:t>Gwartney</a:t>
            </a:r>
            <a:r>
              <a:rPr lang="en-US" sz="900" dirty="0" smtClean="0">
                <a:latin typeface="Times New Roman" pitchFamily="18" charset="0"/>
                <a:cs typeface="Times New Roman" pitchFamily="18" charset="0"/>
              </a:rPr>
              <a:t>, Richard Stroup, Russell </a:t>
            </a:r>
            <a:r>
              <a:rPr lang="en-US" sz="900" dirty="0" err="1" smtClean="0">
                <a:latin typeface="Times New Roman" pitchFamily="18" charset="0"/>
                <a:cs typeface="Times New Roman" pitchFamily="18" charset="0"/>
              </a:rPr>
              <a:t>Sobel</a:t>
            </a:r>
            <a:r>
              <a:rPr lang="en-US" sz="900" dirty="0" smtClean="0">
                <a:latin typeface="Times New Roman" pitchFamily="18" charset="0"/>
                <a:cs typeface="Times New Roman" pitchFamily="18" charset="0"/>
              </a:rPr>
              <a:t>, &amp; David Macpherson</a:t>
            </a:r>
            <a:endParaRPr lang="en-US" sz="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714999" y="8685213"/>
            <a:ext cx="1141413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7D8D62-E453-4738-A912-78A33588ECD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03695" y="8572701"/>
            <a:ext cx="6655324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kumimoji="0" lang="en-US" sz="700" b="1" i="1" dirty="0" smtClean="0">
                <a:solidFill>
                  <a:schemeClr val="tx1"/>
                </a:solidFill>
                <a:latin typeface="Times New Roman" pitchFamily="-110" charset="0"/>
              </a:rPr>
              <a:t>Copyright ©2012 </a:t>
            </a:r>
            <a:r>
              <a:rPr kumimoji="0" lang="en-US" sz="700" b="1" i="1" dirty="0" err="1" smtClean="0">
                <a:solidFill>
                  <a:schemeClr val="tx1"/>
                </a:solidFill>
                <a:latin typeface="Times New Roman" pitchFamily="-110" charset="0"/>
              </a:rPr>
              <a:t>Cengage</a:t>
            </a:r>
            <a:r>
              <a:rPr kumimoji="0" lang="en-US" sz="700" b="1" i="1" dirty="0" smtClean="0">
                <a:solidFill>
                  <a:schemeClr val="tx1"/>
                </a:solidFill>
                <a:latin typeface="Times New Roman" pitchFamily="-110" charset="0"/>
              </a:rPr>
              <a:t> Learning. All rights reserved. May not be scanned, copied or duplicated, or posted to a publicly accessible web site, in whole or in part.</a:t>
            </a:r>
            <a:endParaRPr kumimoji="0" lang="en-US" sz="700" b="1" i="1" dirty="0">
              <a:solidFill>
                <a:schemeClr val="tx1"/>
              </a:solidFill>
              <a:latin typeface="Times New Roman" pitchFamily="-11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3746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344" b="34397"/>
          <a:stretch/>
        </p:blipFill>
        <p:spPr>
          <a:xfrm>
            <a:off x="150346" y="972920"/>
            <a:ext cx="8847434" cy="5638800"/>
          </a:xfrm>
          <a:prstGeom prst="rect">
            <a:avLst/>
          </a:prstGeom>
        </p:spPr>
      </p:pic>
      <p:grpSp>
        <p:nvGrpSpPr>
          <p:cNvPr id="31" name="Group 30"/>
          <p:cNvGrpSpPr/>
          <p:nvPr userDrawn="1"/>
        </p:nvGrpSpPr>
        <p:grpSpPr>
          <a:xfrm>
            <a:off x="681355" y="5638235"/>
            <a:ext cx="8010009" cy="871401"/>
            <a:chOff x="928495" y="5682125"/>
            <a:chExt cx="8010009" cy="871401"/>
          </a:xfrm>
        </p:grpSpPr>
        <p:sp>
          <p:nvSpPr>
            <p:cNvPr id="32" name="Rectangle 31"/>
            <p:cNvSpPr/>
            <p:nvPr userDrawn="1"/>
          </p:nvSpPr>
          <p:spPr>
            <a:xfrm>
              <a:off x="928495" y="5682126"/>
              <a:ext cx="7791223" cy="871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Text Box 60"/>
            <p:cNvSpPr txBox="1">
              <a:spLocks noChangeArrowheads="1"/>
            </p:cNvSpPr>
            <p:nvPr userDrawn="1"/>
          </p:nvSpPr>
          <p:spPr bwMode="auto">
            <a:xfrm>
              <a:off x="928495" y="5682125"/>
              <a:ext cx="7476978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r>
                <a:rPr kumimoji="0" lang="en-US" sz="1600" b="0" dirty="0">
                  <a:latin typeface="Calibri" panose="020F0502020204030204" pitchFamily="34" charset="0"/>
                  <a:cs typeface="Times New Roman" pitchFamily="18" charset="0"/>
                </a:rPr>
                <a:t>To </a:t>
              </a:r>
              <a:r>
                <a:rPr kumimoji="0" lang="en-US" sz="1600" b="0" dirty="0" smtClean="0">
                  <a:latin typeface="Calibri" panose="020F0502020204030204" pitchFamily="34" charset="0"/>
                  <a:cs typeface="Times New Roman" pitchFamily="18" charset="0"/>
                </a:rPr>
                <a:t>Accompany: </a:t>
              </a:r>
              <a:r>
                <a:rPr kumimoji="0" lang="en-US" sz="1600" b="0" dirty="0">
                  <a:latin typeface="Calibri" panose="020F0502020204030204" pitchFamily="34" charset="0"/>
                  <a:cs typeface="Times New Roman" pitchFamily="18" charset="0"/>
                </a:rPr>
                <a:t>“</a:t>
              </a:r>
              <a:r>
                <a:rPr kumimoji="0" lang="en-US" sz="1600" b="1" i="1" dirty="0">
                  <a:latin typeface="Calibri" panose="020F0502020204030204" pitchFamily="34" charset="0"/>
                  <a:cs typeface="Times New Roman" pitchFamily="18" charset="0"/>
                </a:rPr>
                <a:t>Economics: </a:t>
              </a:r>
              <a:r>
                <a:rPr kumimoji="0" lang="en-US" sz="1600" b="1" i="1" dirty="0" smtClean="0">
                  <a:latin typeface="Calibri" panose="020F0502020204030204" pitchFamily="34" charset="0"/>
                  <a:cs typeface="Times New Roman" pitchFamily="18" charset="0"/>
                </a:rPr>
                <a:t>Private </a:t>
              </a:r>
              <a:r>
                <a:rPr kumimoji="0" lang="en-US" sz="1600" b="1" i="1" dirty="0">
                  <a:latin typeface="Calibri" panose="020F0502020204030204" pitchFamily="34" charset="0"/>
                  <a:cs typeface="Times New Roman" pitchFamily="18" charset="0"/>
                </a:rPr>
                <a:t>and Public </a:t>
              </a:r>
              <a:r>
                <a:rPr kumimoji="0" lang="en-US" sz="1600" b="1" i="1" dirty="0" smtClean="0">
                  <a:latin typeface="Calibri" panose="020F0502020204030204" pitchFamily="34" charset="0"/>
                  <a:cs typeface="Times New Roman" pitchFamily="18" charset="0"/>
                </a:rPr>
                <a:t>Choice, 16th </a:t>
              </a:r>
              <a:r>
                <a:rPr kumimoji="0" lang="en-US" sz="1600" b="1" i="1" dirty="0">
                  <a:latin typeface="Calibri" panose="020F0502020204030204" pitchFamily="34" charset="0"/>
                  <a:cs typeface="Times New Roman" pitchFamily="18" charset="0"/>
                </a:rPr>
                <a:t>ed.</a:t>
              </a:r>
              <a:r>
                <a:rPr kumimoji="0" lang="en-US" sz="1600" b="0" dirty="0">
                  <a:latin typeface="Calibri" panose="020F0502020204030204" pitchFamily="34" charset="0"/>
                  <a:cs typeface="Times New Roman" pitchFamily="18" charset="0"/>
                </a:rPr>
                <a:t>”</a:t>
              </a:r>
            </a:p>
            <a:p>
              <a:pPr>
                <a:defRPr/>
              </a:pPr>
              <a:r>
                <a:rPr kumimoji="0" lang="en-US" sz="1600" b="0" dirty="0" smtClean="0">
                  <a:latin typeface="Calibri" panose="020F0502020204030204" pitchFamily="34" charset="0"/>
                  <a:cs typeface="Times New Roman" pitchFamily="18" charset="0"/>
                </a:rPr>
                <a:t>                            James </a:t>
              </a:r>
              <a:r>
                <a:rPr kumimoji="0" lang="en-US" sz="1600" b="0" dirty="0" err="1">
                  <a:latin typeface="Calibri" panose="020F0502020204030204" pitchFamily="34" charset="0"/>
                  <a:cs typeface="Times New Roman" pitchFamily="18" charset="0"/>
                </a:rPr>
                <a:t>Gwartney</a:t>
              </a:r>
              <a:r>
                <a:rPr kumimoji="0" lang="en-US" sz="1600" b="0" dirty="0">
                  <a:latin typeface="Calibri" panose="020F0502020204030204" pitchFamily="34" charset="0"/>
                  <a:cs typeface="Times New Roman" pitchFamily="18" charset="0"/>
                </a:rPr>
                <a:t>, Richard Stroup, Russell </a:t>
              </a:r>
              <a:r>
                <a:rPr kumimoji="0" lang="en-US" sz="1600" b="0" dirty="0" err="1">
                  <a:latin typeface="Calibri" panose="020F0502020204030204" pitchFamily="34" charset="0"/>
                  <a:cs typeface="Times New Roman" pitchFamily="18" charset="0"/>
                </a:rPr>
                <a:t>Sobel</a:t>
              </a:r>
              <a:r>
                <a:rPr kumimoji="0" lang="en-US" sz="1600" b="0" dirty="0">
                  <a:latin typeface="Calibri" panose="020F0502020204030204" pitchFamily="34" charset="0"/>
                  <a:cs typeface="Times New Roman" pitchFamily="18" charset="0"/>
                </a:rPr>
                <a:t>, &amp; David Macpherson</a:t>
              </a:r>
            </a:p>
          </p:txBody>
        </p:sp>
        <p:sp>
          <p:nvSpPr>
            <p:cNvPr id="40" name="Text Box 61"/>
            <p:cNvSpPr txBox="1">
              <a:spLocks noChangeArrowheads="1"/>
            </p:cNvSpPr>
            <p:nvPr userDrawn="1"/>
          </p:nvSpPr>
          <p:spPr bwMode="auto">
            <a:xfrm>
              <a:off x="939327" y="6214971"/>
              <a:ext cx="7999177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r>
                <a:rPr kumimoji="0" lang="en-US" sz="1600" b="0" dirty="0">
                  <a:latin typeface="Calibri" panose="020F0502020204030204" pitchFamily="34" charset="0"/>
                  <a:cs typeface="Times New Roman" pitchFamily="18" charset="0"/>
                </a:rPr>
                <a:t>Slides </a:t>
              </a:r>
              <a:r>
                <a:rPr kumimoji="0" lang="en-US" sz="1600" b="0" dirty="0" smtClean="0">
                  <a:latin typeface="Calibri" panose="020F0502020204030204" pitchFamily="34" charset="0"/>
                  <a:cs typeface="Times New Roman" pitchFamily="18" charset="0"/>
                </a:rPr>
                <a:t>prepared by Joseph Connors with the assistance</a:t>
              </a:r>
              <a:r>
                <a:rPr kumimoji="0" lang="en-US" sz="1600" b="0" baseline="0" dirty="0" smtClean="0">
                  <a:latin typeface="Calibri" panose="020F0502020204030204" pitchFamily="34" charset="0"/>
                  <a:cs typeface="Times New Roman" pitchFamily="18" charset="0"/>
                </a:rPr>
                <a:t> of </a:t>
              </a:r>
              <a:r>
                <a:rPr kumimoji="0" lang="en-US" sz="1600" b="0" dirty="0" smtClean="0">
                  <a:latin typeface="Calibri" panose="020F0502020204030204" pitchFamily="34" charset="0"/>
                  <a:cs typeface="Times New Roman" pitchFamily="18" charset="0"/>
                </a:rPr>
                <a:t>Charles Skipton &amp; James </a:t>
              </a:r>
              <a:r>
                <a:rPr kumimoji="0" lang="en-US" sz="1600" b="0" dirty="0" err="1" smtClean="0">
                  <a:latin typeface="Calibri" panose="020F0502020204030204" pitchFamily="34" charset="0"/>
                  <a:cs typeface="Times New Roman" pitchFamily="18" charset="0"/>
                </a:rPr>
                <a:t>Gwartney</a:t>
              </a:r>
              <a:endParaRPr kumimoji="0" lang="en-US" sz="1600" b="0" dirty="0">
                <a:latin typeface="Calibri" panose="020F0502020204030204" pitchFamily="34" charset="0"/>
                <a:cs typeface="Times New Roman" pitchFamily="18" charset="0"/>
              </a:endParaRPr>
            </a:p>
          </p:txBody>
        </p:sp>
      </p:grpSp>
      <p:grpSp>
        <p:nvGrpSpPr>
          <p:cNvPr id="41" name="Group 40"/>
          <p:cNvGrpSpPr/>
          <p:nvPr userDrawn="1"/>
        </p:nvGrpSpPr>
        <p:grpSpPr>
          <a:xfrm>
            <a:off x="2435956" y="55169"/>
            <a:ext cx="4191614" cy="2154873"/>
            <a:chOff x="2435956" y="55169"/>
            <a:chExt cx="4191614" cy="2154873"/>
          </a:xfrm>
        </p:grpSpPr>
        <p:grpSp>
          <p:nvGrpSpPr>
            <p:cNvPr id="42" name="Group 41"/>
            <p:cNvGrpSpPr/>
            <p:nvPr userDrawn="1"/>
          </p:nvGrpSpPr>
          <p:grpSpPr>
            <a:xfrm>
              <a:off x="2435956" y="55169"/>
              <a:ext cx="4191614" cy="2154873"/>
              <a:chOff x="997268" y="152400"/>
              <a:chExt cx="7392352" cy="3657600"/>
            </a:xfrm>
          </p:grpSpPr>
          <p:sp>
            <p:nvSpPr>
              <p:cNvPr id="45" name="Rectangle 44"/>
              <p:cNvSpPr/>
              <p:nvPr/>
            </p:nvSpPr>
            <p:spPr>
              <a:xfrm>
                <a:off x="997268" y="152400"/>
                <a:ext cx="7392352" cy="36576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46" name="Picture 2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34513"/>
              <a:stretch/>
            </p:blipFill>
            <p:spPr bwMode="auto">
              <a:xfrm>
                <a:off x="1142998" y="228600"/>
                <a:ext cx="7134225" cy="20272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7" name="TextBox 46"/>
              <p:cNvSpPr txBox="1"/>
              <p:nvPr/>
            </p:nvSpPr>
            <p:spPr>
              <a:xfrm>
                <a:off x="1799283" y="3242546"/>
                <a:ext cx="5706192" cy="5012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300" dirty="0" smtClean="0"/>
                  <a:t>GWARTNEY – STROUP – SOBEL – MACPHERSON</a:t>
                </a:r>
              </a:p>
            </p:txBody>
          </p:sp>
          <p:cxnSp>
            <p:nvCxnSpPr>
              <p:cNvPr id="48" name="Straight Connector 47"/>
              <p:cNvCxnSpPr/>
              <p:nvPr/>
            </p:nvCxnSpPr>
            <p:spPr>
              <a:xfrm>
                <a:off x="1945636" y="3230880"/>
                <a:ext cx="5695722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3" name="TextBox 42"/>
            <p:cNvSpPr txBox="1"/>
            <p:nvPr userDrawn="1"/>
          </p:nvSpPr>
          <p:spPr>
            <a:xfrm>
              <a:off x="4168409" y="1581036"/>
              <a:ext cx="80182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b="0" i="0" dirty="0" smtClean="0">
                  <a:solidFill>
                    <a:srgbClr val="863334"/>
                  </a:solidFill>
                  <a:latin typeface="Calibri" charset="0"/>
                  <a:ea typeface="Calibri" charset="0"/>
                  <a:cs typeface="Calibri" charset="0"/>
                </a:rPr>
                <a:t>16</a:t>
              </a:r>
              <a:r>
                <a:rPr lang="en-US" sz="900" b="0" i="0" baseline="30000" dirty="0" smtClean="0">
                  <a:solidFill>
                    <a:srgbClr val="863334"/>
                  </a:solidFill>
                  <a:latin typeface="Calibri" charset="0"/>
                  <a:ea typeface="Calibri" charset="0"/>
                  <a:cs typeface="Calibri" charset="0"/>
                </a:rPr>
                <a:t>TH</a:t>
              </a:r>
              <a:r>
                <a:rPr lang="en-US" sz="900" b="0" i="0" baseline="0" dirty="0" smtClean="0">
                  <a:solidFill>
                    <a:srgbClr val="863334"/>
                  </a:solidFill>
                  <a:latin typeface="Calibri" charset="0"/>
                  <a:ea typeface="Calibri" charset="0"/>
                  <a:cs typeface="Calibri" charset="0"/>
                </a:rPr>
                <a:t> EDITION</a:t>
              </a:r>
              <a:endParaRPr lang="en-US" sz="900" b="0" i="0" dirty="0">
                <a:solidFill>
                  <a:srgbClr val="863334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44" name="TextBox 43"/>
            <p:cNvSpPr txBox="1"/>
            <p:nvPr userDrawn="1"/>
          </p:nvSpPr>
          <p:spPr>
            <a:xfrm>
              <a:off x="3346707" y="1286251"/>
              <a:ext cx="2454711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b="0" i="0" dirty="0" smtClean="0">
                  <a:solidFill>
                    <a:srgbClr val="863334"/>
                  </a:solidFill>
                  <a:latin typeface="Calibri" charset="0"/>
                  <a:ea typeface="Calibri" charset="0"/>
                  <a:cs typeface="Calibri" charset="0"/>
                </a:rPr>
                <a:t>PRIVATE AND PUBLIC CHOICE</a:t>
              </a:r>
              <a:endParaRPr lang="en-US" sz="1500" b="0" i="0" dirty="0">
                <a:solidFill>
                  <a:srgbClr val="863334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</p:grpSp>
      <p:sp>
        <p:nvSpPr>
          <p:cNvPr id="49" name="Title Placeholder 1"/>
          <p:cNvSpPr>
            <a:spLocks noGrp="1"/>
          </p:cNvSpPr>
          <p:nvPr>
            <p:ph type="title"/>
          </p:nvPr>
        </p:nvSpPr>
        <p:spPr>
          <a:xfrm>
            <a:off x="360894" y="2750508"/>
            <a:ext cx="8358824" cy="5722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0" name="Line 59"/>
          <p:cNvSpPr>
            <a:spLocks noChangeShapeType="1"/>
          </p:cNvSpPr>
          <p:nvPr userDrawn="1"/>
        </p:nvSpPr>
        <p:spPr bwMode="auto">
          <a:xfrm>
            <a:off x="382390" y="3367907"/>
            <a:ext cx="833732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sz="2000">
              <a:latin typeface="Calibri" panose="020F0502020204030204" pitchFamily="34" charset="0"/>
            </a:endParaRPr>
          </a:p>
        </p:txBody>
      </p:sp>
      <p:sp>
        <p:nvSpPr>
          <p:cNvPr id="51" name="Text Box 65"/>
          <p:cNvSpPr txBox="1">
            <a:spLocks noChangeArrowheads="1"/>
          </p:cNvSpPr>
          <p:nvPr userDrawn="1"/>
        </p:nvSpPr>
        <p:spPr bwMode="auto">
          <a:xfrm>
            <a:off x="441574" y="3405975"/>
            <a:ext cx="254114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kumimoji="0" lang="en-US" sz="2400" b="0" i="1" dirty="0">
                <a:solidFill>
                  <a:schemeClr val="bg1"/>
                </a:solidFill>
                <a:latin typeface="Calibri" panose="020F0502020204030204" pitchFamily="34" charset="0"/>
              </a:rPr>
              <a:t>Full Length</a:t>
            </a:r>
            <a:r>
              <a:rPr kumimoji="0" lang="en-US" sz="2400" b="0" dirty="0">
                <a:solidFill>
                  <a:schemeClr val="bg1"/>
                </a:solidFill>
                <a:latin typeface="Calibri" panose="020F0502020204030204" pitchFamily="34" charset="0"/>
              </a:rPr>
              <a:t> Text </a:t>
            </a:r>
            <a:r>
              <a:rPr kumimoji="0" lang="en-US" sz="2400" b="0" dirty="0">
                <a:solidFill>
                  <a:schemeClr val="bg1"/>
                </a:solidFill>
                <a:latin typeface="Calibri" panose="020F0502020204030204" pitchFamily="34" charset="0"/>
                <a:ea typeface="Times New Roman" pitchFamily="-110" charset="0"/>
                <a:cs typeface="Times New Roman" pitchFamily="-110" charset="0"/>
              </a:rPr>
              <a:t>—</a:t>
            </a:r>
            <a:r>
              <a:rPr kumimoji="0" lang="en-US" sz="2400" b="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52" name="Text Box 66"/>
          <p:cNvSpPr txBox="1">
            <a:spLocks noChangeArrowheads="1"/>
          </p:cNvSpPr>
          <p:nvPr userDrawn="1"/>
        </p:nvSpPr>
        <p:spPr bwMode="auto">
          <a:xfrm>
            <a:off x="444749" y="3794165"/>
            <a:ext cx="263174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kumimoji="0" lang="en-US" sz="2400" i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Macro </a:t>
            </a:r>
            <a:r>
              <a:rPr kumimoji="0" lang="en-US" sz="2400" i="1" dirty="0">
                <a:solidFill>
                  <a:schemeClr val="bg1"/>
                </a:solidFill>
                <a:latin typeface="Calibri" panose="020F0502020204030204" pitchFamily="34" charset="0"/>
              </a:rPr>
              <a:t>Only</a:t>
            </a:r>
            <a:r>
              <a:rPr kumimoji="0" lang="en-US" sz="2400" b="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kumimoji="0" lang="en-US" sz="2400" dirty="0" smtClean="0">
                <a:solidFill>
                  <a:schemeClr val="bg1"/>
                </a:solidFill>
                <a:latin typeface="Calibri" panose="020F0502020204030204" pitchFamily="34" charset="0"/>
              </a:rPr>
              <a:t>Text</a:t>
            </a:r>
            <a:r>
              <a:rPr kumimoji="0" lang="en-US" sz="2400" b="0" dirty="0" smtClean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kumimoji="0" lang="en-US" sz="2400" b="0" dirty="0">
                <a:solidFill>
                  <a:schemeClr val="bg1"/>
                </a:solidFill>
                <a:latin typeface="Calibri" panose="020F0502020204030204" pitchFamily="34" charset="0"/>
                <a:ea typeface="Times New Roman" pitchFamily="-110" charset="0"/>
                <a:cs typeface="Times New Roman" pitchFamily="-110" charset="0"/>
              </a:rPr>
              <a:t>—</a:t>
            </a:r>
          </a:p>
        </p:txBody>
      </p:sp>
      <p:sp>
        <p:nvSpPr>
          <p:cNvPr id="53" name="Text Box 67"/>
          <p:cNvSpPr txBox="1">
            <a:spLocks noChangeArrowheads="1"/>
          </p:cNvSpPr>
          <p:nvPr userDrawn="1"/>
        </p:nvSpPr>
        <p:spPr bwMode="auto">
          <a:xfrm>
            <a:off x="2869663" y="3404388"/>
            <a:ext cx="100040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kumimoji="0" lang="en-US" sz="2400" b="0" dirty="0">
                <a:solidFill>
                  <a:schemeClr val="bg1"/>
                </a:solidFill>
                <a:latin typeface="Calibri" panose="020F0502020204030204" pitchFamily="34" charset="0"/>
              </a:rPr>
              <a:t>Part</a:t>
            </a:r>
            <a:r>
              <a:rPr kumimoji="0" lang="en-US" sz="2400" b="0" dirty="0" smtClean="0">
                <a:solidFill>
                  <a:schemeClr val="bg1"/>
                </a:solidFill>
                <a:latin typeface="Calibri" panose="020F0502020204030204" pitchFamily="34" charset="0"/>
              </a:rPr>
              <a:t>: 3</a:t>
            </a:r>
            <a:endParaRPr kumimoji="0" lang="en-US" sz="2400" b="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54" name="Text Box 68"/>
          <p:cNvSpPr txBox="1">
            <a:spLocks noChangeArrowheads="1"/>
          </p:cNvSpPr>
          <p:nvPr userDrawn="1"/>
        </p:nvSpPr>
        <p:spPr bwMode="auto">
          <a:xfrm>
            <a:off x="2869663" y="3794165"/>
            <a:ext cx="100040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kumimoji="0" lang="en-US" sz="2400" b="0" dirty="0">
                <a:solidFill>
                  <a:schemeClr val="bg1"/>
                </a:solidFill>
                <a:latin typeface="Calibri" panose="020F0502020204030204" pitchFamily="34" charset="0"/>
              </a:rPr>
              <a:t>Part</a:t>
            </a:r>
            <a:r>
              <a:rPr kumimoji="0" lang="en-US" sz="2400" b="0" dirty="0" smtClean="0">
                <a:solidFill>
                  <a:schemeClr val="bg1"/>
                </a:solidFill>
                <a:latin typeface="Calibri" panose="020F0502020204030204" pitchFamily="34" charset="0"/>
              </a:rPr>
              <a:t>: 3</a:t>
            </a:r>
            <a:endParaRPr kumimoji="0" lang="en-US" sz="2400" b="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55" name="Text Box 69"/>
          <p:cNvSpPr txBox="1">
            <a:spLocks noChangeArrowheads="1"/>
          </p:cNvSpPr>
          <p:nvPr userDrawn="1"/>
        </p:nvSpPr>
        <p:spPr bwMode="auto">
          <a:xfrm>
            <a:off x="4022372" y="3404388"/>
            <a:ext cx="164070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kumimoji="0" lang="en-US" sz="2400" b="0" dirty="0">
                <a:solidFill>
                  <a:schemeClr val="bg1"/>
                </a:solidFill>
                <a:latin typeface="Calibri" panose="020F0502020204030204" pitchFamily="34" charset="0"/>
              </a:rPr>
              <a:t>Chapter</a:t>
            </a:r>
            <a:r>
              <a:rPr kumimoji="0" lang="en-US" sz="2400" b="0" dirty="0" smtClean="0">
                <a:solidFill>
                  <a:schemeClr val="bg1"/>
                </a:solidFill>
                <a:latin typeface="Calibri" panose="020F0502020204030204" pitchFamily="34" charset="0"/>
              </a:rPr>
              <a:t>: </a:t>
            </a:r>
            <a:r>
              <a:rPr kumimoji="0" lang="en-US" sz="2400" b="0" dirty="0" smtClean="0">
                <a:solidFill>
                  <a:schemeClr val="bg1"/>
                </a:solidFill>
                <a:latin typeface="Calibri" panose="020F0502020204030204" pitchFamily="34" charset="0"/>
              </a:rPr>
              <a:t>11</a:t>
            </a:r>
            <a:endParaRPr kumimoji="0" lang="en-US" sz="2400" b="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56" name="Text Box 70"/>
          <p:cNvSpPr txBox="1">
            <a:spLocks noChangeArrowheads="1"/>
          </p:cNvSpPr>
          <p:nvPr userDrawn="1"/>
        </p:nvSpPr>
        <p:spPr bwMode="auto">
          <a:xfrm>
            <a:off x="4022372" y="3794165"/>
            <a:ext cx="164070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kumimoji="0" lang="en-US" sz="2400" b="0" dirty="0" smtClean="0">
                <a:solidFill>
                  <a:schemeClr val="bg1"/>
                </a:solidFill>
                <a:latin typeface="Calibri" panose="020F0502020204030204" pitchFamily="34" charset="0"/>
              </a:rPr>
              <a:t>Chapter: </a:t>
            </a:r>
            <a:r>
              <a:rPr kumimoji="0" lang="en-US" sz="2400" b="0" dirty="0" smtClean="0">
                <a:solidFill>
                  <a:schemeClr val="bg1"/>
                </a:solidFill>
                <a:latin typeface="Calibri" panose="020F0502020204030204" pitchFamily="34" charset="0"/>
              </a:rPr>
              <a:t>11</a:t>
            </a:r>
            <a:endParaRPr kumimoji="0" lang="en-US" sz="2400" b="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+mj-lt"/>
              </a:defRPr>
            </a:lvl1pPr>
            <a:lvl2pPr>
              <a:defRPr sz="2800">
                <a:latin typeface="+mj-lt"/>
              </a:defRPr>
            </a:lvl2pPr>
            <a:lvl3pPr>
              <a:defRPr sz="24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fld id="{BC5D3987-66B0-2C41-81F1-A4EAC98DBC73}" type="datetimeFigureOut">
              <a:rPr lang="en-US" smtClean="0"/>
              <a:pPr/>
              <a:t>12/27/16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61758" y="6208636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fld id="{91819803-0A6A-C64E-BE83-F7980D5F71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+mj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fld id="{BC5D3987-66B0-2C41-81F1-A4EAC98DBC73}" type="datetimeFigureOut">
              <a:rPr lang="en-US" smtClean="0"/>
              <a:pPr/>
              <a:t>12/27/16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61758" y="6208636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fld id="{91819803-0A6A-C64E-BE83-F7980D5F71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987" y="272770"/>
            <a:ext cx="7845499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fld id="{BC5D3987-66B0-2C41-81F1-A4EAC98DBC73}" type="datetimeFigureOut">
              <a:rPr lang="en-US" smtClean="0"/>
              <a:pPr/>
              <a:t>12/27/16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61758" y="6208636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fld id="{91819803-0A6A-C64E-BE83-F7980D5F71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fld id="{BC5D3987-66B0-2C41-81F1-A4EAC98DBC73}" type="datetimeFigureOut">
              <a:rPr lang="en-US" smtClean="0"/>
              <a:pPr/>
              <a:t>12/27/16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61758" y="6208636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fld id="{91819803-0A6A-C64E-BE83-F7980D5F71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7" b="5080"/>
          <a:stretch/>
        </p:blipFill>
        <p:spPr>
          <a:xfrm>
            <a:off x="77558" y="67995"/>
            <a:ext cx="9001224" cy="6512878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482801" y="490118"/>
            <a:ext cx="8178394" cy="110459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5042" y="676959"/>
            <a:ext cx="7772400" cy="742188"/>
          </a:xfrm>
          <a:prstGeom prst="rect">
            <a:avLst/>
          </a:prstGeom>
        </p:spPr>
        <p:txBody>
          <a:bodyPr/>
          <a:lstStyle>
            <a:lvl1pPr>
              <a:defRPr b="0" i="1" baseline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65218" y="5654117"/>
            <a:ext cx="1004785" cy="92675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  <a:softEdge rad="635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194001" y="5661151"/>
            <a:ext cx="744114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2400" b="1" i="1" dirty="0" smtClean="0">
                <a:solidFill>
                  <a:schemeClr val="tx1"/>
                </a:solidFill>
                <a:latin typeface="Calibri" panose="020F0502020204030204" pitchFamily="34" charset="0"/>
                <a:cs typeface="Times New Roman" pitchFamily="18" charset="0"/>
              </a:rPr>
              <a:t>16</a:t>
            </a:r>
            <a:r>
              <a:rPr lang="en-US" sz="2400" b="1" i="1" baseline="30000" dirty="0" smtClean="0">
                <a:solidFill>
                  <a:schemeClr val="tx1"/>
                </a:solidFill>
                <a:latin typeface="Calibri" panose="020F0502020204030204" pitchFamily="34" charset="0"/>
                <a:cs typeface="Times New Roman" pitchFamily="18" charset="0"/>
              </a:rPr>
              <a:t>th</a:t>
            </a:r>
            <a:r>
              <a:rPr lang="en-US" sz="2400" b="1" i="1" dirty="0" smtClean="0">
                <a:solidFill>
                  <a:schemeClr val="tx1"/>
                </a:solidFill>
                <a:latin typeface="Calibri" panose="020F0502020204030204" pitchFamily="34" charset="0"/>
                <a:cs typeface="Times New Roman" pitchFamily="18" charset="0"/>
              </a:rPr>
              <a:t> </a:t>
            </a:r>
            <a:endParaRPr lang="en-US" sz="2400" b="1" i="1" dirty="0" smtClean="0">
              <a:solidFill>
                <a:schemeClr val="tx1"/>
              </a:solidFill>
              <a:latin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181429" y="5932848"/>
            <a:ext cx="708848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1400" b="1" i="1" dirty="0" smtClean="0">
                <a:solidFill>
                  <a:schemeClr val="tx1"/>
                </a:solidFill>
                <a:latin typeface="Calibri" panose="020F0502020204030204" pitchFamily="34" charset="0"/>
                <a:cs typeface="Times New Roman" pitchFamily="18" charset="0"/>
              </a:rPr>
              <a:t>edition</a:t>
            </a:r>
            <a:endParaRPr lang="en-US" sz="1400" b="1" i="1" dirty="0">
              <a:solidFill>
                <a:schemeClr val="tx1"/>
              </a:solidFill>
              <a:latin typeface="Calibri" panose="020F0502020204030204" pitchFamily="34" charset="0"/>
              <a:cs typeface="Times New Roman" pitchFamily="18" charset="0"/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206672" y="6204876"/>
            <a:ext cx="650342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 userDrawn="1"/>
        </p:nvSpPr>
        <p:spPr>
          <a:xfrm>
            <a:off x="79565" y="6196796"/>
            <a:ext cx="1046976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l">
              <a:spcBef>
                <a:spcPts val="0"/>
              </a:spcBef>
            </a:pPr>
            <a:r>
              <a:rPr lang="en-US" sz="800" b="1" i="1" dirty="0" err="1" smtClean="0">
                <a:solidFill>
                  <a:schemeClr val="tx1"/>
                </a:solidFill>
                <a:latin typeface="Calibri" panose="020F0502020204030204" pitchFamily="34" charset="0"/>
                <a:cs typeface="Times New Roman" pitchFamily="18" charset="0"/>
              </a:rPr>
              <a:t>Gwartney</a:t>
            </a:r>
            <a:r>
              <a:rPr lang="en-US" sz="800" b="1" i="1" dirty="0" smtClean="0">
                <a:solidFill>
                  <a:schemeClr val="tx1"/>
                </a:solidFill>
                <a:latin typeface="Calibri" panose="020F0502020204030204" pitchFamily="34" charset="0"/>
                <a:cs typeface="Times New Roman" pitchFamily="18" charset="0"/>
              </a:rPr>
              <a:t>-Stroup</a:t>
            </a:r>
          </a:p>
          <a:p>
            <a:pPr algn="l">
              <a:spcBef>
                <a:spcPts val="0"/>
              </a:spcBef>
            </a:pPr>
            <a:r>
              <a:rPr lang="en-US" sz="800" b="1" i="1" dirty="0" err="1" smtClean="0">
                <a:solidFill>
                  <a:schemeClr val="tx1"/>
                </a:solidFill>
                <a:latin typeface="Calibri" panose="020F0502020204030204" pitchFamily="34" charset="0"/>
                <a:cs typeface="Times New Roman" pitchFamily="18" charset="0"/>
              </a:rPr>
              <a:t>Sobel</a:t>
            </a:r>
            <a:r>
              <a:rPr lang="en-US" sz="800" b="1" i="1" dirty="0" smtClean="0">
                <a:solidFill>
                  <a:schemeClr val="tx1"/>
                </a:solidFill>
                <a:latin typeface="Calibri" panose="020F0502020204030204" pitchFamily="34" charset="0"/>
                <a:cs typeface="Times New Roman" pitchFamily="18" charset="0"/>
              </a:rPr>
              <a:t>-Macpherson</a:t>
            </a:r>
            <a:endParaRPr lang="en-US" sz="800" b="1" i="1" dirty="0">
              <a:solidFill>
                <a:schemeClr val="tx1"/>
              </a:solidFill>
              <a:latin typeface="Calibri" panose="020F050202020403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5523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 userDrawn="1"/>
        </p:nvSpPr>
        <p:spPr>
          <a:xfrm>
            <a:off x="91440" y="1082081"/>
            <a:ext cx="8932985" cy="5508914"/>
          </a:xfrm>
          <a:prstGeom prst="roundRect">
            <a:avLst>
              <a:gd name="adj" fmla="val 3590"/>
            </a:avLst>
          </a:prstGeom>
          <a:solidFill>
            <a:srgbClr val="F1F1E3"/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569" y="424413"/>
            <a:ext cx="8904855" cy="657667"/>
          </a:xfrm>
          <a:prstGeom prst="rect">
            <a:avLst/>
          </a:prstGeom>
        </p:spPr>
        <p:txBody>
          <a:bodyPr/>
          <a:lstStyle>
            <a:lvl1pPr algn="l">
              <a:defRPr sz="38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675" y="1243583"/>
            <a:ext cx="8820445" cy="469298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+mj-lt"/>
                <a:cs typeface="Times New Roman" pitchFamily="18" charset="0"/>
              </a:defRPr>
            </a:lvl1pPr>
            <a:lvl2pPr marL="742950" indent="-285750">
              <a:buFont typeface="Arial" pitchFamily="34" charset="0"/>
              <a:buChar char="•"/>
              <a:defRPr sz="2600">
                <a:solidFill>
                  <a:schemeClr val="tx1"/>
                </a:solidFill>
                <a:latin typeface="+mj-lt"/>
                <a:cs typeface="Times New Roman" pitchFamily="18" charset="0"/>
              </a:defRPr>
            </a:lvl2pPr>
            <a:lvl3pPr marL="1143000" indent="-228600">
              <a:buFont typeface="Arial" pitchFamily="34" charset="0"/>
              <a:buChar char="•"/>
              <a:defRPr sz="2600">
                <a:solidFill>
                  <a:schemeClr val="tx1"/>
                </a:solidFill>
                <a:latin typeface="+mj-lt"/>
                <a:cs typeface="Times New Roman" pitchFamily="18" charset="0"/>
              </a:defRPr>
            </a:lvl3pPr>
            <a:lvl4pPr marL="1600200" indent="-228600">
              <a:buFont typeface="Arial" pitchFamily="34" charset="0"/>
              <a:buChar char="•"/>
              <a:defRPr sz="2600">
                <a:solidFill>
                  <a:schemeClr val="tx1"/>
                </a:solidFill>
                <a:latin typeface="+mj-lt"/>
                <a:cs typeface="Times New Roman" pitchFamily="18" charset="0"/>
              </a:defRPr>
            </a:lvl4pPr>
            <a:lvl5pPr marL="2057400" indent="-228600">
              <a:buFont typeface="Arial" pitchFamily="34" charset="0"/>
              <a:buChar char="•"/>
              <a:defRPr sz="2600">
                <a:solidFill>
                  <a:schemeClr val="tx1"/>
                </a:solidFill>
                <a:latin typeface="+mj-lt"/>
                <a:cs typeface="Times New Roman" pitchFamily="18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8082677" y="50667"/>
            <a:ext cx="1061323" cy="926755"/>
            <a:chOff x="14013" y="5924772"/>
            <a:chExt cx="1061323" cy="926755"/>
          </a:xfrm>
        </p:grpSpPr>
        <p:sp>
          <p:nvSpPr>
            <p:cNvPr id="14" name="Rectangle 13"/>
            <p:cNvSpPr/>
            <p:nvPr userDrawn="1"/>
          </p:nvSpPr>
          <p:spPr>
            <a:xfrm>
              <a:off x="14013" y="5924772"/>
              <a:ext cx="1004785" cy="926755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  <a:softEdge rad="635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>
                <a:solidFill>
                  <a:schemeClr val="tx1"/>
                </a:solidFill>
              </a:endParaRPr>
            </a:p>
          </p:txBody>
        </p:sp>
        <p:sp>
          <p:nvSpPr>
            <p:cNvPr id="15" name="TextBox 14"/>
            <p:cNvSpPr txBox="1"/>
            <p:nvPr userDrawn="1"/>
          </p:nvSpPr>
          <p:spPr>
            <a:xfrm>
              <a:off x="135481" y="5939121"/>
              <a:ext cx="744114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>
                <a:spcBef>
                  <a:spcPts val="0"/>
                </a:spcBef>
              </a:pPr>
              <a:r>
                <a:rPr lang="en-US" sz="2400" b="1" i="1" dirty="0" smtClean="0">
                  <a:solidFill>
                    <a:schemeClr val="bg1"/>
                  </a:solidFill>
                  <a:latin typeface="Calibri" panose="020F0502020204030204" pitchFamily="34" charset="0"/>
                  <a:cs typeface="Times New Roman" pitchFamily="18" charset="0"/>
                </a:rPr>
                <a:t>16</a:t>
              </a:r>
              <a:r>
                <a:rPr lang="en-US" sz="2400" b="1" i="1" baseline="30000" dirty="0" smtClean="0">
                  <a:solidFill>
                    <a:schemeClr val="bg1"/>
                  </a:solidFill>
                  <a:latin typeface="Calibri" panose="020F0502020204030204" pitchFamily="34" charset="0"/>
                  <a:cs typeface="Times New Roman" pitchFamily="18" charset="0"/>
                </a:rPr>
                <a:t>th</a:t>
              </a:r>
              <a:r>
                <a:rPr lang="en-US" sz="2400" b="1" i="1" dirty="0" smtClean="0">
                  <a:solidFill>
                    <a:schemeClr val="bg1"/>
                  </a:solidFill>
                  <a:latin typeface="Calibri" panose="020F0502020204030204" pitchFamily="34" charset="0"/>
                  <a:cs typeface="Times New Roman" pitchFamily="18" charset="0"/>
                </a:rPr>
                <a:t> </a:t>
              </a:r>
              <a:endParaRPr lang="en-US" sz="2400" b="1" i="1" dirty="0" smtClean="0">
                <a:solidFill>
                  <a:schemeClr val="bg1"/>
                </a:solidFill>
                <a:latin typeface="Calibri" panose="020F0502020204030204" pitchFamily="34" charset="0"/>
                <a:cs typeface="Times New Roman" pitchFamily="18" charset="0"/>
              </a:endParaRPr>
            </a:p>
          </p:txBody>
        </p:sp>
        <p:sp>
          <p:nvSpPr>
            <p:cNvPr id="16" name="TextBox 15"/>
            <p:cNvSpPr txBox="1"/>
            <p:nvPr userDrawn="1"/>
          </p:nvSpPr>
          <p:spPr>
            <a:xfrm>
              <a:off x="122909" y="6210818"/>
              <a:ext cx="708848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>
                <a:spcBef>
                  <a:spcPts val="0"/>
                </a:spcBef>
              </a:pPr>
              <a:r>
                <a:rPr lang="en-US" sz="1400" b="1" i="1" dirty="0" smtClean="0">
                  <a:solidFill>
                    <a:schemeClr val="bg1"/>
                  </a:solidFill>
                  <a:latin typeface="Calibri" panose="020F0502020204030204" pitchFamily="34" charset="0"/>
                  <a:cs typeface="Times New Roman" pitchFamily="18" charset="0"/>
                </a:rPr>
                <a:t>edition</a:t>
              </a:r>
              <a:endParaRPr lang="en-US" sz="1400" b="1" i="1" dirty="0">
                <a:solidFill>
                  <a:schemeClr val="bg1"/>
                </a:solidFill>
                <a:latin typeface="Calibri" panose="020F0502020204030204" pitchFamily="34" charset="0"/>
                <a:cs typeface="Times New Roman" pitchFamily="18" charset="0"/>
              </a:endParaRPr>
            </a:p>
          </p:txBody>
        </p:sp>
        <p:cxnSp>
          <p:nvCxnSpPr>
            <p:cNvPr id="17" name="Straight Connector 16"/>
            <p:cNvCxnSpPr/>
            <p:nvPr userDrawn="1"/>
          </p:nvCxnSpPr>
          <p:spPr>
            <a:xfrm>
              <a:off x="162782" y="6475531"/>
              <a:ext cx="650342" cy="0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 userDrawn="1"/>
          </p:nvSpPr>
          <p:spPr>
            <a:xfrm>
              <a:off x="28360" y="6460136"/>
              <a:ext cx="1046976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l">
                <a:spcBef>
                  <a:spcPts val="0"/>
                </a:spcBef>
              </a:pPr>
              <a:r>
                <a:rPr lang="en-US" sz="800" b="1" i="1" dirty="0" err="1" smtClean="0">
                  <a:solidFill>
                    <a:schemeClr val="bg1"/>
                  </a:solidFill>
                  <a:latin typeface="Calibri" panose="020F0502020204030204" pitchFamily="34" charset="0"/>
                  <a:cs typeface="Times New Roman" pitchFamily="18" charset="0"/>
                </a:rPr>
                <a:t>Gwartney</a:t>
              </a:r>
              <a:r>
                <a:rPr lang="en-US" sz="800" b="1" i="1" dirty="0" smtClean="0">
                  <a:solidFill>
                    <a:schemeClr val="bg1"/>
                  </a:solidFill>
                  <a:latin typeface="Calibri" panose="020F0502020204030204" pitchFamily="34" charset="0"/>
                  <a:cs typeface="Times New Roman" pitchFamily="18" charset="0"/>
                </a:rPr>
                <a:t>-Stroup</a:t>
              </a:r>
            </a:p>
            <a:p>
              <a:pPr algn="l">
                <a:spcBef>
                  <a:spcPts val="0"/>
                </a:spcBef>
              </a:pPr>
              <a:r>
                <a:rPr lang="en-US" sz="800" b="1" i="1" dirty="0" err="1" smtClean="0">
                  <a:solidFill>
                    <a:schemeClr val="bg1"/>
                  </a:solidFill>
                  <a:latin typeface="Calibri" panose="020F0502020204030204" pitchFamily="34" charset="0"/>
                  <a:cs typeface="Times New Roman" pitchFamily="18" charset="0"/>
                </a:rPr>
                <a:t>Sobel</a:t>
              </a:r>
              <a:r>
                <a:rPr lang="en-US" sz="800" b="1" i="1" dirty="0" smtClean="0">
                  <a:solidFill>
                    <a:schemeClr val="bg1"/>
                  </a:solidFill>
                  <a:latin typeface="Calibri" panose="020F0502020204030204" pitchFamily="34" charset="0"/>
                  <a:cs typeface="Times New Roman" pitchFamily="18" charset="0"/>
                </a:rPr>
                <a:t>-Macpherson</a:t>
              </a:r>
              <a:endParaRPr lang="en-US" sz="800" b="1" i="1" dirty="0">
                <a:solidFill>
                  <a:schemeClr val="bg1"/>
                </a:solidFill>
                <a:latin typeface="Calibri" panose="020F0502020204030204" pitchFamily="34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569" y="270798"/>
            <a:ext cx="8904855" cy="657667"/>
          </a:xfrm>
          <a:prstGeom prst="rect">
            <a:avLst/>
          </a:prstGeom>
        </p:spPr>
        <p:txBody>
          <a:bodyPr/>
          <a:lstStyle>
            <a:lvl1pPr algn="l">
              <a:defRPr sz="38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675" y="1062111"/>
            <a:ext cx="8820445" cy="4874456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2"/>
                </a:solidFill>
                <a:latin typeface="+mj-lt"/>
                <a:cs typeface="Times New Roman" pitchFamily="18" charset="0"/>
              </a:defRPr>
            </a:lvl1pPr>
            <a:lvl2pPr marL="742950" indent="-285750">
              <a:buFont typeface="Arial" pitchFamily="34" charset="0"/>
              <a:buChar char="•"/>
              <a:defRPr sz="2600">
                <a:solidFill>
                  <a:schemeClr val="tx2"/>
                </a:solidFill>
                <a:latin typeface="+mj-lt"/>
                <a:cs typeface="Times New Roman" pitchFamily="18" charset="0"/>
              </a:defRPr>
            </a:lvl2pPr>
            <a:lvl3pPr marL="1143000" indent="-228600">
              <a:buFont typeface="Arial" pitchFamily="34" charset="0"/>
              <a:buChar char="•"/>
              <a:defRPr sz="2600">
                <a:solidFill>
                  <a:schemeClr val="tx2"/>
                </a:solidFill>
                <a:latin typeface="+mj-lt"/>
                <a:cs typeface="Times New Roman" pitchFamily="18" charset="0"/>
              </a:defRPr>
            </a:lvl3pPr>
            <a:lvl4pPr marL="1600200" indent="-228600">
              <a:buFont typeface="Arial" pitchFamily="34" charset="0"/>
              <a:buChar char="•"/>
              <a:defRPr sz="2600">
                <a:solidFill>
                  <a:schemeClr val="tx2"/>
                </a:solidFill>
                <a:latin typeface="+mj-lt"/>
                <a:cs typeface="Times New Roman" pitchFamily="18" charset="0"/>
              </a:defRPr>
            </a:lvl4pPr>
            <a:lvl5pPr marL="2057400" indent="-228600">
              <a:buFont typeface="Arial" pitchFamily="34" charset="0"/>
              <a:buChar char="•"/>
              <a:defRPr sz="2600">
                <a:solidFill>
                  <a:schemeClr val="tx2"/>
                </a:solidFill>
                <a:latin typeface="+mj-lt"/>
                <a:cs typeface="Times New Roman" pitchFamily="18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14014" y="5924772"/>
            <a:ext cx="956938" cy="92675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  <a:softEdge rad="635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135481" y="5939121"/>
            <a:ext cx="744114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2400" b="1" i="1" dirty="0" smtClean="0">
                <a:solidFill>
                  <a:schemeClr val="bg1"/>
                </a:solidFill>
                <a:latin typeface="Calibri" panose="020F0502020204030204" pitchFamily="34" charset="0"/>
                <a:cs typeface="Times New Roman" pitchFamily="18" charset="0"/>
              </a:rPr>
              <a:t>16</a:t>
            </a:r>
            <a:r>
              <a:rPr lang="en-US" sz="2400" b="1" i="1" baseline="30000" dirty="0" smtClean="0">
                <a:solidFill>
                  <a:schemeClr val="bg1"/>
                </a:solidFill>
                <a:latin typeface="Calibri" panose="020F0502020204030204" pitchFamily="34" charset="0"/>
                <a:cs typeface="Times New Roman" pitchFamily="18" charset="0"/>
              </a:rPr>
              <a:t>th</a:t>
            </a:r>
            <a:r>
              <a:rPr lang="en-US" sz="2400" b="1" i="1" dirty="0" smtClean="0">
                <a:solidFill>
                  <a:schemeClr val="bg1"/>
                </a:solidFill>
                <a:latin typeface="Calibri" panose="020F0502020204030204" pitchFamily="34" charset="0"/>
                <a:cs typeface="Times New Roman" pitchFamily="18" charset="0"/>
              </a:rPr>
              <a:t> </a:t>
            </a:r>
            <a:endParaRPr lang="en-US" sz="2400" b="1" i="1" dirty="0" smtClean="0">
              <a:solidFill>
                <a:schemeClr val="bg1"/>
              </a:solidFill>
              <a:latin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122909" y="6210818"/>
            <a:ext cx="708848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1400" b="1" i="1" dirty="0" smtClean="0">
                <a:solidFill>
                  <a:schemeClr val="bg1"/>
                </a:solidFill>
                <a:latin typeface="Calibri" panose="020F0502020204030204" pitchFamily="34" charset="0"/>
                <a:cs typeface="Times New Roman" pitchFamily="18" charset="0"/>
              </a:rPr>
              <a:t>edition</a:t>
            </a:r>
            <a:endParaRPr lang="en-US" sz="1400" b="1" i="1" dirty="0">
              <a:solidFill>
                <a:schemeClr val="bg1"/>
              </a:solidFill>
              <a:latin typeface="Calibri" panose="020F0502020204030204" pitchFamily="34" charset="0"/>
              <a:cs typeface="Times New Roman" pitchFamily="18" charset="0"/>
            </a:endParaRP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162782" y="6475531"/>
            <a:ext cx="650342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28360" y="6460136"/>
            <a:ext cx="1046976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l">
              <a:spcBef>
                <a:spcPts val="0"/>
              </a:spcBef>
            </a:pPr>
            <a:r>
              <a:rPr lang="en-US" sz="800" b="1" i="1" dirty="0" err="1" smtClean="0">
                <a:solidFill>
                  <a:schemeClr val="bg1"/>
                </a:solidFill>
                <a:latin typeface="Calibri" panose="020F0502020204030204" pitchFamily="34" charset="0"/>
                <a:cs typeface="Times New Roman" pitchFamily="18" charset="0"/>
              </a:rPr>
              <a:t>Gwartney</a:t>
            </a:r>
            <a:r>
              <a:rPr lang="en-US" sz="800" b="1" i="1" dirty="0" smtClean="0">
                <a:solidFill>
                  <a:schemeClr val="bg1"/>
                </a:solidFill>
                <a:latin typeface="Calibri" panose="020F0502020204030204" pitchFamily="34" charset="0"/>
                <a:cs typeface="Times New Roman" pitchFamily="18" charset="0"/>
              </a:rPr>
              <a:t>-Stroup</a:t>
            </a:r>
          </a:p>
          <a:p>
            <a:pPr algn="l">
              <a:spcBef>
                <a:spcPts val="0"/>
              </a:spcBef>
            </a:pPr>
            <a:r>
              <a:rPr lang="en-US" sz="800" b="1" i="1" dirty="0" err="1" smtClean="0">
                <a:solidFill>
                  <a:schemeClr val="bg1"/>
                </a:solidFill>
                <a:latin typeface="Calibri" panose="020F0502020204030204" pitchFamily="34" charset="0"/>
                <a:cs typeface="Times New Roman" pitchFamily="18" charset="0"/>
              </a:rPr>
              <a:t>Sobel</a:t>
            </a:r>
            <a:r>
              <a:rPr lang="en-US" sz="800" b="1" i="1" dirty="0" smtClean="0">
                <a:solidFill>
                  <a:schemeClr val="bg1"/>
                </a:solidFill>
                <a:latin typeface="Calibri" panose="020F0502020204030204" pitchFamily="34" charset="0"/>
                <a:cs typeface="Times New Roman" pitchFamily="18" charset="0"/>
              </a:rPr>
              <a:t>-Macpherson</a:t>
            </a:r>
            <a:endParaRPr lang="en-US" sz="800" b="1" i="1" dirty="0">
              <a:solidFill>
                <a:schemeClr val="bg1"/>
              </a:solidFill>
              <a:latin typeface="Calibri" panose="020F050202020403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61712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C5D3987-66B0-2C41-81F1-A4EAC98DBC73}" type="datetimeFigureOut">
              <a:rPr lang="en-US" smtClean="0"/>
              <a:pPr/>
              <a:t>12/27/16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61758" y="6208636"/>
            <a:ext cx="2133600" cy="365125"/>
          </a:xfrm>
          <a:prstGeom prst="rect">
            <a:avLst/>
          </a:prstGeom>
        </p:spPr>
        <p:txBody>
          <a:bodyPr/>
          <a:lstStyle/>
          <a:p>
            <a:fld id="{91819803-0A6A-C64E-BE83-F7980D5F71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458" y="294716"/>
            <a:ext cx="7845499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C5D3987-66B0-2C41-81F1-A4EAC98DBC73}" type="datetimeFigureOut">
              <a:rPr lang="en-US" smtClean="0"/>
              <a:pPr/>
              <a:t>12/27/16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61758" y="6208636"/>
            <a:ext cx="2133600" cy="365125"/>
          </a:xfrm>
          <a:prstGeom prst="rect">
            <a:avLst/>
          </a:prstGeom>
        </p:spPr>
        <p:txBody>
          <a:bodyPr/>
          <a:lstStyle/>
          <a:p>
            <a:fld id="{91819803-0A6A-C64E-BE83-F7980D5F71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59" y="236194"/>
            <a:ext cx="7845499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1800">
                <a:latin typeface="+mj-lt"/>
              </a:defRPr>
            </a:lvl3pPr>
            <a:lvl4pPr>
              <a:defRPr sz="1600">
                <a:latin typeface="+mj-lt"/>
              </a:defRPr>
            </a:lvl4pPr>
            <a:lvl5pPr>
              <a:defRPr sz="1600">
                <a:latin typeface="+mj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1800">
                <a:latin typeface="+mj-lt"/>
              </a:defRPr>
            </a:lvl3pPr>
            <a:lvl4pPr>
              <a:defRPr sz="1600">
                <a:latin typeface="+mj-lt"/>
              </a:defRPr>
            </a:lvl4pPr>
            <a:lvl5pPr>
              <a:defRPr sz="1600">
                <a:latin typeface="+mj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fld id="{BC5D3987-66B0-2C41-81F1-A4EAC98DBC73}" type="datetimeFigureOut">
              <a:rPr lang="en-US" smtClean="0"/>
              <a:pPr/>
              <a:t>12/27/16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61758" y="6208636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fld id="{91819803-0A6A-C64E-BE83-F7980D5F71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3888" y="1867484"/>
            <a:ext cx="7845499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C5D3987-66B0-2C41-81F1-A4EAC98DBC73}" type="datetimeFigureOut">
              <a:rPr lang="en-US" smtClean="0"/>
              <a:pPr/>
              <a:t>12/27/16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61758" y="6208636"/>
            <a:ext cx="2133600" cy="365125"/>
          </a:xfrm>
          <a:prstGeom prst="rect">
            <a:avLst/>
          </a:prstGeom>
        </p:spPr>
        <p:txBody>
          <a:bodyPr/>
          <a:lstStyle/>
          <a:p>
            <a:fld id="{91819803-0A6A-C64E-BE83-F7980D5F71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C5D3987-66B0-2C41-81F1-A4EAC98DBC73}" type="datetimeFigureOut">
              <a:rPr lang="en-US" smtClean="0"/>
              <a:pPr/>
              <a:t>12/27/16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61758" y="6208636"/>
            <a:ext cx="2133600" cy="365125"/>
          </a:xfrm>
          <a:prstGeom prst="rect">
            <a:avLst/>
          </a:prstGeom>
        </p:spPr>
        <p:txBody>
          <a:bodyPr/>
          <a:lstStyle/>
          <a:p>
            <a:fld id="{91819803-0A6A-C64E-BE83-F7980D5F71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ounded Rectangle 49"/>
          <p:cNvSpPr>
            <a:spLocks/>
          </p:cNvSpPr>
          <p:nvPr/>
        </p:nvSpPr>
        <p:spPr>
          <a:xfrm>
            <a:off x="8147190" y="6637804"/>
            <a:ext cx="978648" cy="206967"/>
          </a:xfrm>
          <a:prstGeom prst="roundRect">
            <a:avLst/>
          </a:prstGeom>
          <a:solidFill>
            <a:schemeClr val="tx1">
              <a:alpha val="89804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 Box 33"/>
          <p:cNvSpPr txBox="1">
            <a:spLocks noChangeArrowheads="1"/>
          </p:cNvSpPr>
          <p:nvPr/>
        </p:nvSpPr>
        <p:spPr bwMode="auto">
          <a:xfrm>
            <a:off x="1033980" y="6633880"/>
            <a:ext cx="6858001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>
              <a:defRPr/>
            </a:pPr>
            <a:r>
              <a:rPr kumimoji="0" lang="en-US" sz="800" b="0" i="1" dirty="0">
                <a:solidFill>
                  <a:schemeClr val="tx1"/>
                </a:solidFill>
                <a:latin typeface="+mj-lt"/>
              </a:rPr>
              <a:t>Copyright ©</a:t>
            </a:r>
            <a:r>
              <a:rPr kumimoji="0" lang="en-US" sz="800" b="0" i="1" dirty="0" smtClean="0">
                <a:solidFill>
                  <a:schemeClr val="tx1"/>
                </a:solidFill>
                <a:latin typeface="+mj-lt"/>
              </a:rPr>
              <a:t>2017 </a:t>
            </a:r>
            <a:r>
              <a:rPr kumimoji="0" lang="en-US" sz="800" b="0" i="1" dirty="0">
                <a:solidFill>
                  <a:schemeClr val="tx1"/>
                </a:solidFill>
                <a:latin typeface="+mj-lt"/>
              </a:rPr>
              <a:t>Cengage Learning. All rights reserved. May not be scanned, copied or duplicated, or posted to a publicly accessible web site, in whole or in part.</a:t>
            </a:r>
          </a:p>
        </p:txBody>
      </p:sp>
      <p:sp>
        <p:nvSpPr>
          <p:cNvPr id="53" name="Rectangle 4">
            <a:hlinkClick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8280926" y="6599443"/>
            <a:ext cx="830794" cy="263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  <a:defRPr/>
            </a:pPr>
            <a:r>
              <a:rPr lang="en-US" sz="1100" b="0" dirty="0" smtClean="0">
                <a:solidFill>
                  <a:schemeClr val="bg1"/>
                </a:solidFill>
                <a:latin typeface="+mj-lt"/>
                <a:hlinkClick r:id="" action="ppaction://hlinkshowjump?jump=firstslide"/>
              </a:rPr>
              <a:t>First </a:t>
            </a:r>
            <a:r>
              <a:rPr lang="en-US" sz="1100" b="0" dirty="0">
                <a:solidFill>
                  <a:schemeClr val="bg1"/>
                </a:solidFill>
                <a:latin typeface="+mj-lt"/>
                <a:hlinkClick r:id="" action="ppaction://hlinkshowjump?jump=firstslide"/>
              </a:rPr>
              <a:t>page</a:t>
            </a:r>
          </a:p>
        </p:txBody>
      </p:sp>
      <p:sp>
        <p:nvSpPr>
          <p:cNvPr id="54" name="AutoShape 5">
            <a:hlinkClick r:id="" action="ppaction://hlinkshowjump?jump=previousslide"/>
          </p:cNvPr>
          <p:cNvSpPr>
            <a:spLocks noChangeArrowheads="1"/>
          </p:cNvSpPr>
          <p:nvPr/>
        </p:nvSpPr>
        <p:spPr bwMode="auto">
          <a:xfrm>
            <a:off x="8182360" y="6663891"/>
            <a:ext cx="145314" cy="156703"/>
          </a:xfrm>
          <a:prstGeom prst="leftArrow">
            <a:avLst>
              <a:gd name="adj1" fmla="val 50000"/>
              <a:gd name="adj2" fmla="val 63796"/>
            </a:avLst>
          </a:prstGeom>
          <a:solidFill>
            <a:schemeClr val="bg1">
              <a:alpha val="96000"/>
            </a:schemeClr>
          </a:solidFill>
          <a:ln w="12700" cap="sq">
            <a:noFill/>
            <a:miter lim="800000"/>
            <a:headEnd/>
            <a:tailEnd/>
          </a:ln>
          <a:effectLst/>
        </p:spPr>
        <p:txBody>
          <a:bodyPr anchor="b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Times New Roman" pitchFamily="-110" charset="0"/>
            </a:endParaRPr>
          </a:p>
        </p:txBody>
      </p:sp>
      <p:sp>
        <p:nvSpPr>
          <p:cNvPr id="55" name="AutoShape 6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8959372" y="6663891"/>
            <a:ext cx="145314" cy="156703"/>
          </a:xfrm>
          <a:prstGeom prst="rightArrow">
            <a:avLst>
              <a:gd name="adj1" fmla="val 50000"/>
              <a:gd name="adj2" fmla="val 63806"/>
            </a:avLst>
          </a:prstGeom>
          <a:solidFill>
            <a:schemeClr val="bg1">
              <a:alpha val="96000"/>
            </a:schemeClr>
          </a:solidFill>
          <a:ln w="12700" cap="sq">
            <a:noFill/>
            <a:miter lim="800000"/>
            <a:headEnd/>
            <a:tailEnd/>
          </a:ln>
          <a:effectLst/>
        </p:spPr>
        <p:txBody>
          <a:bodyPr anchor="b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Times New Roman" pitchFamily="-110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1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Times New Roman" pitchFamily="18" charset="0"/>
          <a:ea typeface="+mj-ea"/>
          <a:cs typeface="Times New Roman" pitchFamily="18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jp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433826" y="2063260"/>
            <a:ext cx="8413189" cy="1329476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>
              <a:lnSpc>
                <a:spcPts val="4000"/>
              </a:lnSpc>
            </a:pPr>
            <a:r>
              <a:rPr lang="en-US" sz="3600" dirty="0"/>
              <a:t>Fiscal Policy: The Keynesian View </a:t>
            </a:r>
            <a:r>
              <a:rPr lang="en-US" sz="3600" dirty="0" smtClean="0"/>
              <a:t>and the </a:t>
            </a:r>
            <a:r>
              <a:rPr lang="en-US" sz="3600" dirty="0"/>
              <a:t>Historical </a:t>
            </a:r>
            <a:r>
              <a:rPr lang="en-US" sz="3600" dirty="0" smtClean="0"/>
              <a:t>Development of Macroeconomics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990116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569" y="34744"/>
            <a:ext cx="8904855" cy="1231561"/>
          </a:xfrm>
        </p:spPr>
        <p:txBody>
          <a:bodyPr/>
          <a:lstStyle/>
          <a:p>
            <a:pPr>
              <a:lnSpc>
                <a:spcPts val="3500"/>
              </a:lnSpc>
            </a:pPr>
            <a:r>
              <a:rPr lang="en-US" dirty="0">
                <a:ea typeface="ＭＳ Ｐゴシック" pitchFamily="-107" charset="-128"/>
                <a:cs typeface="ＭＳ Ｐゴシック" pitchFamily="-107" charset="-128"/>
              </a:rPr>
              <a:t>The Great Depression </a:t>
            </a:r>
            <a:r>
              <a:rPr lang="en-US" dirty="0" smtClean="0">
                <a:ea typeface="ＭＳ Ｐゴシック" pitchFamily="-107" charset="-128"/>
                <a:cs typeface="ＭＳ Ｐゴシック" pitchFamily="-107" charset="-128"/>
              </a:rPr>
              <a:t/>
            </a:r>
            <a:br>
              <a:rPr lang="en-US" dirty="0" smtClean="0">
                <a:ea typeface="ＭＳ Ｐゴシック" pitchFamily="-107" charset="-128"/>
                <a:cs typeface="ＭＳ Ｐゴシック" pitchFamily="-107" charset="-128"/>
              </a:rPr>
            </a:br>
            <a:r>
              <a:rPr lang="en-US" dirty="0" smtClean="0">
                <a:ea typeface="ＭＳ Ｐゴシック" pitchFamily="-107" charset="-128"/>
                <a:cs typeface="ＭＳ Ｐゴシック" pitchFamily="-107" charset="-128"/>
              </a:rPr>
              <a:t>and </a:t>
            </a:r>
            <a:r>
              <a:rPr lang="en-US" dirty="0">
                <a:ea typeface="ＭＳ Ｐゴシック" pitchFamily="-107" charset="-128"/>
                <a:cs typeface="ＭＳ Ｐゴシック" pitchFamily="-107" charset="-128"/>
              </a:rPr>
              <a:t>Keynesian Economics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675" y="1108466"/>
            <a:ext cx="8883750" cy="5128211"/>
          </a:xfrm>
        </p:spPr>
        <p:txBody>
          <a:bodyPr/>
          <a:lstStyle/>
          <a:p>
            <a:pPr marL="231775" indent="-231775"/>
            <a:r>
              <a:rPr lang="en-US" dirty="0">
                <a:solidFill>
                  <a:srgbClr val="32302A"/>
                </a:solidFill>
              </a:rPr>
              <a:t>Keynes provided an explanation for the prolonged depressed conditions of the 1930s.</a:t>
            </a:r>
          </a:p>
          <a:p>
            <a:pPr marL="631825" lvl="1" indent="-231775"/>
            <a:r>
              <a:rPr lang="en-US" sz="2800" dirty="0">
                <a:solidFill>
                  <a:srgbClr val="32302A"/>
                </a:solidFill>
              </a:rPr>
              <a:t>He argued that spending motivated firms to produce output.</a:t>
            </a:r>
          </a:p>
          <a:p>
            <a:pPr marL="631825" lvl="1" indent="-231775"/>
            <a:r>
              <a:rPr lang="en-US" sz="2800" dirty="0">
                <a:solidFill>
                  <a:srgbClr val="32302A"/>
                </a:solidFill>
              </a:rPr>
              <a:t>If spending fell because of pessimism and other factors, firms would reduce production.</a:t>
            </a:r>
          </a:p>
          <a:p>
            <a:pPr marL="631825" lvl="1" indent="-231775"/>
            <a:r>
              <a:rPr lang="en-US" sz="2800" dirty="0">
                <a:solidFill>
                  <a:srgbClr val="32302A"/>
                </a:solidFill>
              </a:rPr>
              <a:t>When an economy is in recession, Keynesians do not believe that reductions in either resource prices or interest rates will promote recovery.</a:t>
            </a:r>
          </a:p>
          <a:p>
            <a:pPr marL="631825" lvl="1" indent="-231775"/>
            <a:r>
              <a:rPr lang="en-US" sz="2800" dirty="0">
                <a:solidFill>
                  <a:srgbClr val="32302A"/>
                </a:solidFill>
              </a:rPr>
              <a:t>As a result, market economies are likely to experience recessions that are both severe and lengthy.</a:t>
            </a:r>
          </a:p>
        </p:txBody>
      </p:sp>
    </p:spTree>
    <p:extLst>
      <p:ext uri="{BB962C8B-B14F-4D97-AF65-F5344CB8AC3E}">
        <p14:creationId xmlns:p14="http://schemas.microsoft.com/office/powerpoint/2010/main" val="323548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569" y="367592"/>
            <a:ext cx="8904855" cy="914402"/>
          </a:xfrm>
        </p:spPr>
        <p:txBody>
          <a:bodyPr/>
          <a:lstStyle/>
          <a:p>
            <a:r>
              <a:rPr lang="en-US" dirty="0">
                <a:ea typeface="ＭＳ Ｐゴシック" pitchFamily="-107" charset="-128"/>
                <a:cs typeface="ＭＳ Ｐゴシック" pitchFamily="-107" charset="-128"/>
              </a:rPr>
              <a:t>The Keynesian Concept of Equilibrium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674" y="1108334"/>
            <a:ext cx="8883751" cy="4659443"/>
          </a:xfrm>
        </p:spPr>
        <p:txBody>
          <a:bodyPr/>
          <a:lstStyle/>
          <a:p>
            <a:pPr marL="231775" indent="-231775"/>
            <a:r>
              <a:rPr lang="en-US" dirty="0">
                <a:solidFill>
                  <a:srgbClr val="32302A"/>
                </a:solidFill>
              </a:rPr>
              <a:t>In the Keynesian model, firms will produce the amount </a:t>
            </a:r>
            <a:r>
              <a:rPr lang="en-US" dirty="0" smtClean="0">
                <a:solidFill>
                  <a:srgbClr val="32302A"/>
                </a:solidFill>
              </a:rPr>
              <a:t/>
            </a:r>
            <a:br>
              <a:rPr lang="en-US" dirty="0" smtClean="0">
                <a:solidFill>
                  <a:srgbClr val="32302A"/>
                </a:solidFill>
              </a:rPr>
            </a:br>
            <a:r>
              <a:rPr lang="en-US" dirty="0" smtClean="0">
                <a:solidFill>
                  <a:srgbClr val="32302A"/>
                </a:solidFill>
              </a:rPr>
              <a:t>of </a:t>
            </a:r>
            <a:r>
              <a:rPr lang="en-US" dirty="0">
                <a:solidFill>
                  <a:srgbClr val="32302A"/>
                </a:solidFill>
              </a:rPr>
              <a:t>goods and services they believe people plan to buy.</a:t>
            </a:r>
          </a:p>
          <a:p>
            <a:pPr marL="231775" indent="-231775"/>
            <a:r>
              <a:rPr lang="en-US" dirty="0">
                <a:solidFill>
                  <a:srgbClr val="32302A"/>
                </a:solidFill>
              </a:rPr>
              <a:t>Equilibrium occurs when total spending equals current output. </a:t>
            </a:r>
            <a:r>
              <a:rPr lang="en-US" dirty="0" smtClean="0">
                <a:solidFill>
                  <a:srgbClr val="32302A"/>
                </a:solidFill>
              </a:rPr>
              <a:t>When </a:t>
            </a:r>
            <a:r>
              <a:rPr lang="en-US" dirty="0">
                <a:solidFill>
                  <a:srgbClr val="32302A"/>
                </a:solidFill>
              </a:rPr>
              <a:t>this is the case, producers have no reason to expand or contract output.</a:t>
            </a:r>
          </a:p>
          <a:p>
            <a:pPr marL="231775" indent="-231775"/>
            <a:r>
              <a:rPr lang="en-US" dirty="0">
                <a:solidFill>
                  <a:srgbClr val="32302A"/>
                </a:solidFill>
              </a:rPr>
              <a:t>If total spending (demand) is deficient, depressed conditions </a:t>
            </a:r>
            <a:r>
              <a:rPr lang="en-US" dirty="0" smtClean="0">
                <a:solidFill>
                  <a:srgbClr val="32302A"/>
                </a:solidFill>
              </a:rPr>
              <a:t>and </a:t>
            </a:r>
            <a:r>
              <a:rPr lang="en-US" dirty="0">
                <a:solidFill>
                  <a:srgbClr val="32302A"/>
                </a:solidFill>
              </a:rPr>
              <a:t>high levels of unemployment will persist.</a:t>
            </a:r>
          </a:p>
          <a:p>
            <a:pPr marL="231775" indent="-231775"/>
            <a:r>
              <a:rPr lang="en-US" dirty="0">
                <a:solidFill>
                  <a:srgbClr val="32302A"/>
                </a:solidFill>
              </a:rPr>
              <a:t>This is precisely what Keynes believed happened during </a:t>
            </a:r>
            <a:r>
              <a:rPr lang="en-US" dirty="0" smtClean="0">
                <a:solidFill>
                  <a:srgbClr val="32302A"/>
                </a:solidFill>
              </a:rPr>
              <a:t>the 1930s.</a:t>
            </a:r>
            <a:endParaRPr lang="en-US" dirty="0">
              <a:solidFill>
                <a:srgbClr val="32302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1217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569" y="367592"/>
            <a:ext cx="8904855" cy="914402"/>
          </a:xfrm>
        </p:spPr>
        <p:txBody>
          <a:bodyPr/>
          <a:lstStyle/>
          <a:p>
            <a:r>
              <a:rPr lang="en-US" dirty="0">
                <a:ea typeface="ＭＳ Ｐゴシック" pitchFamily="-107" charset="-128"/>
                <a:cs typeface="ＭＳ Ｐゴシック" pitchFamily="-107" charset="-128"/>
              </a:rPr>
              <a:t>The Keynesian Concept of Equilibrium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674" y="1116150"/>
            <a:ext cx="8883751" cy="3831404"/>
          </a:xfrm>
        </p:spPr>
        <p:txBody>
          <a:bodyPr/>
          <a:lstStyle/>
          <a:p>
            <a:pPr marL="231775" indent="-231775"/>
            <a:r>
              <a:rPr lang="en-US" dirty="0">
                <a:solidFill>
                  <a:srgbClr val="32302A"/>
                </a:solidFill>
              </a:rPr>
              <a:t>If total spending is less than full employment output, inventories will rise and firms will reduce output and employment.</a:t>
            </a:r>
          </a:p>
          <a:p>
            <a:pPr marL="631825" lvl="1" indent="-231775"/>
            <a:r>
              <a:rPr lang="en-US" sz="2800" dirty="0">
                <a:solidFill>
                  <a:srgbClr val="32302A"/>
                </a:solidFill>
              </a:rPr>
              <a:t>The lower level of output and employment will persist as long as total spending is less than output.</a:t>
            </a:r>
          </a:p>
          <a:p>
            <a:pPr marL="231775" indent="-231775"/>
            <a:r>
              <a:rPr lang="en-US" dirty="0">
                <a:solidFill>
                  <a:srgbClr val="32302A"/>
                </a:solidFill>
              </a:rPr>
              <a:t>Total spending (</a:t>
            </a:r>
            <a:r>
              <a:rPr lang="en-US" b="1" i="1" dirty="0">
                <a:solidFill>
                  <a:schemeClr val="accent5">
                    <a:lumMod val="75000"/>
                  </a:schemeClr>
                </a:solidFill>
              </a:rPr>
              <a:t>AD</a:t>
            </a:r>
            <a:r>
              <a:rPr lang="en-US" dirty="0">
                <a:solidFill>
                  <a:srgbClr val="32302A"/>
                </a:solidFill>
              </a:rPr>
              <a:t>) is key to the Keynesian macroeconomic model.</a:t>
            </a:r>
          </a:p>
          <a:p>
            <a:pPr marL="631825" lvl="1" indent="-231775"/>
            <a:r>
              <a:rPr lang="en-US" sz="2800" dirty="0">
                <a:solidFill>
                  <a:srgbClr val="32302A"/>
                </a:solidFill>
              </a:rPr>
              <a:t>Keynes believed that the cause of the Great Depression was weak </a:t>
            </a:r>
            <a:r>
              <a:rPr lang="en-US" sz="2800" b="1" i="1" dirty="0">
                <a:solidFill>
                  <a:schemeClr val="accent5">
                    <a:lumMod val="75000"/>
                  </a:schemeClr>
                </a:solidFill>
              </a:rPr>
              <a:t>AD</a:t>
            </a:r>
            <a:r>
              <a:rPr lang="en-US" sz="2800" dirty="0">
                <a:solidFill>
                  <a:srgbClr val="32302A"/>
                </a:solidFill>
              </a:rPr>
              <a:t> – deficient total spending on goods and services.</a:t>
            </a:r>
          </a:p>
        </p:txBody>
      </p:sp>
    </p:spTree>
    <p:extLst>
      <p:ext uri="{BB962C8B-B14F-4D97-AF65-F5344CB8AC3E}">
        <p14:creationId xmlns:p14="http://schemas.microsoft.com/office/powerpoint/2010/main" val="1625049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569" y="367592"/>
            <a:ext cx="8904855" cy="914402"/>
          </a:xfrm>
        </p:spPr>
        <p:txBody>
          <a:bodyPr/>
          <a:lstStyle/>
          <a:p>
            <a:r>
              <a:rPr lang="en-US" dirty="0">
                <a:ea typeface="ＭＳ Ｐゴシック" pitchFamily="-107" charset="-128"/>
                <a:cs typeface="ＭＳ Ｐゴシック" pitchFamily="-107" charset="-128"/>
              </a:rPr>
              <a:t>The Multiplier Principle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674" y="1116149"/>
            <a:ext cx="8883751" cy="4296359"/>
          </a:xfrm>
        </p:spPr>
        <p:txBody>
          <a:bodyPr/>
          <a:lstStyle/>
          <a:p>
            <a:pPr marL="231775" indent="-231775"/>
            <a:r>
              <a:rPr lang="en-US" sz="2600" dirty="0">
                <a:solidFill>
                  <a:srgbClr val="32302A"/>
                </a:solidFill>
              </a:rPr>
              <a:t>The concept that an independent change in expenditures </a:t>
            </a:r>
            <a:r>
              <a:rPr lang="en-US" sz="2600" dirty="0" smtClean="0">
                <a:solidFill>
                  <a:srgbClr val="32302A"/>
                </a:solidFill>
              </a:rPr>
              <a:t/>
            </a:r>
            <a:br>
              <a:rPr lang="en-US" sz="2600" dirty="0" smtClean="0">
                <a:solidFill>
                  <a:srgbClr val="32302A"/>
                </a:solidFill>
              </a:rPr>
            </a:br>
            <a:r>
              <a:rPr lang="en-US" sz="2600" dirty="0" smtClean="0">
                <a:solidFill>
                  <a:srgbClr val="32302A"/>
                </a:solidFill>
              </a:rPr>
              <a:t>(</a:t>
            </a:r>
            <a:r>
              <a:rPr lang="en-US" sz="2600" dirty="0">
                <a:solidFill>
                  <a:srgbClr val="32302A"/>
                </a:solidFill>
              </a:rPr>
              <a:t>such as investment) leads to an even larger change in aggregate output.</a:t>
            </a:r>
          </a:p>
          <a:p>
            <a:pPr marL="231775" indent="-231775"/>
            <a:r>
              <a:rPr lang="en-US" sz="2600" dirty="0">
                <a:solidFill>
                  <a:srgbClr val="32302A"/>
                </a:solidFill>
              </a:rPr>
              <a:t>The multiplier concept builds on the point that one </a:t>
            </a:r>
            <a:r>
              <a:rPr lang="en-US" sz="2600" dirty="0" smtClean="0">
                <a:solidFill>
                  <a:srgbClr val="32302A"/>
                </a:solidFill>
              </a:rPr>
              <a:t/>
            </a:r>
            <a:br>
              <a:rPr lang="en-US" sz="2600" dirty="0" smtClean="0">
                <a:solidFill>
                  <a:srgbClr val="32302A"/>
                </a:solidFill>
              </a:rPr>
            </a:br>
            <a:r>
              <a:rPr lang="en-US" sz="2600" dirty="0" smtClean="0">
                <a:solidFill>
                  <a:srgbClr val="32302A"/>
                </a:solidFill>
              </a:rPr>
              <a:t>individual’s </a:t>
            </a:r>
            <a:r>
              <a:rPr lang="en-US" sz="2600" dirty="0">
                <a:solidFill>
                  <a:srgbClr val="32302A"/>
                </a:solidFill>
              </a:rPr>
              <a:t>spending becomes the income of another.</a:t>
            </a:r>
          </a:p>
          <a:p>
            <a:pPr marL="231775" indent="-231775"/>
            <a:r>
              <a:rPr lang="en-US" sz="2600" dirty="0">
                <a:solidFill>
                  <a:srgbClr val="32302A"/>
                </a:solidFill>
              </a:rPr>
              <a:t>Income recipients will spend a portion of their additional earnings on consumption. </a:t>
            </a:r>
            <a:r>
              <a:rPr lang="en-US" sz="2600" dirty="0" smtClean="0">
                <a:solidFill>
                  <a:srgbClr val="32302A"/>
                </a:solidFill>
              </a:rPr>
              <a:t> </a:t>
            </a:r>
          </a:p>
          <a:p>
            <a:pPr marL="631825" lvl="1" indent="-231775"/>
            <a:r>
              <a:rPr lang="en-US" dirty="0" smtClean="0">
                <a:solidFill>
                  <a:srgbClr val="32302A"/>
                </a:solidFill>
              </a:rPr>
              <a:t>In </a:t>
            </a:r>
            <a:r>
              <a:rPr lang="en-US" dirty="0">
                <a:solidFill>
                  <a:srgbClr val="32302A"/>
                </a:solidFill>
              </a:rPr>
              <a:t>turn, their consumption expenditures will generate additional income for others who also spend a portion of it.</a:t>
            </a:r>
          </a:p>
          <a:p>
            <a:pPr marL="231775" indent="-231775"/>
            <a:r>
              <a:rPr lang="en-US" sz="2600" dirty="0">
                <a:solidFill>
                  <a:srgbClr val="32302A"/>
                </a:solidFill>
              </a:rPr>
              <a:t>Thus, growth in spending can expand output by a multiple of the original increase.</a:t>
            </a:r>
          </a:p>
        </p:txBody>
      </p:sp>
    </p:spTree>
    <p:extLst>
      <p:ext uri="{BB962C8B-B14F-4D97-AF65-F5344CB8AC3E}">
        <p14:creationId xmlns:p14="http://schemas.microsoft.com/office/powerpoint/2010/main" val="3482120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634160" y="1712254"/>
            <a:ext cx="5302966" cy="4133644"/>
          </a:xfrm>
          <a:prstGeom prst="roundRect">
            <a:avLst>
              <a:gd name="adj" fmla="val 359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569" y="367787"/>
            <a:ext cx="8904855" cy="596684"/>
          </a:xfrm>
        </p:spPr>
        <p:txBody>
          <a:bodyPr/>
          <a:lstStyle/>
          <a:p>
            <a:r>
              <a:rPr lang="en-US" dirty="0"/>
              <a:t>The Multiplier </a:t>
            </a:r>
            <a:r>
              <a:rPr lang="en-US" dirty="0" smtClean="0"/>
              <a:t>Principle</a:t>
            </a:r>
            <a:endParaRPr lang="en-US" dirty="0"/>
          </a:p>
        </p:txBody>
      </p:sp>
      <p:sp>
        <p:nvSpPr>
          <p:cNvPr id="61" name="Text Box 10"/>
          <p:cNvSpPr txBox="1">
            <a:spLocks noChangeArrowheads="1"/>
          </p:cNvSpPr>
          <p:nvPr/>
        </p:nvSpPr>
        <p:spPr bwMode="auto">
          <a:xfrm>
            <a:off x="73113" y="1813849"/>
            <a:ext cx="3475072" cy="3847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115888" indent="-115888"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en-US" sz="2000" dirty="0">
                <a:latin typeface="+mj-lt"/>
                <a:cs typeface="Times New Roman" pitchFamily="18" charset="0"/>
              </a:rPr>
              <a:t>The </a:t>
            </a:r>
            <a:r>
              <a:rPr lang="en-US" sz="2000" b="1" i="1" dirty="0">
                <a:latin typeface="+mj-lt"/>
                <a:cs typeface="Times New Roman" pitchFamily="18" charset="0"/>
              </a:rPr>
              <a:t>multiplier</a:t>
            </a:r>
            <a:r>
              <a:rPr lang="en-US" sz="2000" dirty="0">
                <a:latin typeface="+mj-lt"/>
                <a:cs typeface="Times New Roman" pitchFamily="18" charset="0"/>
              </a:rPr>
              <a:t> concept is fundamentally based upon </a:t>
            </a:r>
            <a:r>
              <a:rPr lang="en-US" sz="2000" dirty="0" smtClean="0">
                <a:latin typeface="+mj-lt"/>
                <a:cs typeface="Times New Roman" pitchFamily="18" charset="0"/>
              </a:rPr>
              <a:t/>
            </a:r>
            <a:br>
              <a:rPr lang="en-US" sz="2000" dirty="0" smtClean="0">
                <a:latin typeface="+mj-lt"/>
                <a:cs typeface="Times New Roman" pitchFamily="18" charset="0"/>
              </a:rPr>
            </a:br>
            <a:r>
              <a:rPr lang="en-US" sz="2000" dirty="0" smtClean="0">
                <a:latin typeface="+mj-lt"/>
                <a:cs typeface="Times New Roman" pitchFamily="18" charset="0"/>
              </a:rPr>
              <a:t>the </a:t>
            </a:r>
            <a:r>
              <a:rPr lang="en-US" sz="2000" dirty="0">
                <a:latin typeface="+mj-lt"/>
                <a:cs typeface="Times New Roman" pitchFamily="18" charset="0"/>
              </a:rPr>
              <a:t>proportion of additional income that households choose to spend on consumption:  the </a:t>
            </a:r>
            <a:r>
              <a:rPr lang="en-US" sz="2000" b="1" i="1" dirty="0">
                <a:latin typeface="+mj-lt"/>
                <a:cs typeface="Times New Roman" pitchFamily="18" charset="0"/>
              </a:rPr>
              <a:t>marginal propensity to consume </a:t>
            </a:r>
            <a:r>
              <a:rPr lang="en-US" sz="2000" dirty="0">
                <a:latin typeface="+mj-lt"/>
                <a:cs typeface="Times New Roman" pitchFamily="18" charset="0"/>
              </a:rPr>
              <a:t>(here assumed to be 75% = 3/4</a:t>
            </a:r>
            <a:r>
              <a:rPr lang="en-US" sz="2000" dirty="0" smtClean="0">
                <a:latin typeface="+mj-lt"/>
                <a:cs typeface="Times New Roman" pitchFamily="18" charset="0"/>
              </a:rPr>
              <a:t>).</a:t>
            </a:r>
          </a:p>
          <a:p>
            <a:pPr marL="115888" indent="-115888"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en-US" sz="2000" dirty="0">
                <a:latin typeface="+mj-lt"/>
                <a:cs typeface="Times New Roman" pitchFamily="18" charset="0"/>
              </a:rPr>
              <a:t>Here, a $1,000,000 injection is spent, received as payment, saved and spent, received as payment, saved and spent … etc. … until </a:t>
            </a:r>
            <a:r>
              <a:rPr lang="en-US" sz="2000" dirty="0" smtClean="0">
                <a:latin typeface="+mj-lt"/>
                <a:cs typeface="Times New Roman" pitchFamily="18" charset="0"/>
              </a:rPr>
              <a:t>…</a:t>
            </a:r>
          </a:p>
        </p:txBody>
      </p:sp>
      <p:sp>
        <p:nvSpPr>
          <p:cNvPr id="113" name="Rectangle 7"/>
          <p:cNvSpPr>
            <a:spLocks noChangeArrowheads="1"/>
          </p:cNvSpPr>
          <p:nvPr/>
        </p:nvSpPr>
        <p:spPr bwMode="auto">
          <a:xfrm>
            <a:off x="6776590" y="1940527"/>
            <a:ext cx="977319" cy="590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600" b="0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Marginal</a:t>
            </a:r>
            <a:br>
              <a:rPr lang="en-US" sz="1600" b="0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</a:br>
            <a:r>
              <a:rPr lang="en-US" sz="1600" b="0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propensity </a:t>
            </a:r>
            <a:r>
              <a:rPr lang="en-US" sz="1600" b="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/>
            </a:r>
            <a:br>
              <a:rPr lang="en-US" sz="1600" b="0" dirty="0">
                <a:solidFill>
                  <a:srgbClr val="000000"/>
                </a:solidFill>
                <a:latin typeface="+mj-lt"/>
                <a:cs typeface="Times New Roman" pitchFamily="18" charset="0"/>
              </a:rPr>
            </a:br>
            <a:r>
              <a:rPr lang="en-US" sz="1600" b="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to consume</a:t>
            </a:r>
          </a:p>
        </p:txBody>
      </p:sp>
      <p:grpSp>
        <p:nvGrpSpPr>
          <p:cNvPr id="114" name="Group 41"/>
          <p:cNvGrpSpPr>
            <a:grpSpLocks/>
          </p:cNvGrpSpPr>
          <p:nvPr/>
        </p:nvGrpSpPr>
        <p:grpSpPr bwMode="auto">
          <a:xfrm>
            <a:off x="8164876" y="2737161"/>
            <a:ext cx="395288" cy="2913997"/>
            <a:chOff x="4888" y="816"/>
            <a:chExt cx="249" cy="1397"/>
          </a:xfrm>
        </p:grpSpPr>
        <p:grpSp>
          <p:nvGrpSpPr>
            <p:cNvPr id="115" name="Group 42"/>
            <p:cNvGrpSpPr>
              <a:grpSpLocks/>
            </p:cNvGrpSpPr>
            <p:nvPr/>
          </p:nvGrpSpPr>
          <p:grpSpPr bwMode="auto">
            <a:xfrm>
              <a:off x="4922" y="816"/>
              <a:ext cx="215" cy="1397"/>
              <a:chOff x="4922" y="816"/>
              <a:chExt cx="215" cy="1397"/>
            </a:xfrm>
          </p:grpSpPr>
          <p:sp>
            <p:nvSpPr>
              <p:cNvPr id="117" name="Rectangle 43"/>
              <p:cNvSpPr>
                <a:spLocks noChangeArrowheads="1"/>
              </p:cNvSpPr>
              <p:nvPr/>
            </p:nvSpPr>
            <p:spPr bwMode="auto">
              <a:xfrm>
                <a:off x="4922" y="816"/>
                <a:ext cx="210" cy="1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 b="0" dirty="0">
                    <a:solidFill>
                      <a:srgbClr val="000000"/>
                    </a:solidFill>
                    <a:latin typeface="+mj-lt"/>
                    <a:cs typeface="Times New Roman" pitchFamily="18" charset="0"/>
                  </a:rPr>
                  <a:t>3/4 </a:t>
                </a:r>
                <a:endParaRPr lang="en-US" sz="1600" b="0" dirty="0">
                  <a:solidFill>
                    <a:schemeClr val="tx1"/>
                  </a:solidFill>
                  <a:latin typeface="+mj-lt"/>
                  <a:cs typeface="Times New Roman" pitchFamily="18" charset="0"/>
                </a:endParaRPr>
              </a:p>
            </p:txBody>
          </p:sp>
          <p:sp>
            <p:nvSpPr>
              <p:cNvPr id="118" name="Rectangle 44"/>
              <p:cNvSpPr>
                <a:spLocks noChangeArrowheads="1"/>
              </p:cNvSpPr>
              <p:nvPr/>
            </p:nvSpPr>
            <p:spPr bwMode="auto">
              <a:xfrm>
                <a:off x="4922" y="1008"/>
                <a:ext cx="210" cy="1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 b="0">
                    <a:solidFill>
                      <a:srgbClr val="000000"/>
                    </a:solidFill>
                    <a:latin typeface="+mj-lt"/>
                    <a:cs typeface="Times New Roman" pitchFamily="18" charset="0"/>
                  </a:rPr>
                  <a:t>3/4 </a:t>
                </a:r>
                <a:endParaRPr lang="en-US" sz="1600" b="0">
                  <a:solidFill>
                    <a:schemeClr val="tx1"/>
                  </a:solidFill>
                  <a:latin typeface="+mj-lt"/>
                  <a:cs typeface="Times New Roman" pitchFamily="18" charset="0"/>
                </a:endParaRPr>
              </a:p>
            </p:txBody>
          </p:sp>
          <p:sp>
            <p:nvSpPr>
              <p:cNvPr id="119" name="Rectangle 45"/>
              <p:cNvSpPr>
                <a:spLocks noChangeArrowheads="1"/>
              </p:cNvSpPr>
              <p:nvPr/>
            </p:nvSpPr>
            <p:spPr bwMode="auto">
              <a:xfrm>
                <a:off x="4922" y="1229"/>
                <a:ext cx="210" cy="1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 b="0">
                    <a:solidFill>
                      <a:srgbClr val="000000"/>
                    </a:solidFill>
                    <a:latin typeface="+mj-lt"/>
                    <a:cs typeface="Times New Roman" pitchFamily="18" charset="0"/>
                  </a:rPr>
                  <a:t>3/4 </a:t>
                </a:r>
                <a:endParaRPr lang="en-US" sz="1600" b="0">
                  <a:solidFill>
                    <a:schemeClr val="tx1"/>
                  </a:solidFill>
                  <a:latin typeface="+mj-lt"/>
                  <a:cs typeface="Times New Roman" pitchFamily="18" charset="0"/>
                </a:endParaRPr>
              </a:p>
            </p:txBody>
          </p:sp>
          <p:sp>
            <p:nvSpPr>
              <p:cNvPr id="120" name="Rectangle 46"/>
              <p:cNvSpPr>
                <a:spLocks noChangeArrowheads="1"/>
              </p:cNvSpPr>
              <p:nvPr/>
            </p:nvSpPr>
            <p:spPr bwMode="auto">
              <a:xfrm>
                <a:off x="4922" y="1429"/>
                <a:ext cx="210" cy="1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 b="0" dirty="0">
                    <a:solidFill>
                      <a:srgbClr val="000000"/>
                    </a:solidFill>
                    <a:latin typeface="+mj-lt"/>
                    <a:cs typeface="Times New Roman" pitchFamily="18" charset="0"/>
                  </a:rPr>
                  <a:t>3/4 </a:t>
                </a:r>
                <a:endParaRPr lang="en-US" sz="1600" b="0" dirty="0">
                  <a:solidFill>
                    <a:schemeClr val="tx1"/>
                  </a:solidFill>
                  <a:latin typeface="+mj-lt"/>
                  <a:cs typeface="Times New Roman" pitchFamily="18" charset="0"/>
                </a:endParaRPr>
              </a:p>
            </p:txBody>
          </p:sp>
          <p:sp>
            <p:nvSpPr>
              <p:cNvPr id="121" name="Rectangle 47"/>
              <p:cNvSpPr>
                <a:spLocks noChangeArrowheads="1"/>
              </p:cNvSpPr>
              <p:nvPr/>
            </p:nvSpPr>
            <p:spPr bwMode="auto">
              <a:xfrm>
                <a:off x="4922" y="1637"/>
                <a:ext cx="210" cy="1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 b="0">
                    <a:solidFill>
                      <a:srgbClr val="000000"/>
                    </a:solidFill>
                    <a:latin typeface="+mj-lt"/>
                    <a:cs typeface="Times New Roman" pitchFamily="18" charset="0"/>
                  </a:rPr>
                  <a:t>3/4 </a:t>
                </a:r>
                <a:endParaRPr lang="en-US" sz="1600" b="0">
                  <a:solidFill>
                    <a:schemeClr val="tx1"/>
                  </a:solidFill>
                  <a:latin typeface="+mj-lt"/>
                  <a:cs typeface="Times New Roman" pitchFamily="18" charset="0"/>
                </a:endParaRPr>
              </a:p>
            </p:txBody>
          </p:sp>
          <p:sp>
            <p:nvSpPr>
              <p:cNvPr id="122" name="Rectangle 48"/>
              <p:cNvSpPr>
                <a:spLocks noChangeArrowheads="1"/>
              </p:cNvSpPr>
              <p:nvPr/>
            </p:nvSpPr>
            <p:spPr bwMode="auto">
              <a:xfrm>
                <a:off x="4927" y="1848"/>
                <a:ext cx="210" cy="1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 b="0">
                    <a:solidFill>
                      <a:srgbClr val="000000"/>
                    </a:solidFill>
                    <a:latin typeface="+mj-lt"/>
                    <a:cs typeface="Times New Roman" pitchFamily="18" charset="0"/>
                  </a:rPr>
                  <a:t>3/4 </a:t>
                </a:r>
                <a:endParaRPr lang="en-US" sz="1600" b="0">
                  <a:solidFill>
                    <a:schemeClr val="tx1"/>
                  </a:solidFill>
                  <a:latin typeface="+mj-lt"/>
                  <a:cs typeface="Times New Roman" pitchFamily="18" charset="0"/>
                </a:endParaRPr>
              </a:p>
            </p:txBody>
          </p:sp>
          <p:sp>
            <p:nvSpPr>
              <p:cNvPr id="123" name="Rectangle 49"/>
              <p:cNvSpPr>
                <a:spLocks noChangeArrowheads="1"/>
              </p:cNvSpPr>
              <p:nvPr/>
            </p:nvSpPr>
            <p:spPr bwMode="auto">
              <a:xfrm>
                <a:off x="4927" y="2095"/>
                <a:ext cx="181" cy="1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 b="0">
                    <a:solidFill>
                      <a:srgbClr val="000000"/>
                    </a:solidFill>
                    <a:latin typeface="+mj-lt"/>
                    <a:cs typeface="Times New Roman" pitchFamily="18" charset="0"/>
                  </a:rPr>
                  <a:t>3/4</a:t>
                </a:r>
                <a:endParaRPr lang="en-US" sz="1600" b="0">
                  <a:solidFill>
                    <a:schemeClr val="tx1"/>
                  </a:solidFill>
                  <a:latin typeface="+mj-lt"/>
                  <a:cs typeface="Times New Roman" pitchFamily="18" charset="0"/>
                </a:endParaRPr>
              </a:p>
            </p:txBody>
          </p:sp>
        </p:grpSp>
        <p:sp>
          <p:nvSpPr>
            <p:cNvPr id="116" name="Line 50"/>
            <p:cNvSpPr>
              <a:spLocks noChangeShapeType="1"/>
            </p:cNvSpPr>
            <p:nvPr/>
          </p:nvSpPr>
          <p:spPr bwMode="auto">
            <a:xfrm>
              <a:off x="4888" y="2045"/>
              <a:ext cx="240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1600">
                <a:latin typeface="+mj-lt"/>
                <a:cs typeface="Times New Roman" pitchFamily="18" charset="0"/>
              </a:endParaRPr>
            </a:p>
          </p:txBody>
        </p:sp>
      </p:grpSp>
      <p:sp>
        <p:nvSpPr>
          <p:cNvPr id="124" name="Rectangle 6"/>
          <p:cNvSpPr>
            <a:spLocks noChangeArrowheads="1"/>
          </p:cNvSpPr>
          <p:nvPr/>
        </p:nvSpPr>
        <p:spPr bwMode="auto">
          <a:xfrm>
            <a:off x="5083536" y="1946028"/>
            <a:ext cx="880048" cy="590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600" b="0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Additional</a:t>
            </a:r>
            <a:br>
              <a:rPr lang="en-US" sz="1600" b="0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</a:br>
            <a:r>
              <a:rPr lang="en-US" sz="1600" b="0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income</a:t>
            </a:r>
            <a:r>
              <a:rPr lang="en-US" sz="1600" b="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/>
            </a:r>
            <a:br>
              <a:rPr lang="en-US" sz="1600" b="0" dirty="0">
                <a:solidFill>
                  <a:srgbClr val="000000"/>
                </a:solidFill>
                <a:latin typeface="+mj-lt"/>
                <a:cs typeface="Times New Roman" pitchFamily="18" charset="0"/>
              </a:rPr>
            </a:br>
            <a:r>
              <a:rPr lang="en-US" sz="1400" b="0" i="1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(dollars)</a:t>
            </a:r>
            <a:r>
              <a:rPr lang="en-US" sz="1600" b="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 </a:t>
            </a:r>
          </a:p>
        </p:txBody>
      </p:sp>
      <p:sp>
        <p:nvSpPr>
          <p:cNvPr id="125" name="Rectangle 9"/>
          <p:cNvSpPr>
            <a:spLocks noChangeArrowheads="1"/>
          </p:cNvSpPr>
          <p:nvPr/>
        </p:nvSpPr>
        <p:spPr bwMode="auto">
          <a:xfrm>
            <a:off x="7738925" y="1946028"/>
            <a:ext cx="1241220" cy="590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600" b="0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Additional</a:t>
            </a:r>
            <a:br>
              <a:rPr lang="en-US" sz="1600" b="0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</a:br>
            <a:r>
              <a:rPr lang="en-US" sz="1600" b="0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consumption</a:t>
            </a:r>
            <a:r>
              <a:rPr lang="en-US" sz="1600" b="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/>
            </a:r>
            <a:br>
              <a:rPr lang="en-US" sz="1600" b="0" dirty="0">
                <a:solidFill>
                  <a:srgbClr val="000000"/>
                </a:solidFill>
                <a:latin typeface="+mj-lt"/>
                <a:cs typeface="Times New Roman" pitchFamily="18" charset="0"/>
              </a:rPr>
            </a:br>
            <a:r>
              <a:rPr lang="en-US" sz="1400" b="0" i="1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(dollars)</a:t>
            </a:r>
            <a:r>
              <a:rPr lang="en-US" sz="1600" b="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 </a:t>
            </a:r>
          </a:p>
        </p:txBody>
      </p:sp>
      <p:sp>
        <p:nvSpPr>
          <p:cNvPr id="126" name="Rectangle 11"/>
          <p:cNvSpPr>
            <a:spLocks noChangeArrowheads="1"/>
          </p:cNvSpPr>
          <p:nvPr/>
        </p:nvSpPr>
        <p:spPr bwMode="auto">
          <a:xfrm>
            <a:off x="5045612" y="2738697"/>
            <a:ext cx="87203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600" b="0">
                <a:solidFill>
                  <a:srgbClr val="000000"/>
                </a:solidFill>
                <a:latin typeface="+mj-lt"/>
                <a:cs typeface="Times New Roman" pitchFamily="18" charset="0"/>
              </a:rPr>
              <a:t>1,000,000 </a:t>
            </a:r>
            <a:endParaRPr lang="en-US" sz="1600" b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27" name="Rectangle 12"/>
          <p:cNvSpPr>
            <a:spLocks noChangeArrowheads="1"/>
          </p:cNvSpPr>
          <p:nvPr/>
        </p:nvSpPr>
        <p:spPr bwMode="auto">
          <a:xfrm>
            <a:off x="5182137" y="3153759"/>
            <a:ext cx="71814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600" b="0">
                <a:solidFill>
                  <a:srgbClr val="000000"/>
                </a:solidFill>
                <a:latin typeface="+mj-lt"/>
                <a:cs typeface="Times New Roman" pitchFamily="18" charset="0"/>
              </a:rPr>
              <a:t>750,000 </a:t>
            </a:r>
            <a:endParaRPr lang="en-US" sz="1600" b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28" name="Rectangle 13"/>
          <p:cNvSpPr>
            <a:spLocks noChangeArrowheads="1"/>
          </p:cNvSpPr>
          <p:nvPr/>
        </p:nvSpPr>
        <p:spPr bwMode="auto">
          <a:xfrm>
            <a:off x="5182137" y="3580310"/>
            <a:ext cx="71814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600" b="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562,500 </a:t>
            </a:r>
            <a:endParaRPr lang="en-US" sz="1600" b="0" dirty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29" name="Rectangle 14"/>
          <p:cNvSpPr>
            <a:spLocks noChangeArrowheads="1"/>
          </p:cNvSpPr>
          <p:nvPr/>
        </p:nvSpPr>
        <p:spPr bwMode="auto">
          <a:xfrm>
            <a:off x="5182137" y="4014045"/>
            <a:ext cx="71814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600" b="0">
                <a:solidFill>
                  <a:srgbClr val="000000"/>
                </a:solidFill>
                <a:latin typeface="+mj-lt"/>
                <a:cs typeface="Times New Roman" pitchFamily="18" charset="0"/>
              </a:rPr>
              <a:t>421,875 </a:t>
            </a:r>
            <a:endParaRPr lang="en-US" sz="1600" b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30" name="Rectangle 15"/>
          <p:cNvSpPr>
            <a:spLocks noChangeArrowheads="1"/>
          </p:cNvSpPr>
          <p:nvPr/>
        </p:nvSpPr>
        <p:spPr bwMode="auto">
          <a:xfrm>
            <a:off x="5182137" y="4452731"/>
            <a:ext cx="71814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600" b="0">
                <a:solidFill>
                  <a:srgbClr val="000000"/>
                </a:solidFill>
                <a:latin typeface="+mj-lt"/>
                <a:cs typeface="Times New Roman" pitchFamily="18" charset="0"/>
              </a:rPr>
              <a:t>316,406 </a:t>
            </a:r>
            <a:endParaRPr lang="en-US" sz="1600" b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31" name="Rectangle 16"/>
          <p:cNvSpPr>
            <a:spLocks noChangeArrowheads="1"/>
          </p:cNvSpPr>
          <p:nvPr/>
        </p:nvSpPr>
        <p:spPr bwMode="auto">
          <a:xfrm>
            <a:off x="5191662" y="4903929"/>
            <a:ext cx="676467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600" b="0">
                <a:solidFill>
                  <a:srgbClr val="000000"/>
                </a:solidFill>
                <a:latin typeface="+mj-lt"/>
                <a:cs typeface="Times New Roman" pitchFamily="18" charset="0"/>
              </a:rPr>
              <a:t>949,219</a:t>
            </a:r>
            <a:endParaRPr lang="en-US" sz="1600" b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32" name="Rectangle 17"/>
          <p:cNvSpPr>
            <a:spLocks noChangeArrowheads="1"/>
          </p:cNvSpPr>
          <p:nvPr/>
        </p:nvSpPr>
        <p:spPr bwMode="auto">
          <a:xfrm>
            <a:off x="6925280" y="2738697"/>
            <a:ext cx="71814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600" b="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750,000 </a:t>
            </a:r>
            <a:endParaRPr lang="en-US" sz="1600" b="0" dirty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33" name="Rectangle 18"/>
          <p:cNvSpPr>
            <a:spLocks noChangeArrowheads="1"/>
          </p:cNvSpPr>
          <p:nvPr/>
        </p:nvSpPr>
        <p:spPr bwMode="auto">
          <a:xfrm>
            <a:off x="6925280" y="3144234"/>
            <a:ext cx="71814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600" b="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562,500 </a:t>
            </a:r>
            <a:endParaRPr lang="en-US" sz="1600" b="0" dirty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34" name="Rectangle 19"/>
          <p:cNvSpPr>
            <a:spLocks noChangeArrowheads="1"/>
          </p:cNvSpPr>
          <p:nvPr/>
        </p:nvSpPr>
        <p:spPr bwMode="auto">
          <a:xfrm>
            <a:off x="6925280" y="3580310"/>
            <a:ext cx="71814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600" b="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421,875 </a:t>
            </a:r>
            <a:endParaRPr lang="en-US" sz="1600" b="0" dirty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35" name="Rectangle 20"/>
          <p:cNvSpPr>
            <a:spLocks noChangeArrowheads="1"/>
          </p:cNvSpPr>
          <p:nvPr/>
        </p:nvSpPr>
        <p:spPr bwMode="auto">
          <a:xfrm>
            <a:off x="6925280" y="4014045"/>
            <a:ext cx="71814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600" b="0">
                <a:solidFill>
                  <a:srgbClr val="000000"/>
                </a:solidFill>
                <a:latin typeface="+mj-lt"/>
                <a:cs typeface="Times New Roman" pitchFamily="18" charset="0"/>
              </a:rPr>
              <a:t>316,406 </a:t>
            </a:r>
            <a:endParaRPr lang="en-US" sz="1600" b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36" name="Rectangle 21"/>
          <p:cNvSpPr>
            <a:spLocks noChangeArrowheads="1"/>
          </p:cNvSpPr>
          <p:nvPr/>
        </p:nvSpPr>
        <p:spPr bwMode="auto">
          <a:xfrm>
            <a:off x="6925280" y="4452731"/>
            <a:ext cx="71814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600" b="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237,305 </a:t>
            </a:r>
            <a:endParaRPr lang="en-US" sz="1600" b="0" dirty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37" name="Rectangle 22"/>
          <p:cNvSpPr>
            <a:spLocks noChangeArrowheads="1"/>
          </p:cNvSpPr>
          <p:nvPr/>
        </p:nvSpPr>
        <p:spPr bwMode="auto">
          <a:xfrm>
            <a:off x="6942743" y="4903929"/>
            <a:ext cx="72295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600" b="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711,914 </a:t>
            </a:r>
            <a:endParaRPr lang="en-US" sz="1600" b="0" dirty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38" name="Rectangle 29"/>
          <p:cNvSpPr>
            <a:spLocks noChangeArrowheads="1"/>
          </p:cNvSpPr>
          <p:nvPr/>
        </p:nvSpPr>
        <p:spPr bwMode="auto">
          <a:xfrm>
            <a:off x="5026562" y="5412276"/>
            <a:ext cx="83195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600" b="0">
                <a:solidFill>
                  <a:srgbClr val="000000"/>
                </a:solidFill>
                <a:latin typeface="+mj-lt"/>
                <a:cs typeface="Times New Roman" pitchFamily="18" charset="0"/>
              </a:rPr>
              <a:t>4,000,000</a:t>
            </a:r>
            <a:endParaRPr lang="en-US" sz="1600" b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39" name="Rectangle 30"/>
          <p:cNvSpPr>
            <a:spLocks noChangeArrowheads="1"/>
          </p:cNvSpPr>
          <p:nvPr/>
        </p:nvSpPr>
        <p:spPr bwMode="auto">
          <a:xfrm>
            <a:off x="6806218" y="5412276"/>
            <a:ext cx="83195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600" b="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3,000,000</a:t>
            </a:r>
            <a:endParaRPr lang="en-US" sz="1600" b="0" dirty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40" name="Line 31"/>
          <p:cNvSpPr>
            <a:spLocks noChangeShapeType="1"/>
          </p:cNvSpPr>
          <p:nvPr/>
        </p:nvSpPr>
        <p:spPr bwMode="auto">
          <a:xfrm rot="196348" flipH="1">
            <a:off x="6023553" y="4276693"/>
            <a:ext cx="773057" cy="358702"/>
          </a:xfrm>
          <a:prstGeom prst="line">
            <a:avLst/>
          </a:prstGeom>
          <a:noFill/>
          <a:ln w="31750">
            <a:solidFill>
              <a:srgbClr val="03257B"/>
            </a:solidFill>
            <a:round/>
            <a:headEnd/>
            <a:tailEnd type="stealth" w="lg" len="lg"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wrap="square" lIns="0" tIns="0" rIns="0" bIns="0"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en-US" sz="1600">
              <a:latin typeface="+mj-lt"/>
              <a:cs typeface="Times New Roman" pitchFamily="18" charset="0"/>
            </a:endParaRPr>
          </a:p>
        </p:txBody>
      </p:sp>
      <p:sp>
        <p:nvSpPr>
          <p:cNvPr id="141" name="Line 32"/>
          <p:cNvSpPr>
            <a:spLocks noChangeShapeType="1"/>
          </p:cNvSpPr>
          <p:nvPr/>
        </p:nvSpPr>
        <p:spPr bwMode="auto">
          <a:xfrm rot="196348" flipH="1">
            <a:off x="6023084" y="3801601"/>
            <a:ext cx="802782" cy="343172"/>
          </a:xfrm>
          <a:prstGeom prst="line">
            <a:avLst/>
          </a:prstGeom>
          <a:noFill/>
          <a:ln w="31750">
            <a:solidFill>
              <a:srgbClr val="03257B"/>
            </a:solidFill>
            <a:round/>
            <a:headEnd/>
            <a:tailEnd type="stealth" w="lg" len="lg"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wrap="square" lIns="0" tIns="0" rIns="0" bIns="0"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en-US" sz="1600">
              <a:latin typeface="+mj-lt"/>
              <a:cs typeface="Times New Roman" pitchFamily="18" charset="0"/>
            </a:endParaRPr>
          </a:p>
        </p:txBody>
      </p:sp>
      <p:sp>
        <p:nvSpPr>
          <p:cNvPr id="142" name="Line 33"/>
          <p:cNvSpPr>
            <a:spLocks noChangeShapeType="1"/>
          </p:cNvSpPr>
          <p:nvPr/>
        </p:nvSpPr>
        <p:spPr bwMode="auto">
          <a:xfrm rot="196348" flipH="1">
            <a:off x="6021954" y="3367865"/>
            <a:ext cx="805040" cy="303696"/>
          </a:xfrm>
          <a:prstGeom prst="line">
            <a:avLst/>
          </a:prstGeom>
          <a:noFill/>
          <a:ln w="31750">
            <a:solidFill>
              <a:srgbClr val="03257B"/>
            </a:solidFill>
            <a:round/>
            <a:headEnd/>
            <a:tailEnd type="stealth" w="lg" len="lg"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wrap="square" lIns="0" tIns="0" rIns="0" bIns="0"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en-US" sz="1600">
              <a:latin typeface="+mj-lt"/>
              <a:cs typeface="Times New Roman" pitchFamily="18" charset="0"/>
            </a:endParaRPr>
          </a:p>
        </p:txBody>
      </p:sp>
      <p:sp>
        <p:nvSpPr>
          <p:cNvPr id="143" name="Line 34"/>
          <p:cNvSpPr>
            <a:spLocks noChangeShapeType="1"/>
          </p:cNvSpPr>
          <p:nvPr/>
        </p:nvSpPr>
        <p:spPr bwMode="auto">
          <a:xfrm rot="196348" flipH="1">
            <a:off x="6023099" y="2898873"/>
            <a:ext cx="802752" cy="343696"/>
          </a:xfrm>
          <a:prstGeom prst="line">
            <a:avLst/>
          </a:prstGeom>
          <a:noFill/>
          <a:ln w="31750">
            <a:solidFill>
              <a:srgbClr val="03257B"/>
            </a:solidFill>
            <a:round/>
            <a:headEnd/>
            <a:tailEnd type="stealth" w="lg" len="lg"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wrap="square" lIns="0" tIns="0" rIns="0" bIns="0"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en-US" sz="1600">
              <a:latin typeface="+mj-lt"/>
              <a:cs typeface="Times New Roman" pitchFamily="18" charset="0"/>
            </a:endParaRPr>
          </a:p>
        </p:txBody>
      </p:sp>
      <p:sp>
        <p:nvSpPr>
          <p:cNvPr id="144" name="Line 35"/>
          <p:cNvSpPr>
            <a:spLocks noChangeShapeType="1"/>
          </p:cNvSpPr>
          <p:nvPr/>
        </p:nvSpPr>
        <p:spPr bwMode="auto">
          <a:xfrm>
            <a:off x="6013945" y="4679744"/>
            <a:ext cx="776398" cy="0"/>
          </a:xfrm>
          <a:prstGeom prst="line">
            <a:avLst/>
          </a:prstGeom>
          <a:noFill/>
          <a:ln w="31750">
            <a:solidFill>
              <a:srgbClr val="004200"/>
            </a:solidFill>
            <a:round/>
            <a:headEnd/>
            <a:tailEnd type="stealth" w="lg" len="lg"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wrap="square" lIns="0" tIns="0" rIns="0" bIns="0"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en-US" sz="1600">
              <a:latin typeface="+mj-lt"/>
              <a:cs typeface="Times New Roman" pitchFamily="18" charset="0"/>
            </a:endParaRPr>
          </a:p>
        </p:txBody>
      </p:sp>
      <p:sp>
        <p:nvSpPr>
          <p:cNvPr id="145" name="Line 36"/>
          <p:cNvSpPr>
            <a:spLocks noChangeShapeType="1"/>
          </p:cNvSpPr>
          <p:nvPr/>
        </p:nvSpPr>
        <p:spPr bwMode="auto">
          <a:xfrm>
            <a:off x="6041836" y="4202958"/>
            <a:ext cx="769144" cy="0"/>
          </a:xfrm>
          <a:prstGeom prst="line">
            <a:avLst/>
          </a:prstGeom>
          <a:noFill/>
          <a:ln w="31750">
            <a:solidFill>
              <a:srgbClr val="004200"/>
            </a:solidFill>
            <a:round/>
            <a:headEnd/>
            <a:tailEnd type="stealth" w="lg" len="lg"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wrap="square" lIns="0" tIns="0" rIns="0" bIns="0"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en-US" sz="1600">
              <a:latin typeface="+mj-lt"/>
              <a:cs typeface="Times New Roman" pitchFamily="18" charset="0"/>
            </a:endParaRPr>
          </a:p>
        </p:txBody>
      </p:sp>
      <p:sp>
        <p:nvSpPr>
          <p:cNvPr id="146" name="Line 37"/>
          <p:cNvSpPr>
            <a:spLocks noChangeShapeType="1"/>
          </p:cNvSpPr>
          <p:nvPr/>
        </p:nvSpPr>
        <p:spPr bwMode="auto">
          <a:xfrm>
            <a:off x="6013945" y="3731123"/>
            <a:ext cx="797035" cy="0"/>
          </a:xfrm>
          <a:prstGeom prst="line">
            <a:avLst/>
          </a:prstGeom>
          <a:noFill/>
          <a:ln w="31750">
            <a:solidFill>
              <a:srgbClr val="004200"/>
            </a:solidFill>
            <a:round/>
            <a:headEnd/>
            <a:tailEnd type="stealth" w="lg" len="lg"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wrap="square" lIns="0" tIns="0" rIns="0" bIns="0"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en-US" sz="1600">
              <a:latin typeface="+mj-lt"/>
              <a:cs typeface="Times New Roman" pitchFamily="18" charset="0"/>
            </a:endParaRPr>
          </a:p>
        </p:txBody>
      </p:sp>
      <p:sp>
        <p:nvSpPr>
          <p:cNvPr id="147" name="Line 38"/>
          <p:cNvSpPr>
            <a:spLocks noChangeShapeType="1"/>
          </p:cNvSpPr>
          <p:nvPr/>
        </p:nvSpPr>
        <p:spPr bwMode="auto">
          <a:xfrm>
            <a:off x="6013944" y="3295046"/>
            <a:ext cx="795449" cy="0"/>
          </a:xfrm>
          <a:prstGeom prst="line">
            <a:avLst/>
          </a:prstGeom>
          <a:noFill/>
          <a:ln w="31750">
            <a:solidFill>
              <a:srgbClr val="004200"/>
            </a:solidFill>
            <a:round/>
            <a:headEnd/>
            <a:tailEnd type="stealth" w="lg" len="lg"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wrap="square" lIns="0" tIns="0" rIns="0" bIns="0"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en-US" sz="1600">
              <a:latin typeface="+mj-lt"/>
              <a:cs typeface="Times New Roman" pitchFamily="18" charset="0"/>
            </a:endParaRPr>
          </a:p>
        </p:txBody>
      </p:sp>
      <p:sp>
        <p:nvSpPr>
          <p:cNvPr id="148" name="Line 39"/>
          <p:cNvSpPr>
            <a:spLocks noChangeShapeType="1"/>
          </p:cNvSpPr>
          <p:nvPr/>
        </p:nvSpPr>
        <p:spPr bwMode="auto">
          <a:xfrm>
            <a:off x="6013945" y="2843472"/>
            <a:ext cx="795448" cy="0"/>
          </a:xfrm>
          <a:prstGeom prst="line">
            <a:avLst/>
          </a:prstGeom>
          <a:noFill/>
          <a:ln w="31750">
            <a:solidFill>
              <a:srgbClr val="004200"/>
            </a:solidFill>
            <a:round/>
            <a:headEnd/>
            <a:tailEnd type="stealth" w="lg" len="lg"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wrap="square" lIns="0" tIns="0" rIns="0" bIns="0"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en-US" sz="1600">
              <a:latin typeface="+mj-lt"/>
              <a:cs typeface="Times New Roman" pitchFamily="18" charset="0"/>
            </a:endParaRPr>
          </a:p>
        </p:txBody>
      </p:sp>
      <p:sp>
        <p:nvSpPr>
          <p:cNvPr id="149" name="Line 55"/>
          <p:cNvSpPr>
            <a:spLocks noChangeShapeType="1"/>
          </p:cNvSpPr>
          <p:nvPr/>
        </p:nvSpPr>
        <p:spPr bwMode="auto">
          <a:xfrm rot="196348" flipH="1">
            <a:off x="6022040" y="4749773"/>
            <a:ext cx="804868" cy="306687"/>
          </a:xfrm>
          <a:prstGeom prst="line">
            <a:avLst/>
          </a:prstGeom>
          <a:noFill/>
          <a:ln w="31750">
            <a:solidFill>
              <a:srgbClr val="03257B"/>
            </a:solidFill>
            <a:round/>
            <a:headEnd/>
            <a:tailEnd type="stealth" w="lg" len="lg"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wrap="square" lIns="0" tIns="0" rIns="0" bIns="0"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en-US" sz="1600">
              <a:latin typeface="+mj-lt"/>
              <a:cs typeface="Times New Roman" pitchFamily="18" charset="0"/>
            </a:endParaRPr>
          </a:p>
        </p:txBody>
      </p:sp>
      <p:sp>
        <p:nvSpPr>
          <p:cNvPr id="150" name="Line 56"/>
          <p:cNvSpPr>
            <a:spLocks noChangeShapeType="1"/>
          </p:cNvSpPr>
          <p:nvPr/>
        </p:nvSpPr>
        <p:spPr bwMode="auto">
          <a:xfrm>
            <a:off x="6013944" y="5123004"/>
            <a:ext cx="766873" cy="0"/>
          </a:xfrm>
          <a:prstGeom prst="line">
            <a:avLst/>
          </a:prstGeom>
          <a:noFill/>
          <a:ln w="31750">
            <a:solidFill>
              <a:srgbClr val="004200"/>
            </a:solidFill>
            <a:round/>
            <a:headEnd/>
            <a:tailEnd type="stealth" w="lg" len="lg"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wrap="square" lIns="0" tIns="0" rIns="0" bIns="0"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en-US" sz="1600">
              <a:latin typeface="+mj-lt"/>
              <a:cs typeface="Times New Roman" pitchFamily="18" charset="0"/>
            </a:endParaRPr>
          </a:p>
        </p:txBody>
      </p:sp>
      <p:sp>
        <p:nvSpPr>
          <p:cNvPr id="151" name="Text Box 10"/>
          <p:cNvSpPr txBox="1">
            <a:spLocks noChangeArrowheads="1"/>
          </p:cNvSpPr>
          <p:nvPr/>
        </p:nvSpPr>
        <p:spPr bwMode="auto">
          <a:xfrm>
            <a:off x="171269" y="5254069"/>
            <a:ext cx="371880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2000" dirty="0" smtClean="0">
                <a:latin typeface="+mj-lt"/>
                <a:cs typeface="Times New Roman" pitchFamily="18" charset="0"/>
              </a:rPr>
              <a:t>                         effectively</a:t>
            </a:r>
            <a:r>
              <a:rPr lang="en-US" sz="2000" dirty="0">
                <a:latin typeface="+mj-lt"/>
                <a:cs typeface="Times New Roman" pitchFamily="18" charset="0"/>
              </a:rPr>
              <a:t>, $4 million is spent in the economy.</a:t>
            </a:r>
          </a:p>
        </p:txBody>
      </p:sp>
      <p:sp>
        <p:nvSpPr>
          <p:cNvPr id="152" name="Rectangle 5"/>
          <p:cNvSpPr>
            <a:spLocks noChangeArrowheads="1"/>
          </p:cNvSpPr>
          <p:nvPr/>
        </p:nvSpPr>
        <p:spPr bwMode="auto">
          <a:xfrm>
            <a:off x="3904636" y="2136616"/>
            <a:ext cx="1056379" cy="393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600" b="0">
                <a:solidFill>
                  <a:srgbClr val="000000"/>
                </a:solidFill>
                <a:latin typeface="+mj-lt"/>
                <a:cs typeface="Times New Roman" pitchFamily="18" charset="0"/>
              </a:rPr>
              <a:t>Expenditure </a:t>
            </a:r>
          </a:p>
          <a:p>
            <a:pPr algn="ctr">
              <a:lnSpc>
                <a:spcPct val="80000"/>
              </a:lnSpc>
            </a:pPr>
            <a:r>
              <a:rPr lang="en-US" sz="1600" b="0">
                <a:solidFill>
                  <a:srgbClr val="000000"/>
                </a:solidFill>
                <a:latin typeface="+mj-lt"/>
                <a:cs typeface="Times New Roman" pitchFamily="18" charset="0"/>
              </a:rPr>
              <a:t>stage  </a:t>
            </a:r>
          </a:p>
        </p:txBody>
      </p:sp>
      <p:sp>
        <p:nvSpPr>
          <p:cNvPr id="153" name="Rectangle 23"/>
          <p:cNvSpPr>
            <a:spLocks noChangeArrowheads="1"/>
          </p:cNvSpPr>
          <p:nvPr/>
        </p:nvSpPr>
        <p:spPr bwMode="auto">
          <a:xfrm>
            <a:off x="4064526" y="2733784"/>
            <a:ext cx="75180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600" b="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Round 1 </a:t>
            </a:r>
            <a:endParaRPr lang="en-US" sz="1600" b="0" dirty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54" name="Rectangle 24"/>
          <p:cNvSpPr>
            <a:spLocks noChangeArrowheads="1"/>
          </p:cNvSpPr>
          <p:nvPr/>
        </p:nvSpPr>
        <p:spPr bwMode="auto">
          <a:xfrm>
            <a:off x="4064526" y="3155196"/>
            <a:ext cx="75180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600" b="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Round 2 </a:t>
            </a:r>
            <a:endParaRPr lang="en-US" sz="1600" b="0" dirty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55" name="Rectangle 25"/>
          <p:cNvSpPr>
            <a:spLocks noChangeArrowheads="1"/>
          </p:cNvSpPr>
          <p:nvPr/>
        </p:nvSpPr>
        <p:spPr bwMode="auto">
          <a:xfrm>
            <a:off x="4064526" y="3578572"/>
            <a:ext cx="75180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600" b="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Round 3 </a:t>
            </a:r>
            <a:endParaRPr lang="en-US" sz="1600" b="0" dirty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56" name="Rectangle 26"/>
          <p:cNvSpPr>
            <a:spLocks noChangeArrowheads="1"/>
          </p:cNvSpPr>
          <p:nvPr/>
        </p:nvSpPr>
        <p:spPr bwMode="auto">
          <a:xfrm>
            <a:off x="4064526" y="4021832"/>
            <a:ext cx="75180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600" b="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Round 4 </a:t>
            </a:r>
            <a:endParaRPr lang="en-US" sz="1600" b="0" dirty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57" name="Rectangle 27"/>
          <p:cNvSpPr>
            <a:spLocks noChangeArrowheads="1"/>
          </p:cNvSpPr>
          <p:nvPr/>
        </p:nvSpPr>
        <p:spPr bwMode="auto">
          <a:xfrm>
            <a:off x="4064526" y="4458931"/>
            <a:ext cx="75180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600" b="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Round 5 </a:t>
            </a:r>
            <a:endParaRPr lang="en-US" sz="1600" b="0" dirty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58" name="Rectangle 28"/>
          <p:cNvSpPr>
            <a:spLocks noChangeArrowheads="1"/>
          </p:cNvSpPr>
          <p:nvPr/>
        </p:nvSpPr>
        <p:spPr bwMode="auto">
          <a:xfrm>
            <a:off x="4321701" y="5407363"/>
            <a:ext cx="41556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600" i="1">
                <a:solidFill>
                  <a:srgbClr val="000000"/>
                </a:solidFill>
                <a:latin typeface="+mj-lt"/>
                <a:cs typeface="Times New Roman" pitchFamily="18" charset="0"/>
              </a:rPr>
              <a:t>Total</a:t>
            </a:r>
            <a:endParaRPr lang="en-US" sz="1600" i="1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59" name="Rectangle 40"/>
          <p:cNvSpPr>
            <a:spLocks noChangeArrowheads="1"/>
          </p:cNvSpPr>
          <p:nvPr/>
        </p:nvSpPr>
        <p:spPr bwMode="auto">
          <a:xfrm>
            <a:off x="3960396" y="4910128"/>
            <a:ext cx="857607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600" b="0" i="1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All others </a:t>
            </a:r>
            <a:endParaRPr lang="en-US" sz="1600" b="0" i="1" dirty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3819397" y="2567955"/>
            <a:ext cx="498854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3832720" y="5300727"/>
            <a:ext cx="4339896" cy="0"/>
          </a:xfrm>
          <a:prstGeom prst="line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4295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569" y="375335"/>
            <a:ext cx="8904855" cy="875655"/>
          </a:xfrm>
        </p:spPr>
        <p:txBody>
          <a:bodyPr/>
          <a:lstStyle/>
          <a:p>
            <a:r>
              <a:rPr lang="en-US" dirty="0"/>
              <a:t>The Multiplier Principle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675" y="1109342"/>
            <a:ext cx="8860503" cy="3746687"/>
          </a:xfrm>
        </p:spPr>
        <p:txBody>
          <a:bodyPr/>
          <a:lstStyle/>
          <a:p>
            <a:r>
              <a:rPr lang="en-US" sz="2500" dirty="0">
                <a:solidFill>
                  <a:srgbClr val="32302A"/>
                </a:solidFill>
              </a:rPr>
              <a:t>The term </a:t>
            </a:r>
            <a:r>
              <a:rPr lang="en-US" sz="2500" b="1" i="1" dirty="0">
                <a:solidFill>
                  <a:srgbClr val="32302A"/>
                </a:solidFill>
              </a:rPr>
              <a:t>multiplier </a:t>
            </a:r>
            <a:r>
              <a:rPr lang="en-US" sz="2500" dirty="0">
                <a:solidFill>
                  <a:srgbClr val="32302A"/>
                </a:solidFill>
              </a:rPr>
              <a:t>is also used to indicate the number by which the initial change in spending is multiplied to obtain the total increase in output.</a:t>
            </a:r>
          </a:p>
          <a:p>
            <a:pPr lvl="1"/>
            <a:r>
              <a:rPr lang="en-US" sz="2500" dirty="0">
                <a:solidFill>
                  <a:srgbClr val="32302A"/>
                </a:solidFill>
              </a:rPr>
              <a:t>In the previous example, a $1 million initial increase </a:t>
            </a:r>
            <a:r>
              <a:rPr lang="en-US" sz="2500" dirty="0" smtClean="0">
                <a:solidFill>
                  <a:srgbClr val="32302A"/>
                </a:solidFill>
              </a:rPr>
              <a:t>in spending </a:t>
            </a:r>
            <a:r>
              <a:rPr lang="en-US" sz="2500" dirty="0">
                <a:solidFill>
                  <a:srgbClr val="32302A"/>
                </a:solidFill>
              </a:rPr>
              <a:t>expanded output by a total of $4 million.  </a:t>
            </a:r>
            <a:endParaRPr lang="en-US" sz="2500" dirty="0" smtClean="0">
              <a:solidFill>
                <a:srgbClr val="32302A"/>
              </a:solidFill>
            </a:endParaRPr>
          </a:p>
          <a:p>
            <a:pPr lvl="2"/>
            <a:r>
              <a:rPr lang="en-US" sz="2500" dirty="0" smtClean="0">
                <a:solidFill>
                  <a:srgbClr val="32302A"/>
                </a:solidFill>
              </a:rPr>
              <a:t>Thus </a:t>
            </a:r>
            <a:r>
              <a:rPr lang="en-US" sz="2500" dirty="0">
                <a:solidFill>
                  <a:srgbClr val="32302A"/>
                </a:solidFill>
              </a:rPr>
              <a:t>the multiplier was 4.</a:t>
            </a:r>
          </a:p>
          <a:p>
            <a:pPr lvl="1"/>
            <a:r>
              <a:rPr lang="en-US" sz="2500" dirty="0">
                <a:solidFill>
                  <a:srgbClr val="32302A"/>
                </a:solidFill>
              </a:rPr>
              <a:t>The size of the multiplier increases with the </a:t>
            </a:r>
            <a:r>
              <a:rPr lang="en-US" sz="2500" i="1" dirty="0" smtClean="0">
                <a:solidFill>
                  <a:srgbClr val="32302A"/>
                </a:solidFill>
              </a:rPr>
              <a:t>marginal </a:t>
            </a:r>
            <a:r>
              <a:rPr lang="en-US" sz="2500" i="1" dirty="0">
                <a:solidFill>
                  <a:srgbClr val="32302A"/>
                </a:solidFill>
              </a:rPr>
              <a:t>propensity to consume </a:t>
            </a:r>
            <a:r>
              <a:rPr lang="en-US" sz="2500" dirty="0">
                <a:solidFill>
                  <a:srgbClr val="32302A"/>
                </a:solidFill>
              </a:rPr>
              <a:t>(MPC).</a:t>
            </a:r>
          </a:p>
          <a:p>
            <a:pPr lvl="1"/>
            <a:r>
              <a:rPr lang="en-US" sz="2500" dirty="0">
                <a:solidFill>
                  <a:srgbClr val="32302A"/>
                </a:solidFill>
              </a:rPr>
              <a:t>Specifically the relationship between the MPC and the multiplier follows this equation</a:t>
            </a:r>
            <a:r>
              <a:rPr lang="en-US" sz="2500" dirty="0" smtClean="0">
                <a:solidFill>
                  <a:srgbClr val="32302A"/>
                </a:solidFill>
              </a:rPr>
              <a:t>:</a:t>
            </a:r>
            <a:endParaRPr lang="en-US" sz="2500" dirty="0">
              <a:solidFill>
                <a:srgbClr val="32302A"/>
              </a:solidFill>
            </a:endParaRPr>
          </a:p>
        </p:txBody>
      </p: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2260127" y="5316610"/>
            <a:ext cx="6019800" cy="338138"/>
          </a:xfrm>
          <a:prstGeom prst="rect">
            <a:avLst/>
          </a:prstGeom>
          <a:noFill/>
          <a:ln w="12700">
            <a:noFill/>
            <a:miter lim="800000"/>
            <a:headEnd/>
            <a:tailEnd type="none" w="lg" len="lg"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en-US" sz="16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3298904" y="5320479"/>
            <a:ext cx="3223648" cy="1173199"/>
            <a:chOff x="2564970" y="4837145"/>
            <a:chExt cx="3223648" cy="1173199"/>
          </a:xfrm>
        </p:grpSpPr>
        <p:sp>
          <p:nvSpPr>
            <p:cNvPr id="4" name="Rounded Rectangle 3"/>
            <p:cNvSpPr/>
            <p:nvPr/>
          </p:nvSpPr>
          <p:spPr>
            <a:xfrm>
              <a:off x="2564970" y="4837145"/>
              <a:ext cx="3223648" cy="1173199"/>
            </a:xfrm>
            <a:prstGeom prst="roundRect">
              <a:avLst/>
            </a:prstGeom>
            <a:solidFill>
              <a:srgbClr val="595959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 Box 5"/>
            <p:cNvSpPr txBox="1">
              <a:spLocks noChangeArrowheads="1"/>
            </p:cNvSpPr>
            <p:nvPr/>
          </p:nvSpPr>
          <p:spPr bwMode="auto">
            <a:xfrm>
              <a:off x="2698277" y="5219772"/>
              <a:ext cx="525463" cy="485776"/>
            </a:xfrm>
            <a:prstGeom prst="rect">
              <a:avLst/>
            </a:prstGeom>
            <a:noFill/>
            <a:ln w="19050" cap="rnd">
              <a:noFill/>
              <a:prstDash val="sysDot"/>
              <a:miter lim="800000"/>
              <a:headEnd/>
              <a:tailEnd type="none" w="lg" len="lg"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kumimoji="0" lang="en-US" sz="3200" i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M</a:t>
              </a:r>
              <a:endPara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" name="Text Box 6"/>
            <p:cNvSpPr txBox="1">
              <a:spLocks noChangeArrowheads="1"/>
            </p:cNvSpPr>
            <p:nvPr/>
          </p:nvSpPr>
          <p:spPr bwMode="auto">
            <a:xfrm>
              <a:off x="3341215" y="5137222"/>
              <a:ext cx="415925" cy="584201"/>
            </a:xfrm>
            <a:prstGeom prst="rect">
              <a:avLst/>
            </a:prstGeom>
            <a:noFill/>
            <a:ln w="19050" cap="rnd">
              <a:noFill/>
              <a:prstDash val="sysDot"/>
              <a:miter lim="800000"/>
              <a:headEnd/>
              <a:tailEnd type="none" w="lg" len="lg"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32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=</a:t>
              </a:r>
            </a:p>
          </p:txBody>
        </p:sp>
      </p:grpSp>
      <p:sp>
        <p:nvSpPr>
          <p:cNvPr id="28" name="Text Box 17"/>
          <p:cNvSpPr txBox="1">
            <a:spLocks noChangeArrowheads="1"/>
          </p:cNvSpPr>
          <p:nvPr/>
        </p:nvSpPr>
        <p:spPr bwMode="auto">
          <a:xfrm>
            <a:off x="6522552" y="3752187"/>
            <a:ext cx="320922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endParaRPr lang="en-US" sz="16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4610617" y="5454642"/>
            <a:ext cx="1692034" cy="1022353"/>
            <a:chOff x="3876683" y="4971308"/>
            <a:chExt cx="1692034" cy="1022353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3991723" y="5450790"/>
              <a:ext cx="1471613" cy="0"/>
            </a:xfrm>
            <a:prstGeom prst="line">
              <a:avLst/>
            </a:prstGeom>
            <a:ln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0" name="Group 7"/>
            <p:cNvGrpSpPr>
              <a:grpSpLocks/>
            </p:cNvGrpSpPr>
            <p:nvPr/>
          </p:nvGrpSpPr>
          <p:grpSpPr bwMode="auto">
            <a:xfrm>
              <a:off x="4014554" y="4971308"/>
              <a:ext cx="1554163" cy="1022353"/>
              <a:chOff x="2809" y="781"/>
              <a:chExt cx="979" cy="644"/>
            </a:xfrm>
            <a:noFill/>
          </p:grpSpPr>
          <p:sp>
            <p:nvSpPr>
              <p:cNvPr id="21" name="Text Box 8"/>
              <p:cNvSpPr txBox="1">
                <a:spLocks noChangeArrowheads="1"/>
              </p:cNvSpPr>
              <p:nvPr/>
            </p:nvSpPr>
            <p:spPr bwMode="auto">
              <a:xfrm>
                <a:off x="3126" y="1143"/>
                <a:ext cx="662" cy="282"/>
              </a:xfrm>
              <a:prstGeom prst="rect">
                <a:avLst/>
              </a:prstGeom>
              <a:grpFill/>
              <a:ln w="19050" cap="rnd">
                <a:noFill/>
                <a:prstDash val="sysDot"/>
                <a:miter lim="800000"/>
                <a:headEnd/>
                <a:tailEnd type="none" w="lg" len="lg"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>
                  <a:lnSpc>
                    <a:spcPct val="70000"/>
                  </a:lnSpc>
                </a:pPr>
                <a:r>
                  <a:rPr kumimoji="0" lang="en-US" sz="3200" b="0" i="1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MPC</a:t>
                </a:r>
                <a:endParaRPr lang="en-US" b="0" i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2" name="Line 9"/>
              <p:cNvSpPr>
                <a:spLocks noChangeShapeType="1"/>
              </p:cNvSpPr>
              <p:nvPr/>
            </p:nvSpPr>
            <p:spPr bwMode="auto">
              <a:xfrm>
                <a:off x="2809" y="1080"/>
                <a:ext cx="927" cy="21"/>
              </a:xfrm>
              <a:prstGeom prst="line">
                <a:avLst/>
              </a:prstGeom>
              <a:grpFill/>
              <a:ln w="19050">
                <a:noFill/>
                <a:round/>
                <a:headEnd/>
                <a:tailEnd type="none" w="lg" len="lg"/>
              </a:ln>
            </p:spPr>
            <p:txBody>
              <a:bodyPr wrap="square" anchor="ctr">
                <a:prstTxWarp prst="textNoShape">
                  <a:avLst/>
                </a:prstTxWarp>
                <a:spAutoFit/>
              </a:bodyPr>
              <a:lstStyle/>
              <a:p>
                <a:endParaRPr lang="en-US" sz="160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23" name="Group 10"/>
              <p:cNvGrpSpPr>
                <a:grpSpLocks/>
              </p:cNvGrpSpPr>
              <p:nvPr/>
            </p:nvGrpSpPr>
            <p:grpSpPr bwMode="auto">
              <a:xfrm>
                <a:off x="2944" y="781"/>
                <a:ext cx="399" cy="605"/>
                <a:chOff x="2800" y="1603"/>
                <a:chExt cx="399" cy="605"/>
              </a:xfrm>
              <a:grpFill/>
            </p:grpSpPr>
            <p:sp>
              <p:nvSpPr>
                <p:cNvPr id="24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2953" y="1603"/>
                  <a:ext cx="246" cy="282"/>
                </a:xfrm>
                <a:prstGeom prst="rect">
                  <a:avLst/>
                </a:prstGeom>
                <a:grpFill/>
                <a:ln w="19050" cap="rnd">
                  <a:noFill/>
                  <a:prstDash val="sysDot"/>
                  <a:miter lim="800000"/>
                  <a:headEnd/>
                  <a:tailEnd type="none" w="lg" len="lg"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pPr algn="ctr">
                    <a:lnSpc>
                      <a:spcPct val="70000"/>
                    </a:lnSpc>
                  </a:pPr>
                  <a:r>
                    <a:rPr kumimoji="0" lang="en-US" sz="3200" b="0" i="1" dirty="0" smtClean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endParaRPr kumimoji="0" lang="en-US" b="0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6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2800" y="1878"/>
                  <a:ext cx="192" cy="330"/>
                </a:xfrm>
                <a:prstGeom prst="rect">
                  <a:avLst/>
                </a:prstGeom>
                <a:grpFill/>
                <a:ln w="19050" cap="rnd">
                  <a:noFill/>
                  <a:prstDash val="sysDot"/>
                  <a:miter lim="800000"/>
                  <a:headEnd/>
                  <a:tailEnd type="none" w="lg" len="lg"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2800" b="0" dirty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-</a:t>
                  </a:r>
                  <a:endParaRPr lang="en-US" sz="3200" b="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  <p:sp>
          <p:nvSpPr>
            <p:cNvPr id="30" name="Text Box 11"/>
            <p:cNvSpPr txBox="1">
              <a:spLocks noChangeArrowheads="1"/>
            </p:cNvSpPr>
            <p:nvPr/>
          </p:nvSpPr>
          <p:spPr bwMode="auto">
            <a:xfrm>
              <a:off x="3876683" y="5537475"/>
              <a:ext cx="390525" cy="447675"/>
            </a:xfrm>
            <a:prstGeom prst="rect">
              <a:avLst/>
            </a:prstGeom>
            <a:noFill/>
            <a:ln w="19050" cap="rnd">
              <a:noFill/>
              <a:prstDash val="sysDot"/>
              <a:miter lim="800000"/>
              <a:headEnd/>
              <a:tailEnd type="none" w="lg" len="lg"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70000"/>
                </a:lnSpc>
              </a:pPr>
              <a:r>
                <a:rPr kumimoji="0" lang="en-US" sz="3200" b="0" i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en-US" b="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24467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04" y="34116"/>
            <a:ext cx="8904855" cy="914402"/>
          </a:xfrm>
        </p:spPr>
        <p:txBody>
          <a:bodyPr/>
          <a:lstStyle/>
          <a:p>
            <a:pPr>
              <a:lnSpc>
                <a:spcPts val="3500"/>
              </a:lnSpc>
            </a:pPr>
            <a:r>
              <a:rPr lang="en-US" dirty="0">
                <a:ea typeface="ＭＳ Ｐゴシック" pitchFamily="-107" charset="-128"/>
                <a:cs typeface="ＭＳ Ｐゴシック" pitchFamily="-107" charset="-128"/>
              </a:rPr>
              <a:t>The Multiplier and </a:t>
            </a:r>
            <a:r>
              <a:rPr lang="en-US" dirty="0" smtClean="0">
                <a:ea typeface="ＭＳ Ｐゴシック" pitchFamily="-107" charset="-128"/>
                <a:cs typeface="ＭＳ Ｐゴシック" pitchFamily="-107" charset="-128"/>
              </a:rPr>
              <a:t/>
            </a:r>
            <a:br>
              <a:rPr lang="en-US" dirty="0" smtClean="0">
                <a:ea typeface="ＭＳ Ｐゴシック" pitchFamily="-107" charset="-128"/>
                <a:cs typeface="ＭＳ Ｐゴシック" pitchFamily="-107" charset="-128"/>
              </a:rPr>
            </a:br>
            <a:r>
              <a:rPr lang="en-US" dirty="0" smtClean="0">
                <a:ea typeface="ＭＳ Ｐゴシック" pitchFamily="-107" charset="-128"/>
                <a:cs typeface="ＭＳ Ｐゴシック" pitchFamily="-107" charset="-128"/>
              </a:rPr>
              <a:t>Economic </a:t>
            </a:r>
            <a:r>
              <a:rPr lang="en-US" dirty="0">
                <a:ea typeface="ＭＳ Ｐゴシック" pitchFamily="-107" charset="-128"/>
                <a:cs typeface="ＭＳ Ｐゴシック" pitchFamily="-107" charset="-128"/>
              </a:rPr>
              <a:t>Instability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674" y="1108334"/>
            <a:ext cx="8883751" cy="4296359"/>
          </a:xfrm>
        </p:spPr>
        <p:txBody>
          <a:bodyPr/>
          <a:lstStyle/>
          <a:p>
            <a:pPr marL="231775" indent="-231775"/>
            <a:r>
              <a:rPr lang="en-US" dirty="0">
                <a:solidFill>
                  <a:srgbClr val="32302A"/>
                </a:solidFill>
              </a:rPr>
              <a:t>The multiplier concept also works in reverse – reductions in spending will also be magnified and generate even larger reductions in income.</a:t>
            </a:r>
          </a:p>
          <a:p>
            <a:pPr marL="631825" lvl="1" indent="-231775"/>
            <a:r>
              <a:rPr lang="en-US" sz="2800" dirty="0">
                <a:solidFill>
                  <a:srgbClr val="32302A"/>
                </a:solidFill>
              </a:rPr>
              <a:t>Even a minor disturbance may be amplified into a major disruption because of the multiplier.</a:t>
            </a:r>
          </a:p>
          <a:p>
            <a:pPr marL="231775" indent="-231775"/>
            <a:r>
              <a:rPr lang="en-US" dirty="0">
                <a:solidFill>
                  <a:srgbClr val="32302A"/>
                </a:solidFill>
              </a:rPr>
              <a:t>Keynesians argue that the multiplier concept indicates that market economies have a tendency to fluctuate back and forth between excessive demand that generates an economic boom and deficient demand that leads to recession</a:t>
            </a:r>
            <a:r>
              <a:rPr lang="en-US" dirty="0" smtClean="0">
                <a:solidFill>
                  <a:srgbClr val="32302A"/>
                </a:solidFill>
              </a:rPr>
              <a:t>.</a:t>
            </a:r>
            <a:endParaRPr lang="en-US" dirty="0">
              <a:solidFill>
                <a:srgbClr val="32302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5106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570" y="375928"/>
            <a:ext cx="8904855" cy="914402"/>
          </a:xfrm>
        </p:spPr>
        <p:txBody>
          <a:bodyPr/>
          <a:lstStyle/>
          <a:p>
            <a:r>
              <a:rPr lang="en-US" dirty="0">
                <a:ea typeface="ＭＳ Ｐゴシック" pitchFamily="-107" charset="-128"/>
                <a:cs typeface="ＭＳ Ｐゴシック" pitchFamily="-107" charset="-128"/>
              </a:rPr>
              <a:t>Adding Realism to the Multiplier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674" y="1115066"/>
            <a:ext cx="8883751" cy="5017016"/>
          </a:xfrm>
        </p:spPr>
        <p:txBody>
          <a:bodyPr/>
          <a:lstStyle/>
          <a:p>
            <a:pPr marL="231775" indent="-231775">
              <a:lnSpc>
                <a:spcPts val="3200"/>
              </a:lnSpc>
            </a:pPr>
            <a:r>
              <a:rPr lang="en-US" dirty="0">
                <a:solidFill>
                  <a:srgbClr val="32302A"/>
                </a:solidFill>
              </a:rPr>
              <a:t>In evaluating the importance of the multiplier, </a:t>
            </a:r>
            <a:r>
              <a:rPr lang="en-US" dirty="0" smtClean="0">
                <a:solidFill>
                  <a:srgbClr val="32302A"/>
                </a:solidFill>
              </a:rPr>
              <a:t>remember</a:t>
            </a:r>
            <a:r>
              <a:rPr lang="en-US" dirty="0">
                <a:solidFill>
                  <a:srgbClr val="32302A"/>
                </a:solidFill>
              </a:rPr>
              <a:t>:</a:t>
            </a:r>
          </a:p>
          <a:p>
            <a:pPr marL="631825" lvl="1" indent="-231775">
              <a:lnSpc>
                <a:spcPts val="3200"/>
              </a:lnSpc>
            </a:pPr>
            <a:r>
              <a:rPr lang="en-US" sz="2800" dirty="0">
                <a:solidFill>
                  <a:srgbClr val="32302A"/>
                </a:solidFill>
              </a:rPr>
              <a:t>An increase in government spending will require either higher taxes or additional government borrowing.</a:t>
            </a:r>
          </a:p>
          <a:p>
            <a:pPr marL="1031875" lvl="2" indent="-231775">
              <a:lnSpc>
                <a:spcPts val="3200"/>
              </a:lnSpc>
            </a:pPr>
            <a:r>
              <a:rPr lang="en-US" sz="2800" dirty="0">
                <a:solidFill>
                  <a:srgbClr val="32302A"/>
                </a:solidFill>
              </a:rPr>
              <a:t>This will often generate secondary effects, reducing spending in other areas.</a:t>
            </a:r>
          </a:p>
          <a:p>
            <a:pPr marL="631825" lvl="1" indent="-231775">
              <a:lnSpc>
                <a:spcPts val="3200"/>
              </a:lnSpc>
            </a:pPr>
            <a:r>
              <a:rPr lang="en-US" sz="2800" dirty="0">
                <a:solidFill>
                  <a:srgbClr val="32302A"/>
                </a:solidFill>
              </a:rPr>
              <a:t>It takes time for the multiplier to work.</a:t>
            </a:r>
          </a:p>
          <a:p>
            <a:pPr marL="631825" lvl="1" indent="-231775">
              <a:lnSpc>
                <a:spcPts val="3200"/>
              </a:lnSpc>
            </a:pPr>
            <a:r>
              <a:rPr lang="en-US" sz="2800" dirty="0">
                <a:solidFill>
                  <a:srgbClr val="32302A"/>
                </a:solidFill>
              </a:rPr>
              <a:t>The multiplier effect implies </a:t>
            </a:r>
            <a:r>
              <a:rPr lang="en-US" sz="2800" dirty="0" smtClean="0">
                <a:solidFill>
                  <a:srgbClr val="32302A"/>
                </a:solidFill>
              </a:rPr>
              <a:t>the </a:t>
            </a:r>
            <a:r>
              <a:rPr lang="en-US" sz="2800" dirty="0">
                <a:solidFill>
                  <a:srgbClr val="32302A"/>
                </a:solidFill>
              </a:rPr>
              <a:t>additional spending brings idle resources into production without price changes —</a:t>
            </a:r>
            <a:r>
              <a:rPr lang="en-US" sz="2800" dirty="0" smtClean="0">
                <a:solidFill>
                  <a:srgbClr val="32302A"/>
                </a:solidFill>
              </a:rPr>
              <a:t> unlikely </a:t>
            </a:r>
            <a:r>
              <a:rPr lang="en-US" sz="2800" dirty="0">
                <a:solidFill>
                  <a:srgbClr val="32302A"/>
                </a:solidFill>
              </a:rPr>
              <a:t>to be the case during normal times.</a:t>
            </a:r>
          </a:p>
          <a:p>
            <a:pPr marL="231775" indent="-231775">
              <a:lnSpc>
                <a:spcPts val="3200"/>
              </a:lnSpc>
            </a:pPr>
            <a:r>
              <a:rPr lang="en-US" dirty="0">
                <a:solidFill>
                  <a:srgbClr val="32302A"/>
                </a:solidFill>
              </a:rPr>
              <a:t>During normal times, the demand stimulus </a:t>
            </a:r>
            <a:r>
              <a:rPr lang="en-US" dirty="0" smtClean="0">
                <a:solidFill>
                  <a:srgbClr val="32302A"/>
                </a:solidFill>
              </a:rPr>
              <a:t>effect of </a:t>
            </a:r>
            <a:r>
              <a:rPr lang="en-US" dirty="0">
                <a:solidFill>
                  <a:srgbClr val="32302A"/>
                </a:solidFill>
              </a:rPr>
              <a:t>additional spending is substantially weaker than the multiplier suggests.</a:t>
            </a:r>
          </a:p>
        </p:txBody>
      </p:sp>
    </p:spTree>
    <p:extLst>
      <p:ext uri="{BB962C8B-B14F-4D97-AF65-F5344CB8AC3E}">
        <p14:creationId xmlns:p14="http://schemas.microsoft.com/office/powerpoint/2010/main" val="1662145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570" y="34188"/>
            <a:ext cx="8904855" cy="914402"/>
          </a:xfrm>
        </p:spPr>
        <p:txBody>
          <a:bodyPr/>
          <a:lstStyle/>
          <a:p>
            <a:pPr>
              <a:lnSpc>
                <a:spcPts val="3500"/>
              </a:lnSpc>
            </a:pPr>
            <a:r>
              <a:rPr lang="en-US" dirty="0">
                <a:ea typeface="ＭＳ Ｐゴシック" pitchFamily="-107" charset="-128"/>
                <a:cs typeface="ＭＳ Ｐゴシック" pitchFamily="-107" charset="-128"/>
              </a:rPr>
              <a:t>Keynes and Economic Instability:</a:t>
            </a:r>
            <a:br>
              <a:rPr lang="en-US" dirty="0">
                <a:ea typeface="ＭＳ Ｐゴシック" pitchFamily="-107" charset="-128"/>
                <a:cs typeface="ＭＳ Ｐゴシック" pitchFamily="-107" charset="-128"/>
              </a:rPr>
            </a:br>
            <a:r>
              <a:rPr lang="en-US" dirty="0">
                <a:ea typeface="ＭＳ Ｐゴシック" pitchFamily="-107" charset="-128"/>
                <a:cs typeface="ＭＳ Ｐゴシック" pitchFamily="-107" charset="-128"/>
              </a:rPr>
              <a:t>A 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674" y="1111666"/>
            <a:ext cx="8883751" cy="4114800"/>
          </a:xfrm>
        </p:spPr>
        <p:txBody>
          <a:bodyPr/>
          <a:lstStyle/>
          <a:p>
            <a:pPr marL="231775" indent="-231775"/>
            <a:r>
              <a:rPr lang="en-US" dirty="0">
                <a:solidFill>
                  <a:srgbClr val="32302A"/>
                </a:solidFill>
              </a:rPr>
              <a:t>According to the Keynesian view, fluctuations in total spending (</a:t>
            </a:r>
            <a:r>
              <a:rPr lang="en-US" b="1" i="1" dirty="0">
                <a:solidFill>
                  <a:schemeClr val="accent5">
                    <a:lumMod val="75000"/>
                  </a:schemeClr>
                </a:solidFill>
              </a:rPr>
              <a:t>AD</a:t>
            </a:r>
            <a:r>
              <a:rPr lang="en-US" dirty="0">
                <a:solidFill>
                  <a:srgbClr val="32302A"/>
                </a:solidFill>
              </a:rPr>
              <a:t>) are the major source of economic instability.</a:t>
            </a:r>
          </a:p>
          <a:p>
            <a:pPr marL="231775" indent="-231775"/>
            <a:r>
              <a:rPr lang="en-US" dirty="0">
                <a:solidFill>
                  <a:srgbClr val="32302A"/>
                </a:solidFill>
              </a:rPr>
              <a:t>Keynesians believe that market economies have a tendency to fluctuate between economic booms driven by excessive demand and recessions resulting from insufficient demand.</a:t>
            </a:r>
          </a:p>
          <a:p>
            <a:pPr marL="231775" indent="-231775"/>
            <a:r>
              <a:rPr lang="en-US" dirty="0">
                <a:solidFill>
                  <a:srgbClr val="32302A"/>
                </a:solidFill>
              </a:rPr>
              <a:t>The multiplier principle explains why these fluctuations are magnified.</a:t>
            </a:r>
          </a:p>
        </p:txBody>
      </p:sp>
    </p:spTree>
    <p:extLst>
      <p:ext uri="{BB962C8B-B14F-4D97-AF65-F5344CB8AC3E}">
        <p14:creationId xmlns:p14="http://schemas.microsoft.com/office/powerpoint/2010/main" val="1556067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5042" y="692589"/>
            <a:ext cx="7772400" cy="742188"/>
          </a:xfrm>
        </p:spPr>
        <p:txBody>
          <a:bodyPr anchor="ctr"/>
          <a:lstStyle/>
          <a:p>
            <a:pPr>
              <a:lnSpc>
                <a:spcPts val="4000"/>
              </a:lnSpc>
            </a:pPr>
            <a:r>
              <a:rPr lang="en-US" dirty="0"/>
              <a:t>The Keynesian View</a:t>
            </a:r>
            <a:br>
              <a:rPr lang="en-US" dirty="0"/>
            </a:br>
            <a:r>
              <a:rPr lang="en-US" dirty="0"/>
              <a:t>of Fiscal Policy</a:t>
            </a:r>
          </a:p>
        </p:txBody>
      </p:sp>
    </p:spTree>
    <p:extLst>
      <p:ext uri="{BB962C8B-B14F-4D97-AF65-F5344CB8AC3E}">
        <p14:creationId xmlns:p14="http://schemas.microsoft.com/office/powerpoint/2010/main" val="1934440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53293" y="461108"/>
            <a:ext cx="8229600" cy="118467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5042" y="673924"/>
            <a:ext cx="7772400" cy="742188"/>
          </a:xfrm>
        </p:spPr>
        <p:txBody>
          <a:bodyPr anchor="ctr"/>
          <a:lstStyle/>
          <a:p>
            <a:pPr>
              <a:lnSpc>
                <a:spcPts val="4000"/>
              </a:lnSpc>
            </a:pPr>
            <a:r>
              <a:rPr lang="en-US" dirty="0" smtClean="0"/>
              <a:t>The Great Depression and the </a:t>
            </a:r>
            <a:r>
              <a:rPr lang="en-US" dirty="0" err="1" smtClean="0"/>
              <a:t>Macroadjustment</a:t>
            </a:r>
            <a:r>
              <a:rPr lang="en-US" dirty="0" smtClean="0"/>
              <a:t> Process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3967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569" y="368215"/>
            <a:ext cx="8904855" cy="720110"/>
          </a:xfrm>
        </p:spPr>
        <p:txBody>
          <a:bodyPr/>
          <a:lstStyle/>
          <a:p>
            <a:r>
              <a:rPr lang="en-US" dirty="0"/>
              <a:t>Budget Deficits and Surpluses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675" y="1111848"/>
            <a:ext cx="8883750" cy="3959816"/>
          </a:xfrm>
        </p:spPr>
        <p:txBody>
          <a:bodyPr/>
          <a:lstStyle/>
          <a:p>
            <a:pPr marL="231775" indent="-231775"/>
            <a:r>
              <a:rPr lang="en-US" dirty="0" smtClean="0">
                <a:solidFill>
                  <a:srgbClr val="32302A"/>
                </a:solidFill>
              </a:rPr>
              <a:t>A </a:t>
            </a:r>
            <a:r>
              <a:rPr lang="en-US" b="1" i="1" dirty="0" smtClean="0">
                <a:solidFill>
                  <a:srgbClr val="32302A"/>
                </a:solidFill>
              </a:rPr>
              <a:t>budget deficit</a:t>
            </a:r>
            <a:r>
              <a:rPr lang="en-US" dirty="0">
                <a:solidFill>
                  <a:srgbClr val="32302A"/>
                </a:solidFill>
              </a:rPr>
              <a:t> </a:t>
            </a:r>
            <a:r>
              <a:rPr lang="en-US" dirty="0" smtClean="0">
                <a:solidFill>
                  <a:srgbClr val="32302A"/>
                </a:solidFill>
              </a:rPr>
              <a:t>is present </a:t>
            </a:r>
            <a:r>
              <a:rPr lang="en-US" dirty="0">
                <a:solidFill>
                  <a:srgbClr val="32302A"/>
                </a:solidFill>
              </a:rPr>
              <a:t>when total government spending exceeds total revenue from all sources.</a:t>
            </a:r>
          </a:p>
          <a:p>
            <a:pPr marL="631825" lvl="1" indent="-231775"/>
            <a:r>
              <a:rPr lang="en-US" sz="2800" dirty="0">
                <a:solidFill>
                  <a:srgbClr val="32302A"/>
                </a:solidFill>
              </a:rPr>
              <a:t>When the money supply is constant, deficits must be covered with borrowing.  The U.S. Treasury borrows by issuing bonds.</a:t>
            </a:r>
          </a:p>
          <a:p>
            <a:pPr marL="231775" indent="-231775"/>
            <a:r>
              <a:rPr lang="en-US" dirty="0" smtClean="0">
                <a:solidFill>
                  <a:srgbClr val="32302A"/>
                </a:solidFill>
              </a:rPr>
              <a:t>A </a:t>
            </a:r>
            <a:r>
              <a:rPr lang="en-US" b="1" i="1" dirty="0" smtClean="0">
                <a:solidFill>
                  <a:srgbClr val="32302A"/>
                </a:solidFill>
              </a:rPr>
              <a:t>budget surplus</a:t>
            </a:r>
            <a:r>
              <a:rPr lang="en-US" dirty="0">
                <a:solidFill>
                  <a:srgbClr val="32302A"/>
                </a:solidFill>
              </a:rPr>
              <a:t> </a:t>
            </a:r>
            <a:r>
              <a:rPr lang="en-US" dirty="0" smtClean="0">
                <a:solidFill>
                  <a:srgbClr val="32302A"/>
                </a:solidFill>
              </a:rPr>
              <a:t>is present </a:t>
            </a:r>
            <a:r>
              <a:rPr lang="en-US" dirty="0">
                <a:solidFill>
                  <a:srgbClr val="32302A"/>
                </a:solidFill>
              </a:rPr>
              <a:t>when total government spending </a:t>
            </a:r>
            <a:r>
              <a:rPr lang="en-US" dirty="0" smtClean="0">
                <a:solidFill>
                  <a:srgbClr val="32302A"/>
                </a:solidFill>
              </a:rPr>
              <a:t>is </a:t>
            </a:r>
            <a:r>
              <a:rPr lang="en-US" dirty="0">
                <a:solidFill>
                  <a:srgbClr val="32302A"/>
                </a:solidFill>
              </a:rPr>
              <a:t>greater than total revenue.</a:t>
            </a:r>
          </a:p>
          <a:p>
            <a:pPr marL="631825" lvl="1" indent="-231775"/>
            <a:r>
              <a:rPr lang="en-US" sz="2800" dirty="0">
                <a:solidFill>
                  <a:srgbClr val="32302A"/>
                </a:solidFill>
              </a:rPr>
              <a:t>Surpluses reduce the magnitude of the government’s outstanding debt.</a:t>
            </a:r>
          </a:p>
        </p:txBody>
      </p:sp>
    </p:spTree>
    <p:extLst>
      <p:ext uri="{BB962C8B-B14F-4D97-AF65-F5344CB8AC3E}">
        <p14:creationId xmlns:p14="http://schemas.microsoft.com/office/powerpoint/2010/main" val="1069790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569" y="376616"/>
            <a:ext cx="8904855" cy="720110"/>
          </a:xfrm>
        </p:spPr>
        <p:txBody>
          <a:bodyPr/>
          <a:lstStyle/>
          <a:p>
            <a:r>
              <a:rPr lang="en-US" dirty="0"/>
              <a:t>Budget Deficits and Surpluses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675" y="1110236"/>
            <a:ext cx="8883750" cy="5188951"/>
          </a:xfrm>
        </p:spPr>
        <p:txBody>
          <a:bodyPr/>
          <a:lstStyle/>
          <a:p>
            <a:pPr marL="231775" indent="-231775"/>
            <a:r>
              <a:rPr lang="en-US" dirty="0">
                <a:solidFill>
                  <a:srgbClr val="32302A"/>
                </a:solidFill>
              </a:rPr>
              <a:t>Changes in the size of the federal deficit or surplus are often </a:t>
            </a:r>
            <a:r>
              <a:rPr lang="en-US" dirty="0" smtClean="0">
                <a:solidFill>
                  <a:srgbClr val="32302A"/>
                </a:solidFill>
              </a:rPr>
              <a:t>used </a:t>
            </a:r>
            <a:r>
              <a:rPr lang="en-US" dirty="0">
                <a:solidFill>
                  <a:srgbClr val="32302A"/>
                </a:solidFill>
              </a:rPr>
              <a:t>to gauge whether fiscal policy is stimulating or restraining demand.</a:t>
            </a:r>
          </a:p>
          <a:p>
            <a:pPr marL="231775" indent="-231775"/>
            <a:r>
              <a:rPr lang="en-US" dirty="0">
                <a:solidFill>
                  <a:srgbClr val="32302A"/>
                </a:solidFill>
              </a:rPr>
              <a:t>Changes in the size of the budget deficit or </a:t>
            </a:r>
            <a:br>
              <a:rPr lang="en-US" dirty="0">
                <a:solidFill>
                  <a:srgbClr val="32302A"/>
                </a:solidFill>
              </a:rPr>
            </a:br>
            <a:r>
              <a:rPr lang="en-US" dirty="0">
                <a:solidFill>
                  <a:srgbClr val="32302A"/>
                </a:solidFill>
              </a:rPr>
              <a:t>surplus may arise from either:  </a:t>
            </a:r>
          </a:p>
          <a:p>
            <a:pPr marL="631825" lvl="1" indent="-231775"/>
            <a:r>
              <a:rPr lang="en-US" sz="2800" dirty="0">
                <a:solidFill>
                  <a:srgbClr val="32302A"/>
                </a:solidFill>
              </a:rPr>
              <a:t>a change in cyclical economic conditions </a:t>
            </a:r>
          </a:p>
          <a:p>
            <a:pPr marL="631825" lvl="1" indent="-231775"/>
            <a:r>
              <a:rPr lang="en-US" sz="2800" dirty="0">
                <a:solidFill>
                  <a:srgbClr val="32302A"/>
                </a:solidFill>
              </a:rPr>
              <a:t>a change in discretionary fiscal policy</a:t>
            </a:r>
          </a:p>
          <a:p>
            <a:pPr marL="231775" indent="-231775"/>
            <a:r>
              <a:rPr lang="en-US" dirty="0">
                <a:solidFill>
                  <a:srgbClr val="32302A"/>
                </a:solidFill>
              </a:rPr>
              <a:t>The federal budget is the primary tool of fiscal policy.</a:t>
            </a:r>
          </a:p>
          <a:p>
            <a:pPr marL="231775" indent="-231775"/>
            <a:r>
              <a:rPr lang="en-US" b="1" i="1" dirty="0">
                <a:solidFill>
                  <a:srgbClr val="32302A"/>
                </a:solidFill>
              </a:rPr>
              <a:t>Discretionary changes </a:t>
            </a:r>
            <a:r>
              <a:rPr lang="en-US" dirty="0">
                <a:solidFill>
                  <a:srgbClr val="32302A"/>
                </a:solidFill>
              </a:rPr>
              <a:t>in fiscal policy: </a:t>
            </a:r>
            <a:r>
              <a:rPr lang="en-US" dirty="0" smtClean="0">
                <a:solidFill>
                  <a:srgbClr val="32302A"/>
                </a:solidFill>
              </a:rPr>
              <a:t/>
            </a:r>
            <a:br>
              <a:rPr lang="en-US" dirty="0" smtClean="0">
                <a:solidFill>
                  <a:srgbClr val="32302A"/>
                </a:solidFill>
              </a:rPr>
            </a:br>
            <a:r>
              <a:rPr lang="en-US" dirty="0" smtClean="0">
                <a:solidFill>
                  <a:srgbClr val="32302A"/>
                </a:solidFill>
              </a:rPr>
              <a:t>deliberate </a:t>
            </a:r>
            <a:r>
              <a:rPr lang="en-US" dirty="0">
                <a:solidFill>
                  <a:srgbClr val="32302A"/>
                </a:solidFill>
              </a:rPr>
              <a:t>changes in government spending and/or taxes designed to affect the size of </a:t>
            </a:r>
            <a:r>
              <a:rPr lang="en-US" dirty="0" smtClean="0">
                <a:solidFill>
                  <a:srgbClr val="32302A"/>
                </a:solidFill>
              </a:rPr>
              <a:t>the </a:t>
            </a:r>
            <a:r>
              <a:rPr lang="en-US" dirty="0">
                <a:solidFill>
                  <a:srgbClr val="32302A"/>
                </a:solidFill>
              </a:rPr>
              <a:t>budget deficit or surplus.</a:t>
            </a:r>
          </a:p>
        </p:txBody>
      </p:sp>
    </p:spTree>
    <p:extLst>
      <p:ext uri="{BB962C8B-B14F-4D97-AF65-F5344CB8AC3E}">
        <p14:creationId xmlns:p14="http://schemas.microsoft.com/office/powerpoint/2010/main" val="276333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53293" y="414218"/>
            <a:ext cx="8229600" cy="118467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5042" y="652059"/>
            <a:ext cx="7772400" cy="742188"/>
          </a:xfrm>
        </p:spPr>
        <p:txBody>
          <a:bodyPr anchor="ctr"/>
          <a:lstStyle/>
          <a:p>
            <a:pPr>
              <a:lnSpc>
                <a:spcPts val="4000"/>
              </a:lnSpc>
            </a:pPr>
            <a:r>
              <a:rPr lang="en-US" dirty="0" smtClean="0"/>
              <a:t>Fiscal Policy and the Good News of Keynesian Economics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925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569" y="34546"/>
            <a:ext cx="8904855" cy="1048224"/>
          </a:xfrm>
        </p:spPr>
        <p:txBody>
          <a:bodyPr/>
          <a:lstStyle/>
          <a:p>
            <a:pPr>
              <a:lnSpc>
                <a:spcPts val="3500"/>
              </a:lnSpc>
            </a:pPr>
            <a:r>
              <a:rPr lang="en-US" dirty="0"/>
              <a:t>Fiscal Policy and the Good News </a:t>
            </a:r>
            <a:br>
              <a:rPr lang="en-US" dirty="0"/>
            </a:br>
            <a:r>
              <a:rPr lang="en-US" dirty="0"/>
              <a:t>of Keynesian Economics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675" y="1112376"/>
            <a:ext cx="8883750" cy="4486758"/>
          </a:xfrm>
        </p:spPr>
        <p:txBody>
          <a:bodyPr/>
          <a:lstStyle/>
          <a:p>
            <a:pPr marL="231775" indent="-231775"/>
            <a:r>
              <a:rPr lang="en-US" sz="2700" dirty="0" smtClean="0">
                <a:solidFill>
                  <a:srgbClr val="32302A"/>
                </a:solidFill>
              </a:rPr>
              <a:t>Keynesian theory highlights the potential of fiscal policy </a:t>
            </a:r>
            <a:br>
              <a:rPr lang="en-US" sz="2700" dirty="0" smtClean="0">
                <a:solidFill>
                  <a:srgbClr val="32302A"/>
                </a:solidFill>
              </a:rPr>
            </a:br>
            <a:r>
              <a:rPr lang="en-US" sz="2700" dirty="0" smtClean="0">
                <a:solidFill>
                  <a:srgbClr val="32302A"/>
                </a:solidFill>
              </a:rPr>
              <a:t>as a tool capable of reducing fluctuations in </a:t>
            </a:r>
            <a:r>
              <a:rPr lang="en-US" sz="2700" b="1" i="1" dirty="0" smtClean="0">
                <a:solidFill>
                  <a:schemeClr val="accent5">
                    <a:lumMod val="75000"/>
                  </a:schemeClr>
                </a:solidFill>
              </a:rPr>
              <a:t>AD</a:t>
            </a:r>
            <a:r>
              <a:rPr lang="en-US" sz="2700" dirty="0" smtClean="0">
                <a:solidFill>
                  <a:srgbClr val="32302A"/>
                </a:solidFill>
              </a:rPr>
              <a:t>.</a:t>
            </a:r>
          </a:p>
          <a:p>
            <a:pPr marL="231775" indent="-231775"/>
            <a:r>
              <a:rPr lang="en-US" sz="2700" dirty="0" smtClean="0">
                <a:solidFill>
                  <a:srgbClr val="32302A"/>
                </a:solidFill>
              </a:rPr>
              <a:t>Prior </a:t>
            </a:r>
            <a:r>
              <a:rPr lang="en-US" sz="2700" dirty="0">
                <a:solidFill>
                  <a:srgbClr val="32302A"/>
                </a:solidFill>
              </a:rPr>
              <a:t>to the Great Depression, </a:t>
            </a:r>
            <a:r>
              <a:rPr lang="en-US" sz="2700" dirty="0" smtClean="0">
                <a:solidFill>
                  <a:srgbClr val="32302A"/>
                </a:solidFill>
              </a:rPr>
              <a:t>most believed </a:t>
            </a:r>
            <a:r>
              <a:rPr lang="en-US" sz="2700" dirty="0">
                <a:solidFill>
                  <a:srgbClr val="32302A"/>
                </a:solidFill>
              </a:rPr>
              <a:t>that </a:t>
            </a:r>
            <a:r>
              <a:rPr lang="en-US" sz="2700" dirty="0" smtClean="0">
                <a:solidFill>
                  <a:srgbClr val="32302A"/>
                </a:solidFill>
              </a:rPr>
              <a:t>the government </a:t>
            </a:r>
            <a:r>
              <a:rPr lang="en-US" sz="2700" dirty="0">
                <a:solidFill>
                  <a:srgbClr val="32302A"/>
                </a:solidFill>
              </a:rPr>
              <a:t>should balance its budget.  Keynesians challenged this view.</a:t>
            </a:r>
          </a:p>
          <a:p>
            <a:pPr marL="631825" lvl="1" indent="-231775"/>
            <a:r>
              <a:rPr lang="en-US" sz="2700" dirty="0">
                <a:solidFill>
                  <a:srgbClr val="32302A"/>
                </a:solidFill>
              </a:rPr>
              <a:t>Rather than balancing the budget annually, Keynesians </a:t>
            </a:r>
            <a:r>
              <a:rPr lang="en-US" sz="2700" dirty="0" smtClean="0">
                <a:solidFill>
                  <a:srgbClr val="32302A"/>
                </a:solidFill>
              </a:rPr>
              <a:t/>
            </a:r>
            <a:br>
              <a:rPr lang="en-US" sz="2700" dirty="0" smtClean="0">
                <a:solidFill>
                  <a:srgbClr val="32302A"/>
                </a:solidFill>
              </a:rPr>
            </a:br>
            <a:r>
              <a:rPr lang="en-US" sz="2700" dirty="0" smtClean="0">
                <a:solidFill>
                  <a:srgbClr val="32302A"/>
                </a:solidFill>
              </a:rPr>
              <a:t>argue </a:t>
            </a:r>
            <a:r>
              <a:rPr lang="en-US" sz="2700" dirty="0">
                <a:solidFill>
                  <a:srgbClr val="32302A"/>
                </a:solidFill>
              </a:rPr>
              <a:t>that </a:t>
            </a:r>
            <a:r>
              <a:rPr lang="en-US" sz="2700" b="1" i="1" dirty="0">
                <a:solidFill>
                  <a:srgbClr val="32302A"/>
                </a:solidFill>
              </a:rPr>
              <a:t>counter-cyclical policy </a:t>
            </a:r>
            <a:r>
              <a:rPr lang="en-US" sz="2700" dirty="0">
                <a:solidFill>
                  <a:srgbClr val="32302A"/>
                </a:solidFill>
              </a:rPr>
              <a:t>should be used to </a:t>
            </a:r>
            <a:r>
              <a:rPr lang="en-US" sz="2700" dirty="0" smtClean="0">
                <a:solidFill>
                  <a:srgbClr val="32302A"/>
                </a:solidFill>
              </a:rPr>
              <a:t/>
            </a:r>
            <a:br>
              <a:rPr lang="en-US" sz="2700" dirty="0" smtClean="0">
                <a:solidFill>
                  <a:srgbClr val="32302A"/>
                </a:solidFill>
              </a:rPr>
            </a:br>
            <a:r>
              <a:rPr lang="en-US" sz="2700" dirty="0" smtClean="0">
                <a:solidFill>
                  <a:srgbClr val="32302A"/>
                </a:solidFill>
              </a:rPr>
              <a:t>offset fluctuations </a:t>
            </a:r>
            <a:r>
              <a:rPr lang="en-US" sz="2700" dirty="0">
                <a:solidFill>
                  <a:srgbClr val="32302A"/>
                </a:solidFill>
              </a:rPr>
              <a:t>in </a:t>
            </a:r>
            <a:r>
              <a:rPr lang="en-US" sz="2700" b="1" i="1" dirty="0">
                <a:solidFill>
                  <a:schemeClr val="accent5">
                    <a:lumMod val="75000"/>
                  </a:schemeClr>
                </a:solidFill>
              </a:rPr>
              <a:t>AD</a:t>
            </a:r>
            <a:r>
              <a:rPr lang="en-US" sz="2700" dirty="0">
                <a:solidFill>
                  <a:srgbClr val="32302A"/>
                </a:solidFill>
              </a:rPr>
              <a:t>.</a:t>
            </a:r>
          </a:p>
          <a:p>
            <a:pPr marL="631825" lvl="1" indent="-231775"/>
            <a:r>
              <a:rPr lang="en-US" sz="2700" dirty="0">
                <a:solidFill>
                  <a:srgbClr val="32302A"/>
                </a:solidFill>
              </a:rPr>
              <a:t>This implies that the government </a:t>
            </a:r>
            <a:r>
              <a:rPr lang="en-US" sz="2700" dirty="0" smtClean="0">
                <a:solidFill>
                  <a:srgbClr val="32302A"/>
                </a:solidFill>
              </a:rPr>
              <a:t>should plan </a:t>
            </a:r>
            <a:r>
              <a:rPr lang="en-US" sz="2700" dirty="0">
                <a:solidFill>
                  <a:srgbClr val="32302A"/>
                </a:solidFill>
              </a:rPr>
              <a:t>budget deficits when the economy is weak and budget surpluses when strong demand threatens to cause inflation.</a:t>
            </a:r>
          </a:p>
        </p:txBody>
      </p:sp>
    </p:spTree>
    <p:extLst>
      <p:ext uri="{BB962C8B-B14F-4D97-AF65-F5344CB8AC3E}">
        <p14:creationId xmlns:p14="http://schemas.microsoft.com/office/powerpoint/2010/main" val="3118673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569" y="367397"/>
            <a:ext cx="8904855" cy="891152"/>
          </a:xfrm>
        </p:spPr>
        <p:txBody>
          <a:bodyPr/>
          <a:lstStyle/>
          <a:p>
            <a:r>
              <a:rPr lang="en-US" dirty="0"/>
              <a:t>Keynesian Policy </a:t>
            </a:r>
            <a:r>
              <a:rPr lang="en-US" dirty="0" smtClean="0"/>
              <a:t>to </a:t>
            </a:r>
            <a:r>
              <a:rPr lang="en-US" dirty="0"/>
              <a:t>Combat Recession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675" y="1112376"/>
            <a:ext cx="8883750" cy="2513962"/>
          </a:xfrm>
        </p:spPr>
        <p:txBody>
          <a:bodyPr/>
          <a:lstStyle/>
          <a:p>
            <a:pPr marL="231775" indent="-231775"/>
            <a:r>
              <a:rPr lang="en-US" dirty="0">
                <a:solidFill>
                  <a:srgbClr val="32302A"/>
                </a:solidFill>
              </a:rPr>
              <a:t>When an economy is operating below its potential output, the Keynesian </a:t>
            </a:r>
            <a:r>
              <a:rPr lang="en-US" dirty="0" smtClean="0">
                <a:solidFill>
                  <a:srgbClr val="32302A"/>
                </a:solidFill>
              </a:rPr>
              <a:t>economic model </a:t>
            </a:r>
            <a:r>
              <a:rPr lang="en-US" dirty="0">
                <a:solidFill>
                  <a:srgbClr val="32302A"/>
                </a:solidFill>
              </a:rPr>
              <a:t>suggests that fiscal policy should be more expansionary.</a:t>
            </a:r>
          </a:p>
          <a:p>
            <a:pPr marL="631825" lvl="1" indent="-231775"/>
            <a:r>
              <a:rPr lang="en-US" sz="2800" dirty="0">
                <a:solidFill>
                  <a:srgbClr val="32302A"/>
                </a:solidFill>
              </a:rPr>
              <a:t>increase in government purchases </a:t>
            </a:r>
            <a:r>
              <a:rPr lang="en-US" sz="2800" dirty="0" smtClean="0">
                <a:solidFill>
                  <a:srgbClr val="32302A"/>
                </a:solidFill>
              </a:rPr>
              <a:t>of </a:t>
            </a:r>
            <a:r>
              <a:rPr lang="en-US" sz="2800" dirty="0">
                <a:solidFill>
                  <a:srgbClr val="32302A"/>
                </a:solidFill>
              </a:rPr>
              <a:t>goods &amp; services</a:t>
            </a:r>
          </a:p>
          <a:p>
            <a:pPr marL="631825" lvl="1" indent="-231775"/>
            <a:r>
              <a:rPr lang="en-US" sz="2800" dirty="0">
                <a:solidFill>
                  <a:srgbClr val="32302A"/>
                </a:solidFill>
              </a:rPr>
              <a:t>or reduction in taxes</a:t>
            </a:r>
          </a:p>
        </p:txBody>
      </p:sp>
    </p:spTree>
    <p:extLst>
      <p:ext uri="{BB962C8B-B14F-4D97-AF65-F5344CB8AC3E}">
        <p14:creationId xmlns:p14="http://schemas.microsoft.com/office/powerpoint/2010/main" val="1355239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4103755" y="1601523"/>
            <a:ext cx="4833370" cy="3893727"/>
          </a:xfrm>
          <a:prstGeom prst="roundRect">
            <a:avLst>
              <a:gd name="adj" fmla="val 359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569" y="367787"/>
            <a:ext cx="8904855" cy="596684"/>
          </a:xfrm>
        </p:spPr>
        <p:txBody>
          <a:bodyPr/>
          <a:lstStyle/>
          <a:p>
            <a:r>
              <a:rPr lang="en-US" dirty="0"/>
              <a:t>Expansionary Fiscal Policy</a:t>
            </a:r>
          </a:p>
        </p:txBody>
      </p:sp>
      <p:sp>
        <p:nvSpPr>
          <p:cNvPr id="61" name="Text Box 10"/>
          <p:cNvSpPr txBox="1">
            <a:spLocks noChangeArrowheads="1"/>
          </p:cNvSpPr>
          <p:nvPr/>
        </p:nvSpPr>
        <p:spPr bwMode="auto">
          <a:xfrm>
            <a:off x="73111" y="1474904"/>
            <a:ext cx="4080183" cy="1486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115888" indent="-115888"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en-US" sz="2200" dirty="0">
                <a:latin typeface="+mj-lt"/>
                <a:cs typeface="Times New Roman" pitchFamily="18" charset="0"/>
              </a:rPr>
              <a:t>At </a:t>
            </a:r>
            <a:r>
              <a:rPr lang="en-US" sz="2200" b="1" i="1" dirty="0">
                <a:latin typeface="+mj-lt"/>
                <a:cs typeface="Times New Roman" pitchFamily="18" charset="0"/>
              </a:rPr>
              <a:t>e</a:t>
            </a:r>
            <a:r>
              <a:rPr lang="en-US" sz="2200" b="1" i="1" baseline="-25000" dirty="0">
                <a:latin typeface="+mj-lt"/>
                <a:cs typeface="Times New Roman" pitchFamily="18" charset="0"/>
              </a:rPr>
              <a:t>1</a:t>
            </a:r>
            <a:r>
              <a:rPr lang="en-US" sz="2200" dirty="0">
                <a:latin typeface="+mj-lt"/>
                <a:cs typeface="Times New Roman" pitchFamily="18" charset="0"/>
              </a:rPr>
              <a:t> (</a:t>
            </a:r>
            <a:r>
              <a:rPr lang="en-US" sz="2200" b="1" i="1" dirty="0">
                <a:latin typeface="+mj-lt"/>
                <a:cs typeface="Times New Roman" pitchFamily="18" charset="0"/>
              </a:rPr>
              <a:t>Y</a:t>
            </a:r>
            <a:r>
              <a:rPr lang="en-US" sz="2200" b="1" i="1" baseline="-25000" dirty="0">
                <a:latin typeface="+mj-lt"/>
                <a:cs typeface="Times New Roman" pitchFamily="18" charset="0"/>
              </a:rPr>
              <a:t>1</a:t>
            </a:r>
            <a:r>
              <a:rPr lang="en-US" sz="2200" dirty="0">
                <a:latin typeface="+mj-lt"/>
                <a:cs typeface="Times New Roman" pitchFamily="18" charset="0"/>
              </a:rPr>
              <a:t>), the economy is below </a:t>
            </a:r>
            <a:r>
              <a:rPr lang="en-US" sz="2200" dirty="0" smtClean="0">
                <a:latin typeface="+mj-lt"/>
                <a:cs typeface="Times New Roman" pitchFamily="18" charset="0"/>
              </a:rPr>
              <a:t/>
            </a:r>
            <a:br>
              <a:rPr lang="en-US" sz="2200" dirty="0" smtClean="0">
                <a:latin typeface="+mj-lt"/>
                <a:cs typeface="Times New Roman" pitchFamily="18" charset="0"/>
              </a:rPr>
            </a:br>
            <a:r>
              <a:rPr lang="en-US" sz="2200" dirty="0" smtClean="0">
                <a:latin typeface="+mj-lt"/>
                <a:cs typeface="Times New Roman" pitchFamily="18" charset="0"/>
              </a:rPr>
              <a:t>its </a:t>
            </a:r>
            <a:r>
              <a:rPr lang="en-US" sz="2200" dirty="0">
                <a:latin typeface="+mj-lt"/>
                <a:cs typeface="Times New Roman" pitchFamily="18" charset="0"/>
              </a:rPr>
              <a:t>potential capacity </a:t>
            </a:r>
            <a:r>
              <a:rPr lang="en-US" sz="2200" b="1" i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Y</a:t>
            </a:r>
            <a:r>
              <a:rPr lang="en-US" sz="2200" b="1" i="1" baseline="-25000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F</a:t>
            </a:r>
            <a:r>
              <a:rPr lang="en-US" sz="2200" dirty="0">
                <a:latin typeface="+mj-lt"/>
                <a:cs typeface="Times New Roman" pitchFamily="18" charset="0"/>
              </a:rPr>
              <a:t> .  </a:t>
            </a:r>
            <a:endParaRPr lang="en-US" sz="2200" dirty="0" smtClean="0">
              <a:latin typeface="+mj-lt"/>
              <a:cs typeface="Times New Roman" pitchFamily="18" charset="0"/>
            </a:endParaRPr>
          </a:p>
          <a:p>
            <a:pPr marL="115888" indent="-115888"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en-US" sz="2200" dirty="0" smtClean="0">
                <a:latin typeface="+mj-lt"/>
                <a:cs typeface="Times New Roman" pitchFamily="18" charset="0"/>
              </a:rPr>
              <a:t>There </a:t>
            </a:r>
            <a:r>
              <a:rPr lang="en-US" sz="2200" dirty="0">
                <a:latin typeface="+mj-lt"/>
                <a:cs typeface="Times New Roman" pitchFamily="18" charset="0"/>
              </a:rPr>
              <a:t>are 2 routes to long-run </a:t>
            </a:r>
            <a:r>
              <a:rPr lang="en-US" sz="2200" dirty="0" smtClean="0">
                <a:latin typeface="+mj-lt"/>
                <a:cs typeface="Times New Roman" pitchFamily="18" charset="0"/>
              </a:rPr>
              <a:t/>
            </a:r>
            <a:br>
              <a:rPr lang="en-US" sz="2200" dirty="0" smtClean="0">
                <a:latin typeface="+mj-lt"/>
                <a:cs typeface="Times New Roman" pitchFamily="18" charset="0"/>
              </a:rPr>
            </a:br>
            <a:r>
              <a:rPr lang="en-US" sz="2200" dirty="0" smtClean="0">
                <a:latin typeface="+mj-lt"/>
                <a:cs typeface="Times New Roman" pitchFamily="18" charset="0"/>
              </a:rPr>
              <a:t>full-employment </a:t>
            </a:r>
            <a:r>
              <a:rPr lang="en-US" sz="2200" dirty="0">
                <a:latin typeface="+mj-lt"/>
                <a:cs typeface="Times New Roman" pitchFamily="18" charset="0"/>
              </a:rPr>
              <a:t>equilibrium</a:t>
            </a:r>
            <a:r>
              <a:rPr lang="en-US" sz="2200" dirty="0" smtClean="0">
                <a:latin typeface="+mj-lt"/>
                <a:cs typeface="Times New Roman" pitchFamily="18" charset="0"/>
              </a:rPr>
              <a:t>:</a:t>
            </a:r>
          </a:p>
        </p:txBody>
      </p:sp>
      <p:sp>
        <p:nvSpPr>
          <p:cNvPr id="47" name="Line 5"/>
          <p:cNvSpPr>
            <a:spLocks noChangeAspect="1" noChangeShapeType="1"/>
          </p:cNvSpPr>
          <p:nvPr/>
        </p:nvSpPr>
        <p:spPr bwMode="auto">
          <a:xfrm>
            <a:off x="4659865" y="5147261"/>
            <a:ext cx="28289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1600">
              <a:latin typeface="+mj-lt"/>
              <a:cs typeface="Times New Roman" pitchFamily="18" charset="0"/>
            </a:endParaRPr>
          </a:p>
        </p:txBody>
      </p:sp>
      <p:sp>
        <p:nvSpPr>
          <p:cNvPr id="48" name="Rectangle 6"/>
          <p:cNvSpPr>
            <a:spLocks noChangeAspect="1" noChangeArrowheads="1"/>
          </p:cNvSpPr>
          <p:nvPr/>
        </p:nvSpPr>
        <p:spPr bwMode="auto">
          <a:xfrm>
            <a:off x="7470938" y="5072386"/>
            <a:ext cx="135293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ctr">
              <a:lnSpc>
                <a:spcPct val="80000"/>
              </a:lnSpc>
            </a:pPr>
            <a:r>
              <a:rPr kumimoji="0" lang="en-US" sz="1400" b="0">
                <a:solidFill>
                  <a:srgbClr val="000000"/>
                </a:solidFill>
                <a:latin typeface="+mj-lt"/>
                <a:cs typeface="Times New Roman" pitchFamily="18" charset="0"/>
              </a:rPr>
              <a:t> Goods &amp; Services</a:t>
            </a:r>
            <a:r>
              <a:rPr kumimoji="0" lang="en-US" sz="1100" b="0">
                <a:solidFill>
                  <a:srgbClr val="000000"/>
                </a:solidFill>
                <a:latin typeface="+mj-lt"/>
                <a:cs typeface="Times New Roman" pitchFamily="18" charset="0"/>
              </a:rPr>
              <a:t/>
            </a:r>
            <a:br>
              <a:rPr kumimoji="0" lang="en-US" sz="1100" b="0">
                <a:solidFill>
                  <a:srgbClr val="000000"/>
                </a:solidFill>
                <a:latin typeface="+mj-lt"/>
                <a:cs typeface="Times New Roman" pitchFamily="18" charset="0"/>
              </a:rPr>
            </a:br>
            <a:r>
              <a:rPr kumimoji="0" lang="en-US" sz="1100" i="1">
                <a:solidFill>
                  <a:srgbClr val="000000"/>
                </a:solidFill>
                <a:latin typeface="+mj-lt"/>
                <a:cs typeface="Times New Roman" pitchFamily="18" charset="0"/>
              </a:rPr>
              <a:t>(real GDP)</a:t>
            </a:r>
            <a:endParaRPr kumimoji="0" lang="en-US" i="1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49" name="Text Box 7"/>
          <p:cNvSpPr txBox="1">
            <a:spLocks noChangeAspect="1" noChangeArrowheads="1"/>
          </p:cNvSpPr>
          <p:nvPr/>
        </p:nvSpPr>
        <p:spPr bwMode="auto">
          <a:xfrm>
            <a:off x="4174090" y="1724864"/>
            <a:ext cx="560346" cy="393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70000"/>
              </a:lnSpc>
            </a:pPr>
            <a:r>
              <a:rPr kumimoji="0" lang="en-US" sz="1400" b="0">
                <a:solidFill>
                  <a:srgbClr val="000000"/>
                </a:solidFill>
                <a:latin typeface="+mj-lt"/>
                <a:cs typeface="Times New Roman" pitchFamily="18" charset="0"/>
              </a:rPr>
              <a:t>Price</a:t>
            </a:r>
            <a:br>
              <a:rPr kumimoji="0" lang="en-US" sz="1400" b="0">
                <a:solidFill>
                  <a:srgbClr val="000000"/>
                </a:solidFill>
                <a:latin typeface="+mj-lt"/>
                <a:cs typeface="Times New Roman" pitchFamily="18" charset="0"/>
              </a:rPr>
            </a:br>
            <a:r>
              <a:rPr kumimoji="0" lang="en-US" sz="1400" b="0">
                <a:solidFill>
                  <a:srgbClr val="000000"/>
                </a:solidFill>
                <a:latin typeface="+mj-lt"/>
                <a:cs typeface="Times New Roman" pitchFamily="18" charset="0"/>
              </a:rPr>
              <a:t>Level</a:t>
            </a:r>
            <a:endParaRPr kumimoji="0" lang="en-US" sz="1400" b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50" name="Line 8"/>
          <p:cNvSpPr>
            <a:spLocks noChangeAspect="1" noChangeShapeType="1"/>
          </p:cNvSpPr>
          <p:nvPr/>
        </p:nvSpPr>
        <p:spPr bwMode="auto">
          <a:xfrm>
            <a:off x="4659865" y="2117354"/>
            <a:ext cx="0" cy="3035854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1600">
              <a:latin typeface="+mj-lt"/>
              <a:cs typeface="Times New Roman" pitchFamily="18" charset="0"/>
            </a:endParaRPr>
          </a:p>
        </p:txBody>
      </p:sp>
      <p:sp>
        <p:nvSpPr>
          <p:cNvPr id="39" name="Text Box 10"/>
          <p:cNvSpPr txBox="1">
            <a:spLocks noChangeArrowheads="1"/>
          </p:cNvSpPr>
          <p:nvPr/>
        </p:nvSpPr>
        <p:spPr bwMode="auto">
          <a:xfrm>
            <a:off x="248758" y="2897937"/>
            <a:ext cx="3879315" cy="2704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115888" indent="-115888"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en-US" sz="2200" dirty="0">
                <a:latin typeface="+mj-lt"/>
                <a:cs typeface="Times New Roman" pitchFamily="18" charset="0"/>
              </a:rPr>
              <a:t>Rely on lower resource prices </a:t>
            </a:r>
            <a:r>
              <a:rPr lang="en-US" sz="2200" dirty="0" smtClean="0">
                <a:latin typeface="+mj-lt"/>
                <a:cs typeface="Times New Roman" pitchFamily="18" charset="0"/>
              </a:rPr>
              <a:t>to </a:t>
            </a:r>
            <a:r>
              <a:rPr lang="en-US" sz="2200" dirty="0">
                <a:latin typeface="+mj-lt"/>
                <a:cs typeface="Times New Roman" pitchFamily="18" charset="0"/>
              </a:rPr>
              <a:t>reduce costs and increase supply </a:t>
            </a:r>
            <a:r>
              <a:rPr lang="en-US" sz="2200" dirty="0" smtClean="0">
                <a:latin typeface="+mj-lt"/>
                <a:cs typeface="Times New Roman" pitchFamily="18" charset="0"/>
              </a:rPr>
              <a:t>to </a:t>
            </a:r>
            <a:r>
              <a:rPr lang="en-US" sz="2200" b="1" i="1" dirty="0">
                <a:solidFill>
                  <a:schemeClr val="accent3">
                    <a:lumMod val="75000"/>
                  </a:schemeClr>
                </a:solidFill>
                <a:latin typeface="+mj-lt"/>
                <a:cs typeface="Times New Roman" pitchFamily="18" charset="0"/>
              </a:rPr>
              <a:t>SRAS</a:t>
            </a:r>
            <a:r>
              <a:rPr lang="en-US" sz="2200" b="1" i="1" baseline="-25000" dirty="0">
                <a:solidFill>
                  <a:schemeClr val="accent3">
                    <a:lumMod val="75000"/>
                  </a:schemeClr>
                </a:solidFill>
                <a:latin typeface="+mj-lt"/>
                <a:cs typeface="Times New Roman" pitchFamily="18" charset="0"/>
              </a:rPr>
              <a:t>2</a:t>
            </a:r>
            <a:r>
              <a:rPr lang="en-US" sz="2200" dirty="0">
                <a:latin typeface="+mj-lt"/>
                <a:cs typeface="Times New Roman" pitchFamily="18" charset="0"/>
              </a:rPr>
              <a:t>, restoring equilibrium </a:t>
            </a:r>
            <a:r>
              <a:rPr lang="en-US" sz="2200" dirty="0" smtClean="0">
                <a:latin typeface="+mj-lt"/>
                <a:cs typeface="Times New Roman" pitchFamily="18" charset="0"/>
              </a:rPr>
              <a:t>at </a:t>
            </a:r>
            <a:r>
              <a:rPr lang="en-US" sz="2200" b="1" i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Y</a:t>
            </a:r>
            <a:r>
              <a:rPr lang="en-US" sz="2200" b="1" i="1" baseline="-25000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F</a:t>
            </a:r>
            <a:r>
              <a:rPr lang="en-US" sz="2200" dirty="0" smtClean="0">
                <a:latin typeface="+mj-lt"/>
                <a:cs typeface="Times New Roman" pitchFamily="18" charset="0"/>
              </a:rPr>
              <a:t> </a:t>
            </a:r>
            <a:r>
              <a:rPr lang="en-US" sz="2200" dirty="0">
                <a:latin typeface="+mj-lt"/>
                <a:cs typeface="Times New Roman" pitchFamily="18" charset="0"/>
              </a:rPr>
              <a:t>(</a:t>
            </a:r>
            <a:r>
              <a:rPr lang="en-US" sz="2200" b="1" i="1" dirty="0">
                <a:latin typeface="+mj-lt"/>
                <a:cs typeface="Times New Roman" pitchFamily="18" charset="0"/>
              </a:rPr>
              <a:t>E3</a:t>
            </a:r>
            <a:r>
              <a:rPr lang="en-US" sz="2200" dirty="0" smtClean="0">
                <a:latin typeface="+mj-lt"/>
                <a:cs typeface="Times New Roman" pitchFamily="18" charset="0"/>
              </a:rPr>
              <a:t>).</a:t>
            </a:r>
          </a:p>
          <a:p>
            <a:pPr marL="115888" indent="-115888"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en-US" sz="2200" dirty="0" smtClean="0">
                <a:latin typeface="+mj-lt"/>
                <a:cs typeface="Times New Roman" pitchFamily="18" charset="0"/>
              </a:rPr>
              <a:t>Alternatively, expansionary fiscal policy could stimulate </a:t>
            </a:r>
            <a:r>
              <a:rPr lang="en-US" sz="2200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cs typeface="Times New Roman" pitchFamily="18" charset="0"/>
              </a:rPr>
              <a:t>AD </a:t>
            </a:r>
            <a:r>
              <a:rPr lang="en-US" sz="2200" dirty="0" smtClean="0">
                <a:latin typeface="+mj-lt"/>
                <a:cs typeface="Times New Roman" pitchFamily="18" charset="0"/>
              </a:rPr>
              <a:t>(shift to </a:t>
            </a:r>
            <a:r>
              <a:rPr lang="en-US" sz="2200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cs typeface="Times New Roman" pitchFamily="18" charset="0"/>
              </a:rPr>
              <a:t>AD</a:t>
            </a:r>
            <a:r>
              <a:rPr lang="en-US" sz="2200" b="1" i="1" baseline="-25000" dirty="0" smtClean="0">
                <a:solidFill>
                  <a:schemeClr val="accent5">
                    <a:lumMod val="75000"/>
                  </a:schemeClr>
                </a:solidFill>
                <a:latin typeface="+mj-lt"/>
                <a:cs typeface="Times New Roman" pitchFamily="18" charset="0"/>
              </a:rPr>
              <a:t>2</a:t>
            </a:r>
            <a:r>
              <a:rPr lang="en-US" sz="2200" dirty="0" smtClean="0">
                <a:latin typeface="+mj-lt"/>
                <a:cs typeface="Times New Roman" pitchFamily="18" charset="0"/>
              </a:rPr>
              <a:t>) and direct the economy back to </a:t>
            </a:r>
            <a:r>
              <a:rPr lang="en-US" sz="2200" b="1" i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Y</a:t>
            </a:r>
            <a:r>
              <a:rPr lang="en-US" sz="2200" b="1" i="1" baseline="-25000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F</a:t>
            </a:r>
            <a:r>
              <a:rPr lang="en-US" sz="2200" dirty="0" smtClean="0">
                <a:latin typeface="+mj-lt"/>
                <a:cs typeface="Times New Roman" pitchFamily="18" charset="0"/>
              </a:rPr>
              <a:t> (</a:t>
            </a:r>
            <a:r>
              <a:rPr lang="en-US" sz="2200" b="1" i="1" dirty="0" smtClean="0">
                <a:latin typeface="+mj-lt"/>
                <a:cs typeface="Times New Roman" pitchFamily="18" charset="0"/>
              </a:rPr>
              <a:t>E2</a:t>
            </a:r>
            <a:r>
              <a:rPr lang="en-US" sz="2200" dirty="0" smtClean="0">
                <a:latin typeface="+mj-lt"/>
                <a:cs typeface="Times New Roman" pitchFamily="18" charset="0"/>
              </a:rPr>
              <a:t>). </a:t>
            </a:r>
            <a:endParaRPr lang="en-US" sz="2200" dirty="0">
              <a:latin typeface="+mj-lt"/>
              <a:cs typeface="Times New Roman" pitchFamily="18" charset="0"/>
            </a:endParaRPr>
          </a:p>
        </p:txBody>
      </p:sp>
      <p:sp>
        <p:nvSpPr>
          <p:cNvPr id="40" name="Line 12"/>
          <p:cNvSpPr>
            <a:spLocks noChangeShapeType="1"/>
          </p:cNvSpPr>
          <p:nvPr/>
        </p:nvSpPr>
        <p:spPr bwMode="auto">
          <a:xfrm>
            <a:off x="6229577" y="2124061"/>
            <a:ext cx="1588" cy="3017838"/>
          </a:xfrm>
          <a:prstGeom prst="line">
            <a:avLst/>
          </a:prstGeom>
          <a:noFill/>
          <a:ln w="57150">
            <a:solidFill>
              <a:srgbClr val="C03838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1400">
              <a:latin typeface="+mj-lt"/>
              <a:cs typeface="Times New Roman" pitchFamily="18" charset="0"/>
            </a:endParaRPr>
          </a:p>
        </p:txBody>
      </p:sp>
      <p:sp>
        <p:nvSpPr>
          <p:cNvPr id="41" name="Line 16"/>
          <p:cNvSpPr>
            <a:spLocks noChangeAspect="1" noChangeShapeType="1"/>
          </p:cNvSpPr>
          <p:nvPr/>
        </p:nvSpPr>
        <p:spPr bwMode="auto">
          <a:xfrm>
            <a:off x="6229577" y="3305161"/>
            <a:ext cx="0" cy="1830388"/>
          </a:xfrm>
          <a:prstGeom prst="line">
            <a:avLst/>
          </a:prstGeom>
          <a:noFill/>
          <a:ln w="3175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1400">
              <a:latin typeface="+mj-lt"/>
              <a:cs typeface="Times New Roman" pitchFamily="18" charset="0"/>
            </a:endParaRPr>
          </a:p>
        </p:txBody>
      </p:sp>
      <p:sp>
        <p:nvSpPr>
          <p:cNvPr id="42" name="Freeform 4"/>
          <p:cNvSpPr>
            <a:spLocks noChangeAspect="1"/>
          </p:cNvSpPr>
          <p:nvPr/>
        </p:nvSpPr>
        <p:spPr bwMode="auto">
          <a:xfrm>
            <a:off x="5061177" y="2276461"/>
            <a:ext cx="1668463" cy="2501900"/>
          </a:xfrm>
          <a:custGeom>
            <a:avLst/>
            <a:gdLst>
              <a:gd name="T0" fmla="*/ 20 w 4147"/>
              <a:gd name="T1" fmla="*/ 72 h 6220"/>
              <a:gd name="T2" fmla="*/ 53 w 4147"/>
              <a:gd name="T3" fmla="*/ 183 h 6220"/>
              <a:gd name="T4" fmla="*/ 94 w 4147"/>
              <a:gd name="T5" fmla="*/ 300 h 6220"/>
              <a:gd name="T6" fmla="*/ 140 w 4147"/>
              <a:gd name="T7" fmla="*/ 421 h 6220"/>
              <a:gd name="T8" fmla="*/ 192 w 4147"/>
              <a:gd name="T9" fmla="*/ 546 h 6220"/>
              <a:gd name="T10" fmla="*/ 249 w 4147"/>
              <a:gd name="T11" fmla="*/ 675 h 6220"/>
              <a:gd name="T12" fmla="*/ 312 w 4147"/>
              <a:gd name="T13" fmla="*/ 808 h 6220"/>
              <a:gd name="T14" fmla="*/ 380 w 4147"/>
              <a:gd name="T15" fmla="*/ 943 h 6220"/>
              <a:gd name="T16" fmla="*/ 452 w 4147"/>
              <a:gd name="T17" fmla="*/ 1082 h 6220"/>
              <a:gd name="T18" fmla="*/ 529 w 4147"/>
              <a:gd name="T19" fmla="*/ 1223 h 6220"/>
              <a:gd name="T20" fmla="*/ 609 w 4147"/>
              <a:gd name="T21" fmla="*/ 1367 h 6220"/>
              <a:gd name="T22" fmla="*/ 693 w 4147"/>
              <a:gd name="T23" fmla="*/ 1513 h 6220"/>
              <a:gd name="T24" fmla="*/ 781 w 4147"/>
              <a:gd name="T25" fmla="*/ 1661 h 6220"/>
              <a:gd name="T26" fmla="*/ 873 w 4147"/>
              <a:gd name="T27" fmla="*/ 1811 h 6220"/>
              <a:gd name="T28" fmla="*/ 966 w 4147"/>
              <a:gd name="T29" fmla="*/ 1962 h 6220"/>
              <a:gd name="T30" fmla="*/ 1063 w 4147"/>
              <a:gd name="T31" fmla="*/ 2116 h 6220"/>
              <a:gd name="T32" fmla="*/ 1162 w 4147"/>
              <a:gd name="T33" fmla="*/ 2269 h 6220"/>
              <a:gd name="T34" fmla="*/ 1264 w 4147"/>
              <a:gd name="T35" fmla="*/ 2423 h 6220"/>
              <a:gd name="T36" fmla="*/ 1368 w 4147"/>
              <a:gd name="T37" fmla="*/ 2577 h 6220"/>
              <a:gd name="T38" fmla="*/ 1473 w 4147"/>
              <a:gd name="T39" fmla="*/ 2733 h 6220"/>
              <a:gd name="T40" fmla="*/ 1579 w 4147"/>
              <a:gd name="T41" fmla="*/ 2887 h 6220"/>
              <a:gd name="T42" fmla="*/ 1687 w 4147"/>
              <a:gd name="T43" fmla="*/ 3041 h 6220"/>
              <a:gd name="T44" fmla="*/ 1796 w 4147"/>
              <a:gd name="T45" fmla="*/ 3195 h 6220"/>
              <a:gd name="T46" fmla="*/ 1905 w 4147"/>
              <a:gd name="T47" fmla="*/ 3348 h 6220"/>
              <a:gd name="T48" fmla="*/ 2015 w 4147"/>
              <a:gd name="T49" fmla="*/ 3500 h 6220"/>
              <a:gd name="T50" fmla="*/ 2125 w 4147"/>
              <a:gd name="T51" fmla="*/ 3650 h 6220"/>
              <a:gd name="T52" fmla="*/ 2235 w 4147"/>
              <a:gd name="T53" fmla="*/ 3798 h 6220"/>
              <a:gd name="T54" fmla="*/ 2343 w 4147"/>
              <a:gd name="T55" fmla="*/ 3944 h 6220"/>
              <a:gd name="T56" fmla="*/ 2451 w 4147"/>
              <a:gd name="T57" fmla="*/ 4089 h 6220"/>
              <a:gd name="T58" fmla="*/ 2559 w 4147"/>
              <a:gd name="T59" fmla="*/ 4230 h 6220"/>
              <a:gd name="T60" fmla="*/ 2665 w 4147"/>
              <a:gd name="T61" fmla="*/ 4370 h 6220"/>
              <a:gd name="T62" fmla="*/ 2770 w 4147"/>
              <a:gd name="T63" fmla="*/ 4507 h 6220"/>
              <a:gd name="T64" fmla="*/ 2872 w 4147"/>
              <a:gd name="T65" fmla="*/ 4639 h 6220"/>
              <a:gd name="T66" fmla="*/ 2972 w 4147"/>
              <a:gd name="T67" fmla="*/ 4768 h 6220"/>
              <a:gd name="T68" fmla="*/ 3071 w 4147"/>
              <a:gd name="T69" fmla="*/ 4894 h 6220"/>
              <a:gd name="T70" fmla="*/ 3167 w 4147"/>
              <a:gd name="T71" fmla="*/ 5016 h 6220"/>
              <a:gd name="T72" fmla="*/ 3260 w 4147"/>
              <a:gd name="T73" fmla="*/ 5134 h 6220"/>
              <a:gd name="T74" fmla="*/ 3350 w 4147"/>
              <a:gd name="T75" fmla="*/ 5247 h 6220"/>
              <a:gd name="T76" fmla="*/ 3436 w 4147"/>
              <a:gd name="T77" fmla="*/ 5355 h 6220"/>
              <a:gd name="T78" fmla="*/ 3519 w 4147"/>
              <a:gd name="T79" fmla="*/ 5457 h 6220"/>
              <a:gd name="T80" fmla="*/ 3599 w 4147"/>
              <a:gd name="T81" fmla="*/ 5555 h 6220"/>
              <a:gd name="T82" fmla="*/ 3673 w 4147"/>
              <a:gd name="T83" fmla="*/ 5647 h 6220"/>
              <a:gd name="T84" fmla="*/ 3743 w 4147"/>
              <a:gd name="T85" fmla="*/ 5733 h 6220"/>
              <a:gd name="T86" fmla="*/ 3809 w 4147"/>
              <a:gd name="T87" fmla="*/ 5814 h 6220"/>
              <a:gd name="T88" fmla="*/ 3870 w 4147"/>
              <a:gd name="T89" fmla="*/ 5888 h 6220"/>
              <a:gd name="T90" fmla="*/ 3925 w 4147"/>
              <a:gd name="T91" fmla="*/ 5954 h 6220"/>
              <a:gd name="T92" fmla="*/ 3975 w 4147"/>
              <a:gd name="T93" fmla="*/ 6015 h 6220"/>
              <a:gd name="T94" fmla="*/ 4019 w 4147"/>
              <a:gd name="T95" fmla="*/ 6067 h 6220"/>
              <a:gd name="T96" fmla="*/ 4057 w 4147"/>
              <a:gd name="T97" fmla="*/ 6113 h 6220"/>
              <a:gd name="T98" fmla="*/ 4088 w 4147"/>
              <a:gd name="T99" fmla="*/ 6150 h 6220"/>
              <a:gd name="T100" fmla="*/ 4113 w 4147"/>
              <a:gd name="T101" fmla="*/ 6181 h 6220"/>
              <a:gd name="T102" fmla="*/ 4132 w 4147"/>
              <a:gd name="T103" fmla="*/ 6202 h 6220"/>
              <a:gd name="T104" fmla="*/ 4144 w 4147"/>
              <a:gd name="T105" fmla="*/ 6216 h 6220"/>
              <a:gd name="T106" fmla="*/ 4147 w 4147"/>
              <a:gd name="T107" fmla="*/ 6220 h 6220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4147"/>
              <a:gd name="T163" fmla="*/ 0 h 6220"/>
              <a:gd name="T164" fmla="*/ 4147 w 4147"/>
              <a:gd name="T165" fmla="*/ 6220 h 6220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4147" h="6220">
                <a:moveTo>
                  <a:pt x="0" y="0"/>
                </a:moveTo>
                <a:lnTo>
                  <a:pt x="10" y="35"/>
                </a:lnTo>
                <a:lnTo>
                  <a:pt x="20" y="72"/>
                </a:lnTo>
                <a:lnTo>
                  <a:pt x="31" y="108"/>
                </a:lnTo>
                <a:lnTo>
                  <a:pt x="42" y="146"/>
                </a:lnTo>
                <a:lnTo>
                  <a:pt x="53" y="183"/>
                </a:lnTo>
                <a:lnTo>
                  <a:pt x="67" y="222"/>
                </a:lnTo>
                <a:lnTo>
                  <a:pt x="79" y="260"/>
                </a:lnTo>
                <a:lnTo>
                  <a:pt x="94" y="300"/>
                </a:lnTo>
                <a:lnTo>
                  <a:pt x="109" y="340"/>
                </a:lnTo>
                <a:lnTo>
                  <a:pt x="124" y="380"/>
                </a:lnTo>
                <a:lnTo>
                  <a:pt x="140" y="421"/>
                </a:lnTo>
                <a:lnTo>
                  <a:pt x="157" y="463"/>
                </a:lnTo>
                <a:lnTo>
                  <a:pt x="174" y="504"/>
                </a:lnTo>
                <a:lnTo>
                  <a:pt x="192" y="546"/>
                </a:lnTo>
                <a:lnTo>
                  <a:pt x="211" y="589"/>
                </a:lnTo>
                <a:lnTo>
                  <a:pt x="231" y="631"/>
                </a:lnTo>
                <a:lnTo>
                  <a:pt x="249" y="675"/>
                </a:lnTo>
                <a:lnTo>
                  <a:pt x="270" y="719"/>
                </a:lnTo>
                <a:lnTo>
                  <a:pt x="291" y="763"/>
                </a:lnTo>
                <a:lnTo>
                  <a:pt x="312" y="808"/>
                </a:lnTo>
                <a:lnTo>
                  <a:pt x="335" y="852"/>
                </a:lnTo>
                <a:lnTo>
                  <a:pt x="357" y="897"/>
                </a:lnTo>
                <a:lnTo>
                  <a:pt x="380" y="943"/>
                </a:lnTo>
                <a:lnTo>
                  <a:pt x="404" y="989"/>
                </a:lnTo>
                <a:lnTo>
                  <a:pt x="428" y="1035"/>
                </a:lnTo>
                <a:lnTo>
                  <a:pt x="452" y="1082"/>
                </a:lnTo>
                <a:lnTo>
                  <a:pt x="477" y="1129"/>
                </a:lnTo>
                <a:lnTo>
                  <a:pt x="503" y="1176"/>
                </a:lnTo>
                <a:lnTo>
                  <a:pt x="529" y="1223"/>
                </a:lnTo>
                <a:lnTo>
                  <a:pt x="555" y="1270"/>
                </a:lnTo>
                <a:lnTo>
                  <a:pt x="582" y="1318"/>
                </a:lnTo>
                <a:lnTo>
                  <a:pt x="609" y="1367"/>
                </a:lnTo>
                <a:lnTo>
                  <a:pt x="636" y="1415"/>
                </a:lnTo>
                <a:lnTo>
                  <a:pt x="664" y="1464"/>
                </a:lnTo>
                <a:lnTo>
                  <a:pt x="693" y="1513"/>
                </a:lnTo>
                <a:lnTo>
                  <a:pt x="722" y="1562"/>
                </a:lnTo>
                <a:lnTo>
                  <a:pt x="752" y="1612"/>
                </a:lnTo>
                <a:lnTo>
                  <a:pt x="781" y="1661"/>
                </a:lnTo>
                <a:lnTo>
                  <a:pt x="811" y="1711"/>
                </a:lnTo>
                <a:lnTo>
                  <a:pt x="841" y="1761"/>
                </a:lnTo>
                <a:lnTo>
                  <a:pt x="873" y="1811"/>
                </a:lnTo>
                <a:lnTo>
                  <a:pt x="903" y="1861"/>
                </a:lnTo>
                <a:lnTo>
                  <a:pt x="934" y="1912"/>
                </a:lnTo>
                <a:lnTo>
                  <a:pt x="966" y="1962"/>
                </a:lnTo>
                <a:lnTo>
                  <a:pt x="999" y="2014"/>
                </a:lnTo>
                <a:lnTo>
                  <a:pt x="1031" y="2065"/>
                </a:lnTo>
                <a:lnTo>
                  <a:pt x="1063" y="2116"/>
                </a:lnTo>
                <a:lnTo>
                  <a:pt x="1096" y="2167"/>
                </a:lnTo>
                <a:lnTo>
                  <a:pt x="1129" y="2218"/>
                </a:lnTo>
                <a:lnTo>
                  <a:pt x="1162" y="2269"/>
                </a:lnTo>
                <a:lnTo>
                  <a:pt x="1197" y="2320"/>
                </a:lnTo>
                <a:lnTo>
                  <a:pt x="1230" y="2372"/>
                </a:lnTo>
                <a:lnTo>
                  <a:pt x="1264" y="2423"/>
                </a:lnTo>
                <a:lnTo>
                  <a:pt x="1299" y="2474"/>
                </a:lnTo>
                <a:lnTo>
                  <a:pt x="1333" y="2526"/>
                </a:lnTo>
                <a:lnTo>
                  <a:pt x="1368" y="2577"/>
                </a:lnTo>
                <a:lnTo>
                  <a:pt x="1403" y="2630"/>
                </a:lnTo>
                <a:lnTo>
                  <a:pt x="1437" y="2681"/>
                </a:lnTo>
                <a:lnTo>
                  <a:pt x="1473" y="2733"/>
                </a:lnTo>
                <a:lnTo>
                  <a:pt x="1508" y="2784"/>
                </a:lnTo>
                <a:lnTo>
                  <a:pt x="1544" y="2836"/>
                </a:lnTo>
                <a:lnTo>
                  <a:pt x="1579" y="2887"/>
                </a:lnTo>
                <a:lnTo>
                  <a:pt x="1616" y="2939"/>
                </a:lnTo>
                <a:lnTo>
                  <a:pt x="1651" y="2990"/>
                </a:lnTo>
                <a:lnTo>
                  <a:pt x="1687" y="3041"/>
                </a:lnTo>
                <a:lnTo>
                  <a:pt x="1724" y="3093"/>
                </a:lnTo>
                <a:lnTo>
                  <a:pt x="1759" y="3144"/>
                </a:lnTo>
                <a:lnTo>
                  <a:pt x="1796" y="3195"/>
                </a:lnTo>
                <a:lnTo>
                  <a:pt x="1832" y="3247"/>
                </a:lnTo>
                <a:lnTo>
                  <a:pt x="1869" y="3298"/>
                </a:lnTo>
                <a:lnTo>
                  <a:pt x="1905" y="3348"/>
                </a:lnTo>
                <a:lnTo>
                  <a:pt x="1942" y="3399"/>
                </a:lnTo>
                <a:lnTo>
                  <a:pt x="1978" y="3450"/>
                </a:lnTo>
                <a:lnTo>
                  <a:pt x="2015" y="3500"/>
                </a:lnTo>
                <a:lnTo>
                  <a:pt x="2051" y="3550"/>
                </a:lnTo>
                <a:lnTo>
                  <a:pt x="2089" y="3600"/>
                </a:lnTo>
                <a:lnTo>
                  <a:pt x="2125" y="3650"/>
                </a:lnTo>
                <a:lnTo>
                  <a:pt x="2162" y="3700"/>
                </a:lnTo>
                <a:lnTo>
                  <a:pt x="2198" y="3749"/>
                </a:lnTo>
                <a:lnTo>
                  <a:pt x="2235" y="3798"/>
                </a:lnTo>
                <a:lnTo>
                  <a:pt x="2271" y="3847"/>
                </a:lnTo>
                <a:lnTo>
                  <a:pt x="2307" y="3896"/>
                </a:lnTo>
                <a:lnTo>
                  <a:pt x="2343" y="3944"/>
                </a:lnTo>
                <a:lnTo>
                  <a:pt x="2379" y="3993"/>
                </a:lnTo>
                <a:lnTo>
                  <a:pt x="2416" y="4041"/>
                </a:lnTo>
                <a:lnTo>
                  <a:pt x="2451" y="4089"/>
                </a:lnTo>
                <a:lnTo>
                  <a:pt x="2488" y="4137"/>
                </a:lnTo>
                <a:lnTo>
                  <a:pt x="2523" y="4184"/>
                </a:lnTo>
                <a:lnTo>
                  <a:pt x="2559" y="4230"/>
                </a:lnTo>
                <a:lnTo>
                  <a:pt x="2595" y="4277"/>
                </a:lnTo>
                <a:lnTo>
                  <a:pt x="2631" y="4324"/>
                </a:lnTo>
                <a:lnTo>
                  <a:pt x="2665" y="4370"/>
                </a:lnTo>
                <a:lnTo>
                  <a:pt x="2700" y="4416"/>
                </a:lnTo>
                <a:lnTo>
                  <a:pt x="2735" y="4461"/>
                </a:lnTo>
                <a:lnTo>
                  <a:pt x="2770" y="4507"/>
                </a:lnTo>
                <a:lnTo>
                  <a:pt x="2805" y="4550"/>
                </a:lnTo>
                <a:lnTo>
                  <a:pt x="2839" y="4595"/>
                </a:lnTo>
                <a:lnTo>
                  <a:pt x="2872" y="4639"/>
                </a:lnTo>
                <a:lnTo>
                  <a:pt x="2907" y="4683"/>
                </a:lnTo>
                <a:lnTo>
                  <a:pt x="2940" y="4726"/>
                </a:lnTo>
                <a:lnTo>
                  <a:pt x="2972" y="4768"/>
                </a:lnTo>
                <a:lnTo>
                  <a:pt x="3006" y="4811"/>
                </a:lnTo>
                <a:lnTo>
                  <a:pt x="3038" y="4853"/>
                </a:lnTo>
                <a:lnTo>
                  <a:pt x="3071" y="4894"/>
                </a:lnTo>
                <a:lnTo>
                  <a:pt x="3104" y="4935"/>
                </a:lnTo>
                <a:lnTo>
                  <a:pt x="3135" y="4976"/>
                </a:lnTo>
                <a:lnTo>
                  <a:pt x="3167" y="5016"/>
                </a:lnTo>
                <a:lnTo>
                  <a:pt x="3198" y="5056"/>
                </a:lnTo>
                <a:lnTo>
                  <a:pt x="3230" y="5094"/>
                </a:lnTo>
                <a:lnTo>
                  <a:pt x="3260" y="5134"/>
                </a:lnTo>
                <a:lnTo>
                  <a:pt x="3290" y="5172"/>
                </a:lnTo>
                <a:lnTo>
                  <a:pt x="3320" y="5209"/>
                </a:lnTo>
                <a:lnTo>
                  <a:pt x="3350" y="5247"/>
                </a:lnTo>
                <a:lnTo>
                  <a:pt x="3379" y="5283"/>
                </a:lnTo>
                <a:lnTo>
                  <a:pt x="3408" y="5319"/>
                </a:lnTo>
                <a:lnTo>
                  <a:pt x="3436" y="5355"/>
                </a:lnTo>
                <a:lnTo>
                  <a:pt x="3464" y="5389"/>
                </a:lnTo>
                <a:lnTo>
                  <a:pt x="3492" y="5424"/>
                </a:lnTo>
                <a:lnTo>
                  <a:pt x="3519" y="5457"/>
                </a:lnTo>
                <a:lnTo>
                  <a:pt x="3547" y="5491"/>
                </a:lnTo>
                <a:lnTo>
                  <a:pt x="3573" y="5523"/>
                </a:lnTo>
                <a:lnTo>
                  <a:pt x="3599" y="5555"/>
                </a:lnTo>
                <a:lnTo>
                  <a:pt x="3624" y="5586"/>
                </a:lnTo>
                <a:lnTo>
                  <a:pt x="3649" y="5618"/>
                </a:lnTo>
                <a:lnTo>
                  <a:pt x="3673" y="5647"/>
                </a:lnTo>
                <a:lnTo>
                  <a:pt x="3697" y="5677"/>
                </a:lnTo>
                <a:lnTo>
                  <a:pt x="3721" y="5705"/>
                </a:lnTo>
                <a:lnTo>
                  <a:pt x="3743" y="5733"/>
                </a:lnTo>
                <a:lnTo>
                  <a:pt x="3765" y="5761"/>
                </a:lnTo>
                <a:lnTo>
                  <a:pt x="3787" y="5788"/>
                </a:lnTo>
                <a:lnTo>
                  <a:pt x="3809" y="5814"/>
                </a:lnTo>
                <a:lnTo>
                  <a:pt x="3830" y="5839"/>
                </a:lnTo>
                <a:lnTo>
                  <a:pt x="3850" y="5864"/>
                </a:lnTo>
                <a:lnTo>
                  <a:pt x="3870" y="5888"/>
                </a:lnTo>
                <a:lnTo>
                  <a:pt x="3888" y="5911"/>
                </a:lnTo>
                <a:lnTo>
                  <a:pt x="3907" y="5932"/>
                </a:lnTo>
                <a:lnTo>
                  <a:pt x="3925" y="5954"/>
                </a:lnTo>
                <a:lnTo>
                  <a:pt x="3943" y="5975"/>
                </a:lnTo>
                <a:lnTo>
                  <a:pt x="3959" y="5995"/>
                </a:lnTo>
                <a:lnTo>
                  <a:pt x="3975" y="6015"/>
                </a:lnTo>
                <a:lnTo>
                  <a:pt x="3990" y="6033"/>
                </a:lnTo>
                <a:lnTo>
                  <a:pt x="4005" y="6050"/>
                </a:lnTo>
                <a:lnTo>
                  <a:pt x="4019" y="6067"/>
                </a:lnTo>
                <a:lnTo>
                  <a:pt x="4032" y="6084"/>
                </a:lnTo>
                <a:lnTo>
                  <a:pt x="4045" y="6098"/>
                </a:lnTo>
                <a:lnTo>
                  <a:pt x="4057" y="6113"/>
                </a:lnTo>
                <a:lnTo>
                  <a:pt x="4069" y="6126"/>
                </a:lnTo>
                <a:lnTo>
                  <a:pt x="4079" y="6139"/>
                </a:lnTo>
                <a:lnTo>
                  <a:pt x="4088" y="6150"/>
                </a:lnTo>
                <a:lnTo>
                  <a:pt x="4098" y="6162"/>
                </a:lnTo>
                <a:lnTo>
                  <a:pt x="4106" y="6171"/>
                </a:lnTo>
                <a:lnTo>
                  <a:pt x="4113" y="6181"/>
                </a:lnTo>
                <a:lnTo>
                  <a:pt x="4121" y="6189"/>
                </a:lnTo>
                <a:lnTo>
                  <a:pt x="4127" y="6196"/>
                </a:lnTo>
                <a:lnTo>
                  <a:pt x="4132" y="6202"/>
                </a:lnTo>
                <a:lnTo>
                  <a:pt x="4136" y="6208"/>
                </a:lnTo>
                <a:lnTo>
                  <a:pt x="4141" y="6212"/>
                </a:lnTo>
                <a:lnTo>
                  <a:pt x="4144" y="6216"/>
                </a:lnTo>
                <a:lnTo>
                  <a:pt x="4146" y="6218"/>
                </a:lnTo>
                <a:lnTo>
                  <a:pt x="4147" y="6219"/>
                </a:lnTo>
                <a:lnTo>
                  <a:pt x="4147" y="6220"/>
                </a:lnTo>
              </a:path>
            </a:pathLst>
          </a:custGeom>
          <a:noFill/>
          <a:ln w="57150">
            <a:solidFill>
              <a:srgbClr val="053AB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1400">
              <a:latin typeface="+mj-lt"/>
              <a:cs typeface="Times New Roman" pitchFamily="18" charset="0"/>
            </a:endParaRPr>
          </a:p>
        </p:txBody>
      </p:sp>
      <p:sp>
        <p:nvSpPr>
          <p:cNvPr id="43" name="Rectangle 5"/>
          <p:cNvSpPr>
            <a:spLocks noChangeAspect="1" noChangeArrowheads="1"/>
          </p:cNvSpPr>
          <p:nvPr/>
        </p:nvSpPr>
        <p:spPr bwMode="auto">
          <a:xfrm>
            <a:off x="6738562" y="4716189"/>
            <a:ext cx="36433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r>
              <a:rPr kumimoji="0" lang="en-US" sz="1600" b="1" i="1" dirty="0">
                <a:solidFill>
                  <a:srgbClr val="053ABF"/>
                </a:solidFill>
                <a:latin typeface="+mj-lt"/>
                <a:cs typeface="Times New Roman" pitchFamily="18" charset="0"/>
              </a:rPr>
              <a:t>AD</a:t>
            </a:r>
            <a:r>
              <a:rPr kumimoji="0" lang="en-US" sz="1600" b="1" i="1" baseline="-25000" dirty="0">
                <a:solidFill>
                  <a:srgbClr val="053ABF"/>
                </a:solidFill>
                <a:latin typeface="+mj-lt"/>
                <a:cs typeface="Times New Roman" pitchFamily="18" charset="0"/>
              </a:rPr>
              <a:t>1</a:t>
            </a:r>
            <a:endParaRPr kumimoji="0" lang="en-US" b="1" baseline="-25000" dirty="0">
              <a:solidFill>
                <a:srgbClr val="053ABF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44" name="Rectangle 8"/>
          <p:cNvSpPr>
            <a:spLocks noChangeAspect="1" noChangeArrowheads="1"/>
          </p:cNvSpPr>
          <p:nvPr/>
        </p:nvSpPr>
        <p:spPr bwMode="auto">
          <a:xfrm>
            <a:off x="2907547" y="1362061"/>
            <a:ext cx="4265613" cy="0"/>
          </a:xfrm>
          <a:prstGeom prst="rect">
            <a:avLst/>
          </a:prstGeom>
          <a:solidFill>
            <a:srgbClr val="003F6E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1400">
              <a:latin typeface="+mj-lt"/>
              <a:cs typeface="Times New Roman" pitchFamily="18" charset="0"/>
            </a:endParaRPr>
          </a:p>
        </p:txBody>
      </p:sp>
      <p:sp>
        <p:nvSpPr>
          <p:cNvPr id="45" name="Rectangle 9"/>
          <p:cNvSpPr>
            <a:spLocks noChangeAspect="1" noChangeArrowheads="1"/>
          </p:cNvSpPr>
          <p:nvPr/>
        </p:nvSpPr>
        <p:spPr bwMode="auto">
          <a:xfrm>
            <a:off x="2907547" y="1362061"/>
            <a:ext cx="4265613" cy="0"/>
          </a:xfrm>
          <a:prstGeom prst="rect">
            <a:avLst/>
          </a:prstGeom>
          <a:solidFill>
            <a:srgbClr val="003F6E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1400">
              <a:latin typeface="+mj-lt"/>
              <a:cs typeface="Times New Roman" pitchFamily="18" charset="0"/>
            </a:endParaRPr>
          </a:p>
        </p:txBody>
      </p:sp>
      <p:sp>
        <p:nvSpPr>
          <p:cNvPr id="51" name="Rectangle 13"/>
          <p:cNvSpPr>
            <a:spLocks noChangeArrowheads="1"/>
          </p:cNvSpPr>
          <p:nvPr/>
        </p:nvSpPr>
        <p:spPr bwMode="auto">
          <a:xfrm>
            <a:off x="5989650" y="1860855"/>
            <a:ext cx="42319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kumimoji="0" lang="en-US" sz="1600" b="1" i="1" dirty="0">
                <a:solidFill>
                  <a:srgbClr val="C03838"/>
                </a:solidFill>
                <a:latin typeface="+mj-lt"/>
                <a:cs typeface="Times New Roman" pitchFamily="18" charset="0"/>
              </a:rPr>
              <a:t>LRAS</a:t>
            </a:r>
            <a:endParaRPr kumimoji="0" lang="en-US" sz="1600" b="1" dirty="0">
              <a:solidFill>
                <a:srgbClr val="C03838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52" name="Line 14"/>
          <p:cNvSpPr>
            <a:spLocks noChangeAspect="1" noChangeShapeType="1"/>
          </p:cNvSpPr>
          <p:nvPr/>
        </p:nvSpPr>
        <p:spPr bwMode="auto">
          <a:xfrm flipH="1">
            <a:off x="4664302" y="3311511"/>
            <a:ext cx="1577975" cy="0"/>
          </a:xfrm>
          <a:prstGeom prst="line">
            <a:avLst/>
          </a:prstGeom>
          <a:noFill/>
          <a:ln w="3175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1400">
              <a:latin typeface="+mj-lt"/>
              <a:cs typeface="Times New Roman" pitchFamily="18" charset="0"/>
            </a:endParaRPr>
          </a:p>
        </p:txBody>
      </p:sp>
      <p:sp>
        <p:nvSpPr>
          <p:cNvPr id="53" name="Freeform 15"/>
          <p:cNvSpPr>
            <a:spLocks noChangeAspect="1"/>
          </p:cNvSpPr>
          <p:nvPr/>
        </p:nvSpPr>
        <p:spPr bwMode="auto">
          <a:xfrm>
            <a:off x="5502502" y="2120886"/>
            <a:ext cx="1709738" cy="1831975"/>
          </a:xfrm>
          <a:custGeom>
            <a:avLst/>
            <a:gdLst>
              <a:gd name="T0" fmla="*/ 82 w 4625"/>
              <a:gd name="T1" fmla="*/ 4897 h 4959"/>
              <a:gd name="T2" fmla="*/ 205 w 4625"/>
              <a:gd name="T3" fmla="*/ 4803 h 4959"/>
              <a:gd name="T4" fmla="*/ 328 w 4625"/>
              <a:gd name="T5" fmla="*/ 4706 h 4959"/>
              <a:gd name="T6" fmla="*/ 451 w 4625"/>
              <a:gd name="T7" fmla="*/ 4607 h 4959"/>
              <a:gd name="T8" fmla="*/ 573 w 4625"/>
              <a:gd name="T9" fmla="*/ 4506 h 4959"/>
              <a:gd name="T10" fmla="*/ 695 w 4625"/>
              <a:gd name="T11" fmla="*/ 4403 h 4959"/>
              <a:gd name="T12" fmla="*/ 817 w 4625"/>
              <a:gd name="T13" fmla="*/ 4298 h 4959"/>
              <a:gd name="T14" fmla="*/ 938 w 4625"/>
              <a:gd name="T15" fmla="*/ 4190 h 4959"/>
              <a:gd name="T16" fmla="*/ 1058 w 4625"/>
              <a:gd name="T17" fmla="*/ 4081 h 4959"/>
              <a:gd name="T18" fmla="*/ 1179 w 4625"/>
              <a:gd name="T19" fmla="*/ 3970 h 4959"/>
              <a:gd name="T20" fmla="*/ 1298 w 4625"/>
              <a:gd name="T21" fmla="*/ 3858 h 4959"/>
              <a:gd name="T22" fmla="*/ 1416 w 4625"/>
              <a:gd name="T23" fmla="*/ 3745 h 4959"/>
              <a:gd name="T24" fmla="*/ 1533 w 4625"/>
              <a:gd name="T25" fmla="*/ 3630 h 4959"/>
              <a:gd name="T26" fmla="*/ 1650 w 4625"/>
              <a:gd name="T27" fmla="*/ 3515 h 4959"/>
              <a:gd name="T28" fmla="*/ 1765 w 4625"/>
              <a:gd name="T29" fmla="*/ 3399 h 4959"/>
              <a:gd name="T30" fmla="*/ 1880 w 4625"/>
              <a:gd name="T31" fmla="*/ 3282 h 4959"/>
              <a:gd name="T32" fmla="*/ 1992 w 4625"/>
              <a:gd name="T33" fmla="*/ 3166 h 4959"/>
              <a:gd name="T34" fmla="*/ 2104 w 4625"/>
              <a:gd name="T35" fmla="*/ 3048 h 4959"/>
              <a:gd name="T36" fmla="*/ 2216 w 4625"/>
              <a:gd name="T37" fmla="*/ 2930 h 4959"/>
              <a:gd name="T38" fmla="*/ 2325 w 4625"/>
              <a:gd name="T39" fmla="*/ 2812 h 4959"/>
              <a:gd name="T40" fmla="*/ 2434 w 4625"/>
              <a:gd name="T41" fmla="*/ 2694 h 4959"/>
              <a:gd name="T42" fmla="*/ 2540 w 4625"/>
              <a:gd name="T43" fmla="*/ 2575 h 4959"/>
              <a:gd name="T44" fmla="*/ 2645 w 4625"/>
              <a:gd name="T45" fmla="*/ 2457 h 4959"/>
              <a:gd name="T46" fmla="*/ 2750 w 4625"/>
              <a:gd name="T47" fmla="*/ 2340 h 4959"/>
              <a:gd name="T48" fmla="*/ 2852 w 4625"/>
              <a:gd name="T49" fmla="*/ 2223 h 4959"/>
              <a:gd name="T50" fmla="*/ 2952 w 4625"/>
              <a:gd name="T51" fmla="*/ 2107 h 4959"/>
              <a:gd name="T52" fmla="*/ 3051 w 4625"/>
              <a:gd name="T53" fmla="*/ 1992 h 4959"/>
              <a:gd name="T54" fmla="*/ 3148 w 4625"/>
              <a:gd name="T55" fmla="*/ 1878 h 4959"/>
              <a:gd name="T56" fmla="*/ 3242 w 4625"/>
              <a:gd name="T57" fmla="*/ 1765 h 4959"/>
              <a:gd name="T58" fmla="*/ 3336 w 4625"/>
              <a:gd name="T59" fmla="*/ 1655 h 4959"/>
              <a:gd name="T60" fmla="*/ 3426 w 4625"/>
              <a:gd name="T61" fmla="*/ 1544 h 4959"/>
              <a:gd name="T62" fmla="*/ 3516 w 4625"/>
              <a:gd name="T63" fmla="*/ 1435 h 4959"/>
              <a:gd name="T64" fmla="*/ 3602 w 4625"/>
              <a:gd name="T65" fmla="*/ 1329 h 4959"/>
              <a:gd name="T66" fmla="*/ 3686 w 4625"/>
              <a:gd name="T67" fmla="*/ 1225 h 4959"/>
              <a:gd name="T68" fmla="*/ 3768 w 4625"/>
              <a:gd name="T69" fmla="*/ 1121 h 4959"/>
              <a:gd name="T70" fmla="*/ 3848 w 4625"/>
              <a:gd name="T71" fmla="*/ 1021 h 4959"/>
              <a:gd name="T72" fmla="*/ 3925 w 4625"/>
              <a:gd name="T73" fmla="*/ 923 h 4959"/>
              <a:gd name="T74" fmla="*/ 4000 w 4625"/>
              <a:gd name="T75" fmla="*/ 828 h 4959"/>
              <a:gd name="T76" fmla="*/ 4072 w 4625"/>
              <a:gd name="T77" fmla="*/ 735 h 4959"/>
              <a:gd name="T78" fmla="*/ 4142 w 4625"/>
              <a:gd name="T79" fmla="*/ 645 h 4959"/>
              <a:gd name="T80" fmla="*/ 4209 w 4625"/>
              <a:gd name="T81" fmla="*/ 557 h 4959"/>
              <a:gd name="T82" fmla="*/ 4273 w 4625"/>
              <a:gd name="T83" fmla="*/ 472 h 4959"/>
              <a:gd name="T84" fmla="*/ 4334 w 4625"/>
              <a:gd name="T85" fmla="*/ 391 h 4959"/>
              <a:gd name="T86" fmla="*/ 4392 w 4625"/>
              <a:gd name="T87" fmla="*/ 314 h 4959"/>
              <a:gd name="T88" fmla="*/ 4447 w 4625"/>
              <a:gd name="T89" fmla="*/ 239 h 4959"/>
              <a:gd name="T90" fmla="*/ 4501 w 4625"/>
              <a:gd name="T91" fmla="*/ 169 h 4959"/>
              <a:gd name="T92" fmla="*/ 4550 w 4625"/>
              <a:gd name="T93" fmla="*/ 102 h 4959"/>
              <a:gd name="T94" fmla="*/ 4595 w 4625"/>
              <a:gd name="T95" fmla="*/ 39 h 4959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4625"/>
              <a:gd name="T145" fmla="*/ 0 h 4959"/>
              <a:gd name="T146" fmla="*/ 4625 w 4625"/>
              <a:gd name="T147" fmla="*/ 4959 h 4959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4625" h="4959">
                <a:moveTo>
                  <a:pt x="0" y="4959"/>
                </a:moveTo>
                <a:lnTo>
                  <a:pt x="40" y="4928"/>
                </a:lnTo>
                <a:lnTo>
                  <a:pt x="82" y="4897"/>
                </a:lnTo>
                <a:lnTo>
                  <a:pt x="122" y="4866"/>
                </a:lnTo>
                <a:lnTo>
                  <a:pt x="164" y="4835"/>
                </a:lnTo>
                <a:lnTo>
                  <a:pt x="205" y="4803"/>
                </a:lnTo>
                <a:lnTo>
                  <a:pt x="246" y="4771"/>
                </a:lnTo>
                <a:lnTo>
                  <a:pt x="287" y="4739"/>
                </a:lnTo>
                <a:lnTo>
                  <a:pt x="328" y="4706"/>
                </a:lnTo>
                <a:lnTo>
                  <a:pt x="369" y="4673"/>
                </a:lnTo>
                <a:lnTo>
                  <a:pt x="409" y="4640"/>
                </a:lnTo>
                <a:lnTo>
                  <a:pt x="451" y="4607"/>
                </a:lnTo>
                <a:lnTo>
                  <a:pt x="491" y="4574"/>
                </a:lnTo>
                <a:lnTo>
                  <a:pt x="532" y="4540"/>
                </a:lnTo>
                <a:lnTo>
                  <a:pt x="573" y="4506"/>
                </a:lnTo>
                <a:lnTo>
                  <a:pt x="614" y="4472"/>
                </a:lnTo>
                <a:lnTo>
                  <a:pt x="654" y="4437"/>
                </a:lnTo>
                <a:lnTo>
                  <a:pt x="695" y="4403"/>
                </a:lnTo>
                <a:lnTo>
                  <a:pt x="736" y="4368"/>
                </a:lnTo>
                <a:lnTo>
                  <a:pt x="776" y="4333"/>
                </a:lnTo>
                <a:lnTo>
                  <a:pt x="817" y="4298"/>
                </a:lnTo>
                <a:lnTo>
                  <a:pt x="857" y="4261"/>
                </a:lnTo>
                <a:lnTo>
                  <a:pt x="898" y="4226"/>
                </a:lnTo>
                <a:lnTo>
                  <a:pt x="938" y="4190"/>
                </a:lnTo>
                <a:lnTo>
                  <a:pt x="978" y="4154"/>
                </a:lnTo>
                <a:lnTo>
                  <a:pt x="1018" y="4118"/>
                </a:lnTo>
                <a:lnTo>
                  <a:pt x="1058" y="4081"/>
                </a:lnTo>
                <a:lnTo>
                  <a:pt x="1098" y="4044"/>
                </a:lnTo>
                <a:lnTo>
                  <a:pt x="1138" y="4007"/>
                </a:lnTo>
                <a:lnTo>
                  <a:pt x="1179" y="3970"/>
                </a:lnTo>
                <a:lnTo>
                  <a:pt x="1218" y="3933"/>
                </a:lnTo>
                <a:lnTo>
                  <a:pt x="1257" y="3895"/>
                </a:lnTo>
                <a:lnTo>
                  <a:pt x="1298" y="3858"/>
                </a:lnTo>
                <a:lnTo>
                  <a:pt x="1337" y="3821"/>
                </a:lnTo>
                <a:lnTo>
                  <a:pt x="1376" y="3782"/>
                </a:lnTo>
                <a:lnTo>
                  <a:pt x="1416" y="3745"/>
                </a:lnTo>
                <a:lnTo>
                  <a:pt x="1455" y="3707"/>
                </a:lnTo>
                <a:lnTo>
                  <a:pt x="1493" y="3669"/>
                </a:lnTo>
                <a:lnTo>
                  <a:pt x="1533" y="3630"/>
                </a:lnTo>
                <a:lnTo>
                  <a:pt x="1572" y="3592"/>
                </a:lnTo>
                <a:lnTo>
                  <a:pt x="1610" y="3554"/>
                </a:lnTo>
                <a:lnTo>
                  <a:pt x="1650" y="3515"/>
                </a:lnTo>
                <a:lnTo>
                  <a:pt x="1688" y="3477"/>
                </a:lnTo>
                <a:lnTo>
                  <a:pt x="1726" y="3438"/>
                </a:lnTo>
                <a:lnTo>
                  <a:pt x="1765" y="3399"/>
                </a:lnTo>
                <a:lnTo>
                  <a:pt x="1803" y="3360"/>
                </a:lnTo>
                <a:lnTo>
                  <a:pt x="1841" y="3322"/>
                </a:lnTo>
                <a:lnTo>
                  <a:pt x="1880" y="3282"/>
                </a:lnTo>
                <a:lnTo>
                  <a:pt x="1918" y="3244"/>
                </a:lnTo>
                <a:lnTo>
                  <a:pt x="1955" y="3204"/>
                </a:lnTo>
                <a:lnTo>
                  <a:pt x="1992" y="3166"/>
                </a:lnTo>
                <a:lnTo>
                  <a:pt x="2030" y="3127"/>
                </a:lnTo>
                <a:lnTo>
                  <a:pt x="2067" y="3087"/>
                </a:lnTo>
                <a:lnTo>
                  <a:pt x="2104" y="3048"/>
                </a:lnTo>
                <a:lnTo>
                  <a:pt x="2141" y="3009"/>
                </a:lnTo>
                <a:lnTo>
                  <a:pt x="2178" y="2969"/>
                </a:lnTo>
                <a:lnTo>
                  <a:pt x="2216" y="2930"/>
                </a:lnTo>
                <a:lnTo>
                  <a:pt x="2252" y="2890"/>
                </a:lnTo>
                <a:lnTo>
                  <a:pt x="2289" y="2851"/>
                </a:lnTo>
                <a:lnTo>
                  <a:pt x="2325" y="2812"/>
                </a:lnTo>
                <a:lnTo>
                  <a:pt x="2361" y="2772"/>
                </a:lnTo>
                <a:lnTo>
                  <a:pt x="2398" y="2733"/>
                </a:lnTo>
                <a:lnTo>
                  <a:pt x="2434" y="2694"/>
                </a:lnTo>
                <a:lnTo>
                  <a:pt x="2469" y="2654"/>
                </a:lnTo>
                <a:lnTo>
                  <a:pt x="2505" y="2615"/>
                </a:lnTo>
                <a:lnTo>
                  <a:pt x="2540" y="2575"/>
                </a:lnTo>
                <a:lnTo>
                  <a:pt x="2575" y="2536"/>
                </a:lnTo>
                <a:lnTo>
                  <a:pt x="2610" y="2497"/>
                </a:lnTo>
                <a:lnTo>
                  <a:pt x="2645" y="2457"/>
                </a:lnTo>
                <a:lnTo>
                  <a:pt x="2681" y="2418"/>
                </a:lnTo>
                <a:lnTo>
                  <a:pt x="2715" y="2380"/>
                </a:lnTo>
                <a:lnTo>
                  <a:pt x="2750" y="2340"/>
                </a:lnTo>
                <a:lnTo>
                  <a:pt x="2784" y="2301"/>
                </a:lnTo>
                <a:lnTo>
                  <a:pt x="2818" y="2262"/>
                </a:lnTo>
                <a:lnTo>
                  <a:pt x="2852" y="2223"/>
                </a:lnTo>
                <a:lnTo>
                  <a:pt x="2885" y="2185"/>
                </a:lnTo>
                <a:lnTo>
                  <a:pt x="2919" y="2146"/>
                </a:lnTo>
                <a:lnTo>
                  <a:pt x="2952" y="2107"/>
                </a:lnTo>
                <a:lnTo>
                  <a:pt x="2985" y="2069"/>
                </a:lnTo>
                <a:lnTo>
                  <a:pt x="3018" y="2030"/>
                </a:lnTo>
                <a:lnTo>
                  <a:pt x="3051" y="1992"/>
                </a:lnTo>
                <a:lnTo>
                  <a:pt x="3083" y="1955"/>
                </a:lnTo>
                <a:lnTo>
                  <a:pt x="3116" y="1917"/>
                </a:lnTo>
                <a:lnTo>
                  <a:pt x="3148" y="1878"/>
                </a:lnTo>
                <a:lnTo>
                  <a:pt x="3179" y="1841"/>
                </a:lnTo>
                <a:lnTo>
                  <a:pt x="3211" y="1804"/>
                </a:lnTo>
                <a:lnTo>
                  <a:pt x="3242" y="1765"/>
                </a:lnTo>
                <a:lnTo>
                  <a:pt x="3274" y="1728"/>
                </a:lnTo>
                <a:lnTo>
                  <a:pt x="3305" y="1691"/>
                </a:lnTo>
                <a:lnTo>
                  <a:pt x="3336" y="1655"/>
                </a:lnTo>
                <a:lnTo>
                  <a:pt x="3366" y="1617"/>
                </a:lnTo>
                <a:lnTo>
                  <a:pt x="3396" y="1581"/>
                </a:lnTo>
                <a:lnTo>
                  <a:pt x="3426" y="1544"/>
                </a:lnTo>
                <a:lnTo>
                  <a:pt x="3456" y="1508"/>
                </a:lnTo>
                <a:lnTo>
                  <a:pt x="3486" y="1472"/>
                </a:lnTo>
                <a:lnTo>
                  <a:pt x="3516" y="1435"/>
                </a:lnTo>
                <a:lnTo>
                  <a:pt x="3544" y="1400"/>
                </a:lnTo>
                <a:lnTo>
                  <a:pt x="3573" y="1365"/>
                </a:lnTo>
                <a:lnTo>
                  <a:pt x="3602" y="1329"/>
                </a:lnTo>
                <a:lnTo>
                  <a:pt x="3630" y="1294"/>
                </a:lnTo>
                <a:lnTo>
                  <a:pt x="3658" y="1260"/>
                </a:lnTo>
                <a:lnTo>
                  <a:pt x="3686" y="1225"/>
                </a:lnTo>
                <a:lnTo>
                  <a:pt x="3713" y="1191"/>
                </a:lnTo>
                <a:lnTo>
                  <a:pt x="3741" y="1155"/>
                </a:lnTo>
                <a:lnTo>
                  <a:pt x="3768" y="1121"/>
                </a:lnTo>
                <a:lnTo>
                  <a:pt x="3795" y="1088"/>
                </a:lnTo>
                <a:lnTo>
                  <a:pt x="3822" y="1054"/>
                </a:lnTo>
                <a:lnTo>
                  <a:pt x="3848" y="1021"/>
                </a:lnTo>
                <a:lnTo>
                  <a:pt x="3874" y="988"/>
                </a:lnTo>
                <a:lnTo>
                  <a:pt x="3900" y="955"/>
                </a:lnTo>
                <a:lnTo>
                  <a:pt x="3925" y="923"/>
                </a:lnTo>
                <a:lnTo>
                  <a:pt x="3951" y="891"/>
                </a:lnTo>
                <a:lnTo>
                  <a:pt x="3975" y="860"/>
                </a:lnTo>
                <a:lnTo>
                  <a:pt x="4000" y="828"/>
                </a:lnTo>
                <a:lnTo>
                  <a:pt x="4024" y="797"/>
                </a:lnTo>
                <a:lnTo>
                  <a:pt x="4049" y="765"/>
                </a:lnTo>
                <a:lnTo>
                  <a:pt x="4072" y="735"/>
                </a:lnTo>
                <a:lnTo>
                  <a:pt x="4095" y="704"/>
                </a:lnTo>
                <a:lnTo>
                  <a:pt x="4119" y="674"/>
                </a:lnTo>
                <a:lnTo>
                  <a:pt x="4142" y="645"/>
                </a:lnTo>
                <a:lnTo>
                  <a:pt x="4164" y="615"/>
                </a:lnTo>
                <a:lnTo>
                  <a:pt x="4187" y="586"/>
                </a:lnTo>
                <a:lnTo>
                  <a:pt x="4209" y="557"/>
                </a:lnTo>
                <a:lnTo>
                  <a:pt x="4230" y="529"/>
                </a:lnTo>
                <a:lnTo>
                  <a:pt x="4252" y="501"/>
                </a:lnTo>
                <a:lnTo>
                  <a:pt x="4273" y="472"/>
                </a:lnTo>
                <a:lnTo>
                  <a:pt x="4293" y="445"/>
                </a:lnTo>
                <a:lnTo>
                  <a:pt x="4314" y="418"/>
                </a:lnTo>
                <a:lnTo>
                  <a:pt x="4334" y="391"/>
                </a:lnTo>
                <a:lnTo>
                  <a:pt x="4354" y="366"/>
                </a:lnTo>
                <a:lnTo>
                  <a:pt x="4373" y="339"/>
                </a:lnTo>
                <a:lnTo>
                  <a:pt x="4392" y="314"/>
                </a:lnTo>
                <a:lnTo>
                  <a:pt x="4411" y="289"/>
                </a:lnTo>
                <a:lnTo>
                  <a:pt x="4429" y="263"/>
                </a:lnTo>
                <a:lnTo>
                  <a:pt x="4447" y="239"/>
                </a:lnTo>
                <a:lnTo>
                  <a:pt x="4466" y="216"/>
                </a:lnTo>
                <a:lnTo>
                  <a:pt x="4484" y="192"/>
                </a:lnTo>
                <a:lnTo>
                  <a:pt x="4501" y="169"/>
                </a:lnTo>
                <a:lnTo>
                  <a:pt x="4517" y="146"/>
                </a:lnTo>
                <a:lnTo>
                  <a:pt x="4534" y="124"/>
                </a:lnTo>
                <a:lnTo>
                  <a:pt x="4550" y="102"/>
                </a:lnTo>
                <a:lnTo>
                  <a:pt x="4566" y="80"/>
                </a:lnTo>
                <a:lnTo>
                  <a:pt x="4580" y="59"/>
                </a:lnTo>
                <a:lnTo>
                  <a:pt x="4595" y="39"/>
                </a:lnTo>
                <a:lnTo>
                  <a:pt x="4610" y="19"/>
                </a:lnTo>
                <a:lnTo>
                  <a:pt x="4625" y="0"/>
                </a:lnTo>
              </a:path>
            </a:pathLst>
          </a:custGeom>
          <a:noFill/>
          <a:ln w="57150">
            <a:solidFill>
              <a:srgbClr val="0066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1400">
              <a:latin typeface="+mj-lt"/>
              <a:cs typeface="Times New Roman" pitchFamily="18" charset="0"/>
            </a:endParaRPr>
          </a:p>
        </p:txBody>
      </p:sp>
      <p:sp>
        <p:nvSpPr>
          <p:cNvPr id="54" name="Freeform 18"/>
          <p:cNvSpPr>
            <a:spLocks noChangeAspect="1"/>
          </p:cNvSpPr>
          <p:nvPr/>
        </p:nvSpPr>
        <p:spPr bwMode="auto">
          <a:xfrm rot="808441">
            <a:off x="5096102" y="3895711"/>
            <a:ext cx="373063" cy="401638"/>
          </a:xfrm>
          <a:custGeom>
            <a:avLst/>
            <a:gdLst>
              <a:gd name="T0" fmla="*/ 82 w 4625"/>
              <a:gd name="T1" fmla="*/ 4897 h 4959"/>
              <a:gd name="T2" fmla="*/ 205 w 4625"/>
              <a:gd name="T3" fmla="*/ 4803 h 4959"/>
              <a:gd name="T4" fmla="*/ 328 w 4625"/>
              <a:gd name="T5" fmla="*/ 4706 h 4959"/>
              <a:gd name="T6" fmla="*/ 451 w 4625"/>
              <a:gd name="T7" fmla="*/ 4607 h 4959"/>
              <a:gd name="T8" fmla="*/ 573 w 4625"/>
              <a:gd name="T9" fmla="*/ 4506 h 4959"/>
              <a:gd name="T10" fmla="*/ 695 w 4625"/>
              <a:gd name="T11" fmla="*/ 4403 h 4959"/>
              <a:gd name="T12" fmla="*/ 817 w 4625"/>
              <a:gd name="T13" fmla="*/ 4298 h 4959"/>
              <a:gd name="T14" fmla="*/ 938 w 4625"/>
              <a:gd name="T15" fmla="*/ 4190 h 4959"/>
              <a:gd name="T16" fmla="*/ 1058 w 4625"/>
              <a:gd name="T17" fmla="*/ 4081 h 4959"/>
              <a:gd name="T18" fmla="*/ 1179 w 4625"/>
              <a:gd name="T19" fmla="*/ 3970 h 4959"/>
              <a:gd name="T20" fmla="*/ 1298 w 4625"/>
              <a:gd name="T21" fmla="*/ 3858 h 4959"/>
              <a:gd name="T22" fmla="*/ 1416 w 4625"/>
              <a:gd name="T23" fmla="*/ 3745 h 4959"/>
              <a:gd name="T24" fmla="*/ 1533 w 4625"/>
              <a:gd name="T25" fmla="*/ 3630 h 4959"/>
              <a:gd name="T26" fmla="*/ 1650 w 4625"/>
              <a:gd name="T27" fmla="*/ 3515 h 4959"/>
              <a:gd name="T28" fmla="*/ 1765 w 4625"/>
              <a:gd name="T29" fmla="*/ 3399 h 4959"/>
              <a:gd name="T30" fmla="*/ 1880 w 4625"/>
              <a:gd name="T31" fmla="*/ 3282 h 4959"/>
              <a:gd name="T32" fmla="*/ 1992 w 4625"/>
              <a:gd name="T33" fmla="*/ 3166 h 4959"/>
              <a:gd name="T34" fmla="*/ 2104 w 4625"/>
              <a:gd name="T35" fmla="*/ 3048 h 4959"/>
              <a:gd name="T36" fmla="*/ 2216 w 4625"/>
              <a:gd name="T37" fmla="*/ 2930 h 4959"/>
              <a:gd name="T38" fmla="*/ 2325 w 4625"/>
              <a:gd name="T39" fmla="*/ 2812 h 4959"/>
              <a:gd name="T40" fmla="*/ 2434 w 4625"/>
              <a:gd name="T41" fmla="*/ 2694 h 4959"/>
              <a:gd name="T42" fmla="*/ 2540 w 4625"/>
              <a:gd name="T43" fmla="*/ 2575 h 4959"/>
              <a:gd name="T44" fmla="*/ 2645 w 4625"/>
              <a:gd name="T45" fmla="*/ 2457 h 4959"/>
              <a:gd name="T46" fmla="*/ 2750 w 4625"/>
              <a:gd name="T47" fmla="*/ 2340 h 4959"/>
              <a:gd name="T48" fmla="*/ 2852 w 4625"/>
              <a:gd name="T49" fmla="*/ 2223 h 4959"/>
              <a:gd name="T50" fmla="*/ 2952 w 4625"/>
              <a:gd name="T51" fmla="*/ 2107 h 4959"/>
              <a:gd name="T52" fmla="*/ 3051 w 4625"/>
              <a:gd name="T53" fmla="*/ 1992 h 4959"/>
              <a:gd name="T54" fmla="*/ 3148 w 4625"/>
              <a:gd name="T55" fmla="*/ 1878 h 4959"/>
              <a:gd name="T56" fmla="*/ 3242 w 4625"/>
              <a:gd name="T57" fmla="*/ 1765 h 4959"/>
              <a:gd name="T58" fmla="*/ 3336 w 4625"/>
              <a:gd name="T59" fmla="*/ 1655 h 4959"/>
              <a:gd name="T60" fmla="*/ 3426 w 4625"/>
              <a:gd name="T61" fmla="*/ 1544 h 4959"/>
              <a:gd name="T62" fmla="*/ 3516 w 4625"/>
              <a:gd name="T63" fmla="*/ 1435 h 4959"/>
              <a:gd name="T64" fmla="*/ 3602 w 4625"/>
              <a:gd name="T65" fmla="*/ 1329 h 4959"/>
              <a:gd name="T66" fmla="*/ 3686 w 4625"/>
              <a:gd name="T67" fmla="*/ 1225 h 4959"/>
              <a:gd name="T68" fmla="*/ 3768 w 4625"/>
              <a:gd name="T69" fmla="*/ 1121 h 4959"/>
              <a:gd name="T70" fmla="*/ 3848 w 4625"/>
              <a:gd name="T71" fmla="*/ 1021 h 4959"/>
              <a:gd name="T72" fmla="*/ 3925 w 4625"/>
              <a:gd name="T73" fmla="*/ 923 h 4959"/>
              <a:gd name="T74" fmla="*/ 4000 w 4625"/>
              <a:gd name="T75" fmla="*/ 828 h 4959"/>
              <a:gd name="T76" fmla="*/ 4072 w 4625"/>
              <a:gd name="T77" fmla="*/ 735 h 4959"/>
              <a:gd name="T78" fmla="*/ 4142 w 4625"/>
              <a:gd name="T79" fmla="*/ 645 h 4959"/>
              <a:gd name="T80" fmla="*/ 4209 w 4625"/>
              <a:gd name="T81" fmla="*/ 557 h 4959"/>
              <a:gd name="T82" fmla="*/ 4273 w 4625"/>
              <a:gd name="T83" fmla="*/ 472 h 4959"/>
              <a:gd name="T84" fmla="*/ 4334 w 4625"/>
              <a:gd name="T85" fmla="*/ 391 h 4959"/>
              <a:gd name="T86" fmla="*/ 4392 w 4625"/>
              <a:gd name="T87" fmla="*/ 314 h 4959"/>
              <a:gd name="T88" fmla="*/ 4447 w 4625"/>
              <a:gd name="T89" fmla="*/ 239 h 4959"/>
              <a:gd name="T90" fmla="*/ 4501 w 4625"/>
              <a:gd name="T91" fmla="*/ 169 h 4959"/>
              <a:gd name="T92" fmla="*/ 4550 w 4625"/>
              <a:gd name="T93" fmla="*/ 102 h 4959"/>
              <a:gd name="T94" fmla="*/ 4595 w 4625"/>
              <a:gd name="T95" fmla="*/ 39 h 4959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4625"/>
              <a:gd name="T145" fmla="*/ 0 h 4959"/>
              <a:gd name="T146" fmla="*/ 4625 w 4625"/>
              <a:gd name="T147" fmla="*/ 4959 h 4959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4625" h="4959">
                <a:moveTo>
                  <a:pt x="0" y="4959"/>
                </a:moveTo>
                <a:lnTo>
                  <a:pt x="40" y="4928"/>
                </a:lnTo>
                <a:lnTo>
                  <a:pt x="82" y="4897"/>
                </a:lnTo>
                <a:lnTo>
                  <a:pt x="122" y="4866"/>
                </a:lnTo>
                <a:lnTo>
                  <a:pt x="164" y="4835"/>
                </a:lnTo>
                <a:lnTo>
                  <a:pt x="205" y="4803"/>
                </a:lnTo>
                <a:lnTo>
                  <a:pt x="246" y="4771"/>
                </a:lnTo>
                <a:lnTo>
                  <a:pt x="287" y="4739"/>
                </a:lnTo>
                <a:lnTo>
                  <a:pt x="328" y="4706"/>
                </a:lnTo>
                <a:lnTo>
                  <a:pt x="369" y="4673"/>
                </a:lnTo>
                <a:lnTo>
                  <a:pt x="409" y="4640"/>
                </a:lnTo>
                <a:lnTo>
                  <a:pt x="451" y="4607"/>
                </a:lnTo>
                <a:lnTo>
                  <a:pt x="491" y="4574"/>
                </a:lnTo>
                <a:lnTo>
                  <a:pt x="532" y="4540"/>
                </a:lnTo>
                <a:lnTo>
                  <a:pt x="573" y="4506"/>
                </a:lnTo>
                <a:lnTo>
                  <a:pt x="614" y="4472"/>
                </a:lnTo>
                <a:lnTo>
                  <a:pt x="654" y="4437"/>
                </a:lnTo>
                <a:lnTo>
                  <a:pt x="695" y="4403"/>
                </a:lnTo>
                <a:lnTo>
                  <a:pt x="736" y="4368"/>
                </a:lnTo>
                <a:lnTo>
                  <a:pt x="776" y="4333"/>
                </a:lnTo>
                <a:lnTo>
                  <a:pt x="817" y="4298"/>
                </a:lnTo>
                <a:lnTo>
                  <a:pt x="857" y="4261"/>
                </a:lnTo>
                <a:lnTo>
                  <a:pt x="898" y="4226"/>
                </a:lnTo>
                <a:lnTo>
                  <a:pt x="938" y="4190"/>
                </a:lnTo>
                <a:lnTo>
                  <a:pt x="978" y="4154"/>
                </a:lnTo>
                <a:lnTo>
                  <a:pt x="1018" y="4118"/>
                </a:lnTo>
                <a:lnTo>
                  <a:pt x="1058" y="4081"/>
                </a:lnTo>
                <a:lnTo>
                  <a:pt x="1098" y="4044"/>
                </a:lnTo>
                <a:lnTo>
                  <a:pt x="1138" y="4007"/>
                </a:lnTo>
                <a:lnTo>
                  <a:pt x="1179" y="3970"/>
                </a:lnTo>
                <a:lnTo>
                  <a:pt x="1218" y="3933"/>
                </a:lnTo>
                <a:lnTo>
                  <a:pt x="1257" y="3895"/>
                </a:lnTo>
                <a:lnTo>
                  <a:pt x="1298" y="3858"/>
                </a:lnTo>
                <a:lnTo>
                  <a:pt x="1337" y="3821"/>
                </a:lnTo>
                <a:lnTo>
                  <a:pt x="1376" y="3782"/>
                </a:lnTo>
                <a:lnTo>
                  <a:pt x="1416" y="3745"/>
                </a:lnTo>
                <a:lnTo>
                  <a:pt x="1455" y="3707"/>
                </a:lnTo>
                <a:lnTo>
                  <a:pt x="1493" y="3669"/>
                </a:lnTo>
                <a:lnTo>
                  <a:pt x="1533" y="3630"/>
                </a:lnTo>
                <a:lnTo>
                  <a:pt x="1572" y="3592"/>
                </a:lnTo>
                <a:lnTo>
                  <a:pt x="1610" y="3554"/>
                </a:lnTo>
                <a:lnTo>
                  <a:pt x="1650" y="3515"/>
                </a:lnTo>
                <a:lnTo>
                  <a:pt x="1688" y="3477"/>
                </a:lnTo>
                <a:lnTo>
                  <a:pt x="1726" y="3438"/>
                </a:lnTo>
                <a:lnTo>
                  <a:pt x="1765" y="3399"/>
                </a:lnTo>
                <a:lnTo>
                  <a:pt x="1803" y="3360"/>
                </a:lnTo>
                <a:lnTo>
                  <a:pt x="1841" y="3322"/>
                </a:lnTo>
                <a:lnTo>
                  <a:pt x="1880" y="3282"/>
                </a:lnTo>
                <a:lnTo>
                  <a:pt x="1918" y="3244"/>
                </a:lnTo>
                <a:lnTo>
                  <a:pt x="1955" y="3204"/>
                </a:lnTo>
                <a:lnTo>
                  <a:pt x="1992" y="3166"/>
                </a:lnTo>
                <a:lnTo>
                  <a:pt x="2030" y="3127"/>
                </a:lnTo>
                <a:lnTo>
                  <a:pt x="2067" y="3087"/>
                </a:lnTo>
                <a:lnTo>
                  <a:pt x="2104" y="3048"/>
                </a:lnTo>
                <a:lnTo>
                  <a:pt x="2141" y="3009"/>
                </a:lnTo>
                <a:lnTo>
                  <a:pt x="2178" y="2969"/>
                </a:lnTo>
                <a:lnTo>
                  <a:pt x="2216" y="2930"/>
                </a:lnTo>
                <a:lnTo>
                  <a:pt x="2252" y="2890"/>
                </a:lnTo>
                <a:lnTo>
                  <a:pt x="2289" y="2851"/>
                </a:lnTo>
                <a:lnTo>
                  <a:pt x="2325" y="2812"/>
                </a:lnTo>
                <a:lnTo>
                  <a:pt x="2361" y="2772"/>
                </a:lnTo>
                <a:lnTo>
                  <a:pt x="2398" y="2733"/>
                </a:lnTo>
                <a:lnTo>
                  <a:pt x="2434" y="2694"/>
                </a:lnTo>
                <a:lnTo>
                  <a:pt x="2469" y="2654"/>
                </a:lnTo>
                <a:lnTo>
                  <a:pt x="2505" y="2615"/>
                </a:lnTo>
                <a:lnTo>
                  <a:pt x="2540" y="2575"/>
                </a:lnTo>
                <a:lnTo>
                  <a:pt x="2575" y="2536"/>
                </a:lnTo>
                <a:lnTo>
                  <a:pt x="2610" y="2497"/>
                </a:lnTo>
                <a:lnTo>
                  <a:pt x="2645" y="2457"/>
                </a:lnTo>
                <a:lnTo>
                  <a:pt x="2681" y="2418"/>
                </a:lnTo>
                <a:lnTo>
                  <a:pt x="2715" y="2380"/>
                </a:lnTo>
                <a:lnTo>
                  <a:pt x="2750" y="2340"/>
                </a:lnTo>
                <a:lnTo>
                  <a:pt x="2784" y="2301"/>
                </a:lnTo>
                <a:lnTo>
                  <a:pt x="2818" y="2262"/>
                </a:lnTo>
                <a:lnTo>
                  <a:pt x="2852" y="2223"/>
                </a:lnTo>
                <a:lnTo>
                  <a:pt x="2885" y="2185"/>
                </a:lnTo>
                <a:lnTo>
                  <a:pt x="2919" y="2146"/>
                </a:lnTo>
                <a:lnTo>
                  <a:pt x="2952" y="2107"/>
                </a:lnTo>
                <a:lnTo>
                  <a:pt x="2985" y="2069"/>
                </a:lnTo>
                <a:lnTo>
                  <a:pt x="3018" y="2030"/>
                </a:lnTo>
                <a:lnTo>
                  <a:pt x="3051" y="1992"/>
                </a:lnTo>
                <a:lnTo>
                  <a:pt x="3083" y="1955"/>
                </a:lnTo>
                <a:lnTo>
                  <a:pt x="3116" y="1917"/>
                </a:lnTo>
                <a:lnTo>
                  <a:pt x="3148" y="1878"/>
                </a:lnTo>
                <a:lnTo>
                  <a:pt x="3179" y="1841"/>
                </a:lnTo>
                <a:lnTo>
                  <a:pt x="3211" y="1804"/>
                </a:lnTo>
                <a:lnTo>
                  <a:pt x="3242" y="1765"/>
                </a:lnTo>
                <a:lnTo>
                  <a:pt x="3274" y="1728"/>
                </a:lnTo>
                <a:lnTo>
                  <a:pt x="3305" y="1691"/>
                </a:lnTo>
                <a:lnTo>
                  <a:pt x="3336" y="1655"/>
                </a:lnTo>
                <a:lnTo>
                  <a:pt x="3366" y="1617"/>
                </a:lnTo>
                <a:lnTo>
                  <a:pt x="3396" y="1581"/>
                </a:lnTo>
                <a:lnTo>
                  <a:pt x="3426" y="1544"/>
                </a:lnTo>
                <a:lnTo>
                  <a:pt x="3456" y="1508"/>
                </a:lnTo>
                <a:lnTo>
                  <a:pt x="3486" y="1472"/>
                </a:lnTo>
                <a:lnTo>
                  <a:pt x="3516" y="1435"/>
                </a:lnTo>
                <a:lnTo>
                  <a:pt x="3544" y="1400"/>
                </a:lnTo>
                <a:lnTo>
                  <a:pt x="3573" y="1365"/>
                </a:lnTo>
                <a:lnTo>
                  <a:pt x="3602" y="1329"/>
                </a:lnTo>
                <a:lnTo>
                  <a:pt x="3630" y="1294"/>
                </a:lnTo>
                <a:lnTo>
                  <a:pt x="3658" y="1260"/>
                </a:lnTo>
                <a:lnTo>
                  <a:pt x="3686" y="1225"/>
                </a:lnTo>
                <a:lnTo>
                  <a:pt x="3713" y="1191"/>
                </a:lnTo>
                <a:lnTo>
                  <a:pt x="3741" y="1155"/>
                </a:lnTo>
                <a:lnTo>
                  <a:pt x="3768" y="1121"/>
                </a:lnTo>
                <a:lnTo>
                  <a:pt x="3795" y="1088"/>
                </a:lnTo>
                <a:lnTo>
                  <a:pt x="3822" y="1054"/>
                </a:lnTo>
                <a:lnTo>
                  <a:pt x="3848" y="1021"/>
                </a:lnTo>
                <a:lnTo>
                  <a:pt x="3874" y="988"/>
                </a:lnTo>
                <a:lnTo>
                  <a:pt x="3900" y="955"/>
                </a:lnTo>
                <a:lnTo>
                  <a:pt x="3925" y="923"/>
                </a:lnTo>
                <a:lnTo>
                  <a:pt x="3951" y="891"/>
                </a:lnTo>
                <a:lnTo>
                  <a:pt x="3975" y="860"/>
                </a:lnTo>
                <a:lnTo>
                  <a:pt x="4000" y="828"/>
                </a:lnTo>
                <a:lnTo>
                  <a:pt x="4024" y="797"/>
                </a:lnTo>
                <a:lnTo>
                  <a:pt x="4049" y="765"/>
                </a:lnTo>
                <a:lnTo>
                  <a:pt x="4072" y="735"/>
                </a:lnTo>
                <a:lnTo>
                  <a:pt x="4095" y="704"/>
                </a:lnTo>
                <a:lnTo>
                  <a:pt x="4119" y="674"/>
                </a:lnTo>
                <a:lnTo>
                  <a:pt x="4142" y="645"/>
                </a:lnTo>
                <a:lnTo>
                  <a:pt x="4164" y="615"/>
                </a:lnTo>
                <a:lnTo>
                  <a:pt x="4187" y="586"/>
                </a:lnTo>
                <a:lnTo>
                  <a:pt x="4209" y="557"/>
                </a:lnTo>
                <a:lnTo>
                  <a:pt x="4230" y="529"/>
                </a:lnTo>
                <a:lnTo>
                  <a:pt x="4252" y="501"/>
                </a:lnTo>
                <a:lnTo>
                  <a:pt x="4273" y="472"/>
                </a:lnTo>
                <a:lnTo>
                  <a:pt x="4293" y="445"/>
                </a:lnTo>
                <a:lnTo>
                  <a:pt x="4314" y="418"/>
                </a:lnTo>
                <a:lnTo>
                  <a:pt x="4334" y="391"/>
                </a:lnTo>
                <a:lnTo>
                  <a:pt x="4354" y="366"/>
                </a:lnTo>
                <a:lnTo>
                  <a:pt x="4373" y="339"/>
                </a:lnTo>
                <a:lnTo>
                  <a:pt x="4392" y="314"/>
                </a:lnTo>
                <a:lnTo>
                  <a:pt x="4411" y="289"/>
                </a:lnTo>
                <a:lnTo>
                  <a:pt x="4429" y="263"/>
                </a:lnTo>
                <a:lnTo>
                  <a:pt x="4447" y="239"/>
                </a:lnTo>
                <a:lnTo>
                  <a:pt x="4466" y="216"/>
                </a:lnTo>
                <a:lnTo>
                  <a:pt x="4484" y="192"/>
                </a:lnTo>
                <a:lnTo>
                  <a:pt x="4501" y="169"/>
                </a:lnTo>
                <a:lnTo>
                  <a:pt x="4517" y="146"/>
                </a:lnTo>
                <a:lnTo>
                  <a:pt x="4534" y="124"/>
                </a:lnTo>
                <a:lnTo>
                  <a:pt x="4550" y="102"/>
                </a:lnTo>
                <a:lnTo>
                  <a:pt x="4566" y="80"/>
                </a:lnTo>
                <a:lnTo>
                  <a:pt x="4580" y="59"/>
                </a:lnTo>
                <a:lnTo>
                  <a:pt x="4595" y="39"/>
                </a:lnTo>
                <a:lnTo>
                  <a:pt x="4610" y="19"/>
                </a:lnTo>
                <a:lnTo>
                  <a:pt x="4625" y="0"/>
                </a:lnTo>
              </a:path>
            </a:pathLst>
          </a:custGeom>
          <a:noFill/>
          <a:ln w="57150">
            <a:solidFill>
              <a:srgbClr val="0066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1400">
              <a:latin typeface="+mj-lt"/>
              <a:cs typeface="Times New Roman" pitchFamily="18" charset="0"/>
            </a:endParaRPr>
          </a:p>
        </p:txBody>
      </p:sp>
      <p:sp>
        <p:nvSpPr>
          <p:cNvPr id="55" name="Line 19"/>
          <p:cNvSpPr>
            <a:spLocks noChangeAspect="1" noChangeShapeType="1"/>
          </p:cNvSpPr>
          <p:nvPr/>
        </p:nvSpPr>
        <p:spPr bwMode="auto">
          <a:xfrm flipH="1">
            <a:off x="4683352" y="3670286"/>
            <a:ext cx="1155700" cy="0"/>
          </a:xfrm>
          <a:prstGeom prst="line">
            <a:avLst/>
          </a:prstGeom>
          <a:noFill/>
          <a:ln w="3175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1400">
              <a:latin typeface="+mj-lt"/>
              <a:cs typeface="Times New Roman" pitchFamily="18" charset="0"/>
            </a:endParaRPr>
          </a:p>
        </p:txBody>
      </p:sp>
      <p:sp>
        <p:nvSpPr>
          <p:cNvPr id="56" name="Line 20"/>
          <p:cNvSpPr>
            <a:spLocks noChangeAspect="1" noChangeShapeType="1"/>
          </p:cNvSpPr>
          <p:nvPr/>
        </p:nvSpPr>
        <p:spPr bwMode="auto">
          <a:xfrm>
            <a:off x="5867627" y="3686161"/>
            <a:ext cx="0" cy="1481138"/>
          </a:xfrm>
          <a:prstGeom prst="line">
            <a:avLst/>
          </a:prstGeom>
          <a:noFill/>
          <a:ln w="3175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1400">
              <a:latin typeface="+mj-lt"/>
              <a:cs typeface="Times New Roman" pitchFamily="18" charset="0"/>
            </a:endParaRPr>
          </a:p>
        </p:txBody>
      </p:sp>
      <p:sp>
        <p:nvSpPr>
          <p:cNvPr id="57" name="Freeform 21"/>
          <p:cNvSpPr>
            <a:spLocks/>
          </p:cNvSpPr>
          <p:nvPr/>
        </p:nvSpPr>
        <p:spPr bwMode="auto">
          <a:xfrm>
            <a:off x="5800952" y="3613136"/>
            <a:ext cx="119063" cy="119063"/>
          </a:xfrm>
          <a:custGeom>
            <a:avLst/>
            <a:gdLst>
              <a:gd name="T0" fmla="*/ 0 w 173"/>
              <a:gd name="T1" fmla="*/ 87 h 173"/>
              <a:gd name="T2" fmla="*/ 13 w 173"/>
              <a:gd name="T3" fmla="*/ 43 h 173"/>
              <a:gd name="T4" fmla="*/ 43 w 173"/>
              <a:gd name="T5" fmla="*/ 12 h 173"/>
              <a:gd name="T6" fmla="*/ 87 w 173"/>
              <a:gd name="T7" fmla="*/ 0 h 173"/>
              <a:gd name="T8" fmla="*/ 87 w 173"/>
              <a:gd name="T9" fmla="*/ 0 h 173"/>
              <a:gd name="T10" fmla="*/ 131 w 173"/>
              <a:gd name="T11" fmla="*/ 12 h 173"/>
              <a:gd name="T12" fmla="*/ 162 w 173"/>
              <a:gd name="T13" fmla="*/ 43 h 173"/>
              <a:gd name="T14" fmla="*/ 173 w 173"/>
              <a:gd name="T15" fmla="*/ 87 h 173"/>
              <a:gd name="T16" fmla="*/ 173 w 173"/>
              <a:gd name="T17" fmla="*/ 87 h 173"/>
              <a:gd name="T18" fmla="*/ 162 w 173"/>
              <a:gd name="T19" fmla="*/ 130 h 173"/>
              <a:gd name="T20" fmla="*/ 131 w 173"/>
              <a:gd name="T21" fmla="*/ 161 h 173"/>
              <a:gd name="T22" fmla="*/ 87 w 173"/>
              <a:gd name="T23" fmla="*/ 173 h 173"/>
              <a:gd name="T24" fmla="*/ 87 w 173"/>
              <a:gd name="T25" fmla="*/ 173 h 173"/>
              <a:gd name="T26" fmla="*/ 43 w 173"/>
              <a:gd name="T27" fmla="*/ 161 h 173"/>
              <a:gd name="T28" fmla="*/ 13 w 173"/>
              <a:gd name="T29" fmla="*/ 130 h 173"/>
              <a:gd name="T30" fmla="*/ 0 w 173"/>
              <a:gd name="T31" fmla="*/ 87 h 173"/>
              <a:gd name="T32" fmla="*/ 0 w 173"/>
              <a:gd name="T33" fmla="*/ 87 h 173"/>
              <a:gd name="T34" fmla="*/ 0 w 173"/>
              <a:gd name="T35" fmla="*/ 87 h 173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73"/>
              <a:gd name="T55" fmla="*/ 0 h 173"/>
              <a:gd name="T56" fmla="*/ 173 w 173"/>
              <a:gd name="T57" fmla="*/ 173 h 173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73" h="173">
                <a:moveTo>
                  <a:pt x="0" y="87"/>
                </a:moveTo>
                <a:lnTo>
                  <a:pt x="13" y="43"/>
                </a:lnTo>
                <a:lnTo>
                  <a:pt x="43" y="12"/>
                </a:lnTo>
                <a:lnTo>
                  <a:pt x="87" y="0"/>
                </a:lnTo>
                <a:lnTo>
                  <a:pt x="131" y="12"/>
                </a:lnTo>
                <a:lnTo>
                  <a:pt x="162" y="43"/>
                </a:lnTo>
                <a:lnTo>
                  <a:pt x="173" y="87"/>
                </a:lnTo>
                <a:lnTo>
                  <a:pt x="162" y="130"/>
                </a:lnTo>
                <a:lnTo>
                  <a:pt x="131" y="161"/>
                </a:lnTo>
                <a:lnTo>
                  <a:pt x="87" y="173"/>
                </a:lnTo>
                <a:lnTo>
                  <a:pt x="43" y="161"/>
                </a:lnTo>
                <a:lnTo>
                  <a:pt x="13" y="130"/>
                </a:lnTo>
                <a:lnTo>
                  <a:pt x="0" y="87"/>
                </a:lnTo>
              </a:path>
            </a:pathLst>
          </a:custGeom>
          <a:solidFill>
            <a:srgbClr val="FFFF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1400">
              <a:latin typeface="+mj-lt"/>
              <a:cs typeface="Times New Roman" pitchFamily="18" charset="0"/>
            </a:endParaRPr>
          </a:p>
        </p:txBody>
      </p:sp>
      <p:sp>
        <p:nvSpPr>
          <p:cNvPr id="58" name="Rectangle 22"/>
          <p:cNvSpPr>
            <a:spLocks noChangeArrowheads="1"/>
          </p:cNvSpPr>
          <p:nvPr/>
        </p:nvSpPr>
        <p:spPr bwMode="auto">
          <a:xfrm>
            <a:off x="6105752" y="5145074"/>
            <a:ext cx="16991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kumimoji="0" lang="en-US" sz="1600" b="1" i="1">
                <a:solidFill>
                  <a:srgbClr val="C03838"/>
                </a:solidFill>
                <a:latin typeface="+mj-lt"/>
                <a:cs typeface="Times New Roman" pitchFamily="18" charset="0"/>
              </a:rPr>
              <a:t>Y</a:t>
            </a:r>
            <a:r>
              <a:rPr kumimoji="0" lang="en-US" sz="1600" b="1" i="1" baseline="-25000">
                <a:solidFill>
                  <a:srgbClr val="C03838"/>
                </a:solidFill>
                <a:latin typeface="+mj-lt"/>
                <a:cs typeface="Times New Roman" pitchFamily="18" charset="0"/>
              </a:rPr>
              <a:t>F</a:t>
            </a:r>
            <a:endParaRPr kumimoji="0" lang="en-US" sz="1600" b="1" baseline="-25000">
              <a:solidFill>
                <a:srgbClr val="C03838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59" name="Rectangle 23"/>
          <p:cNvSpPr>
            <a:spLocks noChangeArrowheads="1"/>
          </p:cNvSpPr>
          <p:nvPr/>
        </p:nvSpPr>
        <p:spPr bwMode="auto">
          <a:xfrm>
            <a:off x="5753327" y="5143486"/>
            <a:ext cx="17633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kumimoji="0" lang="en-US" sz="1600" b="1" i="1">
                <a:solidFill>
                  <a:srgbClr val="C03838"/>
                </a:solidFill>
                <a:latin typeface="+mj-lt"/>
                <a:cs typeface="Times New Roman" pitchFamily="18" charset="0"/>
              </a:rPr>
              <a:t>Y</a:t>
            </a:r>
            <a:r>
              <a:rPr kumimoji="0" lang="en-US" sz="1600" b="1" i="1" baseline="-25000">
                <a:solidFill>
                  <a:srgbClr val="C03838"/>
                </a:solidFill>
                <a:latin typeface="+mj-lt"/>
                <a:cs typeface="Times New Roman" pitchFamily="18" charset="0"/>
              </a:rPr>
              <a:t>1</a:t>
            </a:r>
            <a:endParaRPr kumimoji="0" lang="en-US" sz="1600" b="1" baseline="-25000">
              <a:solidFill>
                <a:srgbClr val="C03838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60" name="Rectangle 24"/>
          <p:cNvSpPr>
            <a:spLocks noChangeAspect="1" noChangeArrowheads="1"/>
          </p:cNvSpPr>
          <p:nvPr/>
        </p:nvSpPr>
        <p:spPr bwMode="auto">
          <a:xfrm>
            <a:off x="4362677" y="3167049"/>
            <a:ext cx="17793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kumimoji="0" lang="en-US" sz="1600" b="1" i="1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P</a:t>
            </a:r>
            <a:r>
              <a:rPr kumimoji="0" lang="en-US" sz="1600" b="1" i="1" baseline="-2500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2</a:t>
            </a:r>
            <a:endParaRPr kumimoji="0" lang="en-US" sz="2800" b="1" baseline="-25000" dirty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grpSp>
        <p:nvGrpSpPr>
          <p:cNvPr id="62" name="Group 58"/>
          <p:cNvGrpSpPr>
            <a:grpSpLocks/>
          </p:cNvGrpSpPr>
          <p:nvPr/>
        </p:nvGrpSpPr>
        <p:grpSpPr bwMode="auto">
          <a:xfrm>
            <a:off x="5446941" y="1877999"/>
            <a:ext cx="2330450" cy="3000375"/>
            <a:chOff x="2639" y="709"/>
            <a:chExt cx="1468" cy="1890"/>
          </a:xfrm>
        </p:grpSpPr>
        <p:sp>
          <p:nvSpPr>
            <p:cNvPr id="63" name="Freeform 3"/>
            <p:cNvSpPr>
              <a:spLocks noChangeAspect="1"/>
            </p:cNvSpPr>
            <p:nvPr/>
          </p:nvSpPr>
          <p:spPr bwMode="auto">
            <a:xfrm>
              <a:off x="2639" y="709"/>
              <a:ext cx="1186" cy="1779"/>
            </a:xfrm>
            <a:custGeom>
              <a:avLst/>
              <a:gdLst>
                <a:gd name="T0" fmla="*/ 20 w 4147"/>
                <a:gd name="T1" fmla="*/ 72 h 6220"/>
                <a:gd name="T2" fmla="*/ 53 w 4147"/>
                <a:gd name="T3" fmla="*/ 183 h 6220"/>
                <a:gd name="T4" fmla="*/ 94 w 4147"/>
                <a:gd name="T5" fmla="*/ 300 h 6220"/>
                <a:gd name="T6" fmla="*/ 140 w 4147"/>
                <a:gd name="T7" fmla="*/ 421 h 6220"/>
                <a:gd name="T8" fmla="*/ 192 w 4147"/>
                <a:gd name="T9" fmla="*/ 546 h 6220"/>
                <a:gd name="T10" fmla="*/ 249 w 4147"/>
                <a:gd name="T11" fmla="*/ 675 h 6220"/>
                <a:gd name="T12" fmla="*/ 312 w 4147"/>
                <a:gd name="T13" fmla="*/ 808 h 6220"/>
                <a:gd name="T14" fmla="*/ 380 w 4147"/>
                <a:gd name="T15" fmla="*/ 943 h 6220"/>
                <a:gd name="T16" fmla="*/ 452 w 4147"/>
                <a:gd name="T17" fmla="*/ 1082 h 6220"/>
                <a:gd name="T18" fmla="*/ 529 w 4147"/>
                <a:gd name="T19" fmla="*/ 1223 h 6220"/>
                <a:gd name="T20" fmla="*/ 609 w 4147"/>
                <a:gd name="T21" fmla="*/ 1367 h 6220"/>
                <a:gd name="T22" fmla="*/ 693 w 4147"/>
                <a:gd name="T23" fmla="*/ 1513 h 6220"/>
                <a:gd name="T24" fmla="*/ 781 w 4147"/>
                <a:gd name="T25" fmla="*/ 1661 h 6220"/>
                <a:gd name="T26" fmla="*/ 873 w 4147"/>
                <a:gd name="T27" fmla="*/ 1811 h 6220"/>
                <a:gd name="T28" fmla="*/ 966 w 4147"/>
                <a:gd name="T29" fmla="*/ 1962 h 6220"/>
                <a:gd name="T30" fmla="*/ 1063 w 4147"/>
                <a:gd name="T31" fmla="*/ 2116 h 6220"/>
                <a:gd name="T32" fmla="*/ 1162 w 4147"/>
                <a:gd name="T33" fmla="*/ 2269 h 6220"/>
                <a:gd name="T34" fmla="*/ 1264 w 4147"/>
                <a:gd name="T35" fmla="*/ 2423 h 6220"/>
                <a:gd name="T36" fmla="*/ 1368 w 4147"/>
                <a:gd name="T37" fmla="*/ 2577 h 6220"/>
                <a:gd name="T38" fmla="*/ 1473 w 4147"/>
                <a:gd name="T39" fmla="*/ 2733 h 6220"/>
                <a:gd name="T40" fmla="*/ 1579 w 4147"/>
                <a:gd name="T41" fmla="*/ 2887 h 6220"/>
                <a:gd name="T42" fmla="*/ 1687 w 4147"/>
                <a:gd name="T43" fmla="*/ 3041 h 6220"/>
                <a:gd name="T44" fmla="*/ 1796 w 4147"/>
                <a:gd name="T45" fmla="*/ 3195 h 6220"/>
                <a:gd name="T46" fmla="*/ 1905 w 4147"/>
                <a:gd name="T47" fmla="*/ 3348 h 6220"/>
                <a:gd name="T48" fmla="*/ 2015 w 4147"/>
                <a:gd name="T49" fmla="*/ 3500 h 6220"/>
                <a:gd name="T50" fmla="*/ 2125 w 4147"/>
                <a:gd name="T51" fmla="*/ 3650 h 6220"/>
                <a:gd name="T52" fmla="*/ 2235 w 4147"/>
                <a:gd name="T53" fmla="*/ 3798 h 6220"/>
                <a:gd name="T54" fmla="*/ 2343 w 4147"/>
                <a:gd name="T55" fmla="*/ 3944 h 6220"/>
                <a:gd name="T56" fmla="*/ 2451 w 4147"/>
                <a:gd name="T57" fmla="*/ 4089 h 6220"/>
                <a:gd name="T58" fmla="*/ 2559 w 4147"/>
                <a:gd name="T59" fmla="*/ 4230 h 6220"/>
                <a:gd name="T60" fmla="*/ 2665 w 4147"/>
                <a:gd name="T61" fmla="*/ 4370 h 6220"/>
                <a:gd name="T62" fmla="*/ 2770 w 4147"/>
                <a:gd name="T63" fmla="*/ 4507 h 6220"/>
                <a:gd name="T64" fmla="*/ 2872 w 4147"/>
                <a:gd name="T65" fmla="*/ 4639 h 6220"/>
                <a:gd name="T66" fmla="*/ 2972 w 4147"/>
                <a:gd name="T67" fmla="*/ 4768 h 6220"/>
                <a:gd name="T68" fmla="*/ 3071 w 4147"/>
                <a:gd name="T69" fmla="*/ 4894 h 6220"/>
                <a:gd name="T70" fmla="*/ 3167 w 4147"/>
                <a:gd name="T71" fmla="*/ 5016 h 6220"/>
                <a:gd name="T72" fmla="*/ 3260 w 4147"/>
                <a:gd name="T73" fmla="*/ 5134 h 6220"/>
                <a:gd name="T74" fmla="*/ 3350 w 4147"/>
                <a:gd name="T75" fmla="*/ 5247 h 6220"/>
                <a:gd name="T76" fmla="*/ 3436 w 4147"/>
                <a:gd name="T77" fmla="*/ 5355 h 6220"/>
                <a:gd name="T78" fmla="*/ 3519 w 4147"/>
                <a:gd name="T79" fmla="*/ 5457 h 6220"/>
                <a:gd name="T80" fmla="*/ 3599 w 4147"/>
                <a:gd name="T81" fmla="*/ 5555 h 6220"/>
                <a:gd name="T82" fmla="*/ 3673 w 4147"/>
                <a:gd name="T83" fmla="*/ 5647 h 6220"/>
                <a:gd name="T84" fmla="*/ 3743 w 4147"/>
                <a:gd name="T85" fmla="*/ 5733 h 6220"/>
                <a:gd name="T86" fmla="*/ 3809 w 4147"/>
                <a:gd name="T87" fmla="*/ 5814 h 6220"/>
                <a:gd name="T88" fmla="*/ 3870 w 4147"/>
                <a:gd name="T89" fmla="*/ 5888 h 6220"/>
                <a:gd name="T90" fmla="*/ 3925 w 4147"/>
                <a:gd name="T91" fmla="*/ 5954 h 6220"/>
                <a:gd name="T92" fmla="*/ 3975 w 4147"/>
                <a:gd name="T93" fmla="*/ 6015 h 6220"/>
                <a:gd name="T94" fmla="*/ 4019 w 4147"/>
                <a:gd name="T95" fmla="*/ 6067 h 6220"/>
                <a:gd name="T96" fmla="*/ 4057 w 4147"/>
                <a:gd name="T97" fmla="*/ 6113 h 6220"/>
                <a:gd name="T98" fmla="*/ 4088 w 4147"/>
                <a:gd name="T99" fmla="*/ 6150 h 6220"/>
                <a:gd name="T100" fmla="*/ 4113 w 4147"/>
                <a:gd name="T101" fmla="*/ 6181 h 6220"/>
                <a:gd name="T102" fmla="*/ 4132 w 4147"/>
                <a:gd name="T103" fmla="*/ 6202 h 6220"/>
                <a:gd name="T104" fmla="*/ 4144 w 4147"/>
                <a:gd name="T105" fmla="*/ 6216 h 6220"/>
                <a:gd name="T106" fmla="*/ 4147 w 4147"/>
                <a:gd name="T107" fmla="*/ 6220 h 622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4147"/>
                <a:gd name="T163" fmla="*/ 0 h 6220"/>
                <a:gd name="T164" fmla="*/ 4147 w 4147"/>
                <a:gd name="T165" fmla="*/ 6220 h 6220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4147" h="6220">
                  <a:moveTo>
                    <a:pt x="0" y="0"/>
                  </a:moveTo>
                  <a:lnTo>
                    <a:pt x="10" y="35"/>
                  </a:lnTo>
                  <a:lnTo>
                    <a:pt x="20" y="72"/>
                  </a:lnTo>
                  <a:lnTo>
                    <a:pt x="31" y="108"/>
                  </a:lnTo>
                  <a:lnTo>
                    <a:pt x="42" y="146"/>
                  </a:lnTo>
                  <a:lnTo>
                    <a:pt x="53" y="183"/>
                  </a:lnTo>
                  <a:lnTo>
                    <a:pt x="67" y="222"/>
                  </a:lnTo>
                  <a:lnTo>
                    <a:pt x="79" y="260"/>
                  </a:lnTo>
                  <a:lnTo>
                    <a:pt x="94" y="300"/>
                  </a:lnTo>
                  <a:lnTo>
                    <a:pt x="109" y="340"/>
                  </a:lnTo>
                  <a:lnTo>
                    <a:pt x="124" y="380"/>
                  </a:lnTo>
                  <a:lnTo>
                    <a:pt x="140" y="421"/>
                  </a:lnTo>
                  <a:lnTo>
                    <a:pt x="157" y="463"/>
                  </a:lnTo>
                  <a:lnTo>
                    <a:pt x="174" y="504"/>
                  </a:lnTo>
                  <a:lnTo>
                    <a:pt x="192" y="546"/>
                  </a:lnTo>
                  <a:lnTo>
                    <a:pt x="211" y="589"/>
                  </a:lnTo>
                  <a:lnTo>
                    <a:pt x="231" y="631"/>
                  </a:lnTo>
                  <a:lnTo>
                    <a:pt x="249" y="675"/>
                  </a:lnTo>
                  <a:lnTo>
                    <a:pt x="270" y="719"/>
                  </a:lnTo>
                  <a:lnTo>
                    <a:pt x="291" y="763"/>
                  </a:lnTo>
                  <a:lnTo>
                    <a:pt x="312" y="808"/>
                  </a:lnTo>
                  <a:lnTo>
                    <a:pt x="335" y="852"/>
                  </a:lnTo>
                  <a:lnTo>
                    <a:pt x="357" y="897"/>
                  </a:lnTo>
                  <a:lnTo>
                    <a:pt x="380" y="943"/>
                  </a:lnTo>
                  <a:lnTo>
                    <a:pt x="404" y="989"/>
                  </a:lnTo>
                  <a:lnTo>
                    <a:pt x="428" y="1035"/>
                  </a:lnTo>
                  <a:lnTo>
                    <a:pt x="452" y="1082"/>
                  </a:lnTo>
                  <a:lnTo>
                    <a:pt x="477" y="1129"/>
                  </a:lnTo>
                  <a:lnTo>
                    <a:pt x="503" y="1176"/>
                  </a:lnTo>
                  <a:lnTo>
                    <a:pt x="529" y="1223"/>
                  </a:lnTo>
                  <a:lnTo>
                    <a:pt x="555" y="1270"/>
                  </a:lnTo>
                  <a:lnTo>
                    <a:pt x="582" y="1318"/>
                  </a:lnTo>
                  <a:lnTo>
                    <a:pt x="609" y="1367"/>
                  </a:lnTo>
                  <a:lnTo>
                    <a:pt x="636" y="1415"/>
                  </a:lnTo>
                  <a:lnTo>
                    <a:pt x="664" y="1464"/>
                  </a:lnTo>
                  <a:lnTo>
                    <a:pt x="693" y="1513"/>
                  </a:lnTo>
                  <a:lnTo>
                    <a:pt x="722" y="1562"/>
                  </a:lnTo>
                  <a:lnTo>
                    <a:pt x="752" y="1612"/>
                  </a:lnTo>
                  <a:lnTo>
                    <a:pt x="781" y="1661"/>
                  </a:lnTo>
                  <a:lnTo>
                    <a:pt x="811" y="1711"/>
                  </a:lnTo>
                  <a:lnTo>
                    <a:pt x="841" y="1761"/>
                  </a:lnTo>
                  <a:lnTo>
                    <a:pt x="873" y="1811"/>
                  </a:lnTo>
                  <a:lnTo>
                    <a:pt x="903" y="1861"/>
                  </a:lnTo>
                  <a:lnTo>
                    <a:pt x="934" y="1912"/>
                  </a:lnTo>
                  <a:lnTo>
                    <a:pt x="966" y="1962"/>
                  </a:lnTo>
                  <a:lnTo>
                    <a:pt x="999" y="2014"/>
                  </a:lnTo>
                  <a:lnTo>
                    <a:pt x="1031" y="2065"/>
                  </a:lnTo>
                  <a:lnTo>
                    <a:pt x="1063" y="2116"/>
                  </a:lnTo>
                  <a:lnTo>
                    <a:pt x="1096" y="2167"/>
                  </a:lnTo>
                  <a:lnTo>
                    <a:pt x="1129" y="2218"/>
                  </a:lnTo>
                  <a:lnTo>
                    <a:pt x="1162" y="2269"/>
                  </a:lnTo>
                  <a:lnTo>
                    <a:pt x="1197" y="2320"/>
                  </a:lnTo>
                  <a:lnTo>
                    <a:pt x="1230" y="2372"/>
                  </a:lnTo>
                  <a:lnTo>
                    <a:pt x="1264" y="2423"/>
                  </a:lnTo>
                  <a:lnTo>
                    <a:pt x="1299" y="2474"/>
                  </a:lnTo>
                  <a:lnTo>
                    <a:pt x="1333" y="2526"/>
                  </a:lnTo>
                  <a:lnTo>
                    <a:pt x="1368" y="2577"/>
                  </a:lnTo>
                  <a:lnTo>
                    <a:pt x="1403" y="2630"/>
                  </a:lnTo>
                  <a:lnTo>
                    <a:pt x="1437" y="2681"/>
                  </a:lnTo>
                  <a:lnTo>
                    <a:pt x="1473" y="2733"/>
                  </a:lnTo>
                  <a:lnTo>
                    <a:pt x="1508" y="2784"/>
                  </a:lnTo>
                  <a:lnTo>
                    <a:pt x="1544" y="2836"/>
                  </a:lnTo>
                  <a:lnTo>
                    <a:pt x="1579" y="2887"/>
                  </a:lnTo>
                  <a:lnTo>
                    <a:pt x="1616" y="2939"/>
                  </a:lnTo>
                  <a:lnTo>
                    <a:pt x="1651" y="2990"/>
                  </a:lnTo>
                  <a:lnTo>
                    <a:pt x="1687" y="3041"/>
                  </a:lnTo>
                  <a:lnTo>
                    <a:pt x="1724" y="3093"/>
                  </a:lnTo>
                  <a:lnTo>
                    <a:pt x="1759" y="3144"/>
                  </a:lnTo>
                  <a:lnTo>
                    <a:pt x="1796" y="3195"/>
                  </a:lnTo>
                  <a:lnTo>
                    <a:pt x="1832" y="3247"/>
                  </a:lnTo>
                  <a:lnTo>
                    <a:pt x="1869" y="3298"/>
                  </a:lnTo>
                  <a:lnTo>
                    <a:pt x="1905" y="3348"/>
                  </a:lnTo>
                  <a:lnTo>
                    <a:pt x="1942" y="3399"/>
                  </a:lnTo>
                  <a:lnTo>
                    <a:pt x="1978" y="3450"/>
                  </a:lnTo>
                  <a:lnTo>
                    <a:pt x="2015" y="3500"/>
                  </a:lnTo>
                  <a:lnTo>
                    <a:pt x="2051" y="3550"/>
                  </a:lnTo>
                  <a:lnTo>
                    <a:pt x="2089" y="3600"/>
                  </a:lnTo>
                  <a:lnTo>
                    <a:pt x="2125" y="3650"/>
                  </a:lnTo>
                  <a:lnTo>
                    <a:pt x="2162" y="3700"/>
                  </a:lnTo>
                  <a:lnTo>
                    <a:pt x="2198" y="3749"/>
                  </a:lnTo>
                  <a:lnTo>
                    <a:pt x="2235" y="3798"/>
                  </a:lnTo>
                  <a:lnTo>
                    <a:pt x="2271" y="3847"/>
                  </a:lnTo>
                  <a:lnTo>
                    <a:pt x="2307" y="3896"/>
                  </a:lnTo>
                  <a:lnTo>
                    <a:pt x="2343" y="3944"/>
                  </a:lnTo>
                  <a:lnTo>
                    <a:pt x="2379" y="3993"/>
                  </a:lnTo>
                  <a:lnTo>
                    <a:pt x="2416" y="4041"/>
                  </a:lnTo>
                  <a:lnTo>
                    <a:pt x="2451" y="4089"/>
                  </a:lnTo>
                  <a:lnTo>
                    <a:pt x="2488" y="4137"/>
                  </a:lnTo>
                  <a:lnTo>
                    <a:pt x="2523" y="4184"/>
                  </a:lnTo>
                  <a:lnTo>
                    <a:pt x="2559" y="4230"/>
                  </a:lnTo>
                  <a:lnTo>
                    <a:pt x="2595" y="4277"/>
                  </a:lnTo>
                  <a:lnTo>
                    <a:pt x="2631" y="4324"/>
                  </a:lnTo>
                  <a:lnTo>
                    <a:pt x="2665" y="4370"/>
                  </a:lnTo>
                  <a:lnTo>
                    <a:pt x="2700" y="4416"/>
                  </a:lnTo>
                  <a:lnTo>
                    <a:pt x="2735" y="4461"/>
                  </a:lnTo>
                  <a:lnTo>
                    <a:pt x="2770" y="4507"/>
                  </a:lnTo>
                  <a:lnTo>
                    <a:pt x="2805" y="4550"/>
                  </a:lnTo>
                  <a:lnTo>
                    <a:pt x="2839" y="4595"/>
                  </a:lnTo>
                  <a:lnTo>
                    <a:pt x="2872" y="4639"/>
                  </a:lnTo>
                  <a:lnTo>
                    <a:pt x="2907" y="4683"/>
                  </a:lnTo>
                  <a:lnTo>
                    <a:pt x="2940" y="4726"/>
                  </a:lnTo>
                  <a:lnTo>
                    <a:pt x="2972" y="4768"/>
                  </a:lnTo>
                  <a:lnTo>
                    <a:pt x="3006" y="4811"/>
                  </a:lnTo>
                  <a:lnTo>
                    <a:pt x="3038" y="4853"/>
                  </a:lnTo>
                  <a:lnTo>
                    <a:pt x="3071" y="4894"/>
                  </a:lnTo>
                  <a:lnTo>
                    <a:pt x="3104" y="4935"/>
                  </a:lnTo>
                  <a:lnTo>
                    <a:pt x="3135" y="4976"/>
                  </a:lnTo>
                  <a:lnTo>
                    <a:pt x="3167" y="5016"/>
                  </a:lnTo>
                  <a:lnTo>
                    <a:pt x="3198" y="5056"/>
                  </a:lnTo>
                  <a:lnTo>
                    <a:pt x="3230" y="5094"/>
                  </a:lnTo>
                  <a:lnTo>
                    <a:pt x="3260" y="5134"/>
                  </a:lnTo>
                  <a:lnTo>
                    <a:pt x="3290" y="5172"/>
                  </a:lnTo>
                  <a:lnTo>
                    <a:pt x="3320" y="5209"/>
                  </a:lnTo>
                  <a:lnTo>
                    <a:pt x="3350" y="5247"/>
                  </a:lnTo>
                  <a:lnTo>
                    <a:pt x="3379" y="5283"/>
                  </a:lnTo>
                  <a:lnTo>
                    <a:pt x="3408" y="5319"/>
                  </a:lnTo>
                  <a:lnTo>
                    <a:pt x="3436" y="5355"/>
                  </a:lnTo>
                  <a:lnTo>
                    <a:pt x="3464" y="5389"/>
                  </a:lnTo>
                  <a:lnTo>
                    <a:pt x="3492" y="5424"/>
                  </a:lnTo>
                  <a:lnTo>
                    <a:pt x="3519" y="5457"/>
                  </a:lnTo>
                  <a:lnTo>
                    <a:pt x="3547" y="5491"/>
                  </a:lnTo>
                  <a:lnTo>
                    <a:pt x="3573" y="5523"/>
                  </a:lnTo>
                  <a:lnTo>
                    <a:pt x="3599" y="5555"/>
                  </a:lnTo>
                  <a:lnTo>
                    <a:pt x="3624" y="5586"/>
                  </a:lnTo>
                  <a:lnTo>
                    <a:pt x="3649" y="5618"/>
                  </a:lnTo>
                  <a:lnTo>
                    <a:pt x="3673" y="5647"/>
                  </a:lnTo>
                  <a:lnTo>
                    <a:pt x="3697" y="5677"/>
                  </a:lnTo>
                  <a:lnTo>
                    <a:pt x="3721" y="5705"/>
                  </a:lnTo>
                  <a:lnTo>
                    <a:pt x="3743" y="5733"/>
                  </a:lnTo>
                  <a:lnTo>
                    <a:pt x="3765" y="5761"/>
                  </a:lnTo>
                  <a:lnTo>
                    <a:pt x="3787" y="5788"/>
                  </a:lnTo>
                  <a:lnTo>
                    <a:pt x="3809" y="5814"/>
                  </a:lnTo>
                  <a:lnTo>
                    <a:pt x="3830" y="5839"/>
                  </a:lnTo>
                  <a:lnTo>
                    <a:pt x="3850" y="5864"/>
                  </a:lnTo>
                  <a:lnTo>
                    <a:pt x="3870" y="5888"/>
                  </a:lnTo>
                  <a:lnTo>
                    <a:pt x="3888" y="5911"/>
                  </a:lnTo>
                  <a:lnTo>
                    <a:pt x="3907" y="5932"/>
                  </a:lnTo>
                  <a:lnTo>
                    <a:pt x="3925" y="5954"/>
                  </a:lnTo>
                  <a:lnTo>
                    <a:pt x="3943" y="5975"/>
                  </a:lnTo>
                  <a:lnTo>
                    <a:pt x="3959" y="5995"/>
                  </a:lnTo>
                  <a:lnTo>
                    <a:pt x="3975" y="6015"/>
                  </a:lnTo>
                  <a:lnTo>
                    <a:pt x="3990" y="6033"/>
                  </a:lnTo>
                  <a:lnTo>
                    <a:pt x="4005" y="6050"/>
                  </a:lnTo>
                  <a:lnTo>
                    <a:pt x="4019" y="6067"/>
                  </a:lnTo>
                  <a:lnTo>
                    <a:pt x="4032" y="6084"/>
                  </a:lnTo>
                  <a:lnTo>
                    <a:pt x="4045" y="6098"/>
                  </a:lnTo>
                  <a:lnTo>
                    <a:pt x="4057" y="6113"/>
                  </a:lnTo>
                  <a:lnTo>
                    <a:pt x="4069" y="6126"/>
                  </a:lnTo>
                  <a:lnTo>
                    <a:pt x="4079" y="6139"/>
                  </a:lnTo>
                  <a:lnTo>
                    <a:pt x="4088" y="6150"/>
                  </a:lnTo>
                  <a:lnTo>
                    <a:pt x="4098" y="6162"/>
                  </a:lnTo>
                  <a:lnTo>
                    <a:pt x="4106" y="6171"/>
                  </a:lnTo>
                  <a:lnTo>
                    <a:pt x="4113" y="6181"/>
                  </a:lnTo>
                  <a:lnTo>
                    <a:pt x="4121" y="6189"/>
                  </a:lnTo>
                  <a:lnTo>
                    <a:pt x="4127" y="6196"/>
                  </a:lnTo>
                  <a:lnTo>
                    <a:pt x="4132" y="6202"/>
                  </a:lnTo>
                  <a:lnTo>
                    <a:pt x="4136" y="6208"/>
                  </a:lnTo>
                  <a:lnTo>
                    <a:pt x="4141" y="6212"/>
                  </a:lnTo>
                  <a:lnTo>
                    <a:pt x="4144" y="6216"/>
                  </a:lnTo>
                  <a:lnTo>
                    <a:pt x="4146" y="6218"/>
                  </a:lnTo>
                  <a:lnTo>
                    <a:pt x="4147" y="6219"/>
                  </a:lnTo>
                  <a:lnTo>
                    <a:pt x="4147" y="6220"/>
                  </a:lnTo>
                </a:path>
              </a:pathLst>
            </a:custGeom>
            <a:noFill/>
            <a:ln w="57150">
              <a:solidFill>
                <a:srgbClr val="053AB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1400">
                <a:latin typeface="+mj-lt"/>
                <a:cs typeface="Times New Roman" pitchFamily="18" charset="0"/>
              </a:endParaRPr>
            </a:p>
          </p:txBody>
        </p:sp>
        <p:sp>
          <p:nvSpPr>
            <p:cNvPr id="64" name="Rectangle 6"/>
            <p:cNvSpPr>
              <a:spLocks noChangeAspect="1" noChangeArrowheads="1"/>
            </p:cNvSpPr>
            <p:nvPr/>
          </p:nvSpPr>
          <p:spPr bwMode="auto">
            <a:xfrm>
              <a:off x="3855" y="2444"/>
              <a:ext cx="252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kumimoji="0" lang="en-US" sz="1600" b="1" i="1" dirty="0">
                  <a:solidFill>
                    <a:srgbClr val="053ABF"/>
                  </a:solidFill>
                  <a:latin typeface="+mj-lt"/>
                  <a:cs typeface="Times New Roman" pitchFamily="18" charset="0"/>
                </a:rPr>
                <a:t>AD</a:t>
              </a:r>
              <a:r>
                <a:rPr kumimoji="0" lang="en-US" sz="1600" b="1" i="1" baseline="-25000" dirty="0">
                  <a:solidFill>
                    <a:srgbClr val="053ABF"/>
                  </a:solidFill>
                  <a:latin typeface="+mj-lt"/>
                  <a:cs typeface="Times New Roman" pitchFamily="18" charset="0"/>
                </a:rPr>
                <a:t>2</a:t>
              </a:r>
              <a:endParaRPr kumimoji="0" lang="en-US" sz="1600" b="1" baseline="-25000" dirty="0">
                <a:solidFill>
                  <a:srgbClr val="053ABF"/>
                </a:solidFill>
                <a:latin typeface="+mj-lt"/>
                <a:cs typeface="Times New Roman" pitchFamily="18" charset="0"/>
              </a:endParaRPr>
            </a:p>
          </p:txBody>
        </p:sp>
        <p:sp>
          <p:nvSpPr>
            <p:cNvPr id="65" name="Line 25"/>
            <p:cNvSpPr>
              <a:spLocks noChangeShapeType="1"/>
            </p:cNvSpPr>
            <p:nvPr/>
          </p:nvSpPr>
          <p:spPr bwMode="auto">
            <a:xfrm>
              <a:off x="3318" y="2298"/>
              <a:ext cx="288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 type="none" w="lg" len="lg"/>
              <a:tailEnd type="stealth" w="lg" len="lg"/>
            </a:ln>
            <a:effectLst>
              <a:outerShdw blurRad="63500" dist="38099" dir="2700000" algn="ctr" rotWithShape="0">
                <a:srgbClr val="000000">
                  <a:alpha val="74998"/>
                </a:srgb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400">
                <a:latin typeface="+mj-lt"/>
                <a:cs typeface="Times New Roman" pitchFamily="18" charset="0"/>
              </a:endParaRPr>
            </a:p>
          </p:txBody>
        </p:sp>
      </p:grpSp>
      <p:grpSp>
        <p:nvGrpSpPr>
          <p:cNvPr id="66" name="Group 54"/>
          <p:cNvGrpSpPr>
            <a:grpSpLocks/>
          </p:cNvGrpSpPr>
          <p:nvPr/>
        </p:nvGrpSpPr>
        <p:grpSpPr bwMode="auto">
          <a:xfrm>
            <a:off x="6223837" y="5596845"/>
            <a:ext cx="2787650" cy="923925"/>
            <a:chOff x="3888" y="1716"/>
            <a:chExt cx="1756" cy="582"/>
          </a:xfrm>
        </p:grpSpPr>
        <p:sp>
          <p:nvSpPr>
            <p:cNvPr id="67" name="Rectangle 28"/>
            <p:cNvSpPr>
              <a:spLocks noChangeArrowheads="1"/>
            </p:cNvSpPr>
            <p:nvPr/>
          </p:nvSpPr>
          <p:spPr bwMode="auto">
            <a:xfrm>
              <a:off x="4039" y="1716"/>
              <a:ext cx="1481" cy="582"/>
            </a:xfrm>
            <a:prstGeom prst="rect">
              <a:avLst/>
            </a:prstGeom>
            <a:solidFill>
              <a:srgbClr val="FFFFAB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400">
                <a:latin typeface="+mj-lt"/>
                <a:cs typeface="Times New Roman" pitchFamily="18" charset="0"/>
              </a:endParaRPr>
            </a:p>
          </p:txBody>
        </p:sp>
        <p:sp>
          <p:nvSpPr>
            <p:cNvPr id="68" name="Rectangle 29"/>
            <p:cNvSpPr>
              <a:spLocks noChangeArrowheads="1"/>
            </p:cNvSpPr>
            <p:nvPr/>
          </p:nvSpPr>
          <p:spPr bwMode="auto">
            <a:xfrm>
              <a:off x="3888" y="1758"/>
              <a:ext cx="1756" cy="4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kumimoji="0" lang="en-US" sz="1600" b="1" i="1" dirty="0">
                  <a:latin typeface="+mj-lt"/>
                  <a:cs typeface="Times New Roman" pitchFamily="18" charset="0"/>
                </a:rPr>
                <a:t>Expansionary fiscal policy</a:t>
              </a:r>
              <a:r>
                <a:rPr kumimoji="0" lang="en-US" sz="1600" b="1" dirty="0">
                  <a:solidFill>
                    <a:srgbClr val="000000"/>
                  </a:solidFill>
                  <a:latin typeface="+mj-lt"/>
                  <a:cs typeface="Times New Roman" pitchFamily="18" charset="0"/>
                </a:rPr>
                <a:t> </a:t>
              </a:r>
              <a:r>
                <a:rPr kumimoji="0" lang="en-US" sz="1600" b="0" dirty="0">
                  <a:solidFill>
                    <a:srgbClr val="000000"/>
                  </a:solidFill>
                  <a:latin typeface="+mj-lt"/>
                  <a:cs typeface="Times New Roman" pitchFamily="18" charset="0"/>
                </a:rPr>
                <a:t>stimulates demand and </a:t>
              </a:r>
              <a:br>
                <a:rPr kumimoji="0" lang="en-US" sz="1600" b="0" dirty="0">
                  <a:solidFill>
                    <a:srgbClr val="000000"/>
                  </a:solidFill>
                  <a:latin typeface="+mj-lt"/>
                  <a:cs typeface="Times New Roman" pitchFamily="18" charset="0"/>
                </a:rPr>
              </a:br>
              <a:r>
                <a:rPr kumimoji="0" lang="en-US" sz="1600" b="0" dirty="0">
                  <a:solidFill>
                    <a:srgbClr val="000000"/>
                  </a:solidFill>
                  <a:latin typeface="+mj-lt"/>
                  <a:cs typeface="Times New Roman" pitchFamily="18" charset="0"/>
                </a:rPr>
                <a:t>directs the economy to </a:t>
              </a:r>
              <a:br>
                <a:rPr kumimoji="0" lang="en-US" sz="1600" b="0" dirty="0">
                  <a:solidFill>
                    <a:srgbClr val="000000"/>
                  </a:solidFill>
                  <a:latin typeface="+mj-lt"/>
                  <a:cs typeface="Times New Roman" pitchFamily="18" charset="0"/>
                </a:rPr>
              </a:br>
              <a:r>
                <a:rPr kumimoji="0" lang="en-US" sz="1600" b="0" dirty="0">
                  <a:solidFill>
                    <a:srgbClr val="000000"/>
                  </a:solidFill>
                  <a:latin typeface="+mj-lt"/>
                  <a:cs typeface="Times New Roman" pitchFamily="18" charset="0"/>
                </a:rPr>
                <a:t>full-</a:t>
              </a:r>
              <a:r>
                <a:rPr kumimoji="0" lang="en-US" sz="1600" b="0" dirty="0" smtClean="0">
                  <a:solidFill>
                    <a:srgbClr val="000000"/>
                  </a:solidFill>
                  <a:latin typeface="+mj-lt"/>
                  <a:cs typeface="Times New Roman" pitchFamily="18" charset="0"/>
                </a:rPr>
                <a:t>employment.</a:t>
              </a:r>
              <a:endParaRPr kumimoji="0" lang="en-US" sz="1600" i="1" dirty="0">
                <a:solidFill>
                  <a:srgbClr val="226898"/>
                </a:solidFill>
                <a:latin typeface="+mj-lt"/>
                <a:cs typeface="Times New Roman" pitchFamily="18" charset="0"/>
              </a:endParaRPr>
            </a:p>
          </p:txBody>
        </p:sp>
      </p:grpSp>
      <p:sp>
        <p:nvSpPr>
          <p:cNvPr id="69" name="Rectangle 30"/>
          <p:cNvSpPr>
            <a:spLocks noChangeAspect="1" noChangeArrowheads="1"/>
          </p:cNvSpPr>
          <p:nvPr/>
        </p:nvSpPr>
        <p:spPr bwMode="auto">
          <a:xfrm>
            <a:off x="6986075" y="1866650"/>
            <a:ext cx="50174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kumimoji="0" lang="en-US" sz="1600" b="1" i="1" dirty="0">
                <a:solidFill>
                  <a:srgbClr val="006600"/>
                </a:solidFill>
                <a:latin typeface="+mj-lt"/>
                <a:cs typeface="Times New Roman" pitchFamily="18" charset="0"/>
              </a:rPr>
              <a:t>SRAS</a:t>
            </a:r>
            <a:r>
              <a:rPr kumimoji="0" lang="en-US" sz="1600" b="1" i="1" baseline="-25000" dirty="0">
                <a:solidFill>
                  <a:srgbClr val="006600"/>
                </a:solidFill>
                <a:latin typeface="+mj-lt"/>
                <a:cs typeface="Times New Roman" pitchFamily="18" charset="0"/>
              </a:rPr>
              <a:t>1</a:t>
            </a:r>
            <a:endParaRPr kumimoji="0" lang="en-US" sz="1600" b="1" baseline="-25000" dirty="0">
              <a:solidFill>
                <a:srgbClr val="0066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70" name="Rectangle 32"/>
          <p:cNvSpPr>
            <a:spLocks noChangeAspect="1" noChangeArrowheads="1"/>
          </p:cNvSpPr>
          <p:nvPr/>
        </p:nvSpPr>
        <p:spPr bwMode="auto">
          <a:xfrm>
            <a:off x="4365852" y="3519474"/>
            <a:ext cx="17793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kumimoji="0" lang="en-US" sz="1600" b="1" i="1">
                <a:solidFill>
                  <a:srgbClr val="000000"/>
                </a:solidFill>
                <a:latin typeface="+mj-lt"/>
                <a:cs typeface="Times New Roman" pitchFamily="18" charset="0"/>
              </a:rPr>
              <a:t>P</a:t>
            </a:r>
            <a:r>
              <a:rPr kumimoji="0" lang="en-US" sz="1600" b="1" i="1" baseline="-25000">
                <a:solidFill>
                  <a:srgbClr val="000000"/>
                </a:solidFill>
                <a:latin typeface="+mj-lt"/>
                <a:cs typeface="Times New Roman" pitchFamily="18" charset="0"/>
              </a:rPr>
              <a:t>1</a:t>
            </a:r>
            <a:endParaRPr kumimoji="0" lang="en-US" sz="2800" b="1" baseline="-2500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71" name="Line 33"/>
          <p:cNvSpPr>
            <a:spLocks noChangeShapeType="1"/>
          </p:cNvSpPr>
          <p:nvPr/>
        </p:nvSpPr>
        <p:spPr bwMode="auto">
          <a:xfrm>
            <a:off x="5753327" y="4991086"/>
            <a:ext cx="420688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 type="none" w="lg" len="lg"/>
            <a:tailEnd type="stealth" w="lg" len="lg"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sz="1400">
              <a:latin typeface="+mj-lt"/>
              <a:cs typeface="Times New Roman" pitchFamily="18" charset="0"/>
            </a:endParaRPr>
          </a:p>
        </p:txBody>
      </p:sp>
      <p:grpSp>
        <p:nvGrpSpPr>
          <p:cNvPr id="72" name="Group 62"/>
          <p:cNvGrpSpPr>
            <a:grpSpLocks/>
          </p:cNvGrpSpPr>
          <p:nvPr/>
        </p:nvGrpSpPr>
        <p:grpSpPr bwMode="auto">
          <a:xfrm>
            <a:off x="5704115" y="2211374"/>
            <a:ext cx="2333625" cy="2303463"/>
            <a:chOff x="2801" y="919"/>
            <a:chExt cx="1470" cy="1451"/>
          </a:xfrm>
        </p:grpSpPr>
        <p:sp>
          <p:nvSpPr>
            <p:cNvPr id="73" name="Rectangle 35"/>
            <p:cNvSpPr>
              <a:spLocks noChangeAspect="1" noChangeArrowheads="1"/>
            </p:cNvSpPr>
            <p:nvPr/>
          </p:nvSpPr>
          <p:spPr bwMode="auto">
            <a:xfrm>
              <a:off x="3867" y="919"/>
              <a:ext cx="404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kumimoji="0" lang="en-US" sz="1600" b="1" i="1" dirty="0">
                  <a:solidFill>
                    <a:srgbClr val="006600"/>
                  </a:solidFill>
                  <a:latin typeface="+mj-lt"/>
                  <a:cs typeface="Times New Roman" pitchFamily="18" charset="0"/>
                </a:rPr>
                <a:t>   SRAS</a:t>
              </a:r>
              <a:r>
                <a:rPr kumimoji="0" lang="en-US" sz="1600" b="1" i="1" baseline="-25000" dirty="0">
                  <a:solidFill>
                    <a:srgbClr val="006600"/>
                  </a:solidFill>
                  <a:latin typeface="+mj-lt"/>
                  <a:cs typeface="Times New Roman" pitchFamily="18" charset="0"/>
                </a:rPr>
                <a:t>2</a:t>
              </a:r>
              <a:endParaRPr kumimoji="0" lang="en-US" sz="1600" b="1" dirty="0">
                <a:solidFill>
                  <a:srgbClr val="006600"/>
                </a:solidFill>
                <a:latin typeface="+mj-lt"/>
                <a:cs typeface="Times New Roman" pitchFamily="18" charset="0"/>
              </a:endParaRPr>
            </a:p>
          </p:txBody>
        </p:sp>
        <p:sp>
          <p:nvSpPr>
            <p:cNvPr id="74" name="Line 31"/>
            <p:cNvSpPr>
              <a:spLocks noChangeShapeType="1"/>
            </p:cNvSpPr>
            <p:nvPr/>
          </p:nvSpPr>
          <p:spPr bwMode="auto">
            <a:xfrm>
              <a:off x="3654" y="1088"/>
              <a:ext cx="313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 type="none" w="lg" len="lg"/>
              <a:tailEnd type="stealth" w="lg" len="lg"/>
            </a:ln>
            <a:effectLst>
              <a:outerShdw blurRad="63500" dist="38099" dir="2700000" algn="ctr" rotWithShape="0">
                <a:srgbClr val="000000">
                  <a:alpha val="74998"/>
                </a:srgb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400">
                <a:latin typeface="+mj-lt"/>
                <a:cs typeface="Times New Roman" pitchFamily="18" charset="0"/>
              </a:endParaRPr>
            </a:p>
          </p:txBody>
        </p:sp>
        <p:sp>
          <p:nvSpPr>
            <p:cNvPr id="75" name="Freeform 36"/>
            <p:cNvSpPr>
              <a:spLocks noChangeAspect="1"/>
            </p:cNvSpPr>
            <p:nvPr/>
          </p:nvSpPr>
          <p:spPr bwMode="auto">
            <a:xfrm>
              <a:off x="2801" y="1074"/>
              <a:ext cx="1273" cy="1296"/>
            </a:xfrm>
            <a:custGeom>
              <a:avLst/>
              <a:gdLst>
                <a:gd name="T0" fmla="*/ 82 w 4625"/>
                <a:gd name="T1" fmla="*/ 4897 h 4959"/>
                <a:gd name="T2" fmla="*/ 205 w 4625"/>
                <a:gd name="T3" fmla="*/ 4803 h 4959"/>
                <a:gd name="T4" fmla="*/ 328 w 4625"/>
                <a:gd name="T5" fmla="*/ 4706 h 4959"/>
                <a:gd name="T6" fmla="*/ 451 w 4625"/>
                <a:gd name="T7" fmla="*/ 4607 h 4959"/>
                <a:gd name="T8" fmla="*/ 573 w 4625"/>
                <a:gd name="T9" fmla="*/ 4506 h 4959"/>
                <a:gd name="T10" fmla="*/ 695 w 4625"/>
                <a:gd name="T11" fmla="*/ 4403 h 4959"/>
                <a:gd name="T12" fmla="*/ 817 w 4625"/>
                <a:gd name="T13" fmla="*/ 4298 h 4959"/>
                <a:gd name="T14" fmla="*/ 938 w 4625"/>
                <a:gd name="T15" fmla="*/ 4190 h 4959"/>
                <a:gd name="T16" fmla="*/ 1058 w 4625"/>
                <a:gd name="T17" fmla="*/ 4081 h 4959"/>
                <a:gd name="T18" fmla="*/ 1179 w 4625"/>
                <a:gd name="T19" fmla="*/ 3970 h 4959"/>
                <a:gd name="T20" fmla="*/ 1298 w 4625"/>
                <a:gd name="T21" fmla="*/ 3858 h 4959"/>
                <a:gd name="T22" fmla="*/ 1416 w 4625"/>
                <a:gd name="T23" fmla="*/ 3745 h 4959"/>
                <a:gd name="T24" fmla="*/ 1533 w 4625"/>
                <a:gd name="T25" fmla="*/ 3630 h 4959"/>
                <a:gd name="T26" fmla="*/ 1650 w 4625"/>
                <a:gd name="T27" fmla="*/ 3515 h 4959"/>
                <a:gd name="T28" fmla="*/ 1765 w 4625"/>
                <a:gd name="T29" fmla="*/ 3399 h 4959"/>
                <a:gd name="T30" fmla="*/ 1880 w 4625"/>
                <a:gd name="T31" fmla="*/ 3282 h 4959"/>
                <a:gd name="T32" fmla="*/ 1992 w 4625"/>
                <a:gd name="T33" fmla="*/ 3166 h 4959"/>
                <a:gd name="T34" fmla="*/ 2104 w 4625"/>
                <a:gd name="T35" fmla="*/ 3048 h 4959"/>
                <a:gd name="T36" fmla="*/ 2216 w 4625"/>
                <a:gd name="T37" fmla="*/ 2930 h 4959"/>
                <a:gd name="T38" fmla="*/ 2325 w 4625"/>
                <a:gd name="T39" fmla="*/ 2812 h 4959"/>
                <a:gd name="T40" fmla="*/ 2434 w 4625"/>
                <a:gd name="T41" fmla="*/ 2694 h 4959"/>
                <a:gd name="T42" fmla="*/ 2540 w 4625"/>
                <a:gd name="T43" fmla="*/ 2575 h 4959"/>
                <a:gd name="T44" fmla="*/ 2645 w 4625"/>
                <a:gd name="T45" fmla="*/ 2457 h 4959"/>
                <a:gd name="T46" fmla="*/ 2750 w 4625"/>
                <a:gd name="T47" fmla="*/ 2340 h 4959"/>
                <a:gd name="T48" fmla="*/ 2852 w 4625"/>
                <a:gd name="T49" fmla="*/ 2223 h 4959"/>
                <a:gd name="T50" fmla="*/ 2952 w 4625"/>
                <a:gd name="T51" fmla="*/ 2107 h 4959"/>
                <a:gd name="T52" fmla="*/ 3051 w 4625"/>
                <a:gd name="T53" fmla="*/ 1992 h 4959"/>
                <a:gd name="T54" fmla="*/ 3148 w 4625"/>
                <a:gd name="T55" fmla="*/ 1878 h 4959"/>
                <a:gd name="T56" fmla="*/ 3242 w 4625"/>
                <a:gd name="T57" fmla="*/ 1765 h 4959"/>
                <a:gd name="T58" fmla="*/ 3336 w 4625"/>
                <a:gd name="T59" fmla="*/ 1655 h 4959"/>
                <a:gd name="T60" fmla="*/ 3426 w 4625"/>
                <a:gd name="T61" fmla="*/ 1544 h 4959"/>
                <a:gd name="T62" fmla="*/ 3516 w 4625"/>
                <a:gd name="T63" fmla="*/ 1435 h 4959"/>
                <a:gd name="T64" fmla="*/ 3602 w 4625"/>
                <a:gd name="T65" fmla="*/ 1329 h 4959"/>
                <a:gd name="T66" fmla="*/ 3686 w 4625"/>
                <a:gd name="T67" fmla="*/ 1225 h 4959"/>
                <a:gd name="T68" fmla="*/ 3768 w 4625"/>
                <a:gd name="T69" fmla="*/ 1121 h 4959"/>
                <a:gd name="T70" fmla="*/ 3848 w 4625"/>
                <a:gd name="T71" fmla="*/ 1021 h 4959"/>
                <a:gd name="T72" fmla="*/ 3925 w 4625"/>
                <a:gd name="T73" fmla="*/ 923 h 4959"/>
                <a:gd name="T74" fmla="*/ 4000 w 4625"/>
                <a:gd name="T75" fmla="*/ 828 h 4959"/>
                <a:gd name="T76" fmla="*/ 4072 w 4625"/>
                <a:gd name="T77" fmla="*/ 735 h 4959"/>
                <a:gd name="T78" fmla="*/ 4142 w 4625"/>
                <a:gd name="T79" fmla="*/ 645 h 4959"/>
                <a:gd name="T80" fmla="*/ 4209 w 4625"/>
                <a:gd name="T81" fmla="*/ 557 h 4959"/>
                <a:gd name="T82" fmla="*/ 4273 w 4625"/>
                <a:gd name="T83" fmla="*/ 472 h 4959"/>
                <a:gd name="T84" fmla="*/ 4334 w 4625"/>
                <a:gd name="T85" fmla="*/ 391 h 4959"/>
                <a:gd name="T86" fmla="*/ 4392 w 4625"/>
                <a:gd name="T87" fmla="*/ 314 h 4959"/>
                <a:gd name="T88" fmla="*/ 4447 w 4625"/>
                <a:gd name="T89" fmla="*/ 239 h 4959"/>
                <a:gd name="T90" fmla="*/ 4501 w 4625"/>
                <a:gd name="T91" fmla="*/ 169 h 4959"/>
                <a:gd name="T92" fmla="*/ 4550 w 4625"/>
                <a:gd name="T93" fmla="*/ 102 h 4959"/>
                <a:gd name="T94" fmla="*/ 4595 w 4625"/>
                <a:gd name="T95" fmla="*/ 39 h 4959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4625"/>
                <a:gd name="T145" fmla="*/ 0 h 4959"/>
                <a:gd name="T146" fmla="*/ 4625 w 4625"/>
                <a:gd name="T147" fmla="*/ 4959 h 4959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4625" h="4959">
                  <a:moveTo>
                    <a:pt x="0" y="4959"/>
                  </a:moveTo>
                  <a:lnTo>
                    <a:pt x="40" y="4928"/>
                  </a:lnTo>
                  <a:lnTo>
                    <a:pt x="82" y="4897"/>
                  </a:lnTo>
                  <a:lnTo>
                    <a:pt x="122" y="4866"/>
                  </a:lnTo>
                  <a:lnTo>
                    <a:pt x="164" y="4835"/>
                  </a:lnTo>
                  <a:lnTo>
                    <a:pt x="205" y="4803"/>
                  </a:lnTo>
                  <a:lnTo>
                    <a:pt x="246" y="4771"/>
                  </a:lnTo>
                  <a:lnTo>
                    <a:pt x="287" y="4739"/>
                  </a:lnTo>
                  <a:lnTo>
                    <a:pt x="328" y="4706"/>
                  </a:lnTo>
                  <a:lnTo>
                    <a:pt x="369" y="4673"/>
                  </a:lnTo>
                  <a:lnTo>
                    <a:pt x="409" y="4640"/>
                  </a:lnTo>
                  <a:lnTo>
                    <a:pt x="451" y="4607"/>
                  </a:lnTo>
                  <a:lnTo>
                    <a:pt x="491" y="4574"/>
                  </a:lnTo>
                  <a:lnTo>
                    <a:pt x="532" y="4540"/>
                  </a:lnTo>
                  <a:lnTo>
                    <a:pt x="573" y="4506"/>
                  </a:lnTo>
                  <a:lnTo>
                    <a:pt x="614" y="4472"/>
                  </a:lnTo>
                  <a:lnTo>
                    <a:pt x="654" y="4437"/>
                  </a:lnTo>
                  <a:lnTo>
                    <a:pt x="695" y="4403"/>
                  </a:lnTo>
                  <a:lnTo>
                    <a:pt x="736" y="4368"/>
                  </a:lnTo>
                  <a:lnTo>
                    <a:pt x="776" y="4333"/>
                  </a:lnTo>
                  <a:lnTo>
                    <a:pt x="817" y="4298"/>
                  </a:lnTo>
                  <a:lnTo>
                    <a:pt x="857" y="4261"/>
                  </a:lnTo>
                  <a:lnTo>
                    <a:pt x="898" y="4226"/>
                  </a:lnTo>
                  <a:lnTo>
                    <a:pt x="938" y="4190"/>
                  </a:lnTo>
                  <a:lnTo>
                    <a:pt x="978" y="4154"/>
                  </a:lnTo>
                  <a:lnTo>
                    <a:pt x="1018" y="4118"/>
                  </a:lnTo>
                  <a:lnTo>
                    <a:pt x="1058" y="4081"/>
                  </a:lnTo>
                  <a:lnTo>
                    <a:pt x="1098" y="4044"/>
                  </a:lnTo>
                  <a:lnTo>
                    <a:pt x="1138" y="4007"/>
                  </a:lnTo>
                  <a:lnTo>
                    <a:pt x="1179" y="3970"/>
                  </a:lnTo>
                  <a:lnTo>
                    <a:pt x="1218" y="3933"/>
                  </a:lnTo>
                  <a:lnTo>
                    <a:pt x="1257" y="3895"/>
                  </a:lnTo>
                  <a:lnTo>
                    <a:pt x="1298" y="3858"/>
                  </a:lnTo>
                  <a:lnTo>
                    <a:pt x="1337" y="3821"/>
                  </a:lnTo>
                  <a:lnTo>
                    <a:pt x="1376" y="3782"/>
                  </a:lnTo>
                  <a:lnTo>
                    <a:pt x="1416" y="3745"/>
                  </a:lnTo>
                  <a:lnTo>
                    <a:pt x="1455" y="3707"/>
                  </a:lnTo>
                  <a:lnTo>
                    <a:pt x="1493" y="3669"/>
                  </a:lnTo>
                  <a:lnTo>
                    <a:pt x="1533" y="3630"/>
                  </a:lnTo>
                  <a:lnTo>
                    <a:pt x="1572" y="3592"/>
                  </a:lnTo>
                  <a:lnTo>
                    <a:pt x="1610" y="3554"/>
                  </a:lnTo>
                  <a:lnTo>
                    <a:pt x="1650" y="3515"/>
                  </a:lnTo>
                  <a:lnTo>
                    <a:pt x="1688" y="3477"/>
                  </a:lnTo>
                  <a:lnTo>
                    <a:pt x="1726" y="3438"/>
                  </a:lnTo>
                  <a:lnTo>
                    <a:pt x="1765" y="3399"/>
                  </a:lnTo>
                  <a:lnTo>
                    <a:pt x="1803" y="3360"/>
                  </a:lnTo>
                  <a:lnTo>
                    <a:pt x="1841" y="3322"/>
                  </a:lnTo>
                  <a:lnTo>
                    <a:pt x="1880" y="3282"/>
                  </a:lnTo>
                  <a:lnTo>
                    <a:pt x="1918" y="3244"/>
                  </a:lnTo>
                  <a:lnTo>
                    <a:pt x="1955" y="3204"/>
                  </a:lnTo>
                  <a:lnTo>
                    <a:pt x="1992" y="3166"/>
                  </a:lnTo>
                  <a:lnTo>
                    <a:pt x="2030" y="3127"/>
                  </a:lnTo>
                  <a:lnTo>
                    <a:pt x="2067" y="3087"/>
                  </a:lnTo>
                  <a:lnTo>
                    <a:pt x="2104" y="3048"/>
                  </a:lnTo>
                  <a:lnTo>
                    <a:pt x="2141" y="3009"/>
                  </a:lnTo>
                  <a:lnTo>
                    <a:pt x="2178" y="2969"/>
                  </a:lnTo>
                  <a:lnTo>
                    <a:pt x="2216" y="2930"/>
                  </a:lnTo>
                  <a:lnTo>
                    <a:pt x="2252" y="2890"/>
                  </a:lnTo>
                  <a:lnTo>
                    <a:pt x="2289" y="2851"/>
                  </a:lnTo>
                  <a:lnTo>
                    <a:pt x="2325" y="2812"/>
                  </a:lnTo>
                  <a:lnTo>
                    <a:pt x="2361" y="2772"/>
                  </a:lnTo>
                  <a:lnTo>
                    <a:pt x="2398" y="2733"/>
                  </a:lnTo>
                  <a:lnTo>
                    <a:pt x="2434" y="2694"/>
                  </a:lnTo>
                  <a:lnTo>
                    <a:pt x="2469" y="2654"/>
                  </a:lnTo>
                  <a:lnTo>
                    <a:pt x="2505" y="2615"/>
                  </a:lnTo>
                  <a:lnTo>
                    <a:pt x="2540" y="2575"/>
                  </a:lnTo>
                  <a:lnTo>
                    <a:pt x="2575" y="2536"/>
                  </a:lnTo>
                  <a:lnTo>
                    <a:pt x="2610" y="2497"/>
                  </a:lnTo>
                  <a:lnTo>
                    <a:pt x="2645" y="2457"/>
                  </a:lnTo>
                  <a:lnTo>
                    <a:pt x="2681" y="2418"/>
                  </a:lnTo>
                  <a:lnTo>
                    <a:pt x="2715" y="2380"/>
                  </a:lnTo>
                  <a:lnTo>
                    <a:pt x="2750" y="2340"/>
                  </a:lnTo>
                  <a:lnTo>
                    <a:pt x="2784" y="2301"/>
                  </a:lnTo>
                  <a:lnTo>
                    <a:pt x="2818" y="2262"/>
                  </a:lnTo>
                  <a:lnTo>
                    <a:pt x="2852" y="2223"/>
                  </a:lnTo>
                  <a:lnTo>
                    <a:pt x="2885" y="2185"/>
                  </a:lnTo>
                  <a:lnTo>
                    <a:pt x="2919" y="2146"/>
                  </a:lnTo>
                  <a:lnTo>
                    <a:pt x="2952" y="2107"/>
                  </a:lnTo>
                  <a:lnTo>
                    <a:pt x="2985" y="2069"/>
                  </a:lnTo>
                  <a:lnTo>
                    <a:pt x="3018" y="2030"/>
                  </a:lnTo>
                  <a:lnTo>
                    <a:pt x="3051" y="1992"/>
                  </a:lnTo>
                  <a:lnTo>
                    <a:pt x="3083" y="1955"/>
                  </a:lnTo>
                  <a:lnTo>
                    <a:pt x="3116" y="1917"/>
                  </a:lnTo>
                  <a:lnTo>
                    <a:pt x="3148" y="1878"/>
                  </a:lnTo>
                  <a:lnTo>
                    <a:pt x="3179" y="1841"/>
                  </a:lnTo>
                  <a:lnTo>
                    <a:pt x="3211" y="1804"/>
                  </a:lnTo>
                  <a:lnTo>
                    <a:pt x="3242" y="1765"/>
                  </a:lnTo>
                  <a:lnTo>
                    <a:pt x="3274" y="1728"/>
                  </a:lnTo>
                  <a:lnTo>
                    <a:pt x="3305" y="1691"/>
                  </a:lnTo>
                  <a:lnTo>
                    <a:pt x="3336" y="1655"/>
                  </a:lnTo>
                  <a:lnTo>
                    <a:pt x="3366" y="1617"/>
                  </a:lnTo>
                  <a:lnTo>
                    <a:pt x="3396" y="1581"/>
                  </a:lnTo>
                  <a:lnTo>
                    <a:pt x="3426" y="1544"/>
                  </a:lnTo>
                  <a:lnTo>
                    <a:pt x="3456" y="1508"/>
                  </a:lnTo>
                  <a:lnTo>
                    <a:pt x="3486" y="1472"/>
                  </a:lnTo>
                  <a:lnTo>
                    <a:pt x="3516" y="1435"/>
                  </a:lnTo>
                  <a:lnTo>
                    <a:pt x="3544" y="1400"/>
                  </a:lnTo>
                  <a:lnTo>
                    <a:pt x="3573" y="1365"/>
                  </a:lnTo>
                  <a:lnTo>
                    <a:pt x="3602" y="1329"/>
                  </a:lnTo>
                  <a:lnTo>
                    <a:pt x="3630" y="1294"/>
                  </a:lnTo>
                  <a:lnTo>
                    <a:pt x="3658" y="1260"/>
                  </a:lnTo>
                  <a:lnTo>
                    <a:pt x="3686" y="1225"/>
                  </a:lnTo>
                  <a:lnTo>
                    <a:pt x="3713" y="1191"/>
                  </a:lnTo>
                  <a:lnTo>
                    <a:pt x="3741" y="1155"/>
                  </a:lnTo>
                  <a:lnTo>
                    <a:pt x="3768" y="1121"/>
                  </a:lnTo>
                  <a:lnTo>
                    <a:pt x="3795" y="1088"/>
                  </a:lnTo>
                  <a:lnTo>
                    <a:pt x="3822" y="1054"/>
                  </a:lnTo>
                  <a:lnTo>
                    <a:pt x="3848" y="1021"/>
                  </a:lnTo>
                  <a:lnTo>
                    <a:pt x="3874" y="988"/>
                  </a:lnTo>
                  <a:lnTo>
                    <a:pt x="3900" y="955"/>
                  </a:lnTo>
                  <a:lnTo>
                    <a:pt x="3925" y="923"/>
                  </a:lnTo>
                  <a:lnTo>
                    <a:pt x="3951" y="891"/>
                  </a:lnTo>
                  <a:lnTo>
                    <a:pt x="3975" y="860"/>
                  </a:lnTo>
                  <a:lnTo>
                    <a:pt x="4000" y="828"/>
                  </a:lnTo>
                  <a:lnTo>
                    <a:pt x="4024" y="797"/>
                  </a:lnTo>
                  <a:lnTo>
                    <a:pt x="4049" y="765"/>
                  </a:lnTo>
                  <a:lnTo>
                    <a:pt x="4072" y="735"/>
                  </a:lnTo>
                  <a:lnTo>
                    <a:pt x="4095" y="704"/>
                  </a:lnTo>
                  <a:lnTo>
                    <a:pt x="4119" y="674"/>
                  </a:lnTo>
                  <a:lnTo>
                    <a:pt x="4142" y="645"/>
                  </a:lnTo>
                  <a:lnTo>
                    <a:pt x="4164" y="615"/>
                  </a:lnTo>
                  <a:lnTo>
                    <a:pt x="4187" y="586"/>
                  </a:lnTo>
                  <a:lnTo>
                    <a:pt x="4209" y="557"/>
                  </a:lnTo>
                  <a:lnTo>
                    <a:pt x="4230" y="529"/>
                  </a:lnTo>
                  <a:lnTo>
                    <a:pt x="4252" y="501"/>
                  </a:lnTo>
                  <a:lnTo>
                    <a:pt x="4273" y="472"/>
                  </a:lnTo>
                  <a:lnTo>
                    <a:pt x="4293" y="445"/>
                  </a:lnTo>
                  <a:lnTo>
                    <a:pt x="4314" y="418"/>
                  </a:lnTo>
                  <a:lnTo>
                    <a:pt x="4334" y="391"/>
                  </a:lnTo>
                  <a:lnTo>
                    <a:pt x="4354" y="366"/>
                  </a:lnTo>
                  <a:lnTo>
                    <a:pt x="4373" y="339"/>
                  </a:lnTo>
                  <a:lnTo>
                    <a:pt x="4392" y="314"/>
                  </a:lnTo>
                  <a:lnTo>
                    <a:pt x="4411" y="289"/>
                  </a:lnTo>
                  <a:lnTo>
                    <a:pt x="4429" y="263"/>
                  </a:lnTo>
                  <a:lnTo>
                    <a:pt x="4447" y="239"/>
                  </a:lnTo>
                  <a:lnTo>
                    <a:pt x="4466" y="216"/>
                  </a:lnTo>
                  <a:lnTo>
                    <a:pt x="4484" y="192"/>
                  </a:lnTo>
                  <a:lnTo>
                    <a:pt x="4501" y="169"/>
                  </a:lnTo>
                  <a:lnTo>
                    <a:pt x="4517" y="146"/>
                  </a:lnTo>
                  <a:lnTo>
                    <a:pt x="4534" y="124"/>
                  </a:lnTo>
                  <a:lnTo>
                    <a:pt x="4550" y="102"/>
                  </a:lnTo>
                  <a:lnTo>
                    <a:pt x="4566" y="80"/>
                  </a:lnTo>
                  <a:lnTo>
                    <a:pt x="4580" y="59"/>
                  </a:lnTo>
                  <a:lnTo>
                    <a:pt x="4595" y="39"/>
                  </a:lnTo>
                  <a:lnTo>
                    <a:pt x="4610" y="19"/>
                  </a:lnTo>
                  <a:lnTo>
                    <a:pt x="4625" y="0"/>
                  </a:lnTo>
                </a:path>
              </a:pathLst>
            </a:custGeom>
            <a:noFill/>
            <a:ln w="57150">
              <a:solidFill>
                <a:srgbClr val="0066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1400">
                <a:latin typeface="+mj-lt"/>
                <a:cs typeface="Times New Roman" pitchFamily="18" charset="0"/>
              </a:endParaRPr>
            </a:p>
          </p:txBody>
        </p:sp>
      </p:grpSp>
      <p:sp>
        <p:nvSpPr>
          <p:cNvPr id="76" name="Line 37"/>
          <p:cNvSpPr>
            <a:spLocks noChangeAspect="1" noChangeShapeType="1"/>
          </p:cNvSpPr>
          <p:nvPr/>
        </p:nvSpPr>
        <p:spPr bwMode="auto">
          <a:xfrm flipH="1">
            <a:off x="4680177" y="4127486"/>
            <a:ext cx="1530350" cy="0"/>
          </a:xfrm>
          <a:prstGeom prst="line">
            <a:avLst/>
          </a:prstGeom>
          <a:noFill/>
          <a:ln w="3175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1400">
              <a:latin typeface="+mj-lt"/>
              <a:cs typeface="Times New Roman" pitchFamily="18" charset="0"/>
            </a:endParaRPr>
          </a:p>
        </p:txBody>
      </p:sp>
      <p:sp>
        <p:nvSpPr>
          <p:cNvPr id="77" name="Rectangle 38"/>
          <p:cNvSpPr>
            <a:spLocks noChangeAspect="1" noChangeArrowheads="1"/>
          </p:cNvSpPr>
          <p:nvPr/>
        </p:nvSpPr>
        <p:spPr bwMode="auto">
          <a:xfrm>
            <a:off x="4362677" y="3976674"/>
            <a:ext cx="17793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kumimoji="0" lang="en-US" sz="1600" b="1" i="1">
                <a:solidFill>
                  <a:srgbClr val="000000"/>
                </a:solidFill>
                <a:latin typeface="+mj-lt"/>
                <a:cs typeface="Times New Roman" pitchFamily="18" charset="0"/>
              </a:rPr>
              <a:t>P</a:t>
            </a:r>
            <a:r>
              <a:rPr kumimoji="0" lang="en-US" sz="1600" b="1" i="1" baseline="-25000">
                <a:solidFill>
                  <a:srgbClr val="000000"/>
                </a:solidFill>
                <a:latin typeface="+mj-lt"/>
                <a:cs typeface="Times New Roman" pitchFamily="18" charset="0"/>
              </a:rPr>
              <a:t>3</a:t>
            </a:r>
            <a:endParaRPr kumimoji="0" lang="en-US" sz="2800" b="1" baseline="-2500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grpSp>
        <p:nvGrpSpPr>
          <p:cNvPr id="78" name="Group 53"/>
          <p:cNvGrpSpPr>
            <a:grpSpLocks/>
          </p:cNvGrpSpPr>
          <p:nvPr/>
        </p:nvGrpSpPr>
        <p:grpSpPr bwMode="auto">
          <a:xfrm>
            <a:off x="3736549" y="5608161"/>
            <a:ext cx="2432051" cy="895350"/>
            <a:chOff x="272" y="797"/>
            <a:chExt cx="1532" cy="564"/>
          </a:xfrm>
        </p:grpSpPr>
        <p:sp>
          <p:nvSpPr>
            <p:cNvPr id="79" name="Rectangle 46"/>
            <p:cNvSpPr>
              <a:spLocks noChangeArrowheads="1"/>
            </p:cNvSpPr>
            <p:nvPr/>
          </p:nvSpPr>
          <p:spPr bwMode="auto">
            <a:xfrm>
              <a:off x="272" y="797"/>
              <a:ext cx="1532" cy="564"/>
            </a:xfrm>
            <a:prstGeom prst="rect">
              <a:avLst/>
            </a:prstGeom>
            <a:solidFill>
              <a:srgbClr val="FFFFAB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400">
                <a:latin typeface="+mj-lt"/>
                <a:cs typeface="Times New Roman" pitchFamily="18" charset="0"/>
              </a:endParaRPr>
            </a:p>
          </p:txBody>
        </p:sp>
        <p:sp>
          <p:nvSpPr>
            <p:cNvPr id="80" name="Rectangle 47"/>
            <p:cNvSpPr>
              <a:spLocks noChangeArrowheads="1"/>
            </p:cNvSpPr>
            <p:nvPr/>
          </p:nvSpPr>
          <p:spPr bwMode="auto">
            <a:xfrm>
              <a:off x="307" y="828"/>
              <a:ext cx="1462" cy="4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kumimoji="0" lang="en-US" sz="1600" b="1" i="1" dirty="0">
                  <a:solidFill>
                    <a:srgbClr val="000000"/>
                  </a:solidFill>
                  <a:latin typeface="+mj-lt"/>
                  <a:cs typeface="Times New Roman" pitchFamily="18" charset="0"/>
                </a:rPr>
                <a:t>Keynesians</a:t>
              </a:r>
              <a:r>
                <a:rPr kumimoji="0" lang="en-US" sz="1600" b="1" dirty="0">
                  <a:solidFill>
                    <a:srgbClr val="000000"/>
                  </a:solidFill>
                  <a:latin typeface="+mj-lt"/>
                  <a:cs typeface="Times New Roman" pitchFamily="18" charset="0"/>
                </a:rPr>
                <a:t> </a:t>
              </a:r>
              <a:r>
                <a:rPr kumimoji="0" lang="en-US" sz="1600" b="0" dirty="0">
                  <a:solidFill>
                    <a:srgbClr val="000000"/>
                  </a:solidFill>
                  <a:latin typeface="+mj-lt"/>
                  <a:cs typeface="Times New Roman" pitchFamily="18" charset="0"/>
                </a:rPr>
                <a:t>believe that</a:t>
              </a:r>
            </a:p>
            <a:p>
              <a:pPr algn="ctr">
                <a:lnSpc>
                  <a:spcPct val="80000"/>
                </a:lnSpc>
              </a:pPr>
              <a:r>
                <a:rPr kumimoji="0" lang="en-US" sz="1600" b="0" dirty="0">
                  <a:solidFill>
                    <a:srgbClr val="000000"/>
                  </a:solidFill>
                  <a:latin typeface="+mj-lt"/>
                  <a:cs typeface="Times New Roman" pitchFamily="18" charset="0"/>
                </a:rPr>
                <a:t>allowing the market to </a:t>
              </a:r>
            </a:p>
            <a:p>
              <a:pPr algn="ctr">
                <a:lnSpc>
                  <a:spcPct val="80000"/>
                </a:lnSpc>
              </a:pPr>
              <a:r>
                <a:rPr kumimoji="0" lang="en-US" sz="1600" b="0" dirty="0">
                  <a:solidFill>
                    <a:srgbClr val="000000"/>
                  </a:solidFill>
                  <a:latin typeface="+mj-lt"/>
                  <a:cs typeface="Times New Roman" pitchFamily="18" charset="0"/>
                </a:rPr>
                <a:t>self-adjust may be a lengthy</a:t>
              </a:r>
            </a:p>
            <a:p>
              <a:pPr algn="ctr">
                <a:lnSpc>
                  <a:spcPct val="80000"/>
                </a:lnSpc>
              </a:pPr>
              <a:r>
                <a:rPr kumimoji="0" lang="en-US" sz="1600" b="0" dirty="0">
                  <a:solidFill>
                    <a:srgbClr val="000000"/>
                  </a:solidFill>
                  <a:latin typeface="+mj-lt"/>
                  <a:cs typeface="Times New Roman" pitchFamily="18" charset="0"/>
                </a:rPr>
                <a:t>and painful process.</a:t>
              </a:r>
            </a:p>
          </p:txBody>
        </p:sp>
      </p:grpSp>
      <p:sp>
        <p:nvSpPr>
          <p:cNvPr id="111" name="Text Box 48"/>
          <p:cNvSpPr txBox="1">
            <a:spLocks noChangeArrowheads="1"/>
          </p:cNvSpPr>
          <p:nvPr/>
        </p:nvSpPr>
        <p:spPr bwMode="auto">
          <a:xfrm>
            <a:off x="5993040" y="3524236"/>
            <a:ext cx="14908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400" b="1" i="1" dirty="0">
                <a:latin typeface="+mj-lt"/>
                <a:cs typeface="Times New Roman" pitchFamily="18" charset="0"/>
              </a:rPr>
              <a:t>e</a:t>
            </a:r>
            <a:r>
              <a:rPr lang="en-US" sz="1400" b="1" i="1" baseline="-25000" dirty="0">
                <a:latin typeface="+mj-lt"/>
                <a:cs typeface="Times New Roman" pitchFamily="18" charset="0"/>
              </a:rPr>
              <a:t>1</a:t>
            </a:r>
            <a:endParaRPr lang="en-US" sz="1400" b="1" dirty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grpSp>
        <p:nvGrpSpPr>
          <p:cNvPr id="112" name="Group 57"/>
          <p:cNvGrpSpPr>
            <a:grpSpLocks/>
          </p:cNvGrpSpPr>
          <p:nvPr/>
        </p:nvGrpSpPr>
        <p:grpSpPr bwMode="auto">
          <a:xfrm>
            <a:off x="6178777" y="3163879"/>
            <a:ext cx="338138" cy="215900"/>
            <a:chOff x="3100" y="1519"/>
            <a:chExt cx="213" cy="136"/>
          </a:xfrm>
        </p:grpSpPr>
        <p:sp>
          <p:nvSpPr>
            <p:cNvPr id="113" name="Freeform 17"/>
            <p:cNvSpPr>
              <a:spLocks/>
            </p:cNvSpPr>
            <p:nvPr/>
          </p:nvSpPr>
          <p:spPr bwMode="auto">
            <a:xfrm>
              <a:off x="3100" y="1566"/>
              <a:ext cx="75" cy="75"/>
            </a:xfrm>
            <a:custGeom>
              <a:avLst/>
              <a:gdLst>
                <a:gd name="T0" fmla="*/ 0 w 173"/>
                <a:gd name="T1" fmla="*/ 87 h 173"/>
                <a:gd name="T2" fmla="*/ 13 w 173"/>
                <a:gd name="T3" fmla="*/ 43 h 173"/>
                <a:gd name="T4" fmla="*/ 43 w 173"/>
                <a:gd name="T5" fmla="*/ 12 h 173"/>
                <a:gd name="T6" fmla="*/ 87 w 173"/>
                <a:gd name="T7" fmla="*/ 0 h 173"/>
                <a:gd name="T8" fmla="*/ 87 w 173"/>
                <a:gd name="T9" fmla="*/ 0 h 173"/>
                <a:gd name="T10" fmla="*/ 131 w 173"/>
                <a:gd name="T11" fmla="*/ 12 h 173"/>
                <a:gd name="T12" fmla="*/ 162 w 173"/>
                <a:gd name="T13" fmla="*/ 43 h 173"/>
                <a:gd name="T14" fmla="*/ 173 w 173"/>
                <a:gd name="T15" fmla="*/ 87 h 173"/>
                <a:gd name="T16" fmla="*/ 173 w 173"/>
                <a:gd name="T17" fmla="*/ 87 h 173"/>
                <a:gd name="T18" fmla="*/ 162 w 173"/>
                <a:gd name="T19" fmla="*/ 130 h 173"/>
                <a:gd name="T20" fmla="*/ 131 w 173"/>
                <a:gd name="T21" fmla="*/ 161 h 173"/>
                <a:gd name="T22" fmla="*/ 87 w 173"/>
                <a:gd name="T23" fmla="*/ 173 h 173"/>
                <a:gd name="T24" fmla="*/ 87 w 173"/>
                <a:gd name="T25" fmla="*/ 173 h 173"/>
                <a:gd name="T26" fmla="*/ 43 w 173"/>
                <a:gd name="T27" fmla="*/ 161 h 173"/>
                <a:gd name="T28" fmla="*/ 13 w 173"/>
                <a:gd name="T29" fmla="*/ 130 h 173"/>
                <a:gd name="T30" fmla="*/ 0 w 173"/>
                <a:gd name="T31" fmla="*/ 87 h 173"/>
                <a:gd name="T32" fmla="*/ 0 w 173"/>
                <a:gd name="T33" fmla="*/ 87 h 173"/>
                <a:gd name="T34" fmla="*/ 0 w 173"/>
                <a:gd name="T35" fmla="*/ 87 h 1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73"/>
                <a:gd name="T55" fmla="*/ 0 h 173"/>
                <a:gd name="T56" fmla="*/ 173 w 173"/>
                <a:gd name="T57" fmla="*/ 173 h 1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73" h="173">
                  <a:moveTo>
                    <a:pt x="0" y="87"/>
                  </a:moveTo>
                  <a:lnTo>
                    <a:pt x="13" y="43"/>
                  </a:lnTo>
                  <a:lnTo>
                    <a:pt x="43" y="12"/>
                  </a:lnTo>
                  <a:lnTo>
                    <a:pt x="87" y="0"/>
                  </a:lnTo>
                  <a:lnTo>
                    <a:pt x="131" y="12"/>
                  </a:lnTo>
                  <a:lnTo>
                    <a:pt x="162" y="43"/>
                  </a:lnTo>
                  <a:lnTo>
                    <a:pt x="173" y="87"/>
                  </a:lnTo>
                  <a:lnTo>
                    <a:pt x="162" y="130"/>
                  </a:lnTo>
                  <a:lnTo>
                    <a:pt x="131" y="161"/>
                  </a:lnTo>
                  <a:lnTo>
                    <a:pt x="87" y="173"/>
                  </a:lnTo>
                  <a:lnTo>
                    <a:pt x="43" y="161"/>
                  </a:lnTo>
                  <a:lnTo>
                    <a:pt x="13" y="130"/>
                  </a:lnTo>
                  <a:lnTo>
                    <a:pt x="0" y="87"/>
                  </a:lnTo>
                </a:path>
              </a:pathLst>
            </a:custGeom>
            <a:solidFill>
              <a:srgbClr val="FFFF00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1400">
                <a:latin typeface="+mj-lt"/>
                <a:cs typeface="Times New Roman" pitchFamily="18" charset="0"/>
              </a:endParaRPr>
            </a:p>
          </p:txBody>
        </p:sp>
        <p:sp>
          <p:nvSpPr>
            <p:cNvPr id="114" name="Text Box 50"/>
            <p:cNvSpPr txBox="1">
              <a:spLocks noChangeArrowheads="1"/>
            </p:cNvSpPr>
            <p:nvPr/>
          </p:nvSpPr>
          <p:spPr bwMode="auto">
            <a:xfrm>
              <a:off x="3219" y="1519"/>
              <a:ext cx="94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400" b="1" i="1" dirty="0">
                  <a:latin typeface="+mj-lt"/>
                  <a:cs typeface="Times New Roman" pitchFamily="18" charset="0"/>
                </a:rPr>
                <a:t>E</a:t>
              </a:r>
              <a:r>
                <a:rPr lang="en-US" sz="1400" b="1" i="1" baseline="-25000" dirty="0">
                  <a:latin typeface="+mj-lt"/>
                  <a:cs typeface="Times New Roman" pitchFamily="18" charset="0"/>
                </a:rPr>
                <a:t>2</a:t>
              </a:r>
              <a:endParaRPr lang="en-US" sz="1400" b="1" i="1" dirty="0">
                <a:solidFill>
                  <a:schemeClr val="tx1"/>
                </a:solidFill>
                <a:latin typeface="+mj-lt"/>
                <a:cs typeface="Times New Roman" pitchFamily="18" charset="0"/>
              </a:endParaRPr>
            </a:p>
          </p:txBody>
        </p:sp>
      </p:grpSp>
      <p:sp>
        <p:nvSpPr>
          <p:cNvPr id="115" name="Line 55"/>
          <p:cNvSpPr>
            <a:spLocks noChangeAspect="1" noChangeShapeType="1"/>
          </p:cNvSpPr>
          <p:nvPr/>
        </p:nvSpPr>
        <p:spPr bwMode="auto">
          <a:xfrm>
            <a:off x="6226402" y="4133836"/>
            <a:ext cx="0" cy="998538"/>
          </a:xfrm>
          <a:prstGeom prst="line">
            <a:avLst/>
          </a:prstGeom>
          <a:noFill/>
          <a:ln w="3175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1400">
              <a:latin typeface="+mj-lt"/>
              <a:cs typeface="Times New Roman" pitchFamily="18" charset="0"/>
            </a:endParaRPr>
          </a:p>
        </p:txBody>
      </p:sp>
      <p:grpSp>
        <p:nvGrpSpPr>
          <p:cNvPr id="116" name="Group 56"/>
          <p:cNvGrpSpPr>
            <a:grpSpLocks/>
          </p:cNvGrpSpPr>
          <p:nvPr/>
        </p:nvGrpSpPr>
        <p:grpSpPr bwMode="auto">
          <a:xfrm>
            <a:off x="6167665" y="3992555"/>
            <a:ext cx="330200" cy="215900"/>
            <a:chOff x="3093" y="2041"/>
            <a:chExt cx="208" cy="136"/>
          </a:xfrm>
        </p:grpSpPr>
        <p:sp>
          <p:nvSpPr>
            <p:cNvPr id="117" name="Text Box 49"/>
            <p:cNvSpPr txBox="1">
              <a:spLocks noChangeArrowheads="1"/>
            </p:cNvSpPr>
            <p:nvPr/>
          </p:nvSpPr>
          <p:spPr bwMode="auto">
            <a:xfrm>
              <a:off x="3207" y="2041"/>
              <a:ext cx="94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400" b="1" i="1" dirty="0" smtClean="0">
                  <a:latin typeface="+mj-lt"/>
                  <a:cs typeface="Times New Roman" pitchFamily="18" charset="0"/>
                </a:rPr>
                <a:t>E</a:t>
              </a:r>
              <a:r>
                <a:rPr lang="en-US" sz="1400" b="1" i="1" baseline="-25000" dirty="0" smtClean="0">
                  <a:latin typeface="+mj-lt"/>
                  <a:cs typeface="Times New Roman" pitchFamily="18" charset="0"/>
                </a:rPr>
                <a:t>3</a:t>
              </a:r>
              <a:endParaRPr lang="en-US" sz="1400" b="1" dirty="0">
                <a:solidFill>
                  <a:schemeClr val="tx1"/>
                </a:solidFill>
                <a:latin typeface="+mj-lt"/>
                <a:cs typeface="Times New Roman" pitchFamily="18" charset="0"/>
              </a:endParaRPr>
            </a:p>
          </p:txBody>
        </p:sp>
        <p:sp>
          <p:nvSpPr>
            <p:cNvPr id="118" name="Freeform 39"/>
            <p:cNvSpPr>
              <a:spLocks/>
            </p:cNvSpPr>
            <p:nvPr/>
          </p:nvSpPr>
          <p:spPr bwMode="auto">
            <a:xfrm>
              <a:off x="3093" y="2093"/>
              <a:ext cx="75" cy="75"/>
            </a:xfrm>
            <a:custGeom>
              <a:avLst/>
              <a:gdLst>
                <a:gd name="T0" fmla="*/ 0 w 173"/>
                <a:gd name="T1" fmla="*/ 87 h 173"/>
                <a:gd name="T2" fmla="*/ 13 w 173"/>
                <a:gd name="T3" fmla="*/ 43 h 173"/>
                <a:gd name="T4" fmla="*/ 43 w 173"/>
                <a:gd name="T5" fmla="*/ 12 h 173"/>
                <a:gd name="T6" fmla="*/ 87 w 173"/>
                <a:gd name="T7" fmla="*/ 0 h 173"/>
                <a:gd name="T8" fmla="*/ 87 w 173"/>
                <a:gd name="T9" fmla="*/ 0 h 173"/>
                <a:gd name="T10" fmla="*/ 131 w 173"/>
                <a:gd name="T11" fmla="*/ 12 h 173"/>
                <a:gd name="T12" fmla="*/ 162 w 173"/>
                <a:gd name="T13" fmla="*/ 43 h 173"/>
                <a:gd name="T14" fmla="*/ 173 w 173"/>
                <a:gd name="T15" fmla="*/ 87 h 173"/>
                <a:gd name="T16" fmla="*/ 173 w 173"/>
                <a:gd name="T17" fmla="*/ 87 h 173"/>
                <a:gd name="T18" fmla="*/ 162 w 173"/>
                <a:gd name="T19" fmla="*/ 130 h 173"/>
                <a:gd name="T20" fmla="*/ 131 w 173"/>
                <a:gd name="T21" fmla="*/ 161 h 173"/>
                <a:gd name="T22" fmla="*/ 87 w 173"/>
                <a:gd name="T23" fmla="*/ 173 h 173"/>
                <a:gd name="T24" fmla="*/ 87 w 173"/>
                <a:gd name="T25" fmla="*/ 173 h 173"/>
                <a:gd name="T26" fmla="*/ 43 w 173"/>
                <a:gd name="T27" fmla="*/ 161 h 173"/>
                <a:gd name="T28" fmla="*/ 13 w 173"/>
                <a:gd name="T29" fmla="*/ 130 h 173"/>
                <a:gd name="T30" fmla="*/ 0 w 173"/>
                <a:gd name="T31" fmla="*/ 87 h 173"/>
                <a:gd name="T32" fmla="*/ 0 w 173"/>
                <a:gd name="T33" fmla="*/ 87 h 173"/>
                <a:gd name="T34" fmla="*/ 0 w 173"/>
                <a:gd name="T35" fmla="*/ 87 h 1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73"/>
                <a:gd name="T55" fmla="*/ 0 h 173"/>
                <a:gd name="T56" fmla="*/ 173 w 173"/>
                <a:gd name="T57" fmla="*/ 173 h 1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73" h="173">
                  <a:moveTo>
                    <a:pt x="0" y="87"/>
                  </a:moveTo>
                  <a:lnTo>
                    <a:pt x="13" y="43"/>
                  </a:lnTo>
                  <a:lnTo>
                    <a:pt x="43" y="12"/>
                  </a:lnTo>
                  <a:lnTo>
                    <a:pt x="87" y="0"/>
                  </a:lnTo>
                  <a:lnTo>
                    <a:pt x="131" y="12"/>
                  </a:lnTo>
                  <a:lnTo>
                    <a:pt x="162" y="43"/>
                  </a:lnTo>
                  <a:lnTo>
                    <a:pt x="173" y="87"/>
                  </a:lnTo>
                  <a:lnTo>
                    <a:pt x="162" y="130"/>
                  </a:lnTo>
                  <a:lnTo>
                    <a:pt x="131" y="161"/>
                  </a:lnTo>
                  <a:lnTo>
                    <a:pt x="87" y="173"/>
                  </a:lnTo>
                  <a:lnTo>
                    <a:pt x="43" y="161"/>
                  </a:lnTo>
                  <a:lnTo>
                    <a:pt x="13" y="130"/>
                  </a:lnTo>
                  <a:lnTo>
                    <a:pt x="0" y="87"/>
                  </a:lnTo>
                </a:path>
              </a:pathLst>
            </a:custGeom>
            <a:solidFill>
              <a:srgbClr val="FFFF00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1400">
                <a:latin typeface="+mj-lt"/>
                <a:cs typeface="Times New Roman" pitchFamily="18" charset="0"/>
              </a:endParaRPr>
            </a:p>
          </p:txBody>
        </p:sp>
      </p:grpSp>
      <p:sp>
        <p:nvSpPr>
          <p:cNvPr id="119" name="Line 60"/>
          <p:cNvSpPr>
            <a:spLocks noChangeShapeType="1"/>
          </p:cNvSpPr>
          <p:nvPr/>
        </p:nvSpPr>
        <p:spPr bwMode="auto">
          <a:xfrm>
            <a:off x="5750152" y="4987911"/>
            <a:ext cx="420688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 type="none" w="lg" len="lg"/>
            <a:tailEnd type="stealth" w="lg" len="lg"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sz="1400"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7883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569" y="367397"/>
            <a:ext cx="8904855" cy="891152"/>
          </a:xfrm>
        </p:spPr>
        <p:txBody>
          <a:bodyPr/>
          <a:lstStyle/>
          <a:p>
            <a:r>
              <a:rPr lang="en-US" dirty="0"/>
              <a:t>Keynesian </a:t>
            </a:r>
            <a:r>
              <a:rPr lang="en-US" dirty="0" smtClean="0"/>
              <a:t>Policy To </a:t>
            </a:r>
            <a:r>
              <a:rPr lang="en-US" dirty="0"/>
              <a:t>Combat Inflation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675" y="1112376"/>
            <a:ext cx="8883750" cy="2193552"/>
          </a:xfrm>
        </p:spPr>
        <p:txBody>
          <a:bodyPr/>
          <a:lstStyle/>
          <a:p>
            <a:pPr marL="231775" indent="-231775"/>
            <a:r>
              <a:rPr lang="en-US" dirty="0">
                <a:solidFill>
                  <a:srgbClr val="32302A"/>
                </a:solidFill>
              </a:rPr>
              <a:t>When inflation is a potential problem, Keynesian analysis suggests fiscal policy should be more </a:t>
            </a:r>
            <a:r>
              <a:rPr lang="en-US" dirty="0" smtClean="0">
                <a:solidFill>
                  <a:srgbClr val="32302A"/>
                </a:solidFill>
              </a:rPr>
              <a:t>restrictive:</a:t>
            </a:r>
            <a:endParaRPr lang="en-US" dirty="0">
              <a:solidFill>
                <a:srgbClr val="32302A"/>
              </a:solidFill>
            </a:endParaRPr>
          </a:p>
          <a:p>
            <a:pPr marL="631825" lvl="1" indent="-231775"/>
            <a:r>
              <a:rPr lang="en-US" sz="2800" dirty="0">
                <a:solidFill>
                  <a:srgbClr val="32302A"/>
                </a:solidFill>
              </a:rPr>
              <a:t>reduction in government spending</a:t>
            </a:r>
          </a:p>
          <a:p>
            <a:pPr marL="631825" lvl="1" indent="-231775"/>
            <a:r>
              <a:rPr lang="en-US" sz="2800" dirty="0">
                <a:solidFill>
                  <a:srgbClr val="32302A"/>
                </a:solidFill>
              </a:rPr>
              <a:t>or increase in taxes</a:t>
            </a:r>
          </a:p>
        </p:txBody>
      </p:sp>
    </p:spTree>
    <p:extLst>
      <p:ext uri="{BB962C8B-B14F-4D97-AF65-F5344CB8AC3E}">
        <p14:creationId xmlns:p14="http://schemas.microsoft.com/office/powerpoint/2010/main" val="1979640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4067328" y="1727192"/>
            <a:ext cx="4871131" cy="3970215"/>
          </a:xfrm>
          <a:prstGeom prst="roundRect">
            <a:avLst>
              <a:gd name="adj" fmla="val 359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569" y="367787"/>
            <a:ext cx="8904855" cy="596684"/>
          </a:xfrm>
        </p:spPr>
        <p:txBody>
          <a:bodyPr/>
          <a:lstStyle/>
          <a:p>
            <a:r>
              <a:rPr lang="en-US" dirty="0" smtClean="0"/>
              <a:t>Restrictive Fiscal </a:t>
            </a:r>
            <a:r>
              <a:rPr lang="en-US" dirty="0"/>
              <a:t>Policy</a:t>
            </a:r>
          </a:p>
        </p:txBody>
      </p:sp>
      <p:sp>
        <p:nvSpPr>
          <p:cNvPr id="61" name="Text Box 10"/>
          <p:cNvSpPr txBox="1">
            <a:spLocks noChangeArrowheads="1"/>
          </p:cNvSpPr>
          <p:nvPr/>
        </p:nvSpPr>
        <p:spPr bwMode="auto">
          <a:xfrm>
            <a:off x="73111" y="1462599"/>
            <a:ext cx="4080183" cy="1316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115888" indent="-115888"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en-US" sz="2200" dirty="0">
                <a:latin typeface="+mj-lt"/>
                <a:cs typeface="Times New Roman" pitchFamily="18" charset="0"/>
              </a:rPr>
              <a:t>Strong demand such as </a:t>
            </a:r>
            <a:r>
              <a:rPr lang="en-US" sz="2200" b="1" i="1" dirty="0">
                <a:solidFill>
                  <a:schemeClr val="accent5">
                    <a:lumMod val="75000"/>
                  </a:schemeClr>
                </a:solidFill>
                <a:latin typeface="+mj-lt"/>
                <a:cs typeface="Times New Roman" pitchFamily="18" charset="0"/>
              </a:rPr>
              <a:t>AD</a:t>
            </a:r>
            <a:r>
              <a:rPr lang="en-US" sz="2200" b="1" i="1" baseline="-25000" dirty="0">
                <a:solidFill>
                  <a:schemeClr val="accent5">
                    <a:lumMod val="75000"/>
                  </a:schemeClr>
                </a:solidFill>
                <a:latin typeface="+mj-lt"/>
                <a:cs typeface="Times New Roman" pitchFamily="18" charset="0"/>
              </a:rPr>
              <a:t>1</a:t>
            </a:r>
            <a:r>
              <a:rPr lang="en-US" sz="2200" dirty="0">
                <a:latin typeface="+mj-lt"/>
                <a:cs typeface="Times New Roman" pitchFamily="18" charset="0"/>
              </a:rPr>
              <a:t> will temporarily lead to an output rate beyond the economy’s long-run potential </a:t>
            </a:r>
            <a:r>
              <a:rPr lang="en-US" sz="2200" b="1" i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YF</a:t>
            </a:r>
            <a:r>
              <a:rPr lang="en-US" sz="2200" dirty="0">
                <a:latin typeface="+mj-lt"/>
                <a:cs typeface="Times New Roman" pitchFamily="18" charset="0"/>
              </a:rPr>
              <a:t>.</a:t>
            </a:r>
          </a:p>
        </p:txBody>
      </p:sp>
      <p:sp>
        <p:nvSpPr>
          <p:cNvPr id="47" name="Line 5"/>
          <p:cNvSpPr>
            <a:spLocks noChangeAspect="1" noChangeShapeType="1"/>
          </p:cNvSpPr>
          <p:nvPr/>
        </p:nvSpPr>
        <p:spPr bwMode="auto">
          <a:xfrm>
            <a:off x="4636420" y="5264486"/>
            <a:ext cx="28289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1600">
              <a:latin typeface="+mj-lt"/>
              <a:cs typeface="Times New Roman" pitchFamily="18" charset="0"/>
            </a:endParaRPr>
          </a:p>
        </p:txBody>
      </p:sp>
      <p:sp>
        <p:nvSpPr>
          <p:cNvPr id="48" name="Rectangle 6"/>
          <p:cNvSpPr>
            <a:spLocks noChangeAspect="1" noChangeArrowheads="1"/>
          </p:cNvSpPr>
          <p:nvPr/>
        </p:nvSpPr>
        <p:spPr bwMode="auto">
          <a:xfrm>
            <a:off x="7447493" y="5189611"/>
            <a:ext cx="135293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ctr">
              <a:lnSpc>
                <a:spcPct val="80000"/>
              </a:lnSpc>
            </a:pPr>
            <a:r>
              <a:rPr kumimoji="0" lang="en-US" sz="1400" b="0">
                <a:solidFill>
                  <a:srgbClr val="000000"/>
                </a:solidFill>
                <a:latin typeface="+mj-lt"/>
                <a:cs typeface="Times New Roman" pitchFamily="18" charset="0"/>
              </a:rPr>
              <a:t> Goods &amp; Services</a:t>
            </a:r>
            <a:r>
              <a:rPr kumimoji="0" lang="en-US" sz="1100" b="0">
                <a:solidFill>
                  <a:srgbClr val="000000"/>
                </a:solidFill>
                <a:latin typeface="+mj-lt"/>
                <a:cs typeface="Times New Roman" pitchFamily="18" charset="0"/>
              </a:rPr>
              <a:t/>
            </a:r>
            <a:br>
              <a:rPr kumimoji="0" lang="en-US" sz="1100" b="0">
                <a:solidFill>
                  <a:srgbClr val="000000"/>
                </a:solidFill>
                <a:latin typeface="+mj-lt"/>
                <a:cs typeface="Times New Roman" pitchFamily="18" charset="0"/>
              </a:rPr>
            </a:br>
            <a:r>
              <a:rPr kumimoji="0" lang="en-US" sz="1100" i="1">
                <a:solidFill>
                  <a:srgbClr val="000000"/>
                </a:solidFill>
                <a:latin typeface="+mj-lt"/>
                <a:cs typeface="Times New Roman" pitchFamily="18" charset="0"/>
              </a:rPr>
              <a:t>(real GDP)</a:t>
            </a:r>
            <a:endParaRPr kumimoji="0" lang="en-US" i="1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49" name="Text Box 7"/>
          <p:cNvSpPr txBox="1">
            <a:spLocks noChangeAspect="1" noChangeArrowheads="1"/>
          </p:cNvSpPr>
          <p:nvPr/>
        </p:nvSpPr>
        <p:spPr bwMode="auto">
          <a:xfrm>
            <a:off x="4150645" y="1842089"/>
            <a:ext cx="560346" cy="393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70000"/>
              </a:lnSpc>
            </a:pPr>
            <a:r>
              <a:rPr kumimoji="0" lang="en-US" sz="1400" b="0">
                <a:solidFill>
                  <a:srgbClr val="000000"/>
                </a:solidFill>
                <a:latin typeface="+mj-lt"/>
                <a:cs typeface="Times New Roman" pitchFamily="18" charset="0"/>
              </a:rPr>
              <a:t>Price</a:t>
            </a:r>
            <a:br>
              <a:rPr kumimoji="0" lang="en-US" sz="1400" b="0">
                <a:solidFill>
                  <a:srgbClr val="000000"/>
                </a:solidFill>
                <a:latin typeface="+mj-lt"/>
                <a:cs typeface="Times New Roman" pitchFamily="18" charset="0"/>
              </a:rPr>
            </a:br>
            <a:r>
              <a:rPr kumimoji="0" lang="en-US" sz="1400" b="0">
                <a:solidFill>
                  <a:srgbClr val="000000"/>
                </a:solidFill>
                <a:latin typeface="+mj-lt"/>
                <a:cs typeface="Times New Roman" pitchFamily="18" charset="0"/>
              </a:rPr>
              <a:t>Level</a:t>
            </a:r>
            <a:endParaRPr kumimoji="0" lang="en-US" sz="1400" b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50" name="Line 8"/>
          <p:cNvSpPr>
            <a:spLocks noChangeAspect="1" noChangeShapeType="1"/>
          </p:cNvSpPr>
          <p:nvPr/>
        </p:nvSpPr>
        <p:spPr bwMode="auto">
          <a:xfrm>
            <a:off x="4636420" y="2234579"/>
            <a:ext cx="0" cy="3035854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1600">
              <a:latin typeface="+mj-lt"/>
              <a:cs typeface="Times New Roman" pitchFamily="18" charset="0"/>
            </a:endParaRPr>
          </a:p>
        </p:txBody>
      </p:sp>
      <p:sp>
        <p:nvSpPr>
          <p:cNvPr id="39" name="Text Box 10"/>
          <p:cNvSpPr txBox="1">
            <a:spLocks noChangeArrowheads="1"/>
          </p:cNvSpPr>
          <p:nvPr/>
        </p:nvSpPr>
        <p:spPr bwMode="auto">
          <a:xfrm>
            <a:off x="248758" y="2728461"/>
            <a:ext cx="3879315" cy="3314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115888" indent="-115888"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en-US" sz="2200" dirty="0">
                <a:latin typeface="+mj-lt"/>
                <a:cs typeface="Times New Roman" pitchFamily="18" charset="0"/>
              </a:rPr>
              <a:t>If maintained, the strong demand will lead to the </a:t>
            </a:r>
            <a:r>
              <a:rPr lang="en-US" sz="2200" dirty="0" smtClean="0">
                <a:latin typeface="+mj-lt"/>
                <a:cs typeface="Times New Roman" pitchFamily="18" charset="0"/>
              </a:rPr>
              <a:t/>
            </a:r>
            <a:br>
              <a:rPr lang="en-US" sz="2200" dirty="0" smtClean="0">
                <a:latin typeface="+mj-lt"/>
                <a:cs typeface="Times New Roman" pitchFamily="18" charset="0"/>
              </a:rPr>
            </a:br>
            <a:r>
              <a:rPr lang="en-US" sz="2200" dirty="0" smtClean="0">
                <a:latin typeface="+mj-lt"/>
                <a:cs typeface="Times New Roman" pitchFamily="18" charset="0"/>
              </a:rPr>
              <a:t>long</a:t>
            </a:r>
            <a:r>
              <a:rPr lang="en-US" sz="2200" dirty="0">
                <a:latin typeface="+mj-lt"/>
                <a:cs typeface="Times New Roman" pitchFamily="18" charset="0"/>
              </a:rPr>
              <a:t>-run equilibrium </a:t>
            </a:r>
            <a:r>
              <a:rPr lang="en-US" sz="2200" b="1" i="1" dirty="0">
                <a:latin typeface="+mj-lt"/>
                <a:cs typeface="Times New Roman" pitchFamily="18" charset="0"/>
              </a:rPr>
              <a:t>E3 </a:t>
            </a:r>
            <a:r>
              <a:rPr lang="en-US" sz="2200" dirty="0">
                <a:latin typeface="+mj-lt"/>
                <a:cs typeface="Times New Roman" pitchFamily="18" charset="0"/>
              </a:rPr>
              <a:t>at </a:t>
            </a:r>
            <a:r>
              <a:rPr lang="en-US" sz="2200" dirty="0" smtClean="0">
                <a:latin typeface="+mj-lt"/>
                <a:cs typeface="Times New Roman" pitchFamily="18" charset="0"/>
              </a:rPr>
              <a:t/>
            </a:r>
            <a:br>
              <a:rPr lang="en-US" sz="2200" dirty="0" smtClean="0">
                <a:latin typeface="+mj-lt"/>
                <a:cs typeface="Times New Roman" pitchFamily="18" charset="0"/>
              </a:rPr>
            </a:br>
            <a:r>
              <a:rPr lang="en-US" sz="2200" dirty="0" smtClean="0">
                <a:latin typeface="+mj-lt"/>
                <a:cs typeface="Times New Roman" pitchFamily="18" charset="0"/>
              </a:rPr>
              <a:t>a </a:t>
            </a:r>
            <a:r>
              <a:rPr lang="en-US" sz="2200" dirty="0">
                <a:latin typeface="+mj-lt"/>
                <a:cs typeface="Times New Roman" pitchFamily="18" charset="0"/>
              </a:rPr>
              <a:t>higher price level (</a:t>
            </a:r>
            <a:r>
              <a:rPr lang="en-US" sz="2200" b="1" i="1" dirty="0">
                <a:solidFill>
                  <a:schemeClr val="accent3">
                    <a:lumMod val="75000"/>
                  </a:schemeClr>
                </a:solidFill>
                <a:latin typeface="+mj-lt"/>
                <a:cs typeface="Times New Roman" pitchFamily="18" charset="0"/>
              </a:rPr>
              <a:t>SRAS </a:t>
            </a:r>
            <a:r>
              <a:rPr lang="en-US" sz="2200" b="1" i="1" dirty="0" smtClean="0">
                <a:solidFill>
                  <a:schemeClr val="accent3">
                    <a:lumMod val="75000"/>
                  </a:schemeClr>
                </a:solidFill>
                <a:latin typeface="+mj-lt"/>
                <a:cs typeface="Times New Roman" pitchFamily="18" charset="0"/>
              </a:rPr>
              <a:t/>
            </a:r>
            <a:br>
              <a:rPr lang="en-US" sz="2200" b="1" i="1" dirty="0" smtClean="0">
                <a:solidFill>
                  <a:schemeClr val="accent3">
                    <a:lumMod val="75000"/>
                  </a:schemeClr>
                </a:solidFill>
                <a:latin typeface="+mj-lt"/>
                <a:cs typeface="Times New Roman" pitchFamily="18" charset="0"/>
              </a:rPr>
            </a:br>
            <a:r>
              <a:rPr lang="en-US" sz="2200" dirty="0" smtClean="0">
                <a:latin typeface="+mj-lt"/>
                <a:cs typeface="Times New Roman" pitchFamily="18" charset="0"/>
              </a:rPr>
              <a:t>shifts </a:t>
            </a:r>
            <a:r>
              <a:rPr lang="en-US" sz="2200" dirty="0">
                <a:latin typeface="+mj-lt"/>
                <a:cs typeface="Times New Roman" pitchFamily="18" charset="0"/>
              </a:rPr>
              <a:t>to </a:t>
            </a:r>
            <a:r>
              <a:rPr lang="en-US" sz="2200" b="1" i="1" dirty="0">
                <a:solidFill>
                  <a:schemeClr val="accent3">
                    <a:lumMod val="75000"/>
                  </a:schemeClr>
                </a:solidFill>
                <a:latin typeface="+mj-lt"/>
                <a:cs typeface="Times New Roman" pitchFamily="18" charset="0"/>
              </a:rPr>
              <a:t>SRAS</a:t>
            </a:r>
            <a:r>
              <a:rPr lang="en-US" sz="2200" b="1" i="1" baseline="-25000" dirty="0">
                <a:solidFill>
                  <a:schemeClr val="accent3">
                    <a:lumMod val="75000"/>
                  </a:schemeClr>
                </a:solidFill>
                <a:latin typeface="+mj-lt"/>
                <a:cs typeface="Times New Roman" pitchFamily="18" charset="0"/>
              </a:rPr>
              <a:t>2</a:t>
            </a:r>
            <a:r>
              <a:rPr lang="en-US" sz="2200" dirty="0" smtClean="0">
                <a:latin typeface="+mj-lt"/>
                <a:cs typeface="Times New Roman" pitchFamily="18" charset="0"/>
              </a:rPr>
              <a:t>).</a:t>
            </a:r>
          </a:p>
          <a:p>
            <a:pPr marL="115888" indent="-115888"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en-US" sz="2200" dirty="0">
                <a:latin typeface="+mj-lt"/>
                <a:cs typeface="Times New Roman" pitchFamily="18" charset="0"/>
              </a:rPr>
              <a:t>Restrictive fiscal policy could reduce demand to </a:t>
            </a:r>
            <a:r>
              <a:rPr lang="en-US" sz="2200" b="1" i="1" dirty="0">
                <a:solidFill>
                  <a:schemeClr val="accent5">
                    <a:lumMod val="75000"/>
                  </a:schemeClr>
                </a:solidFill>
                <a:latin typeface="+mj-lt"/>
                <a:cs typeface="Times New Roman" pitchFamily="18" charset="0"/>
              </a:rPr>
              <a:t>AD</a:t>
            </a:r>
            <a:r>
              <a:rPr lang="en-US" sz="2200" b="1" i="1" baseline="-25000" dirty="0">
                <a:solidFill>
                  <a:schemeClr val="accent5">
                    <a:lumMod val="75000"/>
                  </a:schemeClr>
                </a:solidFill>
                <a:latin typeface="+mj-lt"/>
                <a:cs typeface="Times New Roman" pitchFamily="18" charset="0"/>
              </a:rPr>
              <a:t>2</a:t>
            </a:r>
            <a:r>
              <a:rPr lang="en-US" sz="2200" dirty="0">
                <a:latin typeface="+mj-lt"/>
                <a:cs typeface="Times New Roman" pitchFamily="18" charset="0"/>
              </a:rPr>
              <a:t> (or keep </a:t>
            </a:r>
            <a:r>
              <a:rPr lang="en-US" sz="2200" b="1" i="1" dirty="0">
                <a:solidFill>
                  <a:schemeClr val="accent5">
                    <a:lumMod val="75000"/>
                  </a:schemeClr>
                </a:solidFill>
                <a:latin typeface="+mj-lt"/>
                <a:cs typeface="Times New Roman" pitchFamily="18" charset="0"/>
              </a:rPr>
              <a:t>AD</a:t>
            </a:r>
            <a:r>
              <a:rPr lang="en-US" sz="2200" dirty="0">
                <a:latin typeface="+mj-lt"/>
                <a:cs typeface="Times New Roman" pitchFamily="18" charset="0"/>
              </a:rPr>
              <a:t> from shifting to </a:t>
            </a:r>
            <a:r>
              <a:rPr lang="en-US" sz="2200" b="1" i="1" dirty="0">
                <a:solidFill>
                  <a:schemeClr val="accent5">
                    <a:lumMod val="75000"/>
                  </a:schemeClr>
                </a:solidFill>
                <a:latin typeface="+mj-lt"/>
                <a:cs typeface="Times New Roman" pitchFamily="18" charset="0"/>
              </a:rPr>
              <a:t>AD</a:t>
            </a:r>
            <a:r>
              <a:rPr lang="en-US" sz="2200" b="1" i="1" baseline="-25000" dirty="0">
                <a:solidFill>
                  <a:schemeClr val="accent5">
                    <a:lumMod val="75000"/>
                  </a:schemeClr>
                </a:solidFill>
                <a:latin typeface="+mj-lt"/>
                <a:cs typeface="Times New Roman" pitchFamily="18" charset="0"/>
              </a:rPr>
              <a:t>1</a:t>
            </a:r>
            <a:r>
              <a:rPr lang="en-US" sz="2200" dirty="0">
                <a:latin typeface="+mj-lt"/>
                <a:cs typeface="Times New Roman" pitchFamily="18" charset="0"/>
              </a:rPr>
              <a:t> initially) and lead to equilibrium </a:t>
            </a:r>
            <a:r>
              <a:rPr lang="en-US" sz="2200" b="1" i="1" dirty="0">
                <a:latin typeface="+mj-lt"/>
                <a:cs typeface="Times New Roman" pitchFamily="18" charset="0"/>
              </a:rPr>
              <a:t>E2</a:t>
            </a:r>
            <a:r>
              <a:rPr lang="en-US" sz="2200" dirty="0" smtClean="0">
                <a:latin typeface="+mj-lt"/>
                <a:cs typeface="Times New Roman" pitchFamily="18" charset="0"/>
              </a:rPr>
              <a:t>.</a:t>
            </a:r>
            <a:endParaRPr lang="en-US" sz="2200" dirty="0">
              <a:latin typeface="+mj-lt"/>
              <a:cs typeface="Times New Roman" pitchFamily="18" charset="0"/>
            </a:endParaRPr>
          </a:p>
        </p:txBody>
      </p:sp>
      <p:sp>
        <p:nvSpPr>
          <p:cNvPr id="44" name="Rectangle 8"/>
          <p:cNvSpPr>
            <a:spLocks noChangeAspect="1" noChangeArrowheads="1"/>
          </p:cNvSpPr>
          <p:nvPr/>
        </p:nvSpPr>
        <p:spPr bwMode="auto">
          <a:xfrm>
            <a:off x="2907547" y="1362061"/>
            <a:ext cx="4265613" cy="0"/>
          </a:xfrm>
          <a:prstGeom prst="rect">
            <a:avLst/>
          </a:prstGeom>
          <a:solidFill>
            <a:srgbClr val="003F6E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1400">
              <a:latin typeface="+mj-lt"/>
              <a:cs typeface="Times New Roman" pitchFamily="18" charset="0"/>
            </a:endParaRPr>
          </a:p>
        </p:txBody>
      </p:sp>
      <p:sp>
        <p:nvSpPr>
          <p:cNvPr id="45" name="Rectangle 9"/>
          <p:cNvSpPr>
            <a:spLocks noChangeAspect="1" noChangeArrowheads="1"/>
          </p:cNvSpPr>
          <p:nvPr/>
        </p:nvSpPr>
        <p:spPr bwMode="auto">
          <a:xfrm>
            <a:off x="2907547" y="1362061"/>
            <a:ext cx="4265613" cy="0"/>
          </a:xfrm>
          <a:prstGeom prst="rect">
            <a:avLst/>
          </a:prstGeom>
          <a:solidFill>
            <a:srgbClr val="003F6E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1400">
              <a:latin typeface="+mj-lt"/>
              <a:cs typeface="Times New Roman" pitchFamily="18" charset="0"/>
            </a:endParaRPr>
          </a:p>
        </p:txBody>
      </p:sp>
      <p:grpSp>
        <p:nvGrpSpPr>
          <p:cNvPr id="78" name="Group 53"/>
          <p:cNvGrpSpPr>
            <a:grpSpLocks/>
          </p:cNvGrpSpPr>
          <p:nvPr/>
        </p:nvGrpSpPr>
        <p:grpSpPr bwMode="auto">
          <a:xfrm>
            <a:off x="5319991" y="5803574"/>
            <a:ext cx="2112963" cy="673100"/>
            <a:chOff x="349" y="802"/>
            <a:chExt cx="1331" cy="424"/>
          </a:xfrm>
        </p:grpSpPr>
        <p:sp>
          <p:nvSpPr>
            <p:cNvPr id="79" name="Rectangle 46"/>
            <p:cNvSpPr>
              <a:spLocks noChangeArrowheads="1"/>
            </p:cNvSpPr>
            <p:nvPr/>
          </p:nvSpPr>
          <p:spPr bwMode="auto">
            <a:xfrm>
              <a:off x="349" y="802"/>
              <a:ext cx="1331" cy="424"/>
            </a:xfrm>
            <a:prstGeom prst="rect">
              <a:avLst/>
            </a:prstGeom>
            <a:solidFill>
              <a:srgbClr val="FFFFAB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400">
                <a:latin typeface="+mj-lt"/>
                <a:cs typeface="Times New Roman" pitchFamily="18" charset="0"/>
              </a:endParaRPr>
            </a:p>
          </p:txBody>
        </p:sp>
        <p:sp>
          <p:nvSpPr>
            <p:cNvPr id="80" name="Rectangle 47"/>
            <p:cNvSpPr>
              <a:spLocks noChangeArrowheads="1"/>
            </p:cNvSpPr>
            <p:nvPr/>
          </p:nvSpPr>
          <p:spPr bwMode="auto">
            <a:xfrm>
              <a:off x="405" y="828"/>
              <a:ext cx="1265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600" b="1" i="1" dirty="0">
                  <a:solidFill>
                    <a:srgbClr val="000000"/>
                  </a:solidFill>
                  <a:latin typeface="+mj-lt"/>
                  <a:cs typeface="Times New Roman" pitchFamily="18" charset="0"/>
                </a:rPr>
                <a:t>Restrictive fiscal policy </a:t>
              </a:r>
              <a:br>
                <a:rPr lang="en-US" sz="1600" b="1" i="1" dirty="0">
                  <a:solidFill>
                    <a:srgbClr val="000000"/>
                  </a:solidFill>
                  <a:latin typeface="+mj-lt"/>
                  <a:cs typeface="Times New Roman" pitchFamily="18" charset="0"/>
                </a:rPr>
              </a:br>
              <a:r>
                <a:rPr lang="en-US" sz="1600" dirty="0">
                  <a:solidFill>
                    <a:srgbClr val="000000"/>
                  </a:solidFill>
                  <a:latin typeface="+mj-lt"/>
                  <a:cs typeface="Times New Roman" pitchFamily="18" charset="0"/>
                </a:rPr>
                <a:t>restrains demand and </a:t>
              </a:r>
              <a:br>
                <a:rPr lang="en-US" sz="1600" dirty="0">
                  <a:solidFill>
                    <a:srgbClr val="000000"/>
                  </a:solidFill>
                  <a:latin typeface="+mj-lt"/>
                  <a:cs typeface="Times New Roman" pitchFamily="18" charset="0"/>
                </a:rPr>
              </a:br>
              <a:r>
                <a:rPr lang="en-US" sz="1600" dirty="0">
                  <a:solidFill>
                    <a:srgbClr val="000000"/>
                  </a:solidFill>
                  <a:latin typeface="+mj-lt"/>
                  <a:cs typeface="Times New Roman" pitchFamily="18" charset="0"/>
                </a:rPr>
                <a:t>helps control inflation.</a:t>
              </a:r>
            </a:p>
          </p:txBody>
        </p:sp>
      </p:grpSp>
      <p:sp>
        <p:nvSpPr>
          <p:cNvPr id="81" name="Line 3"/>
          <p:cNvSpPr>
            <a:spLocks noChangeShapeType="1"/>
          </p:cNvSpPr>
          <p:nvPr/>
        </p:nvSpPr>
        <p:spPr bwMode="auto">
          <a:xfrm>
            <a:off x="6210007" y="2226515"/>
            <a:ext cx="1588" cy="3017838"/>
          </a:xfrm>
          <a:prstGeom prst="line">
            <a:avLst/>
          </a:prstGeom>
          <a:noFill/>
          <a:ln w="57150">
            <a:solidFill>
              <a:srgbClr val="C03838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1400">
              <a:latin typeface="+mj-lt"/>
              <a:cs typeface="Times New Roman" pitchFamily="18" charset="0"/>
            </a:endParaRPr>
          </a:p>
        </p:txBody>
      </p:sp>
      <p:sp>
        <p:nvSpPr>
          <p:cNvPr id="82" name="Line 4"/>
          <p:cNvSpPr>
            <a:spLocks noChangeAspect="1" noChangeShapeType="1"/>
          </p:cNvSpPr>
          <p:nvPr/>
        </p:nvSpPr>
        <p:spPr bwMode="auto">
          <a:xfrm>
            <a:off x="6210007" y="3429840"/>
            <a:ext cx="0" cy="1830388"/>
          </a:xfrm>
          <a:prstGeom prst="line">
            <a:avLst/>
          </a:prstGeom>
          <a:noFill/>
          <a:ln w="3175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1400">
              <a:latin typeface="+mj-lt"/>
              <a:cs typeface="Times New Roman" pitchFamily="18" charset="0"/>
            </a:endParaRPr>
          </a:p>
        </p:txBody>
      </p:sp>
      <p:sp>
        <p:nvSpPr>
          <p:cNvPr id="83" name="Freeform 5"/>
          <p:cNvSpPr>
            <a:spLocks noChangeAspect="1"/>
          </p:cNvSpPr>
          <p:nvPr/>
        </p:nvSpPr>
        <p:spPr bwMode="auto">
          <a:xfrm>
            <a:off x="5427370" y="1980453"/>
            <a:ext cx="1882775" cy="2824162"/>
          </a:xfrm>
          <a:custGeom>
            <a:avLst/>
            <a:gdLst>
              <a:gd name="T0" fmla="*/ 20 w 4147"/>
              <a:gd name="T1" fmla="*/ 72 h 6220"/>
              <a:gd name="T2" fmla="*/ 53 w 4147"/>
              <a:gd name="T3" fmla="*/ 183 h 6220"/>
              <a:gd name="T4" fmla="*/ 94 w 4147"/>
              <a:gd name="T5" fmla="*/ 300 h 6220"/>
              <a:gd name="T6" fmla="*/ 140 w 4147"/>
              <a:gd name="T7" fmla="*/ 421 h 6220"/>
              <a:gd name="T8" fmla="*/ 192 w 4147"/>
              <a:gd name="T9" fmla="*/ 546 h 6220"/>
              <a:gd name="T10" fmla="*/ 249 w 4147"/>
              <a:gd name="T11" fmla="*/ 675 h 6220"/>
              <a:gd name="T12" fmla="*/ 312 w 4147"/>
              <a:gd name="T13" fmla="*/ 808 h 6220"/>
              <a:gd name="T14" fmla="*/ 380 w 4147"/>
              <a:gd name="T15" fmla="*/ 943 h 6220"/>
              <a:gd name="T16" fmla="*/ 452 w 4147"/>
              <a:gd name="T17" fmla="*/ 1082 h 6220"/>
              <a:gd name="T18" fmla="*/ 529 w 4147"/>
              <a:gd name="T19" fmla="*/ 1223 h 6220"/>
              <a:gd name="T20" fmla="*/ 609 w 4147"/>
              <a:gd name="T21" fmla="*/ 1367 h 6220"/>
              <a:gd name="T22" fmla="*/ 693 w 4147"/>
              <a:gd name="T23" fmla="*/ 1513 h 6220"/>
              <a:gd name="T24" fmla="*/ 781 w 4147"/>
              <a:gd name="T25" fmla="*/ 1661 h 6220"/>
              <a:gd name="T26" fmla="*/ 873 w 4147"/>
              <a:gd name="T27" fmla="*/ 1811 h 6220"/>
              <a:gd name="T28" fmla="*/ 966 w 4147"/>
              <a:gd name="T29" fmla="*/ 1962 h 6220"/>
              <a:gd name="T30" fmla="*/ 1063 w 4147"/>
              <a:gd name="T31" fmla="*/ 2116 h 6220"/>
              <a:gd name="T32" fmla="*/ 1162 w 4147"/>
              <a:gd name="T33" fmla="*/ 2269 h 6220"/>
              <a:gd name="T34" fmla="*/ 1264 w 4147"/>
              <a:gd name="T35" fmla="*/ 2423 h 6220"/>
              <a:gd name="T36" fmla="*/ 1368 w 4147"/>
              <a:gd name="T37" fmla="*/ 2577 h 6220"/>
              <a:gd name="T38" fmla="*/ 1473 w 4147"/>
              <a:gd name="T39" fmla="*/ 2733 h 6220"/>
              <a:gd name="T40" fmla="*/ 1579 w 4147"/>
              <a:gd name="T41" fmla="*/ 2887 h 6220"/>
              <a:gd name="T42" fmla="*/ 1687 w 4147"/>
              <a:gd name="T43" fmla="*/ 3041 h 6220"/>
              <a:gd name="T44" fmla="*/ 1796 w 4147"/>
              <a:gd name="T45" fmla="*/ 3195 h 6220"/>
              <a:gd name="T46" fmla="*/ 1905 w 4147"/>
              <a:gd name="T47" fmla="*/ 3348 h 6220"/>
              <a:gd name="T48" fmla="*/ 2015 w 4147"/>
              <a:gd name="T49" fmla="*/ 3500 h 6220"/>
              <a:gd name="T50" fmla="*/ 2125 w 4147"/>
              <a:gd name="T51" fmla="*/ 3650 h 6220"/>
              <a:gd name="T52" fmla="*/ 2235 w 4147"/>
              <a:gd name="T53" fmla="*/ 3798 h 6220"/>
              <a:gd name="T54" fmla="*/ 2343 w 4147"/>
              <a:gd name="T55" fmla="*/ 3944 h 6220"/>
              <a:gd name="T56" fmla="*/ 2451 w 4147"/>
              <a:gd name="T57" fmla="*/ 4089 h 6220"/>
              <a:gd name="T58" fmla="*/ 2559 w 4147"/>
              <a:gd name="T59" fmla="*/ 4230 h 6220"/>
              <a:gd name="T60" fmla="*/ 2665 w 4147"/>
              <a:gd name="T61" fmla="*/ 4370 h 6220"/>
              <a:gd name="T62" fmla="*/ 2770 w 4147"/>
              <a:gd name="T63" fmla="*/ 4507 h 6220"/>
              <a:gd name="T64" fmla="*/ 2872 w 4147"/>
              <a:gd name="T65" fmla="*/ 4639 h 6220"/>
              <a:gd name="T66" fmla="*/ 2972 w 4147"/>
              <a:gd name="T67" fmla="*/ 4768 h 6220"/>
              <a:gd name="T68" fmla="*/ 3071 w 4147"/>
              <a:gd name="T69" fmla="*/ 4894 h 6220"/>
              <a:gd name="T70" fmla="*/ 3167 w 4147"/>
              <a:gd name="T71" fmla="*/ 5016 h 6220"/>
              <a:gd name="T72" fmla="*/ 3260 w 4147"/>
              <a:gd name="T73" fmla="*/ 5134 h 6220"/>
              <a:gd name="T74" fmla="*/ 3350 w 4147"/>
              <a:gd name="T75" fmla="*/ 5247 h 6220"/>
              <a:gd name="T76" fmla="*/ 3436 w 4147"/>
              <a:gd name="T77" fmla="*/ 5355 h 6220"/>
              <a:gd name="T78" fmla="*/ 3519 w 4147"/>
              <a:gd name="T79" fmla="*/ 5457 h 6220"/>
              <a:gd name="T80" fmla="*/ 3599 w 4147"/>
              <a:gd name="T81" fmla="*/ 5555 h 6220"/>
              <a:gd name="T82" fmla="*/ 3673 w 4147"/>
              <a:gd name="T83" fmla="*/ 5647 h 6220"/>
              <a:gd name="T84" fmla="*/ 3743 w 4147"/>
              <a:gd name="T85" fmla="*/ 5733 h 6220"/>
              <a:gd name="T86" fmla="*/ 3809 w 4147"/>
              <a:gd name="T87" fmla="*/ 5814 h 6220"/>
              <a:gd name="T88" fmla="*/ 3870 w 4147"/>
              <a:gd name="T89" fmla="*/ 5888 h 6220"/>
              <a:gd name="T90" fmla="*/ 3925 w 4147"/>
              <a:gd name="T91" fmla="*/ 5954 h 6220"/>
              <a:gd name="T92" fmla="*/ 3975 w 4147"/>
              <a:gd name="T93" fmla="*/ 6015 h 6220"/>
              <a:gd name="T94" fmla="*/ 4019 w 4147"/>
              <a:gd name="T95" fmla="*/ 6067 h 6220"/>
              <a:gd name="T96" fmla="*/ 4057 w 4147"/>
              <a:gd name="T97" fmla="*/ 6113 h 6220"/>
              <a:gd name="T98" fmla="*/ 4088 w 4147"/>
              <a:gd name="T99" fmla="*/ 6150 h 6220"/>
              <a:gd name="T100" fmla="*/ 4113 w 4147"/>
              <a:gd name="T101" fmla="*/ 6181 h 6220"/>
              <a:gd name="T102" fmla="*/ 4132 w 4147"/>
              <a:gd name="T103" fmla="*/ 6202 h 6220"/>
              <a:gd name="T104" fmla="*/ 4144 w 4147"/>
              <a:gd name="T105" fmla="*/ 6216 h 6220"/>
              <a:gd name="T106" fmla="*/ 4147 w 4147"/>
              <a:gd name="T107" fmla="*/ 6220 h 6220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4147"/>
              <a:gd name="T163" fmla="*/ 0 h 6220"/>
              <a:gd name="T164" fmla="*/ 4147 w 4147"/>
              <a:gd name="T165" fmla="*/ 6220 h 6220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4147" h="6220">
                <a:moveTo>
                  <a:pt x="0" y="0"/>
                </a:moveTo>
                <a:lnTo>
                  <a:pt x="10" y="35"/>
                </a:lnTo>
                <a:lnTo>
                  <a:pt x="20" y="72"/>
                </a:lnTo>
                <a:lnTo>
                  <a:pt x="31" y="108"/>
                </a:lnTo>
                <a:lnTo>
                  <a:pt x="42" y="146"/>
                </a:lnTo>
                <a:lnTo>
                  <a:pt x="53" y="183"/>
                </a:lnTo>
                <a:lnTo>
                  <a:pt x="67" y="222"/>
                </a:lnTo>
                <a:lnTo>
                  <a:pt x="79" y="260"/>
                </a:lnTo>
                <a:lnTo>
                  <a:pt x="94" y="300"/>
                </a:lnTo>
                <a:lnTo>
                  <a:pt x="109" y="340"/>
                </a:lnTo>
                <a:lnTo>
                  <a:pt x="124" y="380"/>
                </a:lnTo>
                <a:lnTo>
                  <a:pt x="140" y="421"/>
                </a:lnTo>
                <a:lnTo>
                  <a:pt x="157" y="463"/>
                </a:lnTo>
                <a:lnTo>
                  <a:pt x="174" y="504"/>
                </a:lnTo>
                <a:lnTo>
                  <a:pt x="192" y="546"/>
                </a:lnTo>
                <a:lnTo>
                  <a:pt x="211" y="589"/>
                </a:lnTo>
                <a:lnTo>
                  <a:pt x="231" y="631"/>
                </a:lnTo>
                <a:lnTo>
                  <a:pt x="249" y="675"/>
                </a:lnTo>
                <a:lnTo>
                  <a:pt x="270" y="719"/>
                </a:lnTo>
                <a:lnTo>
                  <a:pt x="291" y="763"/>
                </a:lnTo>
                <a:lnTo>
                  <a:pt x="312" y="808"/>
                </a:lnTo>
                <a:lnTo>
                  <a:pt x="335" y="852"/>
                </a:lnTo>
                <a:lnTo>
                  <a:pt x="357" y="897"/>
                </a:lnTo>
                <a:lnTo>
                  <a:pt x="380" y="943"/>
                </a:lnTo>
                <a:lnTo>
                  <a:pt x="404" y="989"/>
                </a:lnTo>
                <a:lnTo>
                  <a:pt x="428" y="1035"/>
                </a:lnTo>
                <a:lnTo>
                  <a:pt x="452" y="1082"/>
                </a:lnTo>
                <a:lnTo>
                  <a:pt x="477" y="1129"/>
                </a:lnTo>
                <a:lnTo>
                  <a:pt x="503" y="1176"/>
                </a:lnTo>
                <a:lnTo>
                  <a:pt x="529" y="1223"/>
                </a:lnTo>
                <a:lnTo>
                  <a:pt x="555" y="1270"/>
                </a:lnTo>
                <a:lnTo>
                  <a:pt x="582" y="1318"/>
                </a:lnTo>
                <a:lnTo>
                  <a:pt x="609" y="1367"/>
                </a:lnTo>
                <a:lnTo>
                  <a:pt x="636" y="1415"/>
                </a:lnTo>
                <a:lnTo>
                  <a:pt x="664" y="1464"/>
                </a:lnTo>
                <a:lnTo>
                  <a:pt x="693" y="1513"/>
                </a:lnTo>
                <a:lnTo>
                  <a:pt x="722" y="1562"/>
                </a:lnTo>
                <a:lnTo>
                  <a:pt x="752" y="1612"/>
                </a:lnTo>
                <a:lnTo>
                  <a:pt x="781" y="1661"/>
                </a:lnTo>
                <a:lnTo>
                  <a:pt x="811" y="1711"/>
                </a:lnTo>
                <a:lnTo>
                  <a:pt x="841" y="1761"/>
                </a:lnTo>
                <a:lnTo>
                  <a:pt x="873" y="1811"/>
                </a:lnTo>
                <a:lnTo>
                  <a:pt x="903" y="1861"/>
                </a:lnTo>
                <a:lnTo>
                  <a:pt x="934" y="1912"/>
                </a:lnTo>
                <a:lnTo>
                  <a:pt x="966" y="1962"/>
                </a:lnTo>
                <a:lnTo>
                  <a:pt x="999" y="2014"/>
                </a:lnTo>
                <a:lnTo>
                  <a:pt x="1031" y="2065"/>
                </a:lnTo>
                <a:lnTo>
                  <a:pt x="1063" y="2116"/>
                </a:lnTo>
                <a:lnTo>
                  <a:pt x="1096" y="2167"/>
                </a:lnTo>
                <a:lnTo>
                  <a:pt x="1129" y="2218"/>
                </a:lnTo>
                <a:lnTo>
                  <a:pt x="1162" y="2269"/>
                </a:lnTo>
                <a:lnTo>
                  <a:pt x="1197" y="2320"/>
                </a:lnTo>
                <a:lnTo>
                  <a:pt x="1230" y="2372"/>
                </a:lnTo>
                <a:lnTo>
                  <a:pt x="1264" y="2423"/>
                </a:lnTo>
                <a:lnTo>
                  <a:pt x="1299" y="2474"/>
                </a:lnTo>
                <a:lnTo>
                  <a:pt x="1333" y="2526"/>
                </a:lnTo>
                <a:lnTo>
                  <a:pt x="1368" y="2577"/>
                </a:lnTo>
                <a:lnTo>
                  <a:pt x="1403" y="2630"/>
                </a:lnTo>
                <a:lnTo>
                  <a:pt x="1437" y="2681"/>
                </a:lnTo>
                <a:lnTo>
                  <a:pt x="1473" y="2733"/>
                </a:lnTo>
                <a:lnTo>
                  <a:pt x="1508" y="2784"/>
                </a:lnTo>
                <a:lnTo>
                  <a:pt x="1544" y="2836"/>
                </a:lnTo>
                <a:lnTo>
                  <a:pt x="1579" y="2887"/>
                </a:lnTo>
                <a:lnTo>
                  <a:pt x="1616" y="2939"/>
                </a:lnTo>
                <a:lnTo>
                  <a:pt x="1651" y="2990"/>
                </a:lnTo>
                <a:lnTo>
                  <a:pt x="1687" y="3041"/>
                </a:lnTo>
                <a:lnTo>
                  <a:pt x="1724" y="3093"/>
                </a:lnTo>
                <a:lnTo>
                  <a:pt x="1759" y="3144"/>
                </a:lnTo>
                <a:lnTo>
                  <a:pt x="1796" y="3195"/>
                </a:lnTo>
                <a:lnTo>
                  <a:pt x="1832" y="3247"/>
                </a:lnTo>
                <a:lnTo>
                  <a:pt x="1869" y="3298"/>
                </a:lnTo>
                <a:lnTo>
                  <a:pt x="1905" y="3348"/>
                </a:lnTo>
                <a:lnTo>
                  <a:pt x="1942" y="3399"/>
                </a:lnTo>
                <a:lnTo>
                  <a:pt x="1978" y="3450"/>
                </a:lnTo>
                <a:lnTo>
                  <a:pt x="2015" y="3500"/>
                </a:lnTo>
                <a:lnTo>
                  <a:pt x="2051" y="3550"/>
                </a:lnTo>
                <a:lnTo>
                  <a:pt x="2089" y="3600"/>
                </a:lnTo>
                <a:lnTo>
                  <a:pt x="2125" y="3650"/>
                </a:lnTo>
                <a:lnTo>
                  <a:pt x="2162" y="3700"/>
                </a:lnTo>
                <a:lnTo>
                  <a:pt x="2198" y="3749"/>
                </a:lnTo>
                <a:lnTo>
                  <a:pt x="2235" y="3798"/>
                </a:lnTo>
                <a:lnTo>
                  <a:pt x="2271" y="3847"/>
                </a:lnTo>
                <a:lnTo>
                  <a:pt x="2307" y="3896"/>
                </a:lnTo>
                <a:lnTo>
                  <a:pt x="2343" y="3944"/>
                </a:lnTo>
                <a:lnTo>
                  <a:pt x="2379" y="3993"/>
                </a:lnTo>
                <a:lnTo>
                  <a:pt x="2416" y="4041"/>
                </a:lnTo>
                <a:lnTo>
                  <a:pt x="2451" y="4089"/>
                </a:lnTo>
                <a:lnTo>
                  <a:pt x="2488" y="4137"/>
                </a:lnTo>
                <a:lnTo>
                  <a:pt x="2523" y="4184"/>
                </a:lnTo>
                <a:lnTo>
                  <a:pt x="2559" y="4230"/>
                </a:lnTo>
                <a:lnTo>
                  <a:pt x="2595" y="4277"/>
                </a:lnTo>
                <a:lnTo>
                  <a:pt x="2631" y="4324"/>
                </a:lnTo>
                <a:lnTo>
                  <a:pt x="2665" y="4370"/>
                </a:lnTo>
                <a:lnTo>
                  <a:pt x="2700" y="4416"/>
                </a:lnTo>
                <a:lnTo>
                  <a:pt x="2735" y="4461"/>
                </a:lnTo>
                <a:lnTo>
                  <a:pt x="2770" y="4507"/>
                </a:lnTo>
                <a:lnTo>
                  <a:pt x="2805" y="4550"/>
                </a:lnTo>
                <a:lnTo>
                  <a:pt x="2839" y="4595"/>
                </a:lnTo>
                <a:lnTo>
                  <a:pt x="2872" y="4639"/>
                </a:lnTo>
                <a:lnTo>
                  <a:pt x="2907" y="4683"/>
                </a:lnTo>
                <a:lnTo>
                  <a:pt x="2940" y="4726"/>
                </a:lnTo>
                <a:lnTo>
                  <a:pt x="2972" y="4768"/>
                </a:lnTo>
                <a:lnTo>
                  <a:pt x="3006" y="4811"/>
                </a:lnTo>
                <a:lnTo>
                  <a:pt x="3038" y="4853"/>
                </a:lnTo>
                <a:lnTo>
                  <a:pt x="3071" y="4894"/>
                </a:lnTo>
                <a:lnTo>
                  <a:pt x="3104" y="4935"/>
                </a:lnTo>
                <a:lnTo>
                  <a:pt x="3135" y="4976"/>
                </a:lnTo>
                <a:lnTo>
                  <a:pt x="3167" y="5016"/>
                </a:lnTo>
                <a:lnTo>
                  <a:pt x="3198" y="5056"/>
                </a:lnTo>
                <a:lnTo>
                  <a:pt x="3230" y="5094"/>
                </a:lnTo>
                <a:lnTo>
                  <a:pt x="3260" y="5134"/>
                </a:lnTo>
                <a:lnTo>
                  <a:pt x="3290" y="5172"/>
                </a:lnTo>
                <a:lnTo>
                  <a:pt x="3320" y="5209"/>
                </a:lnTo>
                <a:lnTo>
                  <a:pt x="3350" y="5247"/>
                </a:lnTo>
                <a:lnTo>
                  <a:pt x="3379" y="5283"/>
                </a:lnTo>
                <a:lnTo>
                  <a:pt x="3408" y="5319"/>
                </a:lnTo>
                <a:lnTo>
                  <a:pt x="3436" y="5355"/>
                </a:lnTo>
                <a:lnTo>
                  <a:pt x="3464" y="5389"/>
                </a:lnTo>
                <a:lnTo>
                  <a:pt x="3492" y="5424"/>
                </a:lnTo>
                <a:lnTo>
                  <a:pt x="3519" y="5457"/>
                </a:lnTo>
                <a:lnTo>
                  <a:pt x="3547" y="5491"/>
                </a:lnTo>
                <a:lnTo>
                  <a:pt x="3573" y="5523"/>
                </a:lnTo>
                <a:lnTo>
                  <a:pt x="3599" y="5555"/>
                </a:lnTo>
                <a:lnTo>
                  <a:pt x="3624" y="5586"/>
                </a:lnTo>
                <a:lnTo>
                  <a:pt x="3649" y="5618"/>
                </a:lnTo>
                <a:lnTo>
                  <a:pt x="3673" y="5647"/>
                </a:lnTo>
                <a:lnTo>
                  <a:pt x="3697" y="5677"/>
                </a:lnTo>
                <a:lnTo>
                  <a:pt x="3721" y="5705"/>
                </a:lnTo>
                <a:lnTo>
                  <a:pt x="3743" y="5733"/>
                </a:lnTo>
                <a:lnTo>
                  <a:pt x="3765" y="5761"/>
                </a:lnTo>
                <a:lnTo>
                  <a:pt x="3787" y="5788"/>
                </a:lnTo>
                <a:lnTo>
                  <a:pt x="3809" y="5814"/>
                </a:lnTo>
                <a:lnTo>
                  <a:pt x="3830" y="5839"/>
                </a:lnTo>
                <a:lnTo>
                  <a:pt x="3850" y="5864"/>
                </a:lnTo>
                <a:lnTo>
                  <a:pt x="3870" y="5888"/>
                </a:lnTo>
                <a:lnTo>
                  <a:pt x="3888" y="5911"/>
                </a:lnTo>
                <a:lnTo>
                  <a:pt x="3907" y="5932"/>
                </a:lnTo>
                <a:lnTo>
                  <a:pt x="3925" y="5954"/>
                </a:lnTo>
                <a:lnTo>
                  <a:pt x="3943" y="5975"/>
                </a:lnTo>
                <a:lnTo>
                  <a:pt x="3959" y="5995"/>
                </a:lnTo>
                <a:lnTo>
                  <a:pt x="3975" y="6015"/>
                </a:lnTo>
                <a:lnTo>
                  <a:pt x="3990" y="6033"/>
                </a:lnTo>
                <a:lnTo>
                  <a:pt x="4005" y="6050"/>
                </a:lnTo>
                <a:lnTo>
                  <a:pt x="4019" y="6067"/>
                </a:lnTo>
                <a:lnTo>
                  <a:pt x="4032" y="6084"/>
                </a:lnTo>
                <a:lnTo>
                  <a:pt x="4045" y="6098"/>
                </a:lnTo>
                <a:lnTo>
                  <a:pt x="4057" y="6113"/>
                </a:lnTo>
                <a:lnTo>
                  <a:pt x="4069" y="6126"/>
                </a:lnTo>
                <a:lnTo>
                  <a:pt x="4079" y="6139"/>
                </a:lnTo>
                <a:lnTo>
                  <a:pt x="4088" y="6150"/>
                </a:lnTo>
                <a:lnTo>
                  <a:pt x="4098" y="6162"/>
                </a:lnTo>
                <a:lnTo>
                  <a:pt x="4106" y="6171"/>
                </a:lnTo>
                <a:lnTo>
                  <a:pt x="4113" y="6181"/>
                </a:lnTo>
                <a:lnTo>
                  <a:pt x="4121" y="6189"/>
                </a:lnTo>
                <a:lnTo>
                  <a:pt x="4127" y="6196"/>
                </a:lnTo>
                <a:lnTo>
                  <a:pt x="4132" y="6202"/>
                </a:lnTo>
                <a:lnTo>
                  <a:pt x="4136" y="6208"/>
                </a:lnTo>
                <a:lnTo>
                  <a:pt x="4141" y="6212"/>
                </a:lnTo>
                <a:lnTo>
                  <a:pt x="4144" y="6216"/>
                </a:lnTo>
                <a:lnTo>
                  <a:pt x="4146" y="6218"/>
                </a:lnTo>
                <a:lnTo>
                  <a:pt x="4147" y="6219"/>
                </a:lnTo>
                <a:lnTo>
                  <a:pt x="4147" y="6220"/>
                </a:lnTo>
              </a:path>
            </a:pathLst>
          </a:custGeom>
          <a:noFill/>
          <a:ln w="57150">
            <a:solidFill>
              <a:srgbClr val="053AB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1400">
              <a:latin typeface="+mj-lt"/>
              <a:cs typeface="Times New Roman" pitchFamily="18" charset="0"/>
            </a:endParaRPr>
          </a:p>
        </p:txBody>
      </p:sp>
      <p:sp>
        <p:nvSpPr>
          <p:cNvPr id="84" name="Rectangle 8"/>
          <p:cNvSpPr>
            <a:spLocks noChangeAspect="1" noChangeArrowheads="1"/>
          </p:cNvSpPr>
          <p:nvPr/>
        </p:nvSpPr>
        <p:spPr bwMode="auto">
          <a:xfrm>
            <a:off x="7324433" y="4741223"/>
            <a:ext cx="36671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r>
              <a:rPr kumimoji="0" lang="en-US" sz="1600" b="1" i="1" dirty="0">
                <a:solidFill>
                  <a:srgbClr val="053ABF"/>
                </a:solidFill>
                <a:latin typeface="+mj-lt"/>
                <a:cs typeface="Times New Roman" pitchFamily="18" charset="0"/>
              </a:rPr>
              <a:t>AD</a:t>
            </a:r>
            <a:r>
              <a:rPr kumimoji="0" lang="en-US" sz="1600" b="1" i="1" baseline="-25000" dirty="0">
                <a:solidFill>
                  <a:srgbClr val="053ABF"/>
                </a:solidFill>
                <a:latin typeface="+mj-lt"/>
                <a:cs typeface="Times New Roman" pitchFamily="18" charset="0"/>
              </a:rPr>
              <a:t>1</a:t>
            </a:r>
            <a:endParaRPr kumimoji="0" lang="en-US" b="1" baseline="-25000" dirty="0">
              <a:solidFill>
                <a:srgbClr val="053ABF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85" name="Rectangle 14"/>
          <p:cNvSpPr>
            <a:spLocks noChangeArrowheads="1"/>
          </p:cNvSpPr>
          <p:nvPr/>
        </p:nvSpPr>
        <p:spPr bwMode="auto">
          <a:xfrm>
            <a:off x="5970905" y="1980294"/>
            <a:ext cx="42319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kumimoji="0" lang="en-US" sz="1600" b="1" i="1" dirty="0">
                <a:solidFill>
                  <a:srgbClr val="C03838"/>
                </a:solidFill>
                <a:latin typeface="+mj-lt"/>
                <a:cs typeface="Times New Roman" pitchFamily="18" charset="0"/>
              </a:rPr>
              <a:t>LRAS</a:t>
            </a:r>
            <a:endParaRPr kumimoji="0" lang="en-US" sz="1600" b="1" dirty="0">
              <a:solidFill>
                <a:srgbClr val="C03838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86" name="Line 15"/>
          <p:cNvSpPr>
            <a:spLocks noChangeAspect="1" noChangeShapeType="1"/>
          </p:cNvSpPr>
          <p:nvPr/>
        </p:nvSpPr>
        <p:spPr bwMode="auto">
          <a:xfrm flipH="1">
            <a:off x="4644732" y="3413965"/>
            <a:ext cx="1577975" cy="0"/>
          </a:xfrm>
          <a:prstGeom prst="line">
            <a:avLst/>
          </a:prstGeom>
          <a:noFill/>
          <a:ln w="3175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1400">
              <a:latin typeface="+mj-lt"/>
              <a:cs typeface="Times New Roman" pitchFamily="18" charset="0"/>
            </a:endParaRPr>
          </a:p>
        </p:txBody>
      </p:sp>
      <p:sp>
        <p:nvSpPr>
          <p:cNvPr id="87" name="Line 19"/>
          <p:cNvSpPr>
            <a:spLocks noChangeAspect="1" noChangeShapeType="1"/>
          </p:cNvSpPr>
          <p:nvPr/>
        </p:nvSpPr>
        <p:spPr bwMode="auto">
          <a:xfrm flipH="1">
            <a:off x="4663782" y="3858465"/>
            <a:ext cx="1831975" cy="0"/>
          </a:xfrm>
          <a:prstGeom prst="line">
            <a:avLst/>
          </a:prstGeom>
          <a:noFill/>
          <a:ln w="3175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1400">
              <a:latin typeface="+mj-lt"/>
              <a:cs typeface="Times New Roman" pitchFamily="18" charset="0"/>
            </a:endParaRPr>
          </a:p>
        </p:txBody>
      </p:sp>
      <p:sp>
        <p:nvSpPr>
          <p:cNvPr id="88" name="Line 20"/>
          <p:cNvSpPr>
            <a:spLocks noChangeAspect="1" noChangeShapeType="1"/>
          </p:cNvSpPr>
          <p:nvPr/>
        </p:nvSpPr>
        <p:spPr bwMode="auto">
          <a:xfrm>
            <a:off x="6584657" y="3883865"/>
            <a:ext cx="0" cy="1385888"/>
          </a:xfrm>
          <a:prstGeom prst="line">
            <a:avLst/>
          </a:prstGeom>
          <a:noFill/>
          <a:ln w="3175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1400">
              <a:latin typeface="+mj-lt"/>
              <a:cs typeface="Times New Roman" pitchFamily="18" charset="0"/>
            </a:endParaRPr>
          </a:p>
        </p:txBody>
      </p:sp>
      <p:sp>
        <p:nvSpPr>
          <p:cNvPr id="89" name="Rectangle 22"/>
          <p:cNvSpPr>
            <a:spLocks noChangeArrowheads="1"/>
          </p:cNvSpPr>
          <p:nvPr/>
        </p:nvSpPr>
        <p:spPr bwMode="auto">
          <a:xfrm>
            <a:off x="6086182" y="5278524"/>
            <a:ext cx="16991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kumimoji="0" lang="en-US" sz="1600" b="1" i="1">
                <a:solidFill>
                  <a:srgbClr val="C03838"/>
                </a:solidFill>
                <a:latin typeface="+mj-lt"/>
                <a:cs typeface="Times New Roman" pitchFamily="18" charset="0"/>
              </a:rPr>
              <a:t>Y</a:t>
            </a:r>
            <a:r>
              <a:rPr kumimoji="0" lang="en-US" sz="1600" b="1" i="1" baseline="-25000">
                <a:solidFill>
                  <a:srgbClr val="C03838"/>
                </a:solidFill>
                <a:latin typeface="+mj-lt"/>
                <a:cs typeface="Times New Roman" pitchFamily="18" charset="0"/>
              </a:rPr>
              <a:t>F</a:t>
            </a:r>
            <a:endParaRPr kumimoji="0" lang="en-US" sz="1600" b="1" baseline="-25000">
              <a:solidFill>
                <a:srgbClr val="C03838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90" name="Rectangle 23"/>
          <p:cNvSpPr>
            <a:spLocks noChangeArrowheads="1"/>
          </p:cNvSpPr>
          <p:nvPr/>
        </p:nvSpPr>
        <p:spPr bwMode="auto">
          <a:xfrm>
            <a:off x="6470357" y="5292434"/>
            <a:ext cx="17633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kumimoji="0" lang="en-US" sz="1600" b="1" i="1">
                <a:solidFill>
                  <a:srgbClr val="C03838"/>
                </a:solidFill>
                <a:latin typeface="+mj-lt"/>
                <a:cs typeface="Times New Roman" pitchFamily="18" charset="0"/>
              </a:rPr>
              <a:t>Y</a:t>
            </a:r>
            <a:r>
              <a:rPr kumimoji="0" lang="en-US" sz="1600" b="1" i="1" baseline="-25000">
                <a:solidFill>
                  <a:srgbClr val="C03838"/>
                </a:solidFill>
                <a:latin typeface="+mj-lt"/>
                <a:cs typeface="Times New Roman" pitchFamily="18" charset="0"/>
              </a:rPr>
              <a:t>1</a:t>
            </a:r>
            <a:endParaRPr kumimoji="0" lang="en-US" sz="1600" b="1" baseline="-25000">
              <a:solidFill>
                <a:srgbClr val="C03838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91" name="Rectangle 24"/>
          <p:cNvSpPr>
            <a:spLocks noChangeAspect="1" noChangeArrowheads="1"/>
          </p:cNvSpPr>
          <p:nvPr/>
        </p:nvSpPr>
        <p:spPr bwMode="auto">
          <a:xfrm>
            <a:off x="4343107" y="3290974"/>
            <a:ext cx="17793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kumimoji="0" lang="en-US" sz="1600" b="1" i="1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P</a:t>
            </a:r>
            <a:r>
              <a:rPr kumimoji="0" lang="en-US" sz="1600" b="1" i="1" baseline="-2500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3</a:t>
            </a:r>
            <a:endParaRPr kumimoji="0" lang="en-US" sz="2800" b="1" baseline="-25000" dirty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grpSp>
        <p:nvGrpSpPr>
          <p:cNvPr id="93" name="Group 58"/>
          <p:cNvGrpSpPr>
            <a:grpSpLocks/>
          </p:cNvGrpSpPr>
          <p:nvPr/>
        </p:nvGrpSpPr>
        <p:grpSpPr bwMode="auto">
          <a:xfrm>
            <a:off x="5041608" y="2378915"/>
            <a:ext cx="2078038" cy="2671763"/>
            <a:chOff x="2396" y="960"/>
            <a:chExt cx="1309" cy="1683"/>
          </a:xfrm>
        </p:grpSpPr>
        <p:sp>
          <p:nvSpPr>
            <p:cNvPr id="94" name="Freeform 6"/>
            <p:cNvSpPr>
              <a:spLocks noChangeAspect="1"/>
            </p:cNvSpPr>
            <p:nvPr/>
          </p:nvSpPr>
          <p:spPr bwMode="auto">
            <a:xfrm>
              <a:off x="2396" y="960"/>
              <a:ext cx="1051" cy="1576"/>
            </a:xfrm>
            <a:custGeom>
              <a:avLst/>
              <a:gdLst>
                <a:gd name="T0" fmla="*/ 20 w 4147"/>
                <a:gd name="T1" fmla="*/ 72 h 6220"/>
                <a:gd name="T2" fmla="*/ 53 w 4147"/>
                <a:gd name="T3" fmla="*/ 183 h 6220"/>
                <a:gd name="T4" fmla="*/ 94 w 4147"/>
                <a:gd name="T5" fmla="*/ 300 h 6220"/>
                <a:gd name="T6" fmla="*/ 140 w 4147"/>
                <a:gd name="T7" fmla="*/ 421 h 6220"/>
                <a:gd name="T8" fmla="*/ 192 w 4147"/>
                <a:gd name="T9" fmla="*/ 546 h 6220"/>
                <a:gd name="T10" fmla="*/ 249 w 4147"/>
                <a:gd name="T11" fmla="*/ 675 h 6220"/>
                <a:gd name="T12" fmla="*/ 312 w 4147"/>
                <a:gd name="T13" fmla="*/ 808 h 6220"/>
                <a:gd name="T14" fmla="*/ 380 w 4147"/>
                <a:gd name="T15" fmla="*/ 943 h 6220"/>
                <a:gd name="T16" fmla="*/ 452 w 4147"/>
                <a:gd name="T17" fmla="*/ 1082 h 6220"/>
                <a:gd name="T18" fmla="*/ 529 w 4147"/>
                <a:gd name="T19" fmla="*/ 1223 h 6220"/>
                <a:gd name="T20" fmla="*/ 609 w 4147"/>
                <a:gd name="T21" fmla="*/ 1367 h 6220"/>
                <a:gd name="T22" fmla="*/ 693 w 4147"/>
                <a:gd name="T23" fmla="*/ 1513 h 6220"/>
                <a:gd name="T24" fmla="*/ 781 w 4147"/>
                <a:gd name="T25" fmla="*/ 1661 h 6220"/>
                <a:gd name="T26" fmla="*/ 873 w 4147"/>
                <a:gd name="T27" fmla="*/ 1811 h 6220"/>
                <a:gd name="T28" fmla="*/ 966 w 4147"/>
                <a:gd name="T29" fmla="*/ 1962 h 6220"/>
                <a:gd name="T30" fmla="*/ 1063 w 4147"/>
                <a:gd name="T31" fmla="*/ 2116 h 6220"/>
                <a:gd name="T32" fmla="*/ 1162 w 4147"/>
                <a:gd name="T33" fmla="*/ 2269 h 6220"/>
                <a:gd name="T34" fmla="*/ 1264 w 4147"/>
                <a:gd name="T35" fmla="*/ 2423 h 6220"/>
                <a:gd name="T36" fmla="*/ 1368 w 4147"/>
                <a:gd name="T37" fmla="*/ 2577 h 6220"/>
                <a:gd name="T38" fmla="*/ 1473 w 4147"/>
                <a:gd name="T39" fmla="*/ 2733 h 6220"/>
                <a:gd name="T40" fmla="*/ 1579 w 4147"/>
                <a:gd name="T41" fmla="*/ 2887 h 6220"/>
                <a:gd name="T42" fmla="*/ 1687 w 4147"/>
                <a:gd name="T43" fmla="*/ 3041 h 6220"/>
                <a:gd name="T44" fmla="*/ 1796 w 4147"/>
                <a:gd name="T45" fmla="*/ 3195 h 6220"/>
                <a:gd name="T46" fmla="*/ 1905 w 4147"/>
                <a:gd name="T47" fmla="*/ 3348 h 6220"/>
                <a:gd name="T48" fmla="*/ 2015 w 4147"/>
                <a:gd name="T49" fmla="*/ 3500 h 6220"/>
                <a:gd name="T50" fmla="*/ 2125 w 4147"/>
                <a:gd name="T51" fmla="*/ 3650 h 6220"/>
                <a:gd name="T52" fmla="*/ 2235 w 4147"/>
                <a:gd name="T53" fmla="*/ 3798 h 6220"/>
                <a:gd name="T54" fmla="*/ 2343 w 4147"/>
                <a:gd name="T55" fmla="*/ 3944 h 6220"/>
                <a:gd name="T56" fmla="*/ 2451 w 4147"/>
                <a:gd name="T57" fmla="*/ 4089 h 6220"/>
                <a:gd name="T58" fmla="*/ 2559 w 4147"/>
                <a:gd name="T59" fmla="*/ 4230 h 6220"/>
                <a:gd name="T60" fmla="*/ 2665 w 4147"/>
                <a:gd name="T61" fmla="*/ 4370 h 6220"/>
                <a:gd name="T62" fmla="*/ 2770 w 4147"/>
                <a:gd name="T63" fmla="*/ 4507 h 6220"/>
                <a:gd name="T64" fmla="*/ 2872 w 4147"/>
                <a:gd name="T65" fmla="*/ 4639 h 6220"/>
                <a:gd name="T66" fmla="*/ 2972 w 4147"/>
                <a:gd name="T67" fmla="*/ 4768 h 6220"/>
                <a:gd name="T68" fmla="*/ 3071 w 4147"/>
                <a:gd name="T69" fmla="*/ 4894 h 6220"/>
                <a:gd name="T70" fmla="*/ 3167 w 4147"/>
                <a:gd name="T71" fmla="*/ 5016 h 6220"/>
                <a:gd name="T72" fmla="*/ 3260 w 4147"/>
                <a:gd name="T73" fmla="*/ 5134 h 6220"/>
                <a:gd name="T74" fmla="*/ 3350 w 4147"/>
                <a:gd name="T75" fmla="*/ 5247 h 6220"/>
                <a:gd name="T76" fmla="*/ 3436 w 4147"/>
                <a:gd name="T77" fmla="*/ 5355 h 6220"/>
                <a:gd name="T78" fmla="*/ 3519 w 4147"/>
                <a:gd name="T79" fmla="*/ 5457 h 6220"/>
                <a:gd name="T80" fmla="*/ 3599 w 4147"/>
                <a:gd name="T81" fmla="*/ 5555 h 6220"/>
                <a:gd name="T82" fmla="*/ 3673 w 4147"/>
                <a:gd name="T83" fmla="*/ 5647 h 6220"/>
                <a:gd name="T84" fmla="*/ 3743 w 4147"/>
                <a:gd name="T85" fmla="*/ 5733 h 6220"/>
                <a:gd name="T86" fmla="*/ 3809 w 4147"/>
                <a:gd name="T87" fmla="*/ 5814 h 6220"/>
                <a:gd name="T88" fmla="*/ 3870 w 4147"/>
                <a:gd name="T89" fmla="*/ 5888 h 6220"/>
                <a:gd name="T90" fmla="*/ 3925 w 4147"/>
                <a:gd name="T91" fmla="*/ 5954 h 6220"/>
                <a:gd name="T92" fmla="*/ 3975 w 4147"/>
                <a:gd name="T93" fmla="*/ 6015 h 6220"/>
                <a:gd name="T94" fmla="*/ 4019 w 4147"/>
                <a:gd name="T95" fmla="*/ 6067 h 6220"/>
                <a:gd name="T96" fmla="*/ 4057 w 4147"/>
                <a:gd name="T97" fmla="*/ 6113 h 6220"/>
                <a:gd name="T98" fmla="*/ 4088 w 4147"/>
                <a:gd name="T99" fmla="*/ 6150 h 6220"/>
                <a:gd name="T100" fmla="*/ 4113 w 4147"/>
                <a:gd name="T101" fmla="*/ 6181 h 6220"/>
                <a:gd name="T102" fmla="*/ 4132 w 4147"/>
                <a:gd name="T103" fmla="*/ 6202 h 6220"/>
                <a:gd name="T104" fmla="*/ 4144 w 4147"/>
                <a:gd name="T105" fmla="*/ 6216 h 6220"/>
                <a:gd name="T106" fmla="*/ 4147 w 4147"/>
                <a:gd name="T107" fmla="*/ 6220 h 622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4147"/>
                <a:gd name="T163" fmla="*/ 0 h 6220"/>
                <a:gd name="T164" fmla="*/ 4147 w 4147"/>
                <a:gd name="T165" fmla="*/ 6220 h 6220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4147" h="6220">
                  <a:moveTo>
                    <a:pt x="0" y="0"/>
                  </a:moveTo>
                  <a:lnTo>
                    <a:pt x="10" y="35"/>
                  </a:lnTo>
                  <a:lnTo>
                    <a:pt x="20" y="72"/>
                  </a:lnTo>
                  <a:lnTo>
                    <a:pt x="31" y="108"/>
                  </a:lnTo>
                  <a:lnTo>
                    <a:pt x="42" y="146"/>
                  </a:lnTo>
                  <a:lnTo>
                    <a:pt x="53" y="183"/>
                  </a:lnTo>
                  <a:lnTo>
                    <a:pt x="67" y="222"/>
                  </a:lnTo>
                  <a:lnTo>
                    <a:pt x="79" y="260"/>
                  </a:lnTo>
                  <a:lnTo>
                    <a:pt x="94" y="300"/>
                  </a:lnTo>
                  <a:lnTo>
                    <a:pt x="109" y="340"/>
                  </a:lnTo>
                  <a:lnTo>
                    <a:pt x="124" y="380"/>
                  </a:lnTo>
                  <a:lnTo>
                    <a:pt x="140" y="421"/>
                  </a:lnTo>
                  <a:lnTo>
                    <a:pt x="157" y="463"/>
                  </a:lnTo>
                  <a:lnTo>
                    <a:pt x="174" y="504"/>
                  </a:lnTo>
                  <a:lnTo>
                    <a:pt x="192" y="546"/>
                  </a:lnTo>
                  <a:lnTo>
                    <a:pt x="211" y="589"/>
                  </a:lnTo>
                  <a:lnTo>
                    <a:pt x="231" y="631"/>
                  </a:lnTo>
                  <a:lnTo>
                    <a:pt x="249" y="675"/>
                  </a:lnTo>
                  <a:lnTo>
                    <a:pt x="270" y="719"/>
                  </a:lnTo>
                  <a:lnTo>
                    <a:pt x="291" y="763"/>
                  </a:lnTo>
                  <a:lnTo>
                    <a:pt x="312" y="808"/>
                  </a:lnTo>
                  <a:lnTo>
                    <a:pt x="335" y="852"/>
                  </a:lnTo>
                  <a:lnTo>
                    <a:pt x="357" y="897"/>
                  </a:lnTo>
                  <a:lnTo>
                    <a:pt x="380" y="943"/>
                  </a:lnTo>
                  <a:lnTo>
                    <a:pt x="404" y="989"/>
                  </a:lnTo>
                  <a:lnTo>
                    <a:pt x="428" y="1035"/>
                  </a:lnTo>
                  <a:lnTo>
                    <a:pt x="452" y="1082"/>
                  </a:lnTo>
                  <a:lnTo>
                    <a:pt x="477" y="1129"/>
                  </a:lnTo>
                  <a:lnTo>
                    <a:pt x="503" y="1176"/>
                  </a:lnTo>
                  <a:lnTo>
                    <a:pt x="529" y="1223"/>
                  </a:lnTo>
                  <a:lnTo>
                    <a:pt x="555" y="1270"/>
                  </a:lnTo>
                  <a:lnTo>
                    <a:pt x="582" y="1318"/>
                  </a:lnTo>
                  <a:lnTo>
                    <a:pt x="609" y="1367"/>
                  </a:lnTo>
                  <a:lnTo>
                    <a:pt x="636" y="1415"/>
                  </a:lnTo>
                  <a:lnTo>
                    <a:pt x="664" y="1464"/>
                  </a:lnTo>
                  <a:lnTo>
                    <a:pt x="693" y="1513"/>
                  </a:lnTo>
                  <a:lnTo>
                    <a:pt x="722" y="1562"/>
                  </a:lnTo>
                  <a:lnTo>
                    <a:pt x="752" y="1612"/>
                  </a:lnTo>
                  <a:lnTo>
                    <a:pt x="781" y="1661"/>
                  </a:lnTo>
                  <a:lnTo>
                    <a:pt x="811" y="1711"/>
                  </a:lnTo>
                  <a:lnTo>
                    <a:pt x="841" y="1761"/>
                  </a:lnTo>
                  <a:lnTo>
                    <a:pt x="873" y="1811"/>
                  </a:lnTo>
                  <a:lnTo>
                    <a:pt x="903" y="1861"/>
                  </a:lnTo>
                  <a:lnTo>
                    <a:pt x="934" y="1912"/>
                  </a:lnTo>
                  <a:lnTo>
                    <a:pt x="966" y="1962"/>
                  </a:lnTo>
                  <a:lnTo>
                    <a:pt x="999" y="2014"/>
                  </a:lnTo>
                  <a:lnTo>
                    <a:pt x="1031" y="2065"/>
                  </a:lnTo>
                  <a:lnTo>
                    <a:pt x="1063" y="2116"/>
                  </a:lnTo>
                  <a:lnTo>
                    <a:pt x="1096" y="2167"/>
                  </a:lnTo>
                  <a:lnTo>
                    <a:pt x="1129" y="2218"/>
                  </a:lnTo>
                  <a:lnTo>
                    <a:pt x="1162" y="2269"/>
                  </a:lnTo>
                  <a:lnTo>
                    <a:pt x="1197" y="2320"/>
                  </a:lnTo>
                  <a:lnTo>
                    <a:pt x="1230" y="2372"/>
                  </a:lnTo>
                  <a:lnTo>
                    <a:pt x="1264" y="2423"/>
                  </a:lnTo>
                  <a:lnTo>
                    <a:pt x="1299" y="2474"/>
                  </a:lnTo>
                  <a:lnTo>
                    <a:pt x="1333" y="2526"/>
                  </a:lnTo>
                  <a:lnTo>
                    <a:pt x="1368" y="2577"/>
                  </a:lnTo>
                  <a:lnTo>
                    <a:pt x="1403" y="2630"/>
                  </a:lnTo>
                  <a:lnTo>
                    <a:pt x="1437" y="2681"/>
                  </a:lnTo>
                  <a:lnTo>
                    <a:pt x="1473" y="2733"/>
                  </a:lnTo>
                  <a:lnTo>
                    <a:pt x="1508" y="2784"/>
                  </a:lnTo>
                  <a:lnTo>
                    <a:pt x="1544" y="2836"/>
                  </a:lnTo>
                  <a:lnTo>
                    <a:pt x="1579" y="2887"/>
                  </a:lnTo>
                  <a:lnTo>
                    <a:pt x="1616" y="2939"/>
                  </a:lnTo>
                  <a:lnTo>
                    <a:pt x="1651" y="2990"/>
                  </a:lnTo>
                  <a:lnTo>
                    <a:pt x="1687" y="3041"/>
                  </a:lnTo>
                  <a:lnTo>
                    <a:pt x="1724" y="3093"/>
                  </a:lnTo>
                  <a:lnTo>
                    <a:pt x="1759" y="3144"/>
                  </a:lnTo>
                  <a:lnTo>
                    <a:pt x="1796" y="3195"/>
                  </a:lnTo>
                  <a:lnTo>
                    <a:pt x="1832" y="3247"/>
                  </a:lnTo>
                  <a:lnTo>
                    <a:pt x="1869" y="3298"/>
                  </a:lnTo>
                  <a:lnTo>
                    <a:pt x="1905" y="3348"/>
                  </a:lnTo>
                  <a:lnTo>
                    <a:pt x="1942" y="3399"/>
                  </a:lnTo>
                  <a:lnTo>
                    <a:pt x="1978" y="3450"/>
                  </a:lnTo>
                  <a:lnTo>
                    <a:pt x="2015" y="3500"/>
                  </a:lnTo>
                  <a:lnTo>
                    <a:pt x="2051" y="3550"/>
                  </a:lnTo>
                  <a:lnTo>
                    <a:pt x="2089" y="3600"/>
                  </a:lnTo>
                  <a:lnTo>
                    <a:pt x="2125" y="3650"/>
                  </a:lnTo>
                  <a:lnTo>
                    <a:pt x="2162" y="3700"/>
                  </a:lnTo>
                  <a:lnTo>
                    <a:pt x="2198" y="3749"/>
                  </a:lnTo>
                  <a:lnTo>
                    <a:pt x="2235" y="3798"/>
                  </a:lnTo>
                  <a:lnTo>
                    <a:pt x="2271" y="3847"/>
                  </a:lnTo>
                  <a:lnTo>
                    <a:pt x="2307" y="3896"/>
                  </a:lnTo>
                  <a:lnTo>
                    <a:pt x="2343" y="3944"/>
                  </a:lnTo>
                  <a:lnTo>
                    <a:pt x="2379" y="3993"/>
                  </a:lnTo>
                  <a:lnTo>
                    <a:pt x="2416" y="4041"/>
                  </a:lnTo>
                  <a:lnTo>
                    <a:pt x="2451" y="4089"/>
                  </a:lnTo>
                  <a:lnTo>
                    <a:pt x="2488" y="4137"/>
                  </a:lnTo>
                  <a:lnTo>
                    <a:pt x="2523" y="4184"/>
                  </a:lnTo>
                  <a:lnTo>
                    <a:pt x="2559" y="4230"/>
                  </a:lnTo>
                  <a:lnTo>
                    <a:pt x="2595" y="4277"/>
                  </a:lnTo>
                  <a:lnTo>
                    <a:pt x="2631" y="4324"/>
                  </a:lnTo>
                  <a:lnTo>
                    <a:pt x="2665" y="4370"/>
                  </a:lnTo>
                  <a:lnTo>
                    <a:pt x="2700" y="4416"/>
                  </a:lnTo>
                  <a:lnTo>
                    <a:pt x="2735" y="4461"/>
                  </a:lnTo>
                  <a:lnTo>
                    <a:pt x="2770" y="4507"/>
                  </a:lnTo>
                  <a:lnTo>
                    <a:pt x="2805" y="4550"/>
                  </a:lnTo>
                  <a:lnTo>
                    <a:pt x="2839" y="4595"/>
                  </a:lnTo>
                  <a:lnTo>
                    <a:pt x="2872" y="4639"/>
                  </a:lnTo>
                  <a:lnTo>
                    <a:pt x="2907" y="4683"/>
                  </a:lnTo>
                  <a:lnTo>
                    <a:pt x="2940" y="4726"/>
                  </a:lnTo>
                  <a:lnTo>
                    <a:pt x="2972" y="4768"/>
                  </a:lnTo>
                  <a:lnTo>
                    <a:pt x="3006" y="4811"/>
                  </a:lnTo>
                  <a:lnTo>
                    <a:pt x="3038" y="4853"/>
                  </a:lnTo>
                  <a:lnTo>
                    <a:pt x="3071" y="4894"/>
                  </a:lnTo>
                  <a:lnTo>
                    <a:pt x="3104" y="4935"/>
                  </a:lnTo>
                  <a:lnTo>
                    <a:pt x="3135" y="4976"/>
                  </a:lnTo>
                  <a:lnTo>
                    <a:pt x="3167" y="5016"/>
                  </a:lnTo>
                  <a:lnTo>
                    <a:pt x="3198" y="5056"/>
                  </a:lnTo>
                  <a:lnTo>
                    <a:pt x="3230" y="5094"/>
                  </a:lnTo>
                  <a:lnTo>
                    <a:pt x="3260" y="5134"/>
                  </a:lnTo>
                  <a:lnTo>
                    <a:pt x="3290" y="5172"/>
                  </a:lnTo>
                  <a:lnTo>
                    <a:pt x="3320" y="5209"/>
                  </a:lnTo>
                  <a:lnTo>
                    <a:pt x="3350" y="5247"/>
                  </a:lnTo>
                  <a:lnTo>
                    <a:pt x="3379" y="5283"/>
                  </a:lnTo>
                  <a:lnTo>
                    <a:pt x="3408" y="5319"/>
                  </a:lnTo>
                  <a:lnTo>
                    <a:pt x="3436" y="5355"/>
                  </a:lnTo>
                  <a:lnTo>
                    <a:pt x="3464" y="5389"/>
                  </a:lnTo>
                  <a:lnTo>
                    <a:pt x="3492" y="5424"/>
                  </a:lnTo>
                  <a:lnTo>
                    <a:pt x="3519" y="5457"/>
                  </a:lnTo>
                  <a:lnTo>
                    <a:pt x="3547" y="5491"/>
                  </a:lnTo>
                  <a:lnTo>
                    <a:pt x="3573" y="5523"/>
                  </a:lnTo>
                  <a:lnTo>
                    <a:pt x="3599" y="5555"/>
                  </a:lnTo>
                  <a:lnTo>
                    <a:pt x="3624" y="5586"/>
                  </a:lnTo>
                  <a:lnTo>
                    <a:pt x="3649" y="5618"/>
                  </a:lnTo>
                  <a:lnTo>
                    <a:pt x="3673" y="5647"/>
                  </a:lnTo>
                  <a:lnTo>
                    <a:pt x="3697" y="5677"/>
                  </a:lnTo>
                  <a:lnTo>
                    <a:pt x="3721" y="5705"/>
                  </a:lnTo>
                  <a:lnTo>
                    <a:pt x="3743" y="5733"/>
                  </a:lnTo>
                  <a:lnTo>
                    <a:pt x="3765" y="5761"/>
                  </a:lnTo>
                  <a:lnTo>
                    <a:pt x="3787" y="5788"/>
                  </a:lnTo>
                  <a:lnTo>
                    <a:pt x="3809" y="5814"/>
                  </a:lnTo>
                  <a:lnTo>
                    <a:pt x="3830" y="5839"/>
                  </a:lnTo>
                  <a:lnTo>
                    <a:pt x="3850" y="5864"/>
                  </a:lnTo>
                  <a:lnTo>
                    <a:pt x="3870" y="5888"/>
                  </a:lnTo>
                  <a:lnTo>
                    <a:pt x="3888" y="5911"/>
                  </a:lnTo>
                  <a:lnTo>
                    <a:pt x="3907" y="5932"/>
                  </a:lnTo>
                  <a:lnTo>
                    <a:pt x="3925" y="5954"/>
                  </a:lnTo>
                  <a:lnTo>
                    <a:pt x="3943" y="5975"/>
                  </a:lnTo>
                  <a:lnTo>
                    <a:pt x="3959" y="5995"/>
                  </a:lnTo>
                  <a:lnTo>
                    <a:pt x="3975" y="6015"/>
                  </a:lnTo>
                  <a:lnTo>
                    <a:pt x="3990" y="6033"/>
                  </a:lnTo>
                  <a:lnTo>
                    <a:pt x="4005" y="6050"/>
                  </a:lnTo>
                  <a:lnTo>
                    <a:pt x="4019" y="6067"/>
                  </a:lnTo>
                  <a:lnTo>
                    <a:pt x="4032" y="6084"/>
                  </a:lnTo>
                  <a:lnTo>
                    <a:pt x="4045" y="6098"/>
                  </a:lnTo>
                  <a:lnTo>
                    <a:pt x="4057" y="6113"/>
                  </a:lnTo>
                  <a:lnTo>
                    <a:pt x="4069" y="6126"/>
                  </a:lnTo>
                  <a:lnTo>
                    <a:pt x="4079" y="6139"/>
                  </a:lnTo>
                  <a:lnTo>
                    <a:pt x="4088" y="6150"/>
                  </a:lnTo>
                  <a:lnTo>
                    <a:pt x="4098" y="6162"/>
                  </a:lnTo>
                  <a:lnTo>
                    <a:pt x="4106" y="6171"/>
                  </a:lnTo>
                  <a:lnTo>
                    <a:pt x="4113" y="6181"/>
                  </a:lnTo>
                  <a:lnTo>
                    <a:pt x="4121" y="6189"/>
                  </a:lnTo>
                  <a:lnTo>
                    <a:pt x="4127" y="6196"/>
                  </a:lnTo>
                  <a:lnTo>
                    <a:pt x="4132" y="6202"/>
                  </a:lnTo>
                  <a:lnTo>
                    <a:pt x="4136" y="6208"/>
                  </a:lnTo>
                  <a:lnTo>
                    <a:pt x="4141" y="6212"/>
                  </a:lnTo>
                  <a:lnTo>
                    <a:pt x="4144" y="6216"/>
                  </a:lnTo>
                  <a:lnTo>
                    <a:pt x="4146" y="6218"/>
                  </a:lnTo>
                  <a:lnTo>
                    <a:pt x="4147" y="6219"/>
                  </a:lnTo>
                  <a:lnTo>
                    <a:pt x="4147" y="6220"/>
                  </a:lnTo>
                </a:path>
              </a:pathLst>
            </a:custGeom>
            <a:noFill/>
            <a:ln w="57150">
              <a:solidFill>
                <a:srgbClr val="053AB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1400">
                <a:latin typeface="+mj-lt"/>
                <a:cs typeface="Times New Roman" pitchFamily="18" charset="0"/>
              </a:endParaRPr>
            </a:p>
          </p:txBody>
        </p:sp>
        <p:sp>
          <p:nvSpPr>
            <p:cNvPr id="95" name="Rectangle 7"/>
            <p:cNvSpPr>
              <a:spLocks noChangeAspect="1" noChangeArrowheads="1"/>
            </p:cNvSpPr>
            <p:nvPr/>
          </p:nvSpPr>
          <p:spPr bwMode="auto">
            <a:xfrm>
              <a:off x="3461" y="2488"/>
              <a:ext cx="244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kumimoji="0" lang="en-US" sz="1600" b="1" i="1" dirty="0">
                  <a:solidFill>
                    <a:srgbClr val="053ABF"/>
                  </a:solidFill>
                  <a:latin typeface="+mj-lt"/>
                  <a:cs typeface="Times New Roman" pitchFamily="18" charset="0"/>
                </a:rPr>
                <a:t>AD</a:t>
              </a:r>
              <a:r>
                <a:rPr kumimoji="0" lang="en-US" sz="1600" b="1" i="1" baseline="-25000" dirty="0">
                  <a:solidFill>
                    <a:srgbClr val="053ABF"/>
                  </a:solidFill>
                  <a:latin typeface="+mj-lt"/>
                  <a:cs typeface="Times New Roman" pitchFamily="18" charset="0"/>
                </a:rPr>
                <a:t>2</a:t>
              </a:r>
              <a:endParaRPr kumimoji="0" lang="en-US" sz="1600" b="1" baseline="-25000" dirty="0">
                <a:solidFill>
                  <a:srgbClr val="053ABF"/>
                </a:solidFill>
                <a:latin typeface="+mj-lt"/>
                <a:cs typeface="Times New Roman" pitchFamily="18" charset="0"/>
              </a:endParaRPr>
            </a:p>
          </p:txBody>
        </p:sp>
        <p:sp>
          <p:nvSpPr>
            <p:cNvPr id="96" name="Line 25"/>
            <p:cNvSpPr>
              <a:spLocks noChangeShapeType="1"/>
            </p:cNvSpPr>
            <p:nvPr/>
          </p:nvSpPr>
          <p:spPr bwMode="auto">
            <a:xfrm>
              <a:off x="2532" y="1188"/>
              <a:ext cx="288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 type="stealth" w="lg" len="lg"/>
              <a:tailEnd type="none" w="lg" len="lg"/>
            </a:ln>
            <a:effectLst>
              <a:outerShdw blurRad="63500" dist="38099" dir="2700000" algn="ctr" rotWithShape="0">
                <a:srgbClr val="000000">
                  <a:alpha val="74998"/>
                </a:srgb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400">
                <a:latin typeface="+mj-lt"/>
                <a:cs typeface="Times New Roman" pitchFamily="18" charset="0"/>
              </a:endParaRPr>
            </a:p>
          </p:txBody>
        </p:sp>
      </p:grpSp>
      <p:grpSp>
        <p:nvGrpSpPr>
          <p:cNvPr id="97" name="Group 57"/>
          <p:cNvGrpSpPr>
            <a:grpSpLocks/>
          </p:cNvGrpSpPr>
          <p:nvPr/>
        </p:nvGrpSpPr>
        <p:grpSpPr bwMode="auto">
          <a:xfrm>
            <a:off x="5076533" y="1880443"/>
            <a:ext cx="2451737" cy="2519360"/>
            <a:chOff x="2418" y="505"/>
            <a:chExt cx="1659" cy="1728"/>
          </a:xfrm>
        </p:grpSpPr>
        <p:sp>
          <p:nvSpPr>
            <p:cNvPr id="98" name="Freeform 16"/>
            <p:cNvSpPr>
              <a:spLocks noChangeAspect="1"/>
            </p:cNvSpPr>
            <p:nvPr/>
          </p:nvSpPr>
          <p:spPr bwMode="auto">
            <a:xfrm>
              <a:off x="2674" y="694"/>
              <a:ext cx="1234" cy="1322"/>
            </a:xfrm>
            <a:custGeom>
              <a:avLst/>
              <a:gdLst>
                <a:gd name="T0" fmla="*/ 82 w 4625"/>
                <a:gd name="T1" fmla="*/ 4897 h 4959"/>
                <a:gd name="T2" fmla="*/ 205 w 4625"/>
                <a:gd name="T3" fmla="*/ 4803 h 4959"/>
                <a:gd name="T4" fmla="*/ 328 w 4625"/>
                <a:gd name="T5" fmla="*/ 4706 h 4959"/>
                <a:gd name="T6" fmla="*/ 451 w 4625"/>
                <a:gd name="T7" fmla="*/ 4607 h 4959"/>
                <a:gd name="T8" fmla="*/ 573 w 4625"/>
                <a:gd name="T9" fmla="*/ 4506 h 4959"/>
                <a:gd name="T10" fmla="*/ 695 w 4625"/>
                <a:gd name="T11" fmla="*/ 4403 h 4959"/>
                <a:gd name="T12" fmla="*/ 817 w 4625"/>
                <a:gd name="T13" fmla="*/ 4298 h 4959"/>
                <a:gd name="T14" fmla="*/ 938 w 4625"/>
                <a:gd name="T15" fmla="*/ 4190 h 4959"/>
                <a:gd name="T16" fmla="*/ 1058 w 4625"/>
                <a:gd name="T17" fmla="*/ 4081 h 4959"/>
                <a:gd name="T18" fmla="*/ 1179 w 4625"/>
                <a:gd name="T19" fmla="*/ 3970 h 4959"/>
                <a:gd name="T20" fmla="*/ 1298 w 4625"/>
                <a:gd name="T21" fmla="*/ 3858 h 4959"/>
                <a:gd name="T22" fmla="*/ 1416 w 4625"/>
                <a:gd name="T23" fmla="*/ 3745 h 4959"/>
                <a:gd name="T24" fmla="*/ 1533 w 4625"/>
                <a:gd name="T25" fmla="*/ 3630 h 4959"/>
                <a:gd name="T26" fmla="*/ 1650 w 4625"/>
                <a:gd name="T27" fmla="*/ 3515 h 4959"/>
                <a:gd name="T28" fmla="*/ 1765 w 4625"/>
                <a:gd name="T29" fmla="*/ 3399 h 4959"/>
                <a:gd name="T30" fmla="*/ 1880 w 4625"/>
                <a:gd name="T31" fmla="*/ 3282 h 4959"/>
                <a:gd name="T32" fmla="*/ 1992 w 4625"/>
                <a:gd name="T33" fmla="*/ 3166 h 4959"/>
                <a:gd name="T34" fmla="*/ 2104 w 4625"/>
                <a:gd name="T35" fmla="*/ 3048 h 4959"/>
                <a:gd name="T36" fmla="*/ 2216 w 4625"/>
                <a:gd name="T37" fmla="*/ 2930 h 4959"/>
                <a:gd name="T38" fmla="*/ 2325 w 4625"/>
                <a:gd name="T39" fmla="*/ 2812 h 4959"/>
                <a:gd name="T40" fmla="*/ 2434 w 4625"/>
                <a:gd name="T41" fmla="*/ 2694 h 4959"/>
                <a:gd name="T42" fmla="*/ 2540 w 4625"/>
                <a:gd name="T43" fmla="*/ 2575 h 4959"/>
                <a:gd name="T44" fmla="*/ 2645 w 4625"/>
                <a:gd name="T45" fmla="*/ 2457 h 4959"/>
                <a:gd name="T46" fmla="*/ 2750 w 4625"/>
                <a:gd name="T47" fmla="*/ 2340 h 4959"/>
                <a:gd name="T48" fmla="*/ 2852 w 4625"/>
                <a:gd name="T49" fmla="*/ 2223 h 4959"/>
                <a:gd name="T50" fmla="*/ 2952 w 4625"/>
                <a:gd name="T51" fmla="*/ 2107 h 4959"/>
                <a:gd name="T52" fmla="*/ 3051 w 4625"/>
                <a:gd name="T53" fmla="*/ 1992 h 4959"/>
                <a:gd name="T54" fmla="*/ 3148 w 4625"/>
                <a:gd name="T55" fmla="*/ 1878 h 4959"/>
                <a:gd name="T56" fmla="*/ 3242 w 4625"/>
                <a:gd name="T57" fmla="*/ 1765 h 4959"/>
                <a:gd name="T58" fmla="*/ 3336 w 4625"/>
                <a:gd name="T59" fmla="*/ 1655 h 4959"/>
                <a:gd name="T60" fmla="*/ 3426 w 4625"/>
                <a:gd name="T61" fmla="*/ 1544 h 4959"/>
                <a:gd name="T62" fmla="*/ 3516 w 4625"/>
                <a:gd name="T63" fmla="*/ 1435 h 4959"/>
                <a:gd name="T64" fmla="*/ 3602 w 4625"/>
                <a:gd name="T65" fmla="*/ 1329 h 4959"/>
                <a:gd name="T66" fmla="*/ 3686 w 4625"/>
                <a:gd name="T67" fmla="*/ 1225 h 4959"/>
                <a:gd name="T68" fmla="*/ 3768 w 4625"/>
                <a:gd name="T69" fmla="*/ 1121 h 4959"/>
                <a:gd name="T70" fmla="*/ 3848 w 4625"/>
                <a:gd name="T71" fmla="*/ 1021 h 4959"/>
                <a:gd name="T72" fmla="*/ 3925 w 4625"/>
                <a:gd name="T73" fmla="*/ 923 h 4959"/>
                <a:gd name="T74" fmla="*/ 4000 w 4625"/>
                <a:gd name="T75" fmla="*/ 828 h 4959"/>
                <a:gd name="T76" fmla="*/ 4072 w 4625"/>
                <a:gd name="T77" fmla="*/ 735 h 4959"/>
                <a:gd name="T78" fmla="*/ 4142 w 4625"/>
                <a:gd name="T79" fmla="*/ 645 h 4959"/>
                <a:gd name="T80" fmla="*/ 4209 w 4625"/>
                <a:gd name="T81" fmla="*/ 557 h 4959"/>
                <a:gd name="T82" fmla="*/ 4273 w 4625"/>
                <a:gd name="T83" fmla="*/ 472 h 4959"/>
                <a:gd name="T84" fmla="*/ 4334 w 4625"/>
                <a:gd name="T85" fmla="*/ 391 h 4959"/>
                <a:gd name="T86" fmla="*/ 4392 w 4625"/>
                <a:gd name="T87" fmla="*/ 314 h 4959"/>
                <a:gd name="T88" fmla="*/ 4447 w 4625"/>
                <a:gd name="T89" fmla="*/ 239 h 4959"/>
                <a:gd name="T90" fmla="*/ 4501 w 4625"/>
                <a:gd name="T91" fmla="*/ 169 h 4959"/>
                <a:gd name="T92" fmla="*/ 4550 w 4625"/>
                <a:gd name="T93" fmla="*/ 102 h 4959"/>
                <a:gd name="T94" fmla="*/ 4595 w 4625"/>
                <a:gd name="T95" fmla="*/ 39 h 4959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4625"/>
                <a:gd name="T145" fmla="*/ 0 h 4959"/>
                <a:gd name="T146" fmla="*/ 4625 w 4625"/>
                <a:gd name="T147" fmla="*/ 4959 h 4959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4625" h="4959">
                  <a:moveTo>
                    <a:pt x="0" y="4959"/>
                  </a:moveTo>
                  <a:lnTo>
                    <a:pt x="40" y="4928"/>
                  </a:lnTo>
                  <a:lnTo>
                    <a:pt x="82" y="4897"/>
                  </a:lnTo>
                  <a:lnTo>
                    <a:pt x="122" y="4866"/>
                  </a:lnTo>
                  <a:lnTo>
                    <a:pt x="164" y="4835"/>
                  </a:lnTo>
                  <a:lnTo>
                    <a:pt x="205" y="4803"/>
                  </a:lnTo>
                  <a:lnTo>
                    <a:pt x="246" y="4771"/>
                  </a:lnTo>
                  <a:lnTo>
                    <a:pt x="287" y="4739"/>
                  </a:lnTo>
                  <a:lnTo>
                    <a:pt x="328" y="4706"/>
                  </a:lnTo>
                  <a:lnTo>
                    <a:pt x="369" y="4673"/>
                  </a:lnTo>
                  <a:lnTo>
                    <a:pt x="409" y="4640"/>
                  </a:lnTo>
                  <a:lnTo>
                    <a:pt x="451" y="4607"/>
                  </a:lnTo>
                  <a:lnTo>
                    <a:pt x="491" y="4574"/>
                  </a:lnTo>
                  <a:lnTo>
                    <a:pt x="532" y="4540"/>
                  </a:lnTo>
                  <a:lnTo>
                    <a:pt x="573" y="4506"/>
                  </a:lnTo>
                  <a:lnTo>
                    <a:pt x="614" y="4472"/>
                  </a:lnTo>
                  <a:lnTo>
                    <a:pt x="654" y="4437"/>
                  </a:lnTo>
                  <a:lnTo>
                    <a:pt x="695" y="4403"/>
                  </a:lnTo>
                  <a:lnTo>
                    <a:pt x="736" y="4368"/>
                  </a:lnTo>
                  <a:lnTo>
                    <a:pt x="776" y="4333"/>
                  </a:lnTo>
                  <a:lnTo>
                    <a:pt x="817" y="4298"/>
                  </a:lnTo>
                  <a:lnTo>
                    <a:pt x="857" y="4261"/>
                  </a:lnTo>
                  <a:lnTo>
                    <a:pt x="898" y="4226"/>
                  </a:lnTo>
                  <a:lnTo>
                    <a:pt x="938" y="4190"/>
                  </a:lnTo>
                  <a:lnTo>
                    <a:pt x="978" y="4154"/>
                  </a:lnTo>
                  <a:lnTo>
                    <a:pt x="1018" y="4118"/>
                  </a:lnTo>
                  <a:lnTo>
                    <a:pt x="1058" y="4081"/>
                  </a:lnTo>
                  <a:lnTo>
                    <a:pt x="1098" y="4044"/>
                  </a:lnTo>
                  <a:lnTo>
                    <a:pt x="1138" y="4007"/>
                  </a:lnTo>
                  <a:lnTo>
                    <a:pt x="1179" y="3970"/>
                  </a:lnTo>
                  <a:lnTo>
                    <a:pt x="1218" y="3933"/>
                  </a:lnTo>
                  <a:lnTo>
                    <a:pt x="1257" y="3895"/>
                  </a:lnTo>
                  <a:lnTo>
                    <a:pt x="1298" y="3858"/>
                  </a:lnTo>
                  <a:lnTo>
                    <a:pt x="1337" y="3821"/>
                  </a:lnTo>
                  <a:lnTo>
                    <a:pt x="1376" y="3782"/>
                  </a:lnTo>
                  <a:lnTo>
                    <a:pt x="1416" y="3745"/>
                  </a:lnTo>
                  <a:lnTo>
                    <a:pt x="1455" y="3707"/>
                  </a:lnTo>
                  <a:lnTo>
                    <a:pt x="1493" y="3669"/>
                  </a:lnTo>
                  <a:lnTo>
                    <a:pt x="1533" y="3630"/>
                  </a:lnTo>
                  <a:lnTo>
                    <a:pt x="1572" y="3592"/>
                  </a:lnTo>
                  <a:lnTo>
                    <a:pt x="1610" y="3554"/>
                  </a:lnTo>
                  <a:lnTo>
                    <a:pt x="1650" y="3515"/>
                  </a:lnTo>
                  <a:lnTo>
                    <a:pt x="1688" y="3477"/>
                  </a:lnTo>
                  <a:lnTo>
                    <a:pt x="1726" y="3438"/>
                  </a:lnTo>
                  <a:lnTo>
                    <a:pt x="1765" y="3399"/>
                  </a:lnTo>
                  <a:lnTo>
                    <a:pt x="1803" y="3360"/>
                  </a:lnTo>
                  <a:lnTo>
                    <a:pt x="1841" y="3322"/>
                  </a:lnTo>
                  <a:lnTo>
                    <a:pt x="1880" y="3282"/>
                  </a:lnTo>
                  <a:lnTo>
                    <a:pt x="1918" y="3244"/>
                  </a:lnTo>
                  <a:lnTo>
                    <a:pt x="1955" y="3204"/>
                  </a:lnTo>
                  <a:lnTo>
                    <a:pt x="1992" y="3166"/>
                  </a:lnTo>
                  <a:lnTo>
                    <a:pt x="2030" y="3127"/>
                  </a:lnTo>
                  <a:lnTo>
                    <a:pt x="2067" y="3087"/>
                  </a:lnTo>
                  <a:lnTo>
                    <a:pt x="2104" y="3048"/>
                  </a:lnTo>
                  <a:lnTo>
                    <a:pt x="2141" y="3009"/>
                  </a:lnTo>
                  <a:lnTo>
                    <a:pt x="2178" y="2969"/>
                  </a:lnTo>
                  <a:lnTo>
                    <a:pt x="2216" y="2930"/>
                  </a:lnTo>
                  <a:lnTo>
                    <a:pt x="2252" y="2890"/>
                  </a:lnTo>
                  <a:lnTo>
                    <a:pt x="2289" y="2851"/>
                  </a:lnTo>
                  <a:lnTo>
                    <a:pt x="2325" y="2812"/>
                  </a:lnTo>
                  <a:lnTo>
                    <a:pt x="2361" y="2772"/>
                  </a:lnTo>
                  <a:lnTo>
                    <a:pt x="2398" y="2733"/>
                  </a:lnTo>
                  <a:lnTo>
                    <a:pt x="2434" y="2694"/>
                  </a:lnTo>
                  <a:lnTo>
                    <a:pt x="2469" y="2654"/>
                  </a:lnTo>
                  <a:lnTo>
                    <a:pt x="2505" y="2615"/>
                  </a:lnTo>
                  <a:lnTo>
                    <a:pt x="2540" y="2575"/>
                  </a:lnTo>
                  <a:lnTo>
                    <a:pt x="2575" y="2536"/>
                  </a:lnTo>
                  <a:lnTo>
                    <a:pt x="2610" y="2497"/>
                  </a:lnTo>
                  <a:lnTo>
                    <a:pt x="2645" y="2457"/>
                  </a:lnTo>
                  <a:lnTo>
                    <a:pt x="2681" y="2418"/>
                  </a:lnTo>
                  <a:lnTo>
                    <a:pt x="2715" y="2380"/>
                  </a:lnTo>
                  <a:lnTo>
                    <a:pt x="2750" y="2340"/>
                  </a:lnTo>
                  <a:lnTo>
                    <a:pt x="2784" y="2301"/>
                  </a:lnTo>
                  <a:lnTo>
                    <a:pt x="2818" y="2262"/>
                  </a:lnTo>
                  <a:lnTo>
                    <a:pt x="2852" y="2223"/>
                  </a:lnTo>
                  <a:lnTo>
                    <a:pt x="2885" y="2185"/>
                  </a:lnTo>
                  <a:lnTo>
                    <a:pt x="2919" y="2146"/>
                  </a:lnTo>
                  <a:lnTo>
                    <a:pt x="2952" y="2107"/>
                  </a:lnTo>
                  <a:lnTo>
                    <a:pt x="2985" y="2069"/>
                  </a:lnTo>
                  <a:lnTo>
                    <a:pt x="3018" y="2030"/>
                  </a:lnTo>
                  <a:lnTo>
                    <a:pt x="3051" y="1992"/>
                  </a:lnTo>
                  <a:lnTo>
                    <a:pt x="3083" y="1955"/>
                  </a:lnTo>
                  <a:lnTo>
                    <a:pt x="3116" y="1917"/>
                  </a:lnTo>
                  <a:lnTo>
                    <a:pt x="3148" y="1878"/>
                  </a:lnTo>
                  <a:lnTo>
                    <a:pt x="3179" y="1841"/>
                  </a:lnTo>
                  <a:lnTo>
                    <a:pt x="3211" y="1804"/>
                  </a:lnTo>
                  <a:lnTo>
                    <a:pt x="3242" y="1765"/>
                  </a:lnTo>
                  <a:lnTo>
                    <a:pt x="3274" y="1728"/>
                  </a:lnTo>
                  <a:lnTo>
                    <a:pt x="3305" y="1691"/>
                  </a:lnTo>
                  <a:lnTo>
                    <a:pt x="3336" y="1655"/>
                  </a:lnTo>
                  <a:lnTo>
                    <a:pt x="3366" y="1617"/>
                  </a:lnTo>
                  <a:lnTo>
                    <a:pt x="3396" y="1581"/>
                  </a:lnTo>
                  <a:lnTo>
                    <a:pt x="3426" y="1544"/>
                  </a:lnTo>
                  <a:lnTo>
                    <a:pt x="3456" y="1508"/>
                  </a:lnTo>
                  <a:lnTo>
                    <a:pt x="3486" y="1472"/>
                  </a:lnTo>
                  <a:lnTo>
                    <a:pt x="3516" y="1435"/>
                  </a:lnTo>
                  <a:lnTo>
                    <a:pt x="3544" y="1400"/>
                  </a:lnTo>
                  <a:lnTo>
                    <a:pt x="3573" y="1365"/>
                  </a:lnTo>
                  <a:lnTo>
                    <a:pt x="3602" y="1329"/>
                  </a:lnTo>
                  <a:lnTo>
                    <a:pt x="3630" y="1294"/>
                  </a:lnTo>
                  <a:lnTo>
                    <a:pt x="3658" y="1260"/>
                  </a:lnTo>
                  <a:lnTo>
                    <a:pt x="3686" y="1225"/>
                  </a:lnTo>
                  <a:lnTo>
                    <a:pt x="3713" y="1191"/>
                  </a:lnTo>
                  <a:lnTo>
                    <a:pt x="3741" y="1155"/>
                  </a:lnTo>
                  <a:lnTo>
                    <a:pt x="3768" y="1121"/>
                  </a:lnTo>
                  <a:lnTo>
                    <a:pt x="3795" y="1088"/>
                  </a:lnTo>
                  <a:lnTo>
                    <a:pt x="3822" y="1054"/>
                  </a:lnTo>
                  <a:lnTo>
                    <a:pt x="3848" y="1021"/>
                  </a:lnTo>
                  <a:lnTo>
                    <a:pt x="3874" y="988"/>
                  </a:lnTo>
                  <a:lnTo>
                    <a:pt x="3900" y="955"/>
                  </a:lnTo>
                  <a:lnTo>
                    <a:pt x="3925" y="923"/>
                  </a:lnTo>
                  <a:lnTo>
                    <a:pt x="3951" y="891"/>
                  </a:lnTo>
                  <a:lnTo>
                    <a:pt x="3975" y="860"/>
                  </a:lnTo>
                  <a:lnTo>
                    <a:pt x="4000" y="828"/>
                  </a:lnTo>
                  <a:lnTo>
                    <a:pt x="4024" y="797"/>
                  </a:lnTo>
                  <a:lnTo>
                    <a:pt x="4049" y="765"/>
                  </a:lnTo>
                  <a:lnTo>
                    <a:pt x="4072" y="735"/>
                  </a:lnTo>
                  <a:lnTo>
                    <a:pt x="4095" y="704"/>
                  </a:lnTo>
                  <a:lnTo>
                    <a:pt x="4119" y="674"/>
                  </a:lnTo>
                  <a:lnTo>
                    <a:pt x="4142" y="645"/>
                  </a:lnTo>
                  <a:lnTo>
                    <a:pt x="4164" y="615"/>
                  </a:lnTo>
                  <a:lnTo>
                    <a:pt x="4187" y="586"/>
                  </a:lnTo>
                  <a:lnTo>
                    <a:pt x="4209" y="557"/>
                  </a:lnTo>
                  <a:lnTo>
                    <a:pt x="4230" y="529"/>
                  </a:lnTo>
                  <a:lnTo>
                    <a:pt x="4252" y="501"/>
                  </a:lnTo>
                  <a:lnTo>
                    <a:pt x="4273" y="472"/>
                  </a:lnTo>
                  <a:lnTo>
                    <a:pt x="4293" y="445"/>
                  </a:lnTo>
                  <a:lnTo>
                    <a:pt x="4314" y="418"/>
                  </a:lnTo>
                  <a:lnTo>
                    <a:pt x="4334" y="391"/>
                  </a:lnTo>
                  <a:lnTo>
                    <a:pt x="4354" y="366"/>
                  </a:lnTo>
                  <a:lnTo>
                    <a:pt x="4373" y="339"/>
                  </a:lnTo>
                  <a:lnTo>
                    <a:pt x="4392" y="314"/>
                  </a:lnTo>
                  <a:lnTo>
                    <a:pt x="4411" y="289"/>
                  </a:lnTo>
                  <a:lnTo>
                    <a:pt x="4429" y="263"/>
                  </a:lnTo>
                  <a:lnTo>
                    <a:pt x="4447" y="239"/>
                  </a:lnTo>
                  <a:lnTo>
                    <a:pt x="4466" y="216"/>
                  </a:lnTo>
                  <a:lnTo>
                    <a:pt x="4484" y="192"/>
                  </a:lnTo>
                  <a:lnTo>
                    <a:pt x="4501" y="169"/>
                  </a:lnTo>
                  <a:lnTo>
                    <a:pt x="4517" y="146"/>
                  </a:lnTo>
                  <a:lnTo>
                    <a:pt x="4534" y="124"/>
                  </a:lnTo>
                  <a:lnTo>
                    <a:pt x="4550" y="102"/>
                  </a:lnTo>
                  <a:lnTo>
                    <a:pt x="4566" y="80"/>
                  </a:lnTo>
                  <a:lnTo>
                    <a:pt x="4580" y="59"/>
                  </a:lnTo>
                  <a:lnTo>
                    <a:pt x="4595" y="39"/>
                  </a:lnTo>
                  <a:lnTo>
                    <a:pt x="4610" y="19"/>
                  </a:lnTo>
                  <a:lnTo>
                    <a:pt x="4625" y="0"/>
                  </a:lnTo>
                </a:path>
              </a:pathLst>
            </a:custGeom>
            <a:noFill/>
            <a:ln w="57150">
              <a:solidFill>
                <a:srgbClr val="0066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1400">
                <a:latin typeface="+mj-lt"/>
                <a:cs typeface="Times New Roman" pitchFamily="18" charset="0"/>
              </a:endParaRPr>
            </a:p>
          </p:txBody>
        </p:sp>
        <p:sp>
          <p:nvSpPr>
            <p:cNvPr id="99" name="Freeform 18"/>
            <p:cNvSpPr>
              <a:spLocks noChangeAspect="1"/>
            </p:cNvSpPr>
            <p:nvPr/>
          </p:nvSpPr>
          <p:spPr bwMode="auto">
            <a:xfrm rot="808441">
              <a:off x="2418" y="1980"/>
              <a:ext cx="235" cy="253"/>
            </a:xfrm>
            <a:custGeom>
              <a:avLst/>
              <a:gdLst>
                <a:gd name="T0" fmla="*/ 82 w 4625"/>
                <a:gd name="T1" fmla="*/ 4897 h 4959"/>
                <a:gd name="T2" fmla="*/ 205 w 4625"/>
                <a:gd name="T3" fmla="*/ 4803 h 4959"/>
                <a:gd name="T4" fmla="*/ 328 w 4625"/>
                <a:gd name="T5" fmla="*/ 4706 h 4959"/>
                <a:gd name="T6" fmla="*/ 451 w 4625"/>
                <a:gd name="T7" fmla="*/ 4607 h 4959"/>
                <a:gd name="T8" fmla="*/ 573 w 4625"/>
                <a:gd name="T9" fmla="*/ 4506 h 4959"/>
                <a:gd name="T10" fmla="*/ 695 w 4625"/>
                <a:gd name="T11" fmla="*/ 4403 h 4959"/>
                <a:gd name="T12" fmla="*/ 817 w 4625"/>
                <a:gd name="T13" fmla="*/ 4298 h 4959"/>
                <a:gd name="T14" fmla="*/ 938 w 4625"/>
                <a:gd name="T15" fmla="*/ 4190 h 4959"/>
                <a:gd name="T16" fmla="*/ 1058 w 4625"/>
                <a:gd name="T17" fmla="*/ 4081 h 4959"/>
                <a:gd name="T18" fmla="*/ 1179 w 4625"/>
                <a:gd name="T19" fmla="*/ 3970 h 4959"/>
                <a:gd name="T20" fmla="*/ 1298 w 4625"/>
                <a:gd name="T21" fmla="*/ 3858 h 4959"/>
                <a:gd name="T22" fmla="*/ 1416 w 4625"/>
                <a:gd name="T23" fmla="*/ 3745 h 4959"/>
                <a:gd name="T24" fmla="*/ 1533 w 4625"/>
                <a:gd name="T25" fmla="*/ 3630 h 4959"/>
                <a:gd name="T26" fmla="*/ 1650 w 4625"/>
                <a:gd name="T27" fmla="*/ 3515 h 4959"/>
                <a:gd name="T28" fmla="*/ 1765 w 4625"/>
                <a:gd name="T29" fmla="*/ 3399 h 4959"/>
                <a:gd name="T30" fmla="*/ 1880 w 4625"/>
                <a:gd name="T31" fmla="*/ 3282 h 4959"/>
                <a:gd name="T32" fmla="*/ 1992 w 4625"/>
                <a:gd name="T33" fmla="*/ 3166 h 4959"/>
                <a:gd name="T34" fmla="*/ 2104 w 4625"/>
                <a:gd name="T35" fmla="*/ 3048 h 4959"/>
                <a:gd name="T36" fmla="*/ 2216 w 4625"/>
                <a:gd name="T37" fmla="*/ 2930 h 4959"/>
                <a:gd name="T38" fmla="*/ 2325 w 4625"/>
                <a:gd name="T39" fmla="*/ 2812 h 4959"/>
                <a:gd name="T40" fmla="*/ 2434 w 4625"/>
                <a:gd name="T41" fmla="*/ 2694 h 4959"/>
                <a:gd name="T42" fmla="*/ 2540 w 4625"/>
                <a:gd name="T43" fmla="*/ 2575 h 4959"/>
                <a:gd name="T44" fmla="*/ 2645 w 4625"/>
                <a:gd name="T45" fmla="*/ 2457 h 4959"/>
                <a:gd name="T46" fmla="*/ 2750 w 4625"/>
                <a:gd name="T47" fmla="*/ 2340 h 4959"/>
                <a:gd name="T48" fmla="*/ 2852 w 4625"/>
                <a:gd name="T49" fmla="*/ 2223 h 4959"/>
                <a:gd name="T50" fmla="*/ 2952 w 4625"/>
                <a:gd name="T51" fmla="*/ 2107 h 4959"/>
                <a:gd name="T52" fmla="*/ 3051 w 4625"/>
                <a:gd name="T53" fmla="*/ 1992 h 4959"/>
                <a:gd name="T54" fmla="*/ 3148 w 4625"/>
                <a:gd name="T55" fmla="*/ 1878 h 4959"/>
                <a:gd name="T56" fmla="*/ 3242 w 4625"/>
                <a:gd name="T57" fmla="*/ 1765 h 4959"/>
                <a:gd name="T58" fmla="*/ 3336 w 4625"/>
                <a:gd name="T59" fmla="*/ 1655 h 4959"/>
                <a:gd name="T60" fmla="*/ 3426 w 4625"/>
                <a:gd name="T61" fmla="*/ 1544 h 4959"/>
                <a:gd name="T62" fmla="*/ 3516 w 4625"/>
                <a:gd name="T63" fmla="*/ 1435 h 4959"/>
                <a:gd name="T64" fmla="*/ 3602 w 4625"/>
                <a:gd name="T65" fmla="*/ 1329 h 4959"/>
                <a:gd name="T66" fmla="*/ 3686 w 4625"/>
                <a:gd name="T67" fmla="*/ 1225 h 4959"/>
                <a:gd name="T68" fmla="*/ 3768 w 4625"/>
                <a:gd name="T69" fmla="*/ 1121 h 4959"/>
                <a:gd name="T70" fmla="*/ 3848 w 4625"/>
                <a:gd name="T71" fmla="*/ 1021 h 4959"/>
                <a:gd name="T72" fmla="*/ 3925 w 4625"/>
                <a:gd name="T73" fmla="*/ 923 h 4959"/>
                <a:gd name="T74" fmla="*/ 4000 w 4625"/>
                <a:gd name="T75" fmla="*/ 828 h 4959"/>
                <a:gd name="T76" fmla="*/ 4072 w 4625"/>
                <a:gd name="T77" fmla="*/ 735 h 4959"/>
                <a:gd name="T78" fmla="*/ 4142 w 4625"/>
                <a:gd name="T79" fmla="*/ 645 h 4959"/>
                <a:gd name="T80" fmla="*/ 4209 w 4625"/>
                <a:gd name="T81" fmla="*/ 557 h 4959"/>
                <a:gd name="T82" fmla="*/ 4273 w 4625"/>
                <a:gd name="T83" fmla="*/ 472 h 4959"/>
                <a:gd name="T84" fmla="*/ 4334 w 4625"/>
                <a:gd name="T85" fmla="*/ 391 h 4959"/>
                <a:gd name="T86" fmla="*/ 4392 w 4625"/>
                <a:gd name="T87" fmla="*/ 314 h 4959"/>
                <a:gd name="T88" fmla="*/ 4447 w 4625"/>
                <a:gd name="T89" fmla="*/ 239 h 4959"/>
                <a:gd name="T90" fmla="*/ 4501 w 4625"/>
                <a:gd name="T91" fmla="*/ 169 h 4959"/>
                <a:gd name="T92" fmla="*/ 4550 w 4625"/>
                <a:gd name="T93" fmla="*/ 102 h 4959"/>
                <a:gd name="T94" fmla="*/ 4595 w 4625"/>
                <a:gd name="T95" fmla="*/ 39 h 4959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4625"/>
                <a:gd name="T145" fmla="*/ 0 h 4959"/>
                <a:gd name="T146" fmla="*/ 4625 w 4625"/>
                <a:gd name="T147" fmla="*/ 4959 h 4959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4625" h="4959">
                  <a:moveTo>
                    <a:pt x="0" y="4959"/>
                  </a:moveTo>
                  <a:lnTo>
                    <a:pt x="40" y="4928"/>
                  </a:lnTo>
                  <a:lnTo>
                    <a:pt x="82" y="4897"/>
                  </a:lnTo>
                  <a:lnTo>
                    <a:pt x="122" y="4866"/>
                  </a:lnTo>
                  <a:lnTo>
                    <a:pt x="164" y="4835"/>
                  </a:lnTo>
                  <a:lnTo>
                    <a:pt x="205" y="4803"/>
                  </a:lnTo>
                  <a:lnTo>
                    <a:pt x="246" y="4771"/>
                  </a:lnTo>
                  <a:lnTo>
                    <a:pt x="287" y="4739"/>
                  </a:lnTo>
                  <a:lnTo>
                    <a:pt x="328" y="4706"/>
                  </a:lnTo>
                  <a:lnTo>
                    <a:pt x="369" y="4673"/>
                  </a:lnTo>
                  <a:lnTo>
                    <a:pt x="409" y="4640"/>
                  </a:lnTo>
                  <a:lnTo>
                    <a:pt x="451" y="4607"/>
                  </a:lnTo>
                  <a:lnTo>
                    <a:pt x="491" y="4574"/>
                  </a:lnTo>
                  <a:lnTo>
                    <a:pt x="532" y="4540"/>
                  </a:lnTo>
                  <a:lnTo>
                    <a:pt x="573" y="4506"/>
                  </a:lnTo>
                  <a:lnTo>
                    <a:pt x="614" y="4472"/>
                  </a:lnTo>
                  <a:lnTo>
                    <a:pt x="654" y="4437"/>
                  </a:lnTo>
                  <a:lnTo>
                    <a:pt x="695" y="4403"/>
                  </a:lnTo>
                  <a:lnTo>
                    <a:pt x="736" y="4368"/>
                  </a:lnTo>
                  <a:lnTo>
                    <a:pt x="776" y="4333"/>
                  </a:lnTo>
                  <a:lnTo>
                    <a:pt x="817" y="4298"/>
                  </a:lnTo>
                  <a:lnTo>
                    <a:pt x="857" y="4261"/>
                  </a:lnTo>
                  <a:lnTo>
                    <a:pt x="898" y="4226"/>
                  </a:lnTo>
                  <a:lnTo>
                    <a:pt x="938" y="4190"/>
                  </a:lnTo>
                  <a:lnTo>
                    <a:pt x="978" y="4154"/>
                  </a:lnTo>
                  <a:lnTo>
                    <a:pt x="1018" y="4118"/>
                  </a:lnTo>
                  <a:lnTo>
                    <a:pt x="1058" y="4081"/>
                  </a:lnTo>
                  <a:lnTo>
                    <a:pt x="1098" y="4044"/>
                  </a:lnTo>
                  <a:lnTo>
                    <a:pt x="1138" y="4007"/>
                  </a:lnTo>
                  <a:lnTo>
                    <a:pt x="1179" y="3970"/>
                  </a:lnTo>
                  <a:lnTo>
                    <a:pt x="1218" y="3933"/>
                  </a:lnTo>
                  <a:lnTo>
                    <a:pt x="1257" y="3895"/>
                  </a:lnTo>
                  <a:lnTo>
                    <a:pt x="1298" y="3858"/>
                  </a:lnTo>
                  <a:lnTo>
                    <a:pt x="1337" y="3821"/>
                  </a:lnTo>
                  <a:lnTo>
                    <a:pt x="1376" y="3782"/>
                  </a:lnTo>
                  <a:lnTo>
                    <a:pt x="1416" y="3745"/>
                  </a:lnTo>
                  <a:lnTo>
                    <a:pt x="1455" y="3707"/>
                  </a:lnTo>
                  <a:lnTo>
                    <a:pt x="1493" y="3669"/>
                  </a:lnTo>
                  <a:lnTo>
                    <a:pt x="1533" y="3630"/>
                  </a:lnTo>
                  <a:lnTo>
                    <a:pt x="1572" y="3592"/>
                  </a:lnTo>
                  <a:lnTo>
                    <a:pt x="1610" y="3554"/>
                  </a:lnTo>
                  <a:lnTo>
                    <a:pt x="1650" y="3515"/>
                  </a:lnTo>
                  <a:lnTo>
                    <a:pt x="1688" y="3477"/>
                  </a:lnTo>
                  <a:lnTo>
                    <a:pt x="1726" y="3438"/>
                  </a:lnTo>
                  <a:lnTo>
                    <a:pt x="1765" y="3399"/>
                  </a:lnTo>
                  <a:lnTo>
                    <a:pt x="1803" y="3360"/>
                  </a:lnTo>
                  <a:lnTo>
                    <a:pt x="1841" y="3322"/>
                  </a:lnTo>
                  <a:lnTo>
                    <a:pt x="1880" y="3282"/>
                  </a:lnTo>
                  <a:lnTo>
                    <a:pt x="1918" y="3244"/>
                  </a:lnTo>
                  <a:lnTo>
                    <a:pt x="1955" y="3204"/>
                  </a:lnTo>
                  <a:lnTo>
                    <a:pt x="1992" y="3166"/>
                  </a:lnTo>
                  <a:lnTo>
                    <a:pt x="2030" y="3127"/>
                  </a:lnTo>
                  <a:lnTo>
                    <a:pt x="2067" y="3087"/>
                  </a:lnTo>
                  <a:lnTo>
                    <a:pt x="2104" y="3048"/>
                  </a:lnTo>
                  <a:lnTo>
                    <a:pt x="2141" y="3009"/>
                  </a:lnTo>
                  <a:lnTo>
                    <a:pt x="2178" y="2969"/>
                  </a:lnTo>
                  <a:lnTo>
                    <a:pt x="2216" y="2930"/>
                  </a:lnTo>
                  <a:lnTo>
                    <a:pt x="2252" y="2890"/>
                  </a:lnTo>
                  <a:lnTo>
                    <a:pt x="2289" y="2851"/>
                  </a:lnTo>
                  <a:lnTo>
                    <a:pt x="2325" y="2812"/>
                  </a:lnTo>
                  <a:lnTo>
                    <a:pt x="2361" y="2772"/>
                  </a:lnTo>
                  <a:lnTo>
                    <a:pt x="2398" y="2733"/>
                  </a:lnTo>
                  <a:lnTo>
                    <a:pt x="2434" y="2694"/>
                  </a:lnTo>
                  <a:lnTo>
                    <a:pt x="2469" y="2654"/>
                  </a:lnTo>
                  <a:lnTo>
                    <a:pt x="2505" y="2615"/>
                  </a:lnTo>
                  <a:lnTo>
                    <a:pt x="2540" y="2575"/>
                  </a:lnTo>
                  <a:lnTo>
                    <a:pt x="2575" y="2536"/>
                  </a:lnTo>
                  <a:lnTo>
                    <a:pt x="2610" y="2497"/>
                  </a:lnTo>
                  <a:lnTo>
                    <a:pt x="2645" y="2457"/>
                  </a:lnTo>
                  <a:lnTo>
                    <a:pt x="2681" y="2418"/>
                  </a:lnTo>
                  <a:lnTo>
                    <a:pt x="2715" y="2380"/>
                  </a:lnTo>
                  <a:lnTo>
                    <a:pt x="2750" y="2340"/>
                  </a:lnTo>
                  <a:lnTo>
                    <a:pt x="2784" y="2301"/>
                  </a:lnTo>
                  <a:lnTo>
                    <a:pt x="2818" y="2262"/>
                  </a:lnTo>
                  <a:lnTo>
                    <a:pt x="2852" y="2223"/>
                  </a:lnTo>
                  <a:lnTo>
                    <a:pt x="2885" y="2185"/>
                  </a:lnTo>
                  <a:lnTo>
                    <a:pt x="2919" y="2146"/>
                  </a:lnTo>
                  <a:lnTo>
                    <a:pt x="2952" y="2107"/>
                  </a:lnTo>
                  <a:lnTo>
                    <a:pt x="2985" y="2069"/>
                  </a:lnTo>
                  <a:lnTo>
                    <a:pt x="3018" y="2030"/>
                  </a:lnTo>
                  <a:lnTo>
                    <a:pt x="3051" y="1992"/>
                  </a:lnTo>
                  <a:lnTo>
                    <a:pt x="3083" y="1955"/>
                  </a:lnTo>
                  <a:lnTo>
                    <a:pt x="3116" y="1917"/>
                  </a:lnTo>
                  <a:lnTo>
                    <a:pt x="3148" y="1878"/>
                  </a:lnTo>
                  <a:lnTo>
                    <a:pt x="3179" y="1841"/>
                  </a:lnTo>
                  <a:lnTo>
                    <a:pt x="3211" y="1804"/>
                  </a:lnTo>
                  <a:lnTo>
                    <a:pt x="3242" y="1765"/>
                  </a:lnTo>
                  <a:lnTo>
                    <a:pt x="3274" y="1728"/>
                  </a:lnTo>
                  <a:lnTo>
                    <a:pt x="3305" y="1691"/>
                  </a:lnTo>
                  <a:lnTo>
                    <a:pt x="3336" y="1655"/>
                  </a:lnTo>
                  <a:lnTo>
                    <a:pt x="3366" y="1617"/>
                  </a:lnTo>
                  <a:lnTo>
                    <a:pt x="3396" y="1581"/>
                  </a:lnTo>
                  <a:lnTo>
                    <a:pt x="3426" y="1544"/>
                  </a:lnTo>
                  <a:lnTo>
                    <a:pt x="3456" y="1508"/>
                  </a:lnTo>
                  <a:lnTo>
                    <a:pt x="3486" y="1472"/>
                  </a:lnTo>
                  <a:lnTo>
                    <a:pt x="3516" y="1435"/>
                  </a:lnTo>
                  <a:lnTo>
                    <a:pt x="3544" y="1400"/>
                  </a:lnTo>
                  <a:lnTo>
                    <a:pt x="3573" y="1365"/>
                  </a:lnTo>
                  <a:lnTo>
                    <a:pt x="3602" y="1329"/>
                  </a:lnTo>
                  <a:lnTo>
                    <a:pt x="3630" y="1294"/>
                  </a:lnTo>
                  <a:lnTo>
                    <a:pt x="3658" y="1260"/>
                  </a:lnTo>
                  <a:lnTo>
                    <a:pt x="3686" y="1225"/>
                  </a:lnTo>
                  <a:lnTo>
                    <a:pt x="3713" y="1191"/>
                  </a:lnTo>
                  <a:lnTo>
                    <a:pt x="3741" y="1155"/>
                  </a:lnTo>
                  <a:lnTo>
                    <a:pt x="3768" y="1121"/>
                  </a:lnTo>
                  <a:lnTo>
                    <a:pt x="3795" y="1088"/>
                  </a:lnTo>
                  <a:lnTo>
                    <a:pt x="3822" y="1054"/>
                  </a:lnTo>
                  <a:lnTo>
                    <a:pt x="3848" y="1021"/>
                  </a:lnTo>
                  <a:lnTo>
                    <a:pt x="3874" y="988"/>
                  </a:lnTo>
                  <a:lnTo>
                    <a:pt x="3900" y="955"/>
                  </a:lnTo>
                  <a:lnTo>
                    <a:pt x="3925" y="923"/>
                  </a:lnTo>
                  <a:lnTo>
                    <a:pt x="3951" y="891"/>
                  </a:lnTo>
                  <a:lnTo>
                    <a:pt x="3975" y="860"/>
                  </a:lnTo>
                  <a:lnTo>
                    <a:pt x="4000" y="828"/>
                  </a:lnTo>
                  <a:lnTo>
                    <a:pt x="4024" y="797"/>
                  </a:lnTo>
                  <a:lnTo>
                    <a:pt x="4049" y="765"/>
                  </a:lnTo>
                  <a:lnTo>
                    <a:pt x="4072" y="735"/>
                  </a:lnTo>
                  <a:lnTo>
                    <a:pt x="4095" y="704"/>
                  </a:lnTo>
                  <a:lnTo>
                    <a:pt x="4119" y="674"/>
                  </a:lnTo>
                  <a:lnTo>
                    <a:pt x="4142" y="645"/>
                  </a:lnTo>
                  <a:lnTo>
                    <a:pt x="4164" y="615"/>
                  </a:lnTo>
                  <a:lnTo>
                    <a:pt x="4187" y="586"/>
                  </a:lnTo>
                  <a:lnTo>
                    <a:pt x="4209" y="557"/>
                  </a:lnTo>
                  <a:lnTo>
                    <a:pt x="4230" y="529"/>
                  </a:lnTo>
                  <a:lnTo>
                    <a:pt x="4252" y="501"/>
                  </a:lnTo>
                  <a:lnTo>
                    <a:pt x="4273" y="472"/>
                  </a:lnTo>
                  <a:lnTo>
                    <a:pt x="4293" y="445"/>
                  </a:lnTo>
                  <a:lnTo>
                    <a:pt x="4314" y="418"/>
                  </a:lnTo>
                  <a:lnTo>
                    <a:pt x="4334" y="391"/>
                  </a:lnTo>
                  <a:lnTo>
                    <a:pt x="4354" y="366"/>
                  </a:lnTo>
                  <a:lnTo>
                    <a:pt x="4373" y="339"/>
                  </a:lnTo>
                  <a:lnTo>
                    <a:pt x="4392" y="314"/>
                  </a:lnTo>
                  <a:lnTo>
                    <a:pt x="4411" y="289"/>
                  </a:lnTo>
                  <a:lnTo>
                    <a:pt x="4429" y="263"/>
                  </a:lnTo>
                  <a:lnTo>
                    <a:pt x="4447" y="239"/>
                  </a:lnTo>
                  <a:lnTo>
                    <a:pt x="4466" y="216"/>
                  </a:lnTo>
                  <a:lnTo>
                    <a:pt x="4484" y="192"/>
                  </a:lnTo>
                  <a:lnTo>
                    <a:pt x="4501" y="169"/>
                  </a:lnTo>
                  <a:lnTo>
                    <a:pt x="4517" y="146"/>
                  </a:lnTo>
                  <a:lnTo>
                    <a:pt x="4534" y="124"/>
                  </a:lnTo>
                  <a:lnTo>
                    <a:pt x="4550" y="102"/>
                  </a:lnTo>
                  <a:lnTo>
                    <a:pt x="4566" y="80"/>
                  </a:lnTo>
                  <a:lnTo>
                    <a:pt x="4580" y="59"/>
                  </a:lnTo>
                  <a:lnTo>
                    <a:pt x="4595" y="39"/>
                  </a:lnTo>
                  <a:lnTo>
                    <a:pt x="4610" y="19"/>
                  </a:lnTo>
                  <a:lnTo>
                    <a:pt x="4625" y="0"/>
                  </a:lnTo>
                </a:path>
              </a:pathLst>
            </a:custGeom>
            <a:noFill/>
            <a:ln w="57150">
              <a:solidFill>
                <a:srgbClr val="0066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1400">
                <a:latin typeface="+mj-lt"/>
                <a:cs typeface="Times New Roman" pitchFamily="18" charset="0"/>
              </a:endParaRPr>
            </a:p>
          </p:txBody>
        </p:sp>
        <p:sp>
          <p:nvSpPr>
            <p:cNvPr id="100" name="Rectangle 30"/>
            <p:cNvSpPr>
              <a:spLocks noChangeAspect="1" noChangeArrowheads="1"/>
            </p:cNvSpPr>
            <p:nvPr/>
          </p:nvSpPr>
          <p:spPr bwMode="auto">
            <a:xfrm>
              <a:off x="3737" y="505"/>
              <a:ext cx="340" cy="1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kumimoji="0" lang="en-US" sz="1600" b="1" i="1" dirty="0">
                  <a:solidFill>
                    <a:srgbClr val="006600"/>
                  </a:solidFill>
                  <a:latin typeface="+mj-lt"/>
                  <a:cs typeface="Times New Roman" pitchFamily="18" charset="0"/>
                </a:rPr>
                <a:t>SRAS</a:t>
              </a:r>
              <a:r>
                <a:rPr kumimoji="0" lang="en-US" sz="1600" b="1" i="1" baseline="-25000" dirty="0">
                  <a:solidFill>
                    <a:srgbClr val="006600"/>
                  </a:solidFill>
                  <a:latin typeface="+mj-lt"/>
                  <a:cs typeface="Times New Roman" pitchFamily="18" charset="0"/>
                </a:rPr>
                <a:t>2</a:t>
              </a:r>
              <a:endParaRPr kumimoji="0" lang="en-US" sz="1600" b="1" baseline="-25000" dirty="0">
                <a:solidFill>
                  <a:srgbClr val="006600"/>
                </a:solidFill>
                <a:latin typeface="+mj-lt"/>
                <a:cs typeface="Times New Roman" pitchFamily="18" charset="0"/>
              </a:endParaRPr>
            </a:p>
          </p:txBody>
        </p:sp>
        <p:sp>
          <p:nvSpPr>
            <p:cNvPr id="101" name="Line 31"/>
            <p:cNvSpPr>
              <a:spLocks noChangeShapeType="1"/>
            </p:cNvSpPr>
            <p:nvPr/>
          </p:nvSpPr>
          <p:spPr bwMode="auto">
            <a:xfrm>
              <a:off x="3654" y="1088"/>
              <a:ext cx="313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 type="stealth" w="lg" len="lg"/>
              <a:tailEnd type="none" w="lg" len="lg"/>
            </a:ln>
            <a:effectLst>
              <a:outerShdw blurRad="63500" dist="38099" dir="2700000" algn="ctr" rotWithShape="0">
                <a:srgbClr val="000000">
                  <a:alpha val="74998"/>
                </a:srgb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400">
                <a:latin typeface="+mj-lt"/>
                <a:cs typeface="Times New Roman" pitchFamily="18" charset="0"/>
              </a:endParaRPr>
            </a:p>
          </p:txBody>
        </p:sp>
      </p:grpSp>
      <p:sp>
        <p:nvSpPr>
          <p:cNvPr id="102" name="Rectangle 32"/>
          <p:cNvSpPr>
            <a:spLocks noChangeAspect="1" noChangeArrowheads="1"/>
          </p:cNvSpPr>
          <p:nvPr/>
        </p:nvSpPr>
        <p:spPr bwMode="auto">
          <a:xfrm>
            <a:off x="4346282" y="3729124"/>
            <a:ext cx="17793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kumimoji="0" lang="en-US" sz="1600" b="1" i="1">
                <a:solidFill>
                  <a:srgbClr val="000000"/>
                </a:solidFill>
                <a:latin typeface="+mj-lt"/>
                <a:cs typeface="Times New Roman" pitchFamily="18" charset="0"/>
              </a:rPr>
              <a:t>P</a:t>
            </a:r>
            <a:r>
              <a:rPr kumimoji="0" lang="en-US" sz="1600" b="1" i="1" baseline="-25000">
                <a:solidFill>
                  <a:srgbClr val="000000"/>
                </a:solidFill>
                <a:latin typeface="+mj-lt"/>
                <a:cs typeface="Times New Roman" pitchFamily="18" charset="0"/>
              </a:rPr>
              <a:t>1</a:t>
            </a:r>
            <a:endParaRPr kumimoji="0" lang="en-US" sz="2800" b="1" baseline="-2500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03" name="Line 33"/>
          <p:cNvSpPr>
            <a:spLocks noChangeShapeType="1"/>
          </p:cNvSpPr>
          <p:nvPr/>
        </p:nvSpPr>
        <p:spPr bwMode="auto">
          <a:xfrm>
            <a:off x="6275095" y="5093540"/>
            <a:ext cx="420687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 type="stealth" w="lg" len="lg"/>
            <a:tailEnd type="none" w="lg" len="lg"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sz="1400">
              <a:latin typeface="+mj-lt"/>
              <a:cs typeface="Times New Roman" pitchFamily="18" charset="0"/>
            </a:endParaRPr>
          </a:p>
        </p:txBody>
      </p:sp>
      <p:sp>
        <p:nvSpPr>
          <p:cNvPr id="104" name="Rectangle 35"/>
          <p:cNvSpPr>
            <a:spLocks noChangeAspect="1" noChangeArrowheads="1"/>
          </p:cNvSpPr>
          <p:nvPr/>
        </p:nvSpPr>
        <p:spPr bwMode="auto">
          <a:xfrm>
            <a:off x="7381769" y="2285508"/>
            <a:ext cx="66043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kumimoji="0" lang="en-US" i="1" dirty="0">
                <a:solidFill>
                  <a:srgbClr val="006600"/>
                </a:solidFill>
                <a:latin typeface="+mj-lt"/>
                <a:cs typeface="Times New Roman" pitchFamily="18" charset="0"/>
              </a:rPr>
              <a:t>   </a:t>
            </a:r>
            <a:r>
              <a:rPr kumimoji="0" lang="en-US" sz="1600" b="1" i="1" dirty="0">
                <a:solidFill>
                  <a:srgbClr val="006600"/>
                </a:solidFill>
                <a:latin typeface="+mj-lt"/>
                <a:cs typeface="Times New Roman" pitchFamily="18" charset="0"/>
              </a:rPr>
              <a:t>SRAS</a:t>
            </a:r>
            <a:r>
              <a:rPr kumimoji="0" lang="en-US" sz="1600" b="1" i="1" baseline="-25000" dirty="0">
                <a:solidFill>
                  <a:srgbClr val="006600"/>
                </a:solidFill>
                <a:latin typeface="+mj-lt"/>
                <a:cs typeface="Times New Roman" pitchFamily="18" charset="0"/>
              </a:rPr>
              <a:t>1</a:t>
            </a:r>
            <a:endParaRPr kumimoji="0" lang="en-US" b="1" dirty="0">
              <a:solidFill>
                <a:srgbClr val="0066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05" name="Freeform 36"/>
          <p:cNvSpPr>
            <a:spLocks noChangeAspect="1"/>
          </p:cNvSpPr>
          <p:nvPr/>
        </p:nvSpPr>
        <p:spPr bwMode="auto">
          <a:xfrm>
            <a:off x="5684545" y="2559890"/>
            <a:ext cx="2020887" cy="2057400"/>
          </a:xfrm>
          <a:custGeom>
            <a:avLst/>
            <a:gdLst>
              <a:gd name="T0" fmla="*/ 82 w 4625"/>
              <a:gd name="T1" fmla="*/ 4897 h 4959"/>
              <a:gd name="T2" fmla="*/ 205 w 4625"/>
              <a:gd name="T3" fmla="*/ 4803 h 4959"/>
              <a:gd name="T4" fmla="*/ 328 w 4625"/>
              <a:gd name="T5" fmla="*/ 4706 h 4959"/>
              <a:gd name="T6" fmla="*/ 451 w 4625"/>
              <a:gd name="T7" fmla="*/ 4607 h 4959"/>
              <a:gd name="T8" fmla="*/ 573 w 4625"/>
              <a:gd name="T9" fmla="*/ 4506 h 4959"/>
              <a:gd name="T10" fmla="*/ 695 w 4625"/>
              <a:gd name="T11" fmla="*/ 4403 h 4959"/>
              <a:gd name="T12" fmla="*/ 817 w 4625"/>
              <a:gd name="T13" fmla="*/ 4298 h 4959"/>
              <a:gd name="T14" fmla="*/ 938 w 4625"/>
              <a:gd name="T15" fmla="*/ 4190 h 4959"/>
              <a:gd name="T16" fmla="*/ 1058 w 4625"/>
              <a:gd name="T17" fmla="*/ 4081 h 4959"/>
              <a:gd name="T18" fmla="*/ 1179 w 4625"/>
              <a:gd name="T19" fmla="*/ 3970 h 4959"/>
              <a:gd name="T20" fmla="*/ 1298 w 4625"/>
              <a:gd name="T21" fmla="*/ 3858 h 4959"/>
              <a:gd name="T22" fmla="*/ 1416 w 4625"/>
              <a:gd name="T23" fmla="*/ 3745 h 4959"/>
              <a:gd name="T24" fmla="*/ 1533 w 4625"/>
              <a:gd name="T25" fmla="*/ 3630 h 4959"/>
              <a:gd name="T26" fmla="*/ 1650 w 4625"/>
              <a:gd name="T27" fmla="*/ 3515 h 4959"/>
              <a:gd name="T28" fmla="*/ 1765 w 4625"/>
              <a:gd name="T29" fmla="*/ 3399 h 4959"/>
              <a:gd name="T30" fmla="*/ 1880 w 4625"/>
              <a:gd name="T31" fmla="*/ 3282 h 4959"/>
              <a:gd name="T32" fmla="*/ 1992 w 4625"/>
              <a:gd name="T33" fmla="*/ 3166 h 4959"/>
              <a:gd name="T34" fmla="*/ 2104 w 4625"/>
              <a:gd name="T35" fmla="*/ 3048 h 4959"/>
              <a:gd name="T36" fmla="*/ 2216 w 4625"/>
              <a:gd name="T37" fmla="*/ 2930 h 4959"/>
              <a:gd name="T38" fmla="*/ 2325 w 4625"/>
              <a:gd name="T39" fmla="*/ 2812 h 4959"/>
              <a:gd name="T40" fmla="*/ 2434 w 4625"/>
              <a:gd name="T41" fmla="*/ 2694 h 4959"/>
              <a:gd name="T42" fmla="*/ 2540 w 4625"/>
              <a:gd name="T43" fmla="*/ 2575 h 4959"/>
              <a:gd name="T44" fmla="*/ 2645 w 4625"/>
              <a:gd name="T45" fmla="*/ 2457 h 4959"/>
              <a:gd name="T46" fmla="*/ 2750 w 4625"/>
              <a:gd name="T47" fmla="*/ 2340 h 4959"/>
              <a:gd name="T48" fmla="*/ 2852 w 4625"/>
              <a:gd name="T49" fmla="*/ 2223 h 4959"/>
              <a:gd name="T50" fmla="*/ 2952 w 4625"/>
              <a:gd name="T51" fmla="*/ 2107 h 4959"/>
              <a:gd name="T52" fmla="*/ 3051 w 4625"/>
              <a:gd name="T53" fmla="*/ 1992 h 4959"/>
              <a:gd name="T54" fmla="*/ 3148 w 4625"/>
              <a:gd name="T55" fmla="*/ 1878 h 4959"/>
              <a:gd name="T56" fmla="*/ 3242 w 4625"/>
              <a:gd name="T57" fmla="*/ 1765 h 4959"/>
              <a:gd name="T58" fmla="*/ 3336 w 4625"/>
              <a:gd name="T59" fmla="*/ 1655 h 4959"/>
              <a:gd name="T60" fmla="*/ 3426 w 4625"/>
              <a:gd name="T61" fmla="*/ 1544 h 4959"/>
              <a:gd name="T62" fmla="*/ 3516 w 4625"/>
              <a:gd name="T63" fmla="*/ 1435 h 4959"/>
              <a:gd name="T64" fmla="*/ 3602 w 4625"/>
              <a:gd name="T65" fmla="*/ 1329 h 4959"/>
              <a:gd name="T66" fmla="*/ 3686 w 4625"/>
              <a:gd name="T67" fmla="*/ 1225 h 4959"/>
              <a:gd name="T68" fmla="*/ 3768 w 4625"/>
              <a:gd name="T69" fmla="*/ 1121 h 4959"/>
              <a:gd name="T70" fmla="*/ 3848 w 4625"/>
              <a:gd name="T71" fmla="*/ 1021 h 4959"/>
              <a:gd name="T72" fmla="*/ 3925 w 4625"/>
              <a:gd name="T73" fmla="*/ 923 h 4959"/>
              <a:gd name="T74" fmla="*/ 4000 w 4625"/>
              <a:gd name="T75" fmla="*/ 828 h 4959"/>
              <a:gd name="T76" fmla="*/ 4072 w 4625"/>
              <a:gd name="T77" fmla="*/ 735 h 4959"/>
              <a:gd name="T78" fmla="*/ 4142 w 4625"/>
              <a:gd name="T79" fmla="*/ 645 h 4959"/>
              <a:gd name="T80" fmla="*/ 4209 w 4625"/>
              <a:gd name="T81" fmla="*/ 557 h 4959"/>
              <a:gd name="T82" fmla="*/ 4273 w 4625"/>
              <a:gd name="T83" fmla="*/ 472 h 4959"/>
              <a:gd name="T84" fmla="*/ 4334 w 4625"/>
              <a:gd name="T85" fmla="*/ 391 h 4959"/>
              <a:gd name="T86" fmla="*/ 4392 w 4625"/>
              <a:gd name="T87" fmla="*/ 314 h 4959"/>
              <a:gd name="T88" fmla="*/ 4447 w 4625"/>
              <a:gd name="T89" fmla="*/ 239 h 4959"/>
              <a:gd name="T90" fmla="*/ 4501 w 4625"/>
              <a:gd name="T91" fmla="*/ 169 h 4959"/>
              <a:gd name="T92" fmla="*/ 4550 w 4625"/>
              <a:gd name="T93" fmla="*/ 102 h 4959"/>
              <a:gd name="T94" fmla="*/ 4595 w 4625"/>
              <a:gd name="T95" fmla="*/ 39 h 4959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4625"/>
              <a:gd name="T145" fmla="*/ 0 h 4959"/>
              <a:gd name="T146" fmla="*/ 4625 w 4625"/>
              <a:gd name="T147" fmla="*/ 4959 h 4959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4625" h="4959">
                <a:moveTo>
                  <a:pt x="0" y="4959"/>
                </a:moveTo>
                <a:lnTo>
                  <a:pt x="40" y="4928"/>
                </a:lnTo>
                <a:lnTo>
                  <a:pt x="82" y="4897"/>
                </a:lnTo>
                <a:lnTo>
                  <a:pt x="122" y="4866"/>
                </a:lnTo>
                <a:lnTo>
                  <a:pt x="164" y="4835"/>
                </a:lnTo>
                <a:lnTo>
                  <a:pt x="205" y="4803"/>
                </a:lnTo>
                <a:lnTo>
                  <a:pt x="246" y="4771"/>
                </a:lnTo>
                <a:lnTo>
                  <a:pt x="287" y="4739"/>
                </a:lnTo>
                <a:lnTo>
                  <a:pt x="328" y="4706"/>
                </a:lnTo>
                <a:lnTo>
                  <a:pt x="369" y="4673"/>
                </a:lnTo>
                <a:lnTo>
                  <a:pt x="409" y="4640"/>
                </a:lnTo>
                <a:lnTo>
                  <a:pt x="451" y="4607"/>
                </a:lnTo>
                <a:lnTo>
                  <a:pt x="491" y="4574"/>
                </a:lnTo>
                <a:lnTo>
                  <a:pt x="532" y="4540"/>
                </a:lnTo>
                <a:lnTo>
                  <a:pt x="573" y="4506"/>
                </a:lnTo>
                <a:lnTo>
                  <a:pt x="614" y="4472"/>
                </a:lnTo>
                <a:lnTo>
                  <a:pt x="654" y="4437"/>
                </a:lnTo>
                <a:lnTo>
                  <a:pt x="695" y="4403"/>
                </a:lnTo>
                <a:lnTo>
                  <a:pt x="736" y="4368"/>
                </a:lnTo>
                <a:lnTo>
                  <a:pt x="776" y="4333"/>
                </a:lnTo>
                <a:lnTo>
                  <a:pt x="817" y="4298"/>
                </a:lnTo>
                <a:lnTo>
                  <a:pt x="857" y="4261"/>
                </a:lnTo>
                <a:lnTo>
                  <a:pt x="898" y="4226"/>
                </a:lnTo>
                <a:lnTo>
                  <a:pt x="938" y="4190"/>
                </a:lnTo>
                <a:lnTo>
                  <a:pt x="978" y="4154"/>
                </a:lnTo>
                <a:lnTo>
                  <a:pt x="1018" y="4118"/>
                </a:lnTo>
                <a:lnTo>
                  <a:pt x="1058" y="4081"/>
                </a:lnTo>
                <a:lnTo>
                  <a:pt x="1098" y="4044"/>
                </a:lnTo>
                <a:lnTo>
                  <a:pt x="1138" y="4007"/>
                </a:lnTo>
                <a:lnTo>
                  <a:pt x="1179" y="3970"/>
                </a:lnTo>
                <a:lnTo>
                  <a:pt x="1218" y="3933"/>
                </a:lnTo>
                <a:lnTo>
                  <a:pt x="1257" y="3895"/>
                </a:lnTo>
                <a:lnTo>
                  <a:pt x="1298" y="3858"/>
                </a:lnTo>
                <a:lnTo>
                  <a:pt x="1337" y="3821"/>
                </a:lnTo>
                <a:lnTo>
                  <a:pt x="1376" y="3782"/>
                </a:lnTo>
                <a:lnTo>
                  <a:pt x="1416" y="3745"/>
                </a:lnTo>
                <a:lnTo>
                  <a:pt x="1455" y="3707"/>
                </a:lnTo>
                <a:lnTo>
                  <a:pt x="1493" y="3669"/>
                </a:lnTo>
                <a:lnTo>
                  <a:pt x="1533" y="3630"/>
                </a:lnTo>
                <a:lnTo>
                  <a:pt x="1572" y="3592"/>
                </a:lnTo>
                <a:lnTo>
                  <a:pt x="1610" y="3554"/>
                </a:lnTo>
                <a:lnTo>
                  <a:pt x="1650" y="3515"/>
                </a:lnTo>
                <a:lnTo>
                  <a:pt x="1688" y="3477"/>
                </a:lnTo>
                <a:lnTo>
                  <a:pt x="1726" y="3438"/>
                </a:lnTo>
                <a:lnTo>
                  <a:pt x="1765" y="3399"/>
                </a:lnTo>
                <a:lnTo>
                  <a:pt x="1803" y="3360"/>
                </a:lnTo>
                <a:lnTo>
                  <a:pt x="1841" y="3322"/>
                </a:lnTo>
                <a:lnTo>
                  <a:pt x="1880" y="3282"/>
                </a:lnTo>
                <a:lnTo>
                  <a:pt x="1918" y="3244"/>
                </a:lnTo>
                <a:lnTo>
                  <a:pt x="1955" y="3204"/>
                </a:lnTo>
                <a:lnTo>
                  <a:pt x="1992" y="3166"/>
                </a:lnTo>
                <a:lnTo>
                  <a:pt x="2030" y="3127"/>
                </a:lnTo>
                <a:lnTo>
                  <a:pt x="2067" y="3087"/>
                </a:lnTo>
                <a:lnTo>
                  <a:pt x="2104" y="3048"/>
                </a:lnTo>
                <a:lnTo>
                  <a:pt x="2141" y="3009"/>
                </a:lnTo>
                <a:lnTo>
                  <a:pt x="2178" y="2969"/>
                </a:lnTo>
                <a:lnTo>
                  <a:pt x="2216" y="2930"/>
                </a:lnTo>
                <a:lnTo>
                  <a:pt x="2252" y="2890"/>
                </a:lnTo>
                <a:lnTo>
                  <a:pt x="2289" y="2851"/>
                </a:lnTo>
                <a:lnTo>
                  <a:pt x="2325" y="2812"/>
                </a:lnTo>
                <a:lnTo>
                  <a:pt x="2361" y="2772"/>
                </a:lnTo>
                <a:lnTo>
                  <a:pt x="2398" y="2733"/>
                </a:lnTo>
                <a:lnTo>
                  <a:pt x="2434" y="2694"/>
                </a:lnTo>
                <a:lnTo>
                  <a:pt x="2469" y="2654"/>
                </a:lnTo>
                <a:lnTo>
                  <a:pt x="2505" y="2615"/>
                </a:lnTo>
                <a:lnTo>
                  <a:pt x="2540" y="2575"/>
                </a:lnTo>
                <a:lnTo>
                  <a:pt x="2575" y="2536"/>
                </a:lnTo>
                <a:lnTo>
                  <a:pt x="2610" y="2497"/>
                </a:lnTo>
                <a:lnTo>
                  <a:pt x="2645" y="2457"/>
                </a:lnTo>
                <a:lnTo>
                  <a:pt x="2681" y="2418"/>
                </a:lnTo>
                <a:lnTo>
                  <a:pt x="2715" y="2380"/>
                </a:lnTo>
                <a:lnTo>
                  <a:pt x="2750" y="2340"/>
                </a:lnTo>
                <a:lnTo>
                  <a:pt x="2784" y="2301"/>
                </a:lnTo>
                <a:lnTo>
                  <a:pt x="2818" y="2262"/>
                </a:lnTo>
                <a:lnTo>
                  <a:pt x="2852" y="2223"/>
                </a:lnTo>
                <a:lnTo>
                  <a:pt x="2885" y="2185"/>
                </a:lnTo>
                <a:lnTo>
                  <a:pt x="2919" y="2146"/>
                </a:lnTo>
                <a:lnTo>
                  <a:pt x="2952" y="2107"/>
                </a:lnTo>
                <a:lnTo>
                  <a:pt x="2985" y="2069"/>
                </a:lnTo>
                <a:lnTo>
                  <a:pt x="3018" y="2030"/>
                </a:lnTo>
                <a:lnTo>
                  <a:pt x="3051" y="1992"/>
                </a:lnTo>
                <a:lnTo>
                  <a:pt x="3083" y="1955"/>
                </a:lnTo>
                <a:lnTo>
                  <a:pt x="3116" y="1917"/>
                </a:lnTo>
                <a:lnTo>
                  <a:pt x="3148" y="1878"/>
                </a:lnTo>
                <a:lnTo>
                  <a:pt x="3179" y="1841"/>
                </a:lnTo>
                <a:lnTo>
                  <a:pt x="3211" y="1804"/>
                </a:lnTo>
                <a:lnTo>
                  <a:pt x="3242" y="1765"/>
                </a:lnTo>
                <a:lnTo>
                  <a:pt x="3274" y="1728"/>
                </a:lnTo>
                <a:lnTo>
                  <a:pt x="3305" y="1691"/>
                </a:lnTo>
                <a:lnTo>
                  <a:pt x="3336" y="1655"/>
                </a:lnTo>
                <a:lnTo>
                  <a:pt x="3366" y="1617"/>
                </a:lnTo>
                <a:lnTo>
                  <a:pt x="3396" y="1581"/>
                </a:lnTo>
                <a:lnTo>
                  <a:pt x="3426" y="1544"/>
                </a:lnTo>
                <a:lnTo>
                  <a:pt x="3456" y="1508"/>
                </a:lnTo>
                <a:lnTo>
                  <a:pt x="3486" y="1472"/>
                </a:lnTo>
                <a:lnTo>
                  <a:pt x="3516" y="1435"/>
                </a:lnTo>
                <a:lnTo>
                  <a:pt x="3544" y="1400"/>
                </a:lnTo>
                <a:lnTo>
                  <a:pt x="3573" y="1365"/>
                </a:lnTo>
                <a:lnTo>
                  <a:pt x="3602" y="1329"/>
                </a:lnTo>
                <a:lnTo>
                  <a:pt x="3630" y="1294"/>
                </a:lnTo>
                <a:lnTo>
                  <a:pt x="3658" y="1260"/>
                </a:lnTo>
                <a:lnTo>
                  <a:pt x="3686" y="1225"/>
                </a:lnTo>
                <a:lnTo>
                  <a:pt x="3713" y="1191"/>
                </a:lnTo>
                <a:lnTo>
                  <a:pt x="3741" y="1155"/>
                </a:lnTo>
                <a:lnTo>
                  <a:pt x="3768" y="1121"/>
                </a:lnTo>
                <a:lnTo>
                  <a:pt x="3795" y="1088"/>
                </a:lnTo>
                <a:lnTo>
                  <a:pt x="3822" y="1054"/>
                </a:lnTo>
                <a:lnTo>
                  <a:pt x="3848" y="1021"/>
                </a:lnTo>
                <a:lnTo>
                  <a:pt x="3874" y="988"/>
                </a:lnTo>
                <a:lnTo>
                  <a:pt x="3900" y="955"/>
                </a:lnTo>
                <a:lnTo>
                  <a:pt x="3925" y="923"/>
                </a:lnTo>
                <a:lnTo>
                  <a:pt x="3951" y="891"/>
                </a:lnTo>
                <a:lnTo>
                  <a:pt x="3975" y="860"/>
                </a:lnTo>
                <a:lnTo>
                  <a:pt x="4000" y="828"/>
                </a:lnTo>
                <a:lnTo>
                  <a:pt x="4024" y="797"/>
                </a:lnTo>
                <a:lnTo>
                  <a:pt x="4049" y="765"/>
                </a:lnTo>
                <a:lnTo>
                  <a:pt x="4072" y="735"/>
                </a:lnTo>
                <a:lnTo>
                  <a:pt x="4095" y="704"/>
                </a:lnTo>
                <a:lnTo>
                  <a:pt x="4119" y="674"/>
                </a:lnTo>
                <a:lnTo>
                  <a:pt x="4142" y="645"/>
                </a:lnTo>
                <a:lnTo>
                  <a:pt x="4164" y="615"/>
                </a:lnTo>
                <a:lnTo>
                  <a:pt x="4187" y="586"/>
                </a:lnTo>
                <a:lnTo>
                  <a:pt x="4209" y="557"/>
                </a:lnTo>
                <a:lnTo>
                  <a:pt x="4230" y="529"/>
                </a:lnTo>
                <a:lnTo>
                  <a:pt x="4252" y="501"/>
                </a:lnTo>
                <a:lnTo>
                  <a:pt x="4273" y="472"/>
                </a:lnTo>
                <a:lnTo>
                  <a:pt x="4293" y="445"/>
                </a:lnTo>
                <a:lnTo>
                  <a:pt x="4314" y="418"/>
                </a:lnTo>
                <a:lnTo>
                  <a:pt x="4334" y="391"/>
                </a:lnTo>
                <a:lnTo>
                  <a:pt x="4354" y="366"/>
                </a:lnTo>
                <a:lnTo>
                  <a:pt x="4373" y="339"/>
                </a:lnTo>
                <a:lnTo>
                  <a:pt x="4392" y="314"/>
                </a:lnTo>
                <a:lnTo>
                  <a:pt x="4411" y="289"/>
                </a:lnTo>
                <a:lnTo>
                  <a:pt x="4429" y="263"/>
                </a:lnTo>
                <a:lnTo>
                  <a:pt x="4447" y="239"/>
                </a:lnTo>
                <a:lnTo>
                  <a:pt x="4466" y="216"/>
                </a:lnTo>
                <a:lnTo>
                  <a:pt x="4484" y="192"/>
                </a:lnTo>
                <a:lnTo>
                  <a:pt x="4501" y="169"/>
                </a:lnTo>
                <a:lnTo>
                  <a:pt x="4517" y="146"/>
                </a:lnTo>
                <a:lnTo>
                  <a:pt x="4534" y="124"/>
                </a:lnTo>
                <a:lnTo>
                  <a:pt x="4550" y="102"/>
                </a:lnTo>
                <a:lnTo>
                  <a:pt x="4566" y="80"/>
                </a:lnTo>
                <a:lnTo>
                  <a:pt x="4580" y="59"/>
                </a:lnTo>
                <a:lnTo>
                  <a:pt x="4595" y="39"/>
                </a:lnTo>
                <a:lnTo>
                  <a:pt x="4610" y="19"/>
                </a:lnTo>
                <a:lnTo>
                  <a:pt x="4625" y="0"/>
                </a:lnTo>
              </a:path>
            </a:pathLst>
          </a:custGeom>
          <a:noFill/>
          <a:ln w="57150">
            <a:solidFill>
              <a:srgbClr val="0066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1400">
              <a:latin typeface="+mj-lt"/>
              <a:cs typeface="Times New Roman" pitchFamily="18" charset="0"/>
            </a:endParaRPr>
          </a:p>
        </p:txBody>
      </p:sp>
      <p:sp>
        <p:nvSpPr>
          <p:cNvPr id="106" name="Line 37"/>
          <p:cNvSpPr>
            <a:spLocks noChangeAspect="1" noChangeShapeType="1"/>
          </p:cNvSpPr>
          <p:nvPr/>
        </p:nvSpPr>
        <p:spPr bwMode="auto">
          <a:xfrm flipH="1">
            <a:off x="4660607" y="4229940"/>
            <a:ext cx="1530350" cy="0"/>
          </a:xfrm>
          <a:prstGeom prst="line">
            <a:avLst/>
          </a:prstGeom>
          <a:noFill/>
          <a:ln w="3175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1400">
              <a:latin typeface="+mj-lt"/>
              <a:cs typeface="Times New Roman" pitchFamily="18" charset="0"/>
            </a:endParaRPr>
          </a:p>
        </p:txBody>
      </p:sp>
      <p:sp>
        <p:nvSpPr>
          <p:cNvPr id="107" name="Rectangle 38"/>
          <p:cNvSpPr>
            <a:spLocks noChangeAspect="1" noChangeArrowheads="1"/>
          </p:cNvSpPr>
          <p:nvPr/>
        </p:nvSpPr>
        <p:spPr bwMode="auto">
          <a:xfrm>
            <a:off x="4343107" y="4100599"/>
            <a:ext cx="17793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kumimoji="0" lang="en-US" sz="1600" b="1" i="1">
                <a:solidFill>
                  <a:srgbClr val="000000"/>
                </a:solidFill>
                <a:latin typeface="+mj-lt"/>
                <a:cs typeface="Times New Roman" pitchFamily="18" charset="0"/>
              </a:rPr>
              <a:t>P</a:t>
            </a:r>
            <a:r>
              <a:rPr kumimoji="0" lang="en-US" sz="1600" b="1" i="1" baseline="-25000">
                <a:solidFill>
                  <a:srgbClr val="000000"/>
                </a:solidFill>
                <a:latin typeface="+mj-lt"/>
                <a:cs typeface="Times New Roman" pitchFamily="18" charset="0"/>
              </a:rPr>
              <a:t>2</a:t>
            </a:r>
            <a:endParaRPr kumimoji="0" lang="en-US" sz="2800" b="1" baseline="-2500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grpSp>
        <p:nvGrpSpPr>
          <p:cNvPr id="108" name="Group 55"/>
          <p:cNvGrpSpPr>
            <a:grpSpLocks/>
          </p:cNvGrpSpPr>
          <p:nvPr/>
        </p:nvGrpSpPr>
        <p:grpSpPr bwMode="auto">
          <a:xfrm>
            <a:off x="6159207" y="3266333"/>
            <a:ext cx="338138" cy="215900"/>
            <a:chOff x="3100" y="1519"/>
            <a:chExt cx="213" cy="136"/>
          </a:xfrm>
        </p:grpSpPr>
        <p:sp>
          <p:nvSpPr>
            <p:cNvPr id="109" name="Freeform 17"/>
            <p:cNvSpPr>
              <a:spLocks/>
            </p:cNvSpPr>
            <p:nvPr/>
          </p:nvSpPr>
          <p:spPr bwMode="auto">
            <a:xfrm>
              <a:off x="3100" y="1566"/>
              <a:ext cx="75" cy="75"/>
            </a:xfrm>
            <a:custGeom>
              <a:avLst/>
              <a:gdLst>
                <a:gd name="T0" fmla="*/ 0 w 173"/>
                <a:gd name="T1" fmla="*/ 87 h 173"/>
                <a:gd name="T2" fmla="*/ 13 w 173"/>
                <a:gd name="T3" fmla="*/ 43 h 173"/>
                <a:gd name="T4" fmla="*/ 43 w 173"/>
                <a:gd name="T5" fmla="*/ 12 h 173"/>
                <a:gd name="T6" fmla="*/ 87 w 173"/>
                <a:gd name="T7" fmla="*/ 0 h 173"/>
                <a:gd name="T8" fmla="*/ 87 w 173"/>
                <a:gd name="T9" fmla="*/ 0 h 173"/>
                <a:gd name="T10" fmla="*/ 131 w 173"/>
                <a:gd name="T11" fmla="*/ 12 h 173"/>
                <a:gd name="T12" fmla="*/ 162 w 173"/>
                <a:gd name="T13" fmla="*/ 43 h 173"/>
                <a:gd name="T14" fmla="*/ 173 w 173"/>
                <a:gd name="T15" fmla="*/ 87 h 173"/>
                <a:gd name="T16" fmla="*/ 173 w 173"/>
                <a:gd name="T17" fmla="*/ 87 h 173"/>
                <a:gd name="T18" fmla="*/ 162 w 173"/>
                <a:gd name="T19" fmla="*/ 130 h 173"/>
                <a:gd name="T20" fmla="*/ 131 w 173"/>
                <a:gd name="T21" fmla="*/ 161 h 173"/>
                <a:gd name="T22" fmla="*/ 87 w 173"/>
                <a:gd name="T23" fmla="*/ 173 h 173"/>
                <a:gd name="T24" fmla="*/ 87 w 173"/>
                <a:gd name="T25" fmla="*/ 173 h 173"/>
                <a:gd name="T26" fmla="*/ 43 w 173"/>
                <a:gd name="T27" fmla="*/ 161 h 173"/>
                <a:gd name="T28" fmla="*/ 13 w 173"/>
                <a:gd name="T29" fmla="*/ 130 h 173"/>
                <a:gd name="T30" fmla="*/ 0 w 173"/>
                <a:gd name="T31" fmla="*/ 87 h 173"/>
                <a:gd name="T32" fmla="*/ 0 w 173"/>
                <a:gd name="T33" fmla="*/ 87 h 173"/>
                <a:gd name="T34" fmla="*/ 0 w 173"/>
                <a:gd name="T35" fmla="*/ 87 h 1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73"/>
                <a:gd name="T55" fmla="*/ 0 h 173"/>
                <a:gd name="T56" fmla="*/ 173 w 173"/>
                <a:gd name="T57" fmla="*/ 173 h 1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73" h="173">
                  <a:moveTo>
                    <a:pt x="0" y="87"/>
                  </a:moveTo>
                  <a:lnTo>
                    <a:pt x="13" y="43"/>
                  </a:lnTo>
                  <a:lnTo>
                    <a:pt x="43" y="12"/>
                  </a:lnTo>
                  <a:lnTo>
                    <a:pt x="87" y="0"/>
                  </a:lnTo>
                  <a:lnTo>
                    <a:pt x="131" y="12"/>
                  </a:lnTo>
                  <a:lnTo>
                    <a:pt x="162" y="43"/>
                  </a:lnTo>
                  <a:lnTo>
                    <a:pt x="173" y="87"/>
                  </a:lnTo>
                  <a:lnTo>
                    <a:pt x="162" y="130"/>
                  </a:lnTo>
                  <a:lnTo>
                    <a:pt x="131" y="161"/>
                  </a:lnTo>
                  <a:lnTo>
                    <a:pt x="87" y="173"/>
                  </a:lnTo>
                  <a:lnTo>
                    <a:pt x="43" y="161"/>
                  </a:lnTo>
                  <a:lnTo>
                    <a:pt x="13" y="130"/>
                  </a:lnTo>
                  <a:lnTo>
                    <a:pt x="0" y="87"/>
                  </a:lnTo>
                </a:path>
              </a:pathLst>
            </a:custGeom>
            <a:solidFill>
              <a:srgbClr val="FFFF00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1400">
                <a:latin typeface="+mj-lt"/>
                <a:cs typeface="Times New Roman" pitchFamily="18" charset="0"/>
              </a:endParaRPr>
            </a:p>
          </p:txBody>
        </p:sp>
        <p:sp>
          <p:nvSpPr>
            <p:cNvPr id="110" name="Text Box 50"/>
            <p:cNvSpPr txBox="1">
              <a:spLocks noChangeArrowheads="1"/>
            </p:cNvSpPr>
            <p:nvPr/>
          </p:nvSpPr>
          <p:spPr bwMode="auto">
            <a:xfrm>
              <a:off x="3219" y="1519"/>
              <a:ext cx="94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400" b="1" i="1" dirty="0">
                  <a:latin typeface="+mj-lt"/>
                  <a:cs typeface="Times New Roman" pitchFamily="18" charset="0"/>
                </a:rPr>
                <a:t>E</a:t>
              </a:r>
              <a:r>
                <a:rPr lang="en-US" sz="1400" b="1" i="1" baseline="-25000" dirty="0">
                  <a:latin typeface="+mj-lt"/>
                  <a:cs typeface="Times New Roman" pitchFamily="18" charset="0"/>
                </a:rPr>
                <a:t>3</a:t>
              </a:r>
              <a:endParaRPr lang="en-US" sz="1400" b="1" dirty="0">
                <a:solidFill>
                  <a:schemeClr val="tx1"/>
                </a:solidFill>
                <a:latin typeface="+mj-lt"/>
                <a:cs typeface="Times New Roman" pitchFamily="18" charset="0"/>
              </a:endParaRPr>
            </a:p>
          </p:txBody>
        </p:sp>
      </p:grpSp>
      <p:sp>
        <p:nvSpPr>
          <p:cNvPr id="120" name="Freeform 21"/>
          <p:cNvSpPr>
            <a:spLocks/>
          </p:cNvSpPr>
          <p:nvPr/>
        </p:nvSpPr>
        <p:spPr bwMode="auto">
          <a:xfrm>
            <a:off x="6524332" y="3802903"/>
            <a:ext cx="119063" cy="119062"/>
          </a:xfrm>
          <a:custGeom>
            <a:avLst/>
            <a:gdLst>
              <a:gd name="T0" fmla="*/ 0 w 173"/>
              <a:gd name="T1" fmla="*/ 87 h 173"/>
              <a:gd name="T2" fmla="*/ 13 w 173"/>
              <a:gd name="T3" fmla="*/ 43 h 173"/>
              <a:gd name="T4" fmla="*/ 43 w 173"/>
              <a:gd name="T5" fmla="*/ 12 h 173"/>
              <a:gd name="T6" fmla="*/ 87 w 173"/>
              <a:gd name="T7" fmla="*/ 0 h 173"/>
              <a:gd name="T8" fmla="*/ 87 w 173"/>
              <a:gd name="T9" fmla="*/ 0 h 173"/>
              <a:gd name="T10" fmla="*/ 131 w 173"/>
              <a:gd name="T11" fmla="*/ 12 h 173"/>
              <a:gd name="T12" fmla="*/ 162 w 173"/>
              <a:gd name="T13" fmla="*/ 43 h 173"/>
              <a:gd name="T14" fmla="*/ 173 w 173"/>
              <a:gd name="T15" fmla="*/ 87 h 173"/>
              <a:gd name="T16" fmla="*/ 173 w 173"/>
              <a:gd name="T17" fmla="*/ 87 h 173"/>
              <a:gd name="T18" fmla="*/ 162 w 173"/>
              <a:gd name="T19" fmla="*/ 130 h 173"/>
              <a:gd name="T20" fmla="*/ 131 w 173"/>
              <a:gd name="T21" fmla="*/ 161 h 173"/>
              <a:gd name="T22" fmla="*/ 87 w 173"/>
              <a:gd name="T23" fmla="*/ 173 h 173"/>
              <a:gd name="T24" fmla="*/ 87 w 173"/>
              <a:gd name="T25" fmla="*/ 173 h 173"/>
              <a:gd name="T26" fmla="*/ 43 w 173"/>
              <a:gd name="T27" fmla="*/ 161 h 173"/>
              <a:gd name="T28" fmla="*/ 13 w 173"/>
              <a:gd name="T29" fmla="*/ 130 h 173"/>
              <a:gd name="T30" fmla="*/ 0 w 173"/>
              <a:gd name="T31" fmla="*/ 87 h 173"/>
              <a:gd name="T32" fmla="*/ 0 w 173"/>
              <a:gd name="T33" fmla="*/ 87 h 173"/>
              <a:gd name="T34" fmla="*/ 0 w 173"/>
              <a:gd name="T35" fmla="*/ 87 h 173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73"/>
              <a:gd name="T55" fmla="*/ 0 h 173"/>
              <a:gd name="T56" fmla="*/ 173 w 173"/>
              <a:gd name="T57" fmla="*/ 173 h 173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73" h="173">
                <a:moveTo>
                  <a:pt x="0" y="87"/>
                </a:moveTo>
                <a:lnTo>
                  <a:pt x="13" y="43"/>
                </a:lnTo>
                <a:lnTo>
                  <a:pt x="43" y="12"/>
                </a:lnTo>
                <a:lnTo>
                  <a:pt x="87" y="0"/>
                </a:lnTo>
                <a:lnTo>
                  <a:pt x="131" y="12"/>
                </a:lnTo>
                <a:lnTo>
                  <a:pt x="162" y="43"/>
                </a:lnTo>
                <a:lnTo>
                  <a:pt x="173" y="87"/>
                </a:lnTo>
                <a:lnTo>
                  <a:pt x="162" y="130"/>
                </a:lnTo>
                <a:lnTo>
                  <a:pt x="131" y="161"/>
                </a:lnTo>
                <a:lnTo>
                  <a:pt x="87" y="173"/>
                </a:lnTo>
                <a:lnTo>
                  <a:pt x="43" y="161"/>
                </a:lnTo>
                <a:lnTo>
                  <a:pt x="13" y="130"/>
                </a:lnTo>
                <a:lnTo>
                  <a:pt x="0" y="87"/>
                </a:lnTo>
              </a:path>
            </a:pathLst>
          </a:custGeom>
          <a:solidFill>
            <a:srgbClr val="FFFF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1400">
              <a:latin typeface="+mj-lt"/>
              <a:cs typeface="Times New Roman" pitchFamily="18" charset="0"/>
            </a:endParaRPr>
          </a:p>
        </p:txBody>
      </p:sp>
      <p:sp>
        <p:nvSpPr>
          <p:cNvPr id="121" name="Text Box 48"/>
          <p:cNvSpPr txBox="1">
            <a:spLocks noChangeArrowheads="1"/>
          </p:cNvSpPr>
          <p:nvPr/>
        </p:nvSpPr>
        <p:spPr bwMode="auto">
          <a:xfrm>
            <a:off x="6687845" y="3714003"/>
            <a:ext cx="14908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400" b="1" i="1" dirty="0">
                <a:latin typeface="+mj-lt"/>
                <a:cs typeface="Times New Roman" pitchFamily="18" charset="0"/>
              </a:rPr>
              <a:t>e</a:t>
            </a:r>
            <a:r>
              <a:rPr lang="en-US" sz="1400" b="1" i="1" baseline="-25000" dirty="0">
                <a:latin typeface="+mj-lt"/>
                <a:cs typeface="Times New Roman" pitchFamily="18" charset="0"/>
              </a:rPr>
              <a:t>1</a:t>
            </a:r>
            <a:endParaRPr lang="en-US" sz="1400" b="1" dirty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22" name="Line 53"/>
          <p:cNvSpPr>
            <a:spLocks noChangeAspect="1" noChangeShapeType="1"/>
          </p:cNvSpPr>
          <p:nvPr/>
        </p:nvSpPr>
        <p:spPr bwMode="auto">
          <a:xfrm>
            <a:off x="6217945" y="4256928"/>
            <a:ext cx="0" cy="989012"/>
          </a:xfrm>
          <a:prstGeom prst="line">
            <a:avLst/>
          </a:prstGeom>
          <a:noFill/>
          <a:ln w="3175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1400">
              <a:latin typeface="+mj-lt"/>
              <a:cs typeface="Times New Roman" pitchFamily="18" charset="0"/>
            </a:endParaRPr>
          </a:p>
        </p:txBody>
      </p:sp>
      <p:grpSp>
        <p:nvGrpSpPr>
          <p:cNvPr id="123" name="Group 54"/>
          <p:cNvGrpSpPr>
            <a:grpSpLocks/>
          </p:cNvGrpSpPr>
          <p:nvPr/>
        </p:nvGrpSpPr>
        <p:grpSpPr bwMode="auto">
          <a:xfrm>
            <a:off x="6148095" y="4095009"/>
            <a:ext cx="330200" cy="215900"/>
            <a:chOff x="3093" y="2041"/>
            <a:chExt cx="208" cy="136"/>
          </a:xfrm>
        </p:grpSpPr>
        <p:sp>
          <p:nvSpPr>
            <p:cNvPr id="124" name="Text Box 49"/>
            <p:cNvSpPr txBox="1">
              <a:spLocks noChangeArrowheads="1"/>
            </p:cNvSpPr>
            <p:nvPr/>
          </p:nvSpPr>
          <p:spPr bwMode="auto">
            <a:xfrm>
              <a:off x="3207" y="2041"/>
              <a:ext cx="94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400" b="1" i="1" dirty="0">
                  <a:latin typeface="+mj-lt"/>
                  <a:cs typeface="Times New Roman" pitchFamily="18" charset="0"/>
                </a:rPr>
                <a:t>E</a:t>
              </a:r>
              <a:r>
                <a:rPr lang="en-US" sz="1400" b="1" i="1" baseline="-25000" dirty="0">
                  <a:latin typeface="+mj-lt"/>
                  <a:cs typeface="Times New Roman" pitchFamily="18" charset="0"/>
                </a:rPr>
                <a:t>2</a:t>
              </a:r>
              <a:endParaRPr lang="en-US" sz="1400" b="1" dirty="0">
                <a:solidFill>
                  <a:schemeClr val="tx1"/>
                </a:solidFill>
                <a:latin typeface="+mj-lt"/>
                <a:cs typeface="Times New Roman" pitchFamily="18" charset="0"/>
              </a:endParaRPr>
            </a:p>
          </p:txBody>
        </p:sp>
        <p:sp>
          <p:nvSpPr>
            <p:cNvPr id="125" name="Freeform 39"/>
            <p:cNvSpPr>
              <a:spLocks/>
            </p:cNvSpPr>
            <p:nvPr/>
          </p:nvSpPr>
          <p:spPr bwMode="auto">
            <a:xfrm>
              <a:off x="3093" y="2093"/>
              <a:ext cx="75" cy="75"/>
            </a:xfrm>
            <a:custGeom>
              <a:avLst/>
              <a:gdLst>
                <a:gd name="T0" fmla="*/ 0 w 173"/>
                <a:gd name="T1" fmla="*/ 87 h 173"/>
                <a:gd name="T2" fmla="*/ 13 w 173"/>
                <a:gd name="T3" fmla="*/ 43 h 173"/>
                <a:gd name="T4" fmla="*/ 43 w 173"/>
                <a:gd name="T5" fmla="*/ 12 h 173"/>
                <a:gd name="T6" fmla="*/ 87 w 173"/>
                <a:gd name="T7" fmla="*/ 0 h 173"/>
                <a:gd name="T8" fmla="*/ 87 w 173"/>
                <a:gd name="T9" fmla="*/ 0 h 173"/>
                <a:gd name="T10" fmla="*/ 131 w 173"/>
                <a:gd name="T11" fmla="*/ 12 h 173"/>
                <a:gd name="T12" fmla="*/ 162 w 173"/>
                <a:gd name="T13" fmla="*/ 43 h 173"/>
                <a:gd name="T14" fmla="*/ 173 w 173"/>
                <a:gd name="T15" fmla="*/ 87 h 173"/>
                <a:gd name="T16" fmla="*/ 173 w 173"/>
                <a:gd name="T17" fmla="*/ 87 h 173"/>
                <a:gd name="T18" fmla="*/ 162 w 173"/>
                <a:gd name="T19" fmla="*/ 130 h 173"/>
                <a:gd name="T20" fmla="*/ 131 w 173"/>
                <a:gd name="T21" fmla="*/ 161 h 173"/>
                <a:gd name="T22" fmla="*/ 87 w 173"/>
                <a:gd name="T23" fmla="*/ 173 h 173"/>
                <a:gd name="T24" fmla="*/ 87 w 173"/>
                <a:gd name="T25" fmla="*/ 173 h 173"/>
                <a:gd name="T26" fmla="*/ 43 w 173"/>
                <a:gd name="T27" fmla="*/ 161 h 173"/>
                <a:gd name="T28" fmla="*/ 13 w 173"/>
                <a:gd name="T29" fmla="*/ 130 h 173"/>
                <a:gd name="T30" fmla="*/ 0 w 173"/>
                <a:gd name="T31" fmla="*/ 87 h 173"/>
                <a:gd name="T32" fmla="*/ 0 w 173"/>
                <a:gd name="T33" fmla="*/ 87 h 173"/>
                <a:gd name="T34" fmla="*/ 0 w 173"/>
                <a:gd name="T35" fmla="*/ 87 h 1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73"/>
                <a:gd name="T55" fmla="*/ 0 h 173"/>
                <a:gd name="T56" fmla="*/ 173 w 173"/>
                <a:gd name="T57" fmla="*/ 173 h 1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73" h="173">
                  <a:moveTo>
                    <a:pt x="0" y="87"/>
                  </a:moveTo>
                  <a:lnTo>
                    <a:pt x="13" y="43"/>
                  </a:lnTo>
                  <a:lnTo>
                    <a:pt x="43" y="12"/>
                  </a:lnTo>
                  <a:lnTo>
                    <a:pt x="87" y="0"/>
                  </a:lnTo>
                  <a:lnTo>
                    <a:pt x="131" y="12"/>
                  </a:lnTo>
                  <a:lnTo>
                    <a:pt x="162" y="43"/>
                  </a:lnTo>
                  <a:lnTo>
                    <a:pt x="173" y="87"/>
                  </a:lnTo>
                  <a:lnTo>
                    <a:pt x="162" y="130"/>
                  </a:lnTo>
                  <a:lnTo>
                    <a:pt x="131" y="161"/>
                  </a:lnTo>
                  <a:lnTo>
                    <a:pt x="87" y="173"/>
                  </a:lnTo>
                  <a:lnTo>
                    <a:pt x="43" y="161"/>
                  </a:lnTo>
                  <a:lnTo>
                    <a:pt x="13" y="130"/>
                  </a:lnTo>
                  <a:lnTo>
                    <a:pt x="0" y="87"/>
                  </a:lnTo>
                </a:path>
              </a:pathLst>
            </a:custGeom>
            <a:solidFill>
              <a:srgbClr val="FFFF00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1400">
                <a:latin typeface="+mj-lt"/>
                <a:cs typeface="Times New Roman" pitchFamily="18" charset="0"/>
              </a:endParaRPr>
            </a:p>
          </p:txBody>
        </p:sp>
      </p:grpSp>
      <p:sp>
        <p:nvSpPr>
          <p:cNvPr id="126" name="Line 56"/>
          <p:cNvSpPr>
            <a:spLocks noChangeShapeType="1"/>
          </p:cNvSpPr>
          <p:nvPr/>
        </p:nvSpPr>
        <p:spPr bwMode="auto">
          <a:xfrm>
            <a:off x="6271920" y="5090365"/>
            <a:ext cx="420687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 type="stealth" w="lg" len="lg"/>
            <a:tailEnd type="none" w="lg" len="lg"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sz="1400"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4848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569" y="33855"/>
            <a:ext cx="8904855" cy="1017655"/>
          </a:xfrm>
        </p:spPr>
        <p:txBody>
          <a:bodyPr/>
          <a:lstStyle/>
          <a:p>
            <a:pPr>
              <a:lnSpc>
                <a:spcPts val="3500"/>
              </a:lnSpc>
            </a:pPr>
            <a:r>
              <a:rPr lang="en-US" sz="3600" dirty="0">
                <a:ea typeface="ＭＳ Ｐゴシック" pitchFamily="-107" charset="-128"/>
                <a:cs typeface="ＭＳ Ｐゴシック" pitchFamily="-107" charset="-128"/>
              </a:rPr>
              <a:t>Keynesian View of Fiscal Policy:</a:t>
            </a:r>
            <a:br>
              <a:rPr lang="en-US" sz="3600" dirty="0">
                <a:ea typeface="ＭＳ Ｐゴシック" pitchFamily="-107" charset="-128"/>
                <a:cs typeface="ＭＳ Ｐゴシック" pitchFamily="-107" charset="-128"/>
              </a:rPr>
            </a:br>
            <a:r>
              <a:rPr lang="en-US" sz="3600" dirty="0">
                <a:ea typeface="ＭＳ Ｐゴシック" pitchFamily="-107" charset="-128"/>
                <a:cs typeface="ＭＳ Ｐゴシック" pitchFamily="-107" charset="-128"/>
              </a:rPr>
              <a:t>A Summary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675" y="1112376"/>
            <a:ext cx="8792188" cy="4486758"/>
          </a:xfrm>
        </p:spPr>
        <p:txBody>
          <a:bodyPr/>
          <a:lstStyle/>
          <a:p>
            <a:pPr marL="231775" indent="-231775"/>
            <a:r>
              <a:rPr lang="en-US" dirty="0">
                <a:solidFill>
                  <a:srgbClr val="32302A"/>
                </a:solidFill>
              </a:rPr>
              <a:t>The federal budget is the primary tool of fiscal policy.</a:t>
            </a:r>
          </a:p>
          <a:p>
            <a:pPr marL="231775" indent="-231775"/>
            <a:r>
              <a:rPr lang="en-US" dirty="0">
                <a:solidFill>
                  <a:srgbClr val="32302A"/>
                </a:solidFill>
              </a:rPr>
              <a:t>Keynesians stress the importance of </a:t>
            </a:r>
            <a:r>
              <a:rPr lang="en-US" b="1" i="1" dirty="0">
                <a:solidFill>
                  <a:srgbClr val="32302A"/>
                </a:solidFill>
              </a:rPr>
              <a:t>counter-cyclical policy</a:t>
            </a:r>
            <a:r>
              <a:rPr lang="en-US" dirty="0">
                <a:solidFill>
                  <a:srgbClr val="32302A"/>
                </a:solidFill>
              </a:rPr>
              <a:t>.</a:t>
            </a:r>
          </a:p>
          <a:p>
            <a:pPr marL="631825" lvl="1" indent="-231775"/>
            <a:r>
              <a:rPr lang="en-US" sz="2800" dirty="0">
                <a:solidFill>
                  <a:srgbClr val="32302A"/>
                </a:solidFill>
              </a:rPr>
              <a:t>The budget should shift toward deficit when the economy </a:t>
            </a:r>
            <a:r>
              <a:rPr lang="en-US" sz="2800" dirty="0" smtClean="0">
                <a:solidFill>
                  <a:srgbClr val="32302A"/>
                </a:solidFill>
              </a:rPr>
              <a:t>is </a:t>
            </a:r>
            <a:r>
              <a:rPr lang="en-US" sz="2800" dirty="0">
                <a:solidFill>
                  <a:srgbClr val="32302A"/>
                </a:solidFill>
              </a:rPr>
              <a:t>threatened by recession.</a:t>
            </a:r>
          </a:p>
          <a:p>
            <a:pPr marL="631825" lvl="1" indent="-231775"/>
            <a:r>
              <a:rPr lang="en-US" sz="2800" dirty="0">
                <a:solidFill>
                  <a:srgbClr val="32302A"/>
                </a:solidFill>
              </a:rPr>
              <a:t>The budget should shift toward surplus when inflation is </a:t>
            </a:r>
            <a:r>
              <a:rPr lang="en-US" sz="2800" dirty="0" smtClean="0">
                <a:solidFill>
                  <a:srgbClr val="32302A"/>
                </a:solidFill>
              </a:rPr>
              <a:t>a </a:t>
            </a:r>
            <a:r>
              <a:rPr lang="en-US" sz="2800" dirty="0">
                <a:solidFill>
                  <a:srgbClr val="32302A"/>
                </a:solidFill>
              </a:rPr>
              <a:t>threat</a:t>
            </a:r>
            <a:r>
              <a:rPr lang="en-US" sz="2800" dirty="0" smtClean="0">
                <a:solidFill>
                  <a:srgbClr val="32302A"/>
                </a:solidFill>
              </a:rPr>
              <a:t>.</a:t>
            </a:r>
            <a:endParaRPr lang="en-US" sz="2800" dirty="0">
              <a:solidFill>
                <a:srgbClr val="32302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3075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9569" y="366133"/>
            <a:ext cx="8904855" cy="657667"/>
          </a:xfrm>
        </p:spPr>
        <p:txBody>
          <a:bodyPr/>
          <a:lstStyle/>
          <a:p>
            <a:r>
              <a:rPr lang="en-US" dirty="0"/>
              <a:t>Questions for Thought:</a:t>
            </a:r>
            <a:br>
              <a:rPr lang="en-US" dirty="0"/>
            </a:b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40675" y="1110728"/>
            <a:ext cx="8820445" cy="4692983"/>
          </a:xfrm>
        </p:spPr>
        <p:txBody>
          <a:bodyPr/>
          <a:lstStyle/>
          <a:p>
            <a:pPr marL="341313" indent="-341313">
              <a:buAutoNum type="arabicPeriod"/>
            </a:pPr>
            <a:r>
              <a:rPr lang="en-US" dirty="0" smtClean="0">
                <a:solidFill>
                  <a:srgbClr val="32302A"/>
                </a:solidFill>
              </a:rPr>
              <a:t>What </a:t>
            </a:r>
            <a:r>
              <a:rPr lang="en-US" dirty="0">
                <a:solidFill>
                  <a:srgbClr val="32302A"/>
                </a:solidFill>
              </a:rPr>
              <a:t>is the multiplier principle? </a:t>
            </a:r>
            <a:r>
              <a:rPr lang="en-US" dirty="0" smtClean="0">
                <a:solidFill>
                  <a:srgbClr val="32302A"/>
                </a:solidFill>
              </a:rPr>
              <a:t>Does the </a:t>
            </a:r>
            <a:r>
              <a:rPr lang="en-US" dirty="0">
                <a:solidFill>
                  <a:srgbClr val="32302A"/>
                </a:solidFill>
              </a:rPr>
              <a:t>multiplier principle make it more or less difficult to stabilize the economy? Explain. </a:t>
            </a:r>
            <a:endParaRPr lang="en-US" dirty="0" smtClean="0">
              <a:solidFill>
                <a:srgbClr val="32302A"/>
              </a:solidFill>
            </a:endParaRPr>
          </a:p>
          <a:p>
            <a:pPr marL="341313" indent="-341313">
              <a:buAutoNum type="arabicPeriod"/>
            </a:pPr>
            <a:r>
              <a:rPr lang="en-US" dirty="0" smtClean="0">
                <a:solidFill>
                  <a:srgbClr val="32302A"/>
                </a:solidFill>
              </a:rPr>
              <a:t>Why </a:t>
            </a:r>
            <a:r>
              <a:rPr lang="en-US" dirty="0">
                <a:solidFill>
                  <a:srgbClr val="32302A"/>
                </a:solidFill>
              </a:rPr>
              <a:t>did John Maynard Keynes think the high level of unemployment persisted during the Great Depression?  What did he think needed </a:t>
            </a:r>
            <a:r>
              <a:rPr lang="en-US" dirty="0" smtClean="0">
                <a:solidFill>
                  <a:srgbClr val="32302A"/>
                </a:solidFill>
              </a:rPr>
              <a:t>to </a:t>
            </a:r>
            <a:r>
              <a:rPr lang="en-US" dirty="0">
                <a:solidFill>
                  <a:srgbClr val="32302A"/>
                </a:solidFill>
              </a:rPr>
              <a:t>be done to avoid the destructive impact of circumstances like those of the 1930s</a:t>
            </a:r>
            <a:r>
              <a:rPr lang="en-US" dirty="0" smtClean="0">
                <a:solidFill>
                  <a:srgbClr val="32302A"/>
                </a:solidFill>
              </a:rPr>
              <a:t>?</a:t>
            </a:r>
            <a:endParaRPr lang="en-US" dirty="0">
              <a:solidFill>
                <a:srgbClr val="32302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373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569" y="-89525"/>
            <a:ext cx="8904855" cy="644307"/>
          </a:xfrm>
        </p:spPr>
        <p:txBody>
          <a:bodyPr/>
          <a:lstStyle/>
          <a:p>
            <a:r>
              <a:rPr lang="en-US" dirty="0"/>
              <a:t>The Great Depression </a:t>
            </a:r>
            <a:br>
              <a:rPr lang="en-US" dirty="0"/>
            </a:br>
            <a:r>
              <a:rPr lang="en-US" dirty="0"/>
              <a:t>and Macroeconomics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5173" y="1887459"/>
            <a:ext cx="6509819" cy="3122952"/>
          </a:xfrm>
        </p:spPr>
        <p:txBody>
          <a:bodyPr/>
          <a:lstStyle/>
          <a:p>
            <a:pPr>
              <a:spcBef>
                <a:spcPct val="50000"/>
              </a:spcBef>
              <a:buNone/>
            </a:pPr>
            <a:r>
              <a:rPr lang="en-US" i="1" dirty="0" smtClean="0">
                <a:ea typeface="Times New Roman" pitchFamily="-107" charset="0"/>
                <a:cs typeface="Times New Roman" pitchFamily="-107" charset="0"/>
              </a:rPr>
              <a:t>    I believe myself to be writing a book on economic theory which will largely revolutionize not, I suppose, at once but in the course of the next ten years the way the world thinks about </a:t>
            </a:r>
            <a:r>
              <a:rPr lang="en-US" i="1" smtClean="0">
                <a:ea typeface="Times New Roman" pitchFamily="-107" charset="0"/>
                <a:cs typeface="Times New Roman" pitchFamily="-107" charset="0"/>
              </a:rPr>
              <a:t>economics.</a:t>
            </a:r>
            <a:endParaRPr lang="en-US" dirty="0" smtClean="0">
              <a:ea typeface="Times New Roman" pitchFamily="-107" charset="0"/>
              <a:cs typeface="Times New Roman" pitchFamily="-107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90125" y="4083485"/>
            <a:ext cx="47855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/>
              <a:t>—</a:t>
            </a:r>
            <a:r>
              <a:rPr lang="en-US" sz="2800" i="1" dirty="0">
                <a:ea typeface="Times New Roman" pitchFamily="-107" charset="0"/>
                <a:cs typeface="Times New Roman" pitchFamily="-107" charset="0"/>
              </a:rPr>
              <a:t> John Maynard Keynes (1935)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41452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0302" y="556015"/>
            <a:ext cx="7772400" cy="975860"/>
          </a:xfrm>
        </p:spPr>
        <p:txBody>
          <a:bodyPr anchor="ctr"/>
          <a:lstStyle/>
          <a:p>
            <a:pPr>
              <a:lnSpc>
                <a:spcPts val="4000"/>
              </a:lnSpc>
            </a:pPr>
            <a:r>
              <a:rPr lang="en-US" dirty="0"/>
              <a:t>Fiscal Policy Changes and Problems of Timing</a:t>
            </a:r>
          </a:p>
        </p:txBody>
      </p:sp>
    </p:spTree>
    <p:extLst>
      <p:ext uri="{BB962C8B-B14F-4D97-AF65-F5344CB8AC3E}">
        <p14:creationId xmlns:p14="http://schemas.microsoft.com/office/powerpoint/2010/main" val="3400179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569" y="368281"/>
            <a:ext cx="8904855" cy="774354"/>
          </a:xfrm>
        </p:spPr>
        <p:txBody>
          <a:bodyPr/>
          <a:lstStyle/>
          <a:p>
            <a:r>
              <a:rPr lang="en-US" dirty="0"/>
              <a:t>Problems with Proper Timing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675" y="1112774"/>
            <a:ext cx="8883750" cy="3696343"/>
          </a:xfrm>
        </p:spPr>
        <p:txBody>
          <a:bodyPr/>
          <a:lstStyle/>
          <a:p>
            <a:pPr marL="231775" indent="-231775"/>
            <a:r>
              <a:rPr lang="en-US" dirty="0">
                <a:solidFill>
                  <a:srgbClr val="32302A"/>
                </a:solidFill>
              </a:rPr>
              <a:t>There are three major reasons why it is difficult to time fiscal policy changes in </a:t>
            </a:r>
            <a:r>
              <a:rPr lang="en-US" dirty="0" smtClean="0">
                <a:solidFill>
                  <a:srgbClr val="32302A"/>
                </a:solidFill>
              </a:rPr>
              <a:t>a </a:t>
            </a:r>
            <a:r>
              <a:rPr lang="en-US" dirty="0">
                <a:solidFill>
                  <a:srgbClr val="32302A"/>
                </a:solidFill>
              </a:rPr>
              <a:t>manner that promotes stability:</a:t>
            </a:r>
          </a:p>
          <a:p>
            <a:pPr marL="631825" lvl="1" indent="-231775"/>
            <a:r>
              <a:rPr lang="en-US" sz="2800" dirty="0">
                <a:solidFill>
                  <a:srgbClr val="32302A"/>
                </a:solidFill>
              </a:rPr>
              <a:t>It takes time to institute a legislative change.</a:t>
            </a:r>
          </a:p>
          <a:p>
            <a:pPr marL="631825" lvl="1" indent="-231775"/>
            <a:r>
              <a:rPr lang="en-US" sz="2800" dirty="0">
                <a:solidFill>
                  <a:srgbClr val="32302A"/>
                </a:solidFill>
              </a:rPr>
              <a:t>There is a time lag between when a change is instituted </a:t>
            </a:r>
            <a:r>
              <a:rPr lang="en-US" sz="2800" dirty="0" smtClean="0">
                <a:solidFill>
                  <a:srgbClr val="32302A"/>
                </a:solidFill>
              </a:rPr>
              <a:t>and </a:t>
            </a:r>
            <a:r>
              <a:rPr lang="en-US" sz="2800" dirty="0">
                <a:solidFill>
                  <a:srgbClr val="32302A"/>
                </a:solidFill>
              </a:rPr>
              <a:t>when it exerts significant impact.</a:t>
            </a:r>
          </a:p>
          <a:p>
            <a:pPr marL="631825" lvl="1" indent="-231775"/>
            <a:r>
              <a:rPr lang="en-US" sz="2800" dirty="0">
                <a:solidFill>
                  <a:srgbClr val="32302A"/>
                </a:solidFill>
              </a:rPr>
              <a:t>These time lags imply that sound policy requires knowledge </a:t>
            </a:r>
            <a:r>
              <a:rPr lang="en-US" sz="2800" dirty="0" smtClean="0">
                <a:solidFill>
                  <a:srgbClr val="32302A"/>
                </a:solidFill>
              </a:rPr>
              <a:t>of </a:t>
            </a:r>
            <a:r>
              <a:rPr lang="en-US" sz="2800" dirty="0">
                <a:solidFill>
                  <a:srgbClr val="32302A"/>
                </a:solidFill>
              </a:rPr>
              <a:t>economic conditions </a:t>
            </a:r>
            <a:r>
              <a:rPr lang="en-US" sz="2800" dirty="0" smtClean="0">
                <a:solidFill>
                  <a:srgbClr val="32302A"/>
                </a:solidFill>
              </a:rPr>
              <a:t>9 </a:t>
            </a:r>
            <a:r>
              <a:rPr lang="en-US" sz="2800" dirty="0">
                <a:solidFill>
                  <a:srgbClr val="32302A"/>
                </a:solidFill>
              </a:rPr>
              <a:t>to 18 months </a:t>
            </a:r>
            <a:r>
              <a:rPr lang="en-US" sz="2800" dirty="0" smtClean="0">
                <a:solidFill>
                  <a:srgbClr val="32302A"/>
                </a:solidFill>
              </a:rPr>
              <a:t/>
            </a:r>
            <a:br>
              <a:rPr lang="en-US" sz="2800" dirty="0" smtClean="0">
                <a:solidFill>
                  <a:srgbClr val="32302A"/>
                </a:solidFill>
              </a:rPr>
            </a:br>
            <a:r>
              <a:rPr lang="en-US" sz="2800" dirty="0" smtClean="0">
                <a:solidFill>
                  <a:srgbClr val="32302A"/>
                </a:solidFill>
              </a:rPr>
              <a:t>in </a:t>
            </a:r>
            <a:r>
              <a:rPr lang="en-US" sz="2800" dirty="0">
                <a:solidFill>
                  <a:srgbClr val="32302A"/>
                </a:solidFill>
              </a:rPr>
              <a:t>the future.  </a:t>
            </a:r>
            <a:endParaRPr lang="en-US" sz="2800" dirty="0" smtClean="0">
              <a:solidFill>
                <a:srgbClr val="32302A"/>
              </a:solidFill>
            </a:endParaRPr>
          </a:p>
          <a:p>
            <a:pPr marL="1031875" lvl="2" indent="-231775"/>
            <a:r>
              <a:rPr lang="en-US" sz="2800" dirty="0" smtClean="0">
                <a:solidFill>
                  <a:srgbClr val="32302A"/>
                </a:solidFill>
              </a:rPr>
              <a:t>But</a:t>
            </a:r>
            <a:r>
              <a:rPr lang="en-US" sz="2800" dirty="0">
                <a:solidFill>
                  <a:srgbClr val="32302A"/>
                </a:solidFill>
              </a:rPr>
              <a:t>, </a:t>
            </a:r>
            <a:r>
              <a:rPr lang="en-US" sz="2800" dirty="0" smtClean="0">
                <a:solidFill>
                  <a:srgbClr val="32302A"/>
                </a:solidFill>
              </a:rPr>
              <a:t>our </a:t>
            </a:r>
            <a:r>
              <a:rPr lang="en-US" sz="2800" dirty="0">
                <a:solidFill>
                  <a:srgbClr val="32302A"/>
                </a:solidFill>
              </a:rPr>
              <a:t>ability to forecast future conditions is limited</a:t>
            </a:r>
            <a:r>
              <a:rPr lang="en-US" sz="2800" dirty="0" smtClean="0">
                <a:solidFill>
                  <a:srgbClr val="32302A"/>
                </a:solidFill>
              </a:rPr>
              <a:t>.</a:t>
            </a:r>
            <a:endParaRPr lang="en-US" sz="2800" dirty="0">
              <a:solidFill>
                <a:srgbClr val="32302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8320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569" y="368281"/>
            <a:ext cx="8904855" cy="774354"/>
          </a:xfrm>
        </p:spPr>
        <p:txBody>
          <a:bodyPr/>
          <a:lstStyle/>
          <a:p>
            <a:r>
              <a:rPr lang="en-US" dirty="0"/>
              <a:t>Problems with Proper Timing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675" y="1112774"/>
            <a:ext cx="8883750" cy="3696343"/>
          </a:xfrm>
        </p:spPr>
        <p:txBody>
          <a:bodyPr/>
          <a:lstStyle/>
          <a:p>
            <a:pPr marL="231775" indent="-231775"/>
            <a:r>
              <a:rPr lang="en-US" dirty="0">
                <a:solidFill>
                  <a:srgbClr val="32302A"/>
                </a:solidFill>
              </a:rPr>
              <a:t>Discretionary fiscal policy is like a two-edged </a:t>
            </a:r>
            <a:r>
              <a:rPr lang="en-US" dirty="0" smtClean="0">
                <a:solidFill>
                  <a:srgbClr val="32302A"/>
                </a:solidFill>
              </a:rPr>
              <a:t>sword </a:t>
            </a:r>
            <a:br>
              <a:rPr lang="en-US" dirty="0" smtClean="0">
                <a:solidFill>
                  <a:srgbClr val="32302A"/>
                </a:solidFill>
              </a:rPr>
            </a:br>
            <a:r>
              <a:rPr lang="en-US" dirty="0" smtClean="0">
                <a:solidFill>
                  <a:srgbClr val="32302A"/>
                </a:solidFill>
              </a:rPr>
              <a:t>– it </a:t>
            </a:r>
            <a:r>
              <a:rPr lang="en-US" dirty="0">
                <a:solidFill>
                  <a:srgbClr val="32302A"/>
                </a:solidFill>
              </a:rPr>
              <a:t>can both harm and help. </a:t>
            </a:r>
          </a:p>
          <a:p>
            <a:pPr marL="631825" lvl="1" indent="-231775"/>
            <a:r>
              <a:rPr lang="en-US" sz="2800" dirty="0">
                <a:solidFill>
                  <a:srgbClr val="32302A"/>
                </a:solidFill>
              </a:rPr>
              <a:t>If timed correctly, it may reduce economic instability.</a:t>
            </a:r>
          </a:p>
          <a:p>
            <a:pPr marL="631825" lvl="1" indent="-231775"/>
            <a:r>
              <a:rPr lang="en-US" sz="2800" dirty="0">
                <a:solidFill>
                  <a:srgbClr val="32302A"/>
                </a:solidFill>
              </a:rPr>
              <a:t>If timed incorrectly, however, it may increase economic instability.</a:t>
            </a:r>
          </a:p>
        </p:txBody>
      </p:sp>
    </p:spTree>
    <p:extLst>
      <p:ext uri="{BB962C8B-B14F-4D97-AF65-F5344CB8AC3E}">
        <p14:creationId xmlns:p14="http://schemas.microsoft.com/office/powerpoint/2010/main" val="1972458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569" y="376352"/>
            <a:ext cx="8904855" cy="774354"/>
          </a:xfrm>
        </p:spPr>
        <p:txBody>
          <a:bodyPr/>
          <a:lstStyle/>
          <a:p>
            <a:r>
              <a:rPr lang="en-US" dirty="0"/>
              <a:t>Automatic Stabilizers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675" y="1110169"/>
            <a:ext cx="8883750" cy="5087431"/>
          </a:xfrm>
        </p:spPr>
        <p:txBody>
          <a:bodyPr/>
          <a:lstStyle/>
          <a:p>
            <a:pPr marL="231775" indent="-231775">
              <a:lnSpc>
                <a:spcPts val="3000"/>
              </a:lnSpc>
            </a:pPr>
            <a:r>
              <a:rPr lang="en-US" b="1" i="1" dirty="0" smtClean="0">
                <a:solidFill>
                  <a:srgbClr val="32302A"/>
                </a:solidFill>
              </a:rPr>
              <a:t>Automatic Stabilizers</a:t>
            </a:r>
            <a:r>
              <a:rPr lang="en-US" dirty="0" smtClean="0">
                <a:solidFill>
                  <a:srgbClr val="32302A"/>
                </a:solidFill>
              </a:rPr>
              <a:t>: </a:t>
            </a:r>
            <a:br>
              <a:rPr lang="en-US" dirty="0" smtClean="0">
                <a:solidFill>
                  <a:srgbClr val="32302A"/>
                </a:solidFill>
              </a:rPr>
            </a:br>
            <a:r>
              <a:rPr lang="en-US" dirty="0" smtClean="0">
                <a:solidFill>
                  <a:srgbClr val="32302A"/>
                </a:solidFill>
              </a:rPr>
              <a:t>Without any new legislative action, these tools will increase the budget deficit (reduce the surplus) during a recession and increase the surplus (reduce the deficit) during an economic boom.</a:t>
            </a:r>
          </a:p>
          <a:p>
            <a:pPr marL="231775" indent="-231775">
              <a:lnSpc>
                <a:spcPts val="3000"/>
              </a:lnSpc>
            </a:pPr>
            <a:r>
              <a:rPr lang="en-US" dirty="0" smtClean="0">
                <a:solidFill>
                  <a:srgbClr val="32302A"/>
                </a:solidFill>
              </a:rPr>
              <a:t>The </a:t>
            </a:r>
            <a:r>
              <a:rPr lang="en-US" dirty="0">
                <a:solidFill>
                  <a:srgbClr val="32302A"/>
                </a:solidFill>
              </a:rPr>
              <a:t>major advantage of </a:t>
            </a:r>
            <a:r>
              <a:rPr lang="en-US" i="1" dirty="0">
                <a:solidFill>
                  <a:srgbClr val="32302A"/>
                </a:solidFill>
              </a:rPr>
              <a:t>automatic stabilizers </a:t>
            </a:r>
            <a:r>
              <a:rPr lang="en-US" dirty="0">
                <a:solidFill>
                  <a:srgbClr val="32302A"/>
                </a:solidFill>
              </a:rPr>
              <a:t>is that they institute counter-cyclical fiscal policy without the delays associated with legislative action.</a:t>
            </a:r>
          </a:p>
          <a:p>
            <a:pPr marL="231775" indent="-231775">
              <a:lnSpc>
                <a:spcPts val="3000"/>
              </a:lnSpc>
            </a:pPr>
            <a:r>
              <a:rPr lang="en-US" dirty="0">
                <a:solidFill>
                  <a:srgbClr val="32302A"/>
                </a:solidFill>
              </a:rPr>
              <a:t>Examples of automatic stabilizers:</a:t>
            </a:r>
          </a:p>
          <a:p>
            <a:pPr marL="631825" lvl="1" indent="-231775">
              <a:lnSpc>
                <a:spcPts val="3000"/>
              </a:lnSpc>
            </a:pPr>
            <a:r>
              <a:rPr lang="en-US" sz="2800" dirty="0">
                <a:solidFill>
                  <a:srgbClr val="32302A"/>
                </a:solidFill>
              </a:rPr>
              <a:t>unemployment compensation</a:t>
            </a:r>
          </a:p>
          <a:p>
            <a:pPr marL="631825" lvl="1" indent="-231775">
              <a:lnSpc>
                <a:spcPts val="3000"/>
              </a:lnSpc>
            </a:pPr>
            <a:r>
              <a:rPr lang="en-US" sz="2800" dirty="0">
                <a:solidFill>
                  <a:srgbClr val="32302A"/>
                </a:solidFill>
              </a:rPr>
              <a:t>corporate profit tax </a:t>
            </a:r>
          </a:p>
          <a:p>
            <a:pPr marL="631825" lvl="1" indent="-231775">
              <a:lnSpc>
                <a:spcPts val="3000"/>
              </a:lnSpc>
            </a:pPr>
            <a:r>
              <a:rPr lang="en-US" sz="2800" dirty="0">
                <a:solidFill>
                  <a:srgbClr val="32302A"/>
                </a:solidFill>
              </a:rPr>
              <a:t>progressive income tax</a:t>
            </a:r>
          </a:p>
        </p:txBody>
      </p:sp>
    </p:spTree>
    <p:extLst>
      <p:ext uri="{BB962C8B-B14F-4D97-AF65-F5344CB8AC3E}">
        <p14:creationId xmlns:p14="http://schemas.microsoft.com/office/powerpoint/2010/main" val="561237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0302" y="556015"/>
            <a:ext cx="7772400" cy="975860"/>
          </a:xfrm>
        </p:spPr>
        <p:txBody>
          <a:bodyPr anchor="ctr"/>
          <a:lstStyle/>
          <a:p>
            <a:pPr>
              <a:lnSpc>
                <a:spcPts val="4000"/>
              </a:lnSpc>
            </a:pPr>
            <a:r>
              <a:rPr lang="en-US" dirty="0" smtClean="0"/>
              <a:t>Savings, Spending, Debt, and </a:t>
            </a:r>
            <a:br>
              <a:rPr lang="en-US" dirty="0" smtClean="0"/>
            </a:br>
            <a:r>
              <a:rPr lang="en-US" dirty="0" smtClean="0"/>
              <a:t>the Impact of Fiscal Policy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854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569" y="376352"/>
            <a:ext cx="8904855" cy="774354"/>
          </a:xfrm>
        </p:spPr>
        <p:txBody>
          <a:bodyPr/>
          <a:lstStyle/>
          <a:p>
            <a:r>
              <a:rPr lang="en-US" dirty="0"/>
              <a:t>Paradoxes of Thrift and Spending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675" y="1110169"/>
            <a:ext cx="8883750" cy="5063985"/>
          </a:xfrm>
        </p:spPr>
        <p:txBody>
          <a:bodyPr/>
          <a:lstStyle/>
          <a:p>
            <a:pPr marL="231775" indent="-231775"/>
            <a:r>
              <a:rPr lang="en-US" dirty="0">
                <a:solidFill>
                  <a:srgbClr val="32302A"/>
                </a:solidFill>
              </a:rPr>
              <a:t>The </a:t>
            </a:r>
            <a:r>
              <a:rPr lang="en-US" b="1" i="1" dirty="0">
                <a:solidFill>
                  <a:srgbClr val="32302A"/>
                </a:solidFill>
              </a:rPr>
              <a:t>paradox of thrift:</a:t>
            </a:r>
          </a:p>
          <a:p>
            <a:pPr marL="631825" lvl="1" indent="-231775"/>
            <a:r>
              <a:rPr lang="en-US" sz="2800" dirty="0" smtClean="0">
                <a:solidFill>
                  <a:srgbClr val="32302A"/>
                </a:solidFill>
              </a:rPr>
              <a:t>The </a:t>
            </a:r>
            <a:r>
              <a:rPr lang="en-US" sz="2800" dirty="0">
                <a:solidFill>
                  <a:srgbClr val="32302A"/>
                </a:solidFill>
              </a:rPr>
              <a:t>idea that when a large number of households increase </a:t>
            </a:r>
            <a:r>
              <a:rPr lang="en-US" sz="2800" dirty="0" smtClean="0">
                <a:solidFill>
                  <a:srgbClr val="32302A"/>
                </a:solidFill>
              </a:rPr>
              <a:t>their </a:t>
            </a:r>
            <a:r>
              <a:rPr lang="en-US" sz="2800" dirty="0">
                <a:solidFill>
                  <a:srgbClr val="32302A"/>
                </a:solidFill>
              </a:rPr>
              <a:t>saving and reduce consumption, their actions may </a:t>
            </a:r>
            <a:r>
              <a:rPr lang="en-US" sz="2800" dirty="0" smtClean="0">
                <a:solidFill>
                  <a:srgbClr val="32302A"/>
                </a:solidFill>
              </a:rPr>
              <a:t>reduce </a:t>
            </a:r>
            <a:r>
              <a:rPr lang="en-US" sz="2800" dirty="0">
                <a:solidFill>
                  <a:srgbClr val="32302A"/>
                </a:solidFill>
              </a:rPr>
              <a:t>aggregate consumption and throw the economy into </a:t>
            </a:r>
            <a:r>
              <a:rPr lang="en-US" sz="2800" dirty="0" smtClean="0">
                <a:solidFill>
                  <a:srgbClr val="32302A"/>
                </a:solidFill>
              </a:rPr>
              <a:t>a </a:t>
            </a:r>
            <a:r>
              <a:rPr lang="en-US" sz="2800" dirty="0">
                <a:solidFill>
                  <a:srgbClr val="32302A"/>
                </a:solidFill>
              </a:rPr>
              <a:t>recession.</a:t>
            </a:r>
          </a:p>
          <a:p>
            <a:pPr marL="631825" lvl="1" indent="-231775"/>
            <a:r>
              <a:rPr lang="en-US" sz="2800" dirty="0">
                <a:solidFill>
                  <a:srgbClr val="32302A"/>
                </a:solidFill>
              </a:rPr>
              <a:t>Keynesians often stress the dangers implied by the </a:t>
            </a:r>
            <a:r>
              <a:rPr lang="en-US" sz="2800" i="1" dirty="0">
                <a:solidFill>
                  <a:srgbClr val="32302A"/>
                </a:solidFill>
              </a:rPr>
              <a:t>paradox of thrift</a:t>
            </a:r>
            <a:r>
              <a:rPr lang="en-US" sz="2800" dirty="0">
                <a:solidFill>
                  <a:srgbClr val="32302A"/>
                </a:solidFill>
              </a:rPr>
              <a:t> and excessive saving.</a:t>
            </a:r>
          </a:p>
          <a:p>
            <a:pPr marL="631825" lvl="1" indent="-231775"/>
            <a:r>
              <a:rPr lang="en-US" sz="2800" dirty="0">
                <a:solidFill>
                  <a:srgbClr val="32302A"/>
                </a:solidFill>
              </a:rPr>
              <a:t>The </a:t>
            </a:r>
            <a:r>
              <a:rPr lang="en-US" sz="2800" i="1" dirty="0">
                <a:solidFill>
                  <a:srgbClr val="32302A"/>
                </a:solidFill>
              </a:rPr>
              <a:t>paradox of thrift </a:t>
            </a:r>
            <a:r>
              <a:rPr lang="en-US" sz="2800" dirty="0">
                <a:solidFill>
                  <a:srgbClr val="32302A"/>
                </a:solidFill>
              </a:rPr>
              <a:t>indicates that efforts to save </a:t>
            </a:r>
            <a:r>
              <a:rPr lang="en-US" sz="2800" dirty="0" smtClean="0">
                <a:solidFill>
                  <a:srgbClr val="32302A"/>
                </a:solidFill>
              </a:rPr>
              <a:t/>
            </a:r>
            <a:br>
              <a:rPr lang="en-US" sz="2800" dirty="0" smtClean="0">
                <a:solidFill>
                  <a:srgbClr val="32302A"/>
                </a:solidFill>
              </a:rPr>
            </a:br>
            <a:r>
              <a:rPr lang="en-US" sz="2800" dirty="0" smtClean="0">
                <a:solidFill>
                  <a:srgbClr val="32302A"/>
                </a:solidFill>
              </a:rPr>
              <a:t>more </a:t>
            </a:r>
            <a:r>
              <a:rPr lang="en-US" sz="2800" dirty="0">
                <a:solidFill>
                  <a:srgbClr val="32302A"/>
                </a:solidFill>
              </a:rPr>
              <a:t>could reduce the overall demand for goods </a:t>
            </a:r>
            <a:r>
              <a:rPr lang="en-US" sz="2800" dirty="0" smtClean="0">
                <a:solidFill>
                  <a:srgbClr val="32302A"/>
                </a:solidFill>
              </a:rPr>
              <a:t>and services</a:t>
            </a:r>
            <a:r>
              <a:rPr lang="en-US" sz="2800" dirty="0">
                <a:solidFill>
                  <a:srgbClr val="32302A"/>
                </a:solidFill>
              </a:rPr>
              <a:t>, causing businesses to reduce output and lay off workers.</a:t>
            </a:r>
          </a:p>
        </p:txBody>
      </p:sp>
    </p:spTree>
    <p:extLst>
      <p:ext uri="{BB962C8B-B14F-4D97-AF65-F5344CB8AC3E}">
        <p14:creationId xmlns:p14="http://schemas.microsoft.com/office/powerpoint/2010/main" val="2000834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569" y="376162"/>
            <a:ext cx="8904855" cy="774354"/>
          </a:xfrm>
        </p:spPr>
        <p:txBody>
          <a:bodyPr/>
          <a:lstStyle/>
          <a:p>
            <a:r>
              <a:rPr lang="en-US" dirty="0"/>
              <a:t>Paradox of Excessive Consumption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675" y="1112639"/>
            <a:ext cx="8807940" cy="4123688"/>
          </a:xfrm>
        </p:spPr>
        <p:txBody>
          <a:bodyPr/>
          <a:lstStyle/>
          <a:p>
            <a:pPr marL="231775" indent="-231775"/>
            <a:r>
              <a:rPr lang="en-US" dirty="0">
                <a:solidFill>
                  <a:srgbClr val="32302A"/>
                </a:solidFill>
              </a:rPr>
              <a:t>While an increase in consumption might temporarily boost </a:t>
            </a:r>
            <a:r>
              <a:rPr lang="en-US" b="1" i="1" dirty="0">
                <a:solidFill>
                  <a:schemeClr val="accent5">
                    <a:lumMod val="75000"/>
                  </a:schemeClr>
                </a:solidFill>
              </a:rPr>
              <a:t>AD</a:t>
            </a:r>
            <a:r>
              <a:rPr lang="en-US" dirty="0">
                <a:solidFill>
                  <a:srgbClr val="32302A"/>
                </a:solidFill>
              </a:rPr>
              <a:t>, households will face financial troubles if they save little and spend most of what they earn and borrow on current consumption.</a:t>
            </a:r>
          </a:p>
          <a:p>
            <a:pPr marL="231775" indent="-231775"/>
            <a:r>
              <a:rPr lang="en-US" dirty="0">
                <a:solidFill>
                  <a:srgbClr val="32302A"/>
                </a:solidFill>
              </a:rPr>
              <a:t>Even though the incomes of Americans are the highest </a:t>
            </a:r>
            <a:r>
              <a:rPr lang="en-US" dirty="0" smtClean="0">
                <a:solidFill>
                  <a:srgbClr val="32302A"/>
                </a:solidFill>
              </a:rPr>
              <a:t/>
            </a:r>
            <a:br>
              <a:rPr lang="en-US" dirty="0" smtClean="0">
                <a:solidFill>
                  <a:srgbClr val="32302A"/>
                </a:solidFill>
              </a:rPr>
            </a:br>
            <a:r>
              <a:rPr lang="en-US" dirty="0" smtClean="0">
                <a:solidFill>
                  <a:srgbClr val="32302A"/>
                </a:solidFill>
              </a:rPr>
              <a:t>in </a:t>
            </a:r>
            <a:r>
              <a:rPr lang="en-US" dirty="0">
                <a:solidFill>
                  <a:srgbClr val="32302A"/>
                </a:solidFill>
              </a:rPr>
              <a:t>history, so too is their financial anxiety.</a:t>
            </a:r>
          </a:p>
          <a:p>
            <a:pPr marL="231775" indent="-231775"/>
            <a:r>
              <a:rPr lang="en-US" dirty="0">
                <a:solidFill>
                  <a:srgbClr val="32302A"/>
                </a:solidFill>
              </a:rPr>
              <a:t>You cannot have a strong and healthy economy when households are heavily indebted and face persistent financial troubles because their saving rate is low.</a:t>
            </a:r>
          </a:p>
        </p:txBody>
      </p:sp>
    </p:spTree>
    <p:extLst>
      <p:ext uri="{BB962C8B-B14F-4D97-AF65-F5344CB8AC3E}">
        <p14:creationId xmlns:p14="http://schemas.microsoft.com/office/powerpoint/2010/main" val="75010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569" y="32573"/>
            <a:ext cx="8904855" cy="1102002"/>
          </a:xfrm>
        </p:spPr>
        <p:txBody>
          <a:bodyPr/>
          <a:lstStyle/>
          <a:p>
            <a:pPr>
              <a:lnSpc>
                <a:spcPts val="3500"/>
              </a:lnSpc>
            </a:pPr>
            <a:r>
              <a:rPr lang="en-US" dirty="0"/>
              <a:t>Household Debt as a Share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of </a:t>
            </a:r>
            <a:r>
              <a:rPr lang="en-US" dirty="0"/>
              <a:t>After-Tax Income, </a:t>
            </a:r>
            <a:r>
              <a:rPr lang="en-US" dirty="0" smtClean="0"/>
              <a:t>1960-2015</a:t>
            </a:r>
            <a:endParaRPr lang="en-US" dirty="0"/>
          </a:p>
        </p:txBody>
      </p:sp>
      <p:sp>
        <p:nvSpPr>
          <p:cNvPr id="61" name="Text Box 10"/>
          <p:cNvSpPr txBox="1">
            <a:spLocks noChangeArrowheads="1"/>
          </p:cNvSpPr>
          <p:nvPr/>
        </p:nvSpPr>
        <p:spPr bwMode="auto">
          <a:xfrm>
            <a:off x="225468" y="1228366"/>
            <a:ext cx="8616336" cy="1954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115888" indent="-115888"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en-US" sz="2200" dirty="0">
                <a:latin typeface="+mj-lt"/>
                <a:cs typeface="Times New Roman" pitchFamily="18" charset="0"/>
              </a:rPr>
              <a:t>The household debt to income ratio of Americans </a:t>
            </a:r>
            <a:r>
              <a:rPr lang="en-US" sz="2200" dirty="0" smtClean="0">
                <a:latin typeface="+mj-lt"/>
                <a:cs typeface="Times New Roman" pitchFamily="18" charset="0"/>
              </a:rPr>
              <a:t>has </a:t>
            </a:r>
            <a:r>
              <a:rPr lang="en-US" sz="2200" dirty="0">
                <a:latin typeface="+mj-lt"/>
                <a:cs typeface="Times New Roman" pitchFamily="18" charset="0"/>
              </a:rPr>
              <a:t>increased steadily since the mid-1980s.</a:t>
            </a:r>
          </a:p>
          <a:p>
            <a:pPr marL="115888" indent="-115888"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en-US" sz="2200" dirty="0">
                <a:latin typeface="+mj-lt"/>
                <a:cs typeface="Times New Roman" pitchFamily="18" charset="0"/>
              </a:rPr>
              <a:t>The debt to disposable income ratio of households soared to 130% in 2007, approximately twice the level of the 1960s </a:t>
            </a:r>
            <a:r>
              <a:rPr lang="en-US" sz="2200" dirty="0" smtClean="0">
                <a:latin typeface="+mj-lt"/>
                <a:cs typeface="Times New Roman" pitchFamily="18" charset="0"/>
              </a:rPr>
              <a:t>and </a:t>
            </a:r>
            <a:r>
              <a:rPr lang="en-US" sz="2200" dirty="0">
                <a:latin typeface="+mj-lt"/>
                <a:cs typeface="Times New Roman" pitchFamily="18" charset="0"/>
              </a:rPr>
              <a:t>1970s</a:t>
            </a:r>
            <a:r>
              <a:rPr lang="en-US" sz="2200" dirty="0" smtClean="0">
                <a:latin typeface="+mj-lt"/>
                <a:cs typeface="Times New Roman" pitchFamily="18" charset="0"/>
              </a:rPr>
              <a:t>.</a:t>
            </a:r>
          </a:p>
          <a:p>
            <a:pPr marL="115888" indent="-115888"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en-US" sz="2200" dirty="0" smtClean="0">
                <a:latin typeface="+mj-lt"/>
                <a:cs typeface="Times New Roman" pitchFamily="18" charset="0"/>
              </a:rPr>
              <a:t>During the years following the Great Recession, household debt declined</a:t>
            </a:r>
            <a:endParaRPr lang="en-US" sz="2200" dirty="0">
              <a:latin typeface="+mj-lt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8" t="3196" r="1667" b="-1"/>
          <a:stretch/>
        </p:blipFill>
        <p:spPr>
          <a:xfrm>
            <a:off x="2062562" y="3384955"/>
            <a:ext cx="6952287" cy="3200400"/>
          </a:xfrm>
          <a:prstGeom prst="roundRect">
            <a:avLst>
              <a:gd name="adj" fmla="val 4945"/>
            </a:avLst>
          </a:prstGeom>
          <a:ln>
            <a:solidFill>
              <a:schemeClr val="tx1"/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2140065" y="6357603"/>
            <a:ext cx="21499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Source: http://</a:t>
            </a:r>
            <a:r>
              <a:rPr lang="en-US" sz="1000" dirty="0" err="1" smtClean="0"/>
              <a:t>www.economagic.com</a:t>
            </a:r>
            <a:endParaRPr lang="en-US" sz="1000" dirty="0"/>
          </a:p>
        </p:txBody>
      </p:sp>
      <p:sp>
        <p:nvSpPr>
          <p:cNvPr id="8" name="TextBox 7"/>
          <p:cNvSpPr txBox="1"/>
          <p:nvPr/>
        </p:nvSpPr>
        <p:spPr>
          <a:xfrm>
            <a:off x="3215039" y="3366486"/>
            <a:ext cx="50940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Household Debt as a Share of After-Tax Income: 1960-2015</a:t>
            </a:r>
            <a:endParaRPr lang="en-US" sz="1600" dirty="0"/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340549" y="3070981"/>
            <a:ext cx="1837094" cy="1006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2200" dirty="0" smtClean="0">
                <a:latin typeface="+mj-lt"/>
                <a:cs typeface="Times New Roman" pitchFamily="18" charset="0"/>
              </a:rPr>
              <a:t>as a share of after-tax income.</a:t>
            </a:r>
            <a:endParaRPr lang="en-US" sz="2200" dirty="0"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6689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569" y="34051"/>
            <a:ext cx="8904855" cy="1046130"/>
          </a:xfrm>
        </p:spPr>
        <p:txBody>
          <a:bodyPr/>
          <a:lstStyle/>
          <a:p>
            <a:pPr>
              <a:lnSpc>
                <a:spcPts val="3500"/>
              </a:lnSpc>
            </a:pPr>
            <a:r>
              <a:rPr lang="en-US" dirty="0"/>
              <a:t>Household Debt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and </a:t>
            </a:r>
            <a:r>
              <a:rPr lang="en-US" dirty="0"/>
              <a:t>the 2008-2009 Recession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675" y="1111912"/>
            <a:ext cx="8941332" cy="4296333"/>
          </a:xfrm>
        </p:spPr>
        <p:txBody>
          <a:bodyPr/>
          <a:lstStyle/>
          <a:p>
            <a:pPr marL="231775" indent="-231775"/>
            <a:r>
              <a:rPr lang="en-US" sz="2700" dirty="0">
                <a:solidFill>
                  <a:srgbClr val="32302A"/>
                </a:solidFill>
              </a:rPr>
              <a:t>The historically high level of debt meant households were </a:t>
            </a:r>
            <a:r>
              <a:rPr lang="en-US" sz="2700" dirty="0" smtClean="0">
                <a:solidFill>
                  <a:srgbClr val="32302A"/>
                </a:solidFill>
              </a:rPr>
              <a:t/>
            </a:r>
            <a:br>
              <a:rPr lang="en-US" sz="2700" dirty="0" smtClean="0">
                <a:solidFill>
                  <a:srgbClr val="32302A"/>
                </a:solidFill>
              </a:rPr>
            </a:br>
            <a:r>
              <a:rPr lang="en-US" sz="2700" dirty="0" smtClean="0">
                <a:solidFill>
                  <a:srgbClr val="32302A"/>
                </a:solidFill>
              </a:rPr>
              <a:t>in a </a:t>
            </a:r>
            <a:r>
              <a:rPr lang="en-US" sz="2700" dirty="0">
                <a:solidFill>
                  <a:srgbClr val="32302A"/>
                </a:solidFill>
              </a:rPr>
              <a:t>weak position to deal with the recession of 2008-2009.</a:t>
            </a:r>
          </a:p>
          <a:p>
            <a:pPr marL="231775" indent="-231775"/>
            <a:r>
              <a:rPr lang="en-US" sz="2700" dirty="0">
                <a:solidFill>
                  <a:srgbClr val="32302A"/>
                </a:solidFill>
              </a:rPr>
              <a:t>As a result of the their high debt/income ratio, households </a:t>
            </a:r>
            <a:r>
              <a:rPr lang="en-US" sz="2700" dirty="0" smtClean="0">
                <a:solidFill>
                  <a:srgbClr val="32302A"/>
                </a:solidFill>
              </a:rPr>
              <a:t/>
            </a:r>
            <a:br>
              <a:rPr lang="en-US" sz="2700" dirty="0" smtClean="0">
                <a:solidFill>
                  <a:srgbClr val="32302A"/>
                </a:solidFill>
              </a:rPr>
            </a:br>
            <a:r>
              <a:rPr lang="en-US" sz="2700" dirty="0" smtClean="0">
                <a:solidFill>
                  <a:srgbClr val="32302A"/>
                </a:solidFill>
              </a:rPr>
              <a:t>were </a:t>
            </a:r>
            <a:r>
              <a:rPr lang="en-US" sz="2700" dirty="0">
                <a:solidFill>
                  <a:srgbClr val="32302A"/>
                </a:solidFill>
              </a:rPr>
              <a:t>reluctant to spend additional income.  </a:t>
            </a:r>
          </a:p>
          <a:p>
            <a:pPr marL="231775" indent="-231775"/>
            <a:r>
              <a:rPr lang="en-US" sz="2700" dirty="0" smtClean="0">
                <a:solidFill>
                  <a:srgbClr val="32302A"/>
                </a:solidFill>
              </a:rPr>
              <a:t>Thus, </a:t>
            </a:r>
            <a:r>
              <a:rPr lang="en-US" sz="2700" dirty="0">
                <a:solidFill>
                  <a:srgbClr val="32302A"/>
                </a:solidFill>
              </a:rPr>
              <a:t>the Keynesian tax rebates and federal spending increases of the Bush and Obama administrations were </a:t>
            </a:r>
            <a:r>
              <a:rPr lang="en-US" sz="2700" dirty="0" smtClean="0">
                <a:solidFill>
                  <a:srgbClr val="32302A"/>
                </a:solidFill>
              </a:rPr>
              <a:t>largely ineffective</a:t>
            </a:r>
            <a:r>
              <a:rPr lang="en-US" sz="2700" dirty="0">
                <a:solidFill>
                  <a:srgbClr val="32302A"/>
                </a:solidFill>
              </a:rPr>
              <a:t>.</a:t>
            </a:r>
          </a:p>
          <a:p>
            <a:pPr marL="231775" indent="-231775"/>
            <a:r>
              <a:rPr lang="en-US" sz="2700" dirty="0">
                <a:solidFill>
                  <a:srgbClr val="32302A"/>
                </a:solidFill>
              </a:rPr>
              <a:t>Even with budget deficits of 10% of GDP, output was sluggish and unemployment remained high in </a:t>
            </a:r>
            <a:r>
              <a:rPr lang="en-US" sz="2700" dirty="0" smtClean="0">
                <a:solidFill>
                  <a:srgbClr val="32302A"/>
                </a:solidFill>
              </a:rPr>
              <a:t>2009-2012.</a:t>
            </a:r>
            <a:endParaRPr lang="en-US" sz="2700" dirty="0">
              <a:solidFill>
                <a:srgbClr val="32302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9679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9569" y="366133"/>
            <a:ext cx="8904855" cy="657667"/>
          </a:xfrm>
        </p:spPr>
        <p:txBody>
          <a:bodyPr/>
          <a:lstStyle/>
          <a:p>
            <a:r>
              <a:rPr lang="en-US" dirty="0"/>
              <a:t>Questions for Thought:</a:t>
            </a:r>
            <a:br>
              <a:rPr lang="en-US" dirty="0"/>
            </a:b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40675" y="1110728"/>
            <a:ext cx="8820445" cy="5198429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en-US" dirty="0" smtClean="0">
                <a:solidFill>
                  <a:srgbClr val="32302A"/>
                </a:solidFill>
              </a:rPr>
              <a:t>Why </a:t>
            </a:r>
            <a:r>
              <a:rPr lang="en-US" dirty="0">
                <a:solidFill>
                  <a:srgbClr val="32302A"/>
                </a:solidFill>
              </a:rPr>
              <a:t>is the proper timing of changes in fiscal policy so important? </a:t>
            </a:r>
            <a:r>
              <a:rPr lang="en-US" dirty="0" smtClean="0">
                <a:solidFill>
                  <a:srgbClr val="32302A"/>
                </a:solidFill>
              </a:rPr>
              <a:t>Why </a:t>
            </a:r>
            <a:r>
              <a:rPr lang="en-US" dirty="0">
                <a:solidFill>
                  <a:srgbClr val="32302A"/>
                </a:solidFill>
              </a:rPr>
              <a:t>is it difficult to achieve? </a:t>
            </a:r>
            <a:endParaRPr lang="en-US" dirty="0" smtClean="0">
              <a:solidFill>
                <a:srgbClr val="32302A"/>
              </a:solidFill>
            </a:endParaRPr>
          </a:p>
          <a:p>
            <a:pPr marL="457200" indent="-457200">
              <a:buAutoNum type="arabicPeriod"/>
            </a:pPr>
            <a:r>
              <a:rPr lang="en-US" dirty="0" smtClean="0">
                <a:solidFill>
                  <a:srgbClr val="32302A"/>
                </a:solidFill>
              </a:rPr>
              <a:t>Automatic </a:t>
            </a:r>
            <a:r>
              <a:rPr lang="en-US" dirty="0">
                <a:solidFill>
                  <a:srgbClr val="32302A"/>
                </a:solidFill>
              </a:rPr>
              <a:t>stabilizers are government programs that tend </a:t>
            </a:r>
            <a:r>
              <a:rPr lang="en-US" dirty="0" smtClean="0">
                <a:solidFill>
                  <a:srgbClr val="32302A"/>
                </a:solidFill>
              </a:rPr>
              <a:t>to:</a:t>
            </a:r>
          </a:p>
          <a:p>
            <a:pPr marL="287338" indent="0">
              <a:buNone/>
            </a:pPr>
            <a:r>
              <a:rPr lang="en-US" dirty="0" smtClean="0">
                <a:solidFill>
                  <a:srgbClr val="32302A"/>
                </a:solidFill>
              </a:rPr>
              <a:t>  (a) bring </a:t>
            </a:r>
            <a:r>
              <a:rPr lang="en-US" dirty="0">
                <a:solidFill>
                  <a:srgbClr val="32302A"/>
                </a:solidFill>
              </a:rPr>
              <a:t>expenditures and revenues </a:t>
            </a:r>
            <a:r>
              <a:rPr lang="en-US" dirty="0" smtClean="0">
                <a:solidFill>
                  <a:srgbClr val="32302A"/>
                </a:solidFill>
              </a:rPr>
              <a:t>automatically into </a:t>
            </a:r>
            <a:br>
              <a:rPr lang="en-US" dirty="0" smtClean="0">
                <a:solidFill>
                  <a:srgbClr val="32302A"/>
                </a:solidFill>
              </a:rPr>
            </a:br>
            <a:r>
              <a:rPr lang="en-US" dirty="0" smtClean="0">
                <a:solidFill>
                  <a:srgbClr val="32302A"/>
                </a:solidFill>
              </a:rPr>
              <a:t>        balance without </a:t>
            </a:r>
            <a:r>
              <a:rPr lang="en-US" dirty="0">
                <a:solidFill>
                  <a:srgbClr val="32302A"/>
                </a:solidFill>
              </a:rPr>
              <a:t>legislative action</a:t>
            </a:r>
            <a:r>
              <a:rPr lang="en-US" dirty="0" smtClean="0">
                <a:solidFill>
                  <a:srgbClr val="32302A"/>
                </a:solidFill>
              </a:rPr>
              <a:t>.</a:t>
            </a:r>
          </a:p>
          <a:p>
            <a:pPr marL="287338" indent="0">
              <a:buNone/>
            </a:pPr>
            <a:r>
              <a:rPr lang="en-US" dirty="0" smtClean="0">
                <a:solidFill>
                  <a:srgbClr val="32302A"/>
                </a:solidFill>
              </a:rPr>
              <a:t>  (b) shift </a:t>
            </a:r>
            <a:r>
              <a:rPr lang="en-US" dirty="0">
                <a:solidFill>
                  <a:srgbClr val="32302A"/>
                </a:solidFill>
              </a:rPr>
              <a:t>the budget toward a deficit when </a:t>
            </a:r>
            <a:r>
              <a:rPr lang="en-US" dirty="0" smtClean="0">
                <a:solidFill>
                  <a:srgbClr val="32302A"/>
                </a:solidFill>
              </a:rPr>
              <a:t>the economy </a:t>
            </a:r>
            <a:br>
              <a:rPr lang="en-US" dirty="0" smtClean="0">
                <a:solidFill>
                  <a:srgbClr val="32302A"/>
                </a:solidFill>
              </a:rPr>
            </a:br>
            <a:r>
              <a:rPr lang="en-US" dirty="0" smtClean="0">
                <a:solidFill>
                  <a:srgbClr val="32302A"/>
                </a:solidFill>
              </a:rPr>
              <a:t>        slows but </a:t>
            </a:r>
            <a:r>
              <a:rPr lang="en-US" dirty="0">
                <a:solidFill>
                  <a:srgbClr val="32302A"/>
                </a:solidFill>
              </a:rPr>
              <a:t>shift it towards a </a:t>
            </a:r>
            <a:r>
              <a:rPr lang="en-US" dirty="0" smtClean="0">
                <a:solidFill>
                  <a:srgbClr val="32302A"/>
                </a:solidFill>
              </a:rPr>
              <a:t>surplus during </a:t>
            </a:r>
            <a:r>
              <a:rPr lang="en-US" dirty="0">
                <a:solidFill>
                  <a:srgbClr val="32302A"/>
                </a:solidFill>
              </a:rPr>
              <a:t>an </a:t>
            </a:r>
            <a:r>
              <a:rPr lang="en-US" dirty="0" smtClean="0">
                <a:solidFill>
                  <a:srgbClr val="32302A"/>
                </a:solidFill>
              </a:rPr>
              <a:t/>
            </a:r>
            <a:br>
              <a:rPr lang="en-US" dirty="0" smtClean="0">
                <a:solidFill>
                  <a:srgbClr val="32302A"/>
                </a:solidFill>
              </a:rPr>
            </a:br>
            <a:r>
              <a:rPr lang="en-US" dirty="0" smtClean="0">
                <a:solidFill>
                  <a:srgbClr val="32302A"/>
                </a:solidFill>
              </a:rPr>
              <a:t>        expansion.</a:t>
            </a:r>
          </a:p>
          <a:p>
            <a:pPr marL="287338" indent="0">
              <a:buNone/>
            </a:pPr>
            <a:r>
              <a:rPr lang="en-US" dirty="0" smtClean="0">
                <a:solidFill>
                  <a:srgbClr val="32302A"/>
                </a:solidFill>
              </a:rPr>
              <a:t>  (c) increase </a:t>
            </a:r>
            <a:r>
              <a:rPr lang="en-US" dirty="0">
                <a:solidFill>
                  <a:srgbClr val="32302A"/>
                </a:solidFill>
              </a:rPr>
              <a:t>tax collections automatically </a:t>
            </a:r>
            <a:r>
              <a:rPr lang="en-US" dirty="0" smtClean="0">
                <a:solidFill>
                  <a:srgbClr val="32302A"/>
                </a:solidFill>
              </a:rPr>
              <a:t>during a </a:t>
            </a:r>
            <a:br>
              <a:rPr lang="en-US" dirty="0" smtClean="0">
                <a:solidFill>
                  <a:srgbClr val="32302A"/>
                </a:solidFill>
              </a:rPr>
            </a:br>
            <a:r>
              <a:rPr lang="en-US" dirty="0" smtClean="0">
                <a:solidFill>
                  <a:srgbClr val="32302A"/>
                </a:solidFill>
              </a:rPr>
              <a:t>       recession.</a:t>
            </a:r>
            <a:endParaRPr lang="en-US" dirty="0">
              <a:solidFill>
                <a:srgbClr val="32302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127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569" y="34480"/>
            <a:ext cx="8904855" cy="715160"/>
          </a:xfrm>
        </p:spPr>
        <p:txBody>
          <a:bodyPr/>
          <a:lstStyle/>
          <a:p>
            <a:pPr>
              <a:lnSpc>
                <a:spcPts val="3500"/>
              </a:lnSpc>
            </a:pPr>
            <a:r>
              <a:rPr lang="en-US" dirty="0"/>
              <a:t>The Great Depression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and </a:t>
            </a:r>
            <a:r>
              <a:rPr lang="en-US" dirty="0"/>
              <a:t>Macroeconomics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675" y="1108466"/>
            <a:ext cx="8883750" cy="3557319"/>
          </a:xfrm>
        </p:spPr>
        <p:txBody>
          <a:bodyPr/>
          <a:lstStyle/>
          <a:p>
            <a:pPr marL="231775" indent="-231775"/>
            <a:r>
              <a:rPr lang="en-US" sz="2600" dirty="0">
                <a:solidFill>
                  <a:srgbClr val="32302A"/>
                </a:solidFill>
              </a:rPr>
              <a:t>The Great Depression exerted a huge impact </a:t>
            </a:r>
            <a:r>
              <a:rPr lang="en-US" sz="2600" dirty="0" smtClean="0">
                <a:solidFill>
                  <a:srgbClr val="32302A"/>
                </a:solidFill>
              </a:rPr>
              <a:t>on macroeconomics</a:t>
            </a:r>
            <a:r>
              <a:rPr lang="en-US" sz="2600" dirty="0">
                <a:solidFill>
                  <a:srgbClr val="32302A"/>
                </a:solidFill>
              </a:rPr>
              <a:t>.</a:t>
            </a:r>
          </a:p>
          <a:p>
            <a:pPr marL="231775" indent="-231775"/>
            <a:r>
              <a:rPr lang="en-US" sz="2600" dirty="0">
                <a:solidFill>
                  <a:srgbClr val="32302A"/>
                </a:solidFill>
              </a:rPr>
              <a:t>The national income accounts that we use to measure GDP were developed during this era.</a:t>
            </a:r>
          </a:p>
          <a:p>
            <a:pPr marL="231775" indent="-231775"/>
            <a:r>
              <a:rPr lang="en-US" sz="2600" dirty="0">
                <a:solidFill>
                  <a:srgbClr val="32302A"/>
                </a:solidFill>
              </a:rPr>
              <a:t>Several of the basic concepts of macroeconomics and much </a:t>
            </a:r>
            <a:r>
              <a:rPr lang="en-US" sz="2600" dirty="0" smtClean="0">
                <a:solidFill>
                  <a:srgbClr val="32302A"/>
                </a:solidFill>
              </a:rPr>
              <a:t/>
            </a:r>
            <a:br>
              <a:rPr lang="en-US" sz="2600" dirty="0" smtClean="0">
                <a:solidFill>
                  <a:srgbClr val="32302A"/>
                </a:solidFill>
              </a:rPr>
            </a:br>
            <a:r>
              <a:rPr lang="en-US" sz="2600" dirty="0" smtClean="0">
                <a:solidFill>
                  <a:srgbClr val="32302A"/>
                </a:solidFill>
              </a:rPr>
              <a:t>of </a:t>
            </a:r>
            <a:r>
              <a:rPr lang="en-US" sz="2600" dirty="0">
                <a:solidFill>
                  <a:srgbClr val="32302A"/>
                </a:solidFill>
              </a:rPr>
              <a:t>the terminology were initially introduced during the 1930s.</a:t>
            </a:r>
          </a:p>
          <a:p>
            <a:pPr marL="231775" indent="-231775"/>
            <a:r>
              <a:rPr lang="en-US" sz="2600" b="1" i="1" dirty="0">
                <a:solidFill>
                  <a:srgbClr val="32302A"/>
                </a:solidFill>
              </a:rPr>
              <a:t>Keynesian economics</a:t>
            </a:r>
            <a:r>
              <a:rPr lang="en-US" sz="2600" dirty="0">
                <a:solidFill>
                  <a:srgbClr val="32302A"/>
                </a:solidFill>
              </a:rPr>
              <a:t> was also an outgrowth of the Great Depression.</a:t>
            </a:r>
          </a:p>
        </p:txBody>
      </p:sp>
    </p:spTree>
    <p:extLst>
      <p:ext uri="{BB962C8B-B14F-4D97-AF65-F5344CB8AC3E}">
        <p14:creationId xmlns:p14="http://schemas.microsoft.com/office/powerpoint/2010/main" val="3512281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9569" y="366133"/>
            <a:ext cx="8904855" cy="657667"/>
          </a:xfrm>
        </p:spPr>
        <p:txBody>
          <a:bodyPr/>
          <a:lstStyle/>
          <a:p>
            <a:r>
              <a:rPr lang="en-US" dirty="0"/>
              <a:t>Questions for Thought:</a:t>
            </a:r>
            <a:br>
              <a:rPr lang="en-US" dirty="0"/>
            </a:b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40675" y="1110728"/>
            <a:ext cx="8820445" cy="4692983"/>
          </a:xfrm>
        </p:spPr>
        <p:txBody>
          <a:bodyPr/>
          <a:lstStyle/>
          <a:p>
            <a:pPr marL="403225" indent="-403225">
              <a:buNone/>
            </a:pPr>
            <a:r>
              <a:rPr lang="en-US" dirty="0" smtClean="0">
                <a:solidFill>
                  <a:srgbClr val="32302A"/>
                </a:solidFill>
              </a:rPr>
              <a:t>3.  When </a:t>
            </a:r>
            <a:r>
              <a:rPr lang="en-US" dirty="0">
                <a:solidFill>
                  <a:srgbClr val="32302A"/>
                </a:solidFill>
              </a:rPr>
              <a:t>households are heavily indebted, what are they likely to do with an unexpected increase in income such as a tax rebate? </a:t>
            </a:r>
            <a:r>
              <a:rPr lang="en-US" dirty="0" smtClean="0">
                <a:solidFill>
                  <a:srgbClr val="32302A"/>
                </a:solidFill>
              </a:rPr>
              <a:t>How </a:t>
            </a:r>
            <a:r>
              <a:rPr lang="en-US" dirty="0">
                <a:solidFill>
                  <a:srgbClr val="32302A"/>
                </a:solidFill>
              </a:rPr>
              <a:t>will this impact the effectiveness of expansionary fiscal </a:t>
            </a:r>
            <a:r>
              <a:rPr lang="en-US" dirty="0" smtClean="0">
                <a:solidFill>
                  <a:srgbClr val="32302A"/>
                </a:solidFill>
              </a:rPr>
              <a:t>policy?</a:t>
            </a:r>
            <a:endParaRPr lang="en-US" dirty="0">
              <a:solidFill>
                <a:srgbClr val="32302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4171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type="body" idx="1"/>
          </p:nvPr>
        </p:nvSpPr>
        <p:spPr>
          <a:xfrm>
            <a:off x="2378995" y="2082808"/>
            <a:ext cx="4083798" cy="2151897"/>
          </a:xfrm>
        </p:spPr>
        <p:txBody>
          <a:bodyPr/>
          <a:lstStyle/>
          <a:p>
            <a:pPr marL="511175" indent="-511175" algn="ctr">
              <a:lnSpc>
                <a:spcPct val="80000"/>
              </a:lnSpc>
              <a:buClr>
                <a:schemeClr val="hlink"/>
              </a:buClr>
              <a:buNone/>
            </a:pPr>
            <a:r>
              <a:rPr lang="en-US" sz="6600" b="1" i="1" dirty="0" smtClean="0">
                <a:solidFill>
                  <a:srgbClr val="32302A"/>
                </a:solidFill>
                <a:latin typeface="+mj-lt"/>
                <a:cs typeface="Times New Roman" pitchFamily="18" charset="0"/>
              </a:rPr>
              <a:t>End of</a:t>
            </a:r>
          </a:p>
          <a:p>
            <a:pPr marL="511175" indent="-511175" algn="ctr">
              <a:lnSpc>
                <a:spcPct val="80000"/>
              </a:lnSpc>
              <a:buClr>
                <a:schemeClr val="hlink"/>
              </a:buClr>
              <a:buNone/>
            </a:pPr>
            <a:r>
              <a:rPr lang="en-US" sz="6600" b="1" i="1" dirty="0" smtClean="0">
                <a:solidFill>
                  <a:srgbClr val="32302A"/>
                </a:solidFill>
                <a:latin typeface="+mj-lt"/>
                <a:cs typeface="Times New Roman" pitchFamily="18" charset="0"/>
              </a:rPr>
              <a:t>Chapter 11</a:t>
            </a:r>
            <a:endParaRPr lang="en-US" sz="6600" b="1" i="1" dirty="0">
              <a:solidFill>
                <a:srgbClr val="32302A"/>
              </a:solidFill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6335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569" y="34480"/>
            <a:ext cx="8904855" cy="1216056"/>
          </a:xfrm>
        </p:spPr>
        <p:txBody>
          <a:bodyPr/>
          <a:lstStyle/>
          <a:p>
            <a:pPr>
              <a:lnSpc>
                <a:spcPts val="3500"/>
              </a:lnSpc>
            </a:pPr>
            <a:r>
              <a:rPr lang="en-US" dirty="0">
                <a:ea typeface="ＭＳ Ｐゴシック" pitchFamily="-107" charset="-128"/>
                <a:cs typeface="ＭＳ Ｐゴシック" pitchFamily="-107" charset="-128"/>
              </a:rPr>
              <a:t>Keynesian Economics: </a:t>
            </a:r>
            <a:r>
              <a:rPr lang="en-US" dirty="0" smtClean="0">
                <a:ea typeface="ＭＳ Ｐゴシック" pitchFamily="-107" charset="-128"/>
                <a:cs typeface="ＭＳ Ｐゴシック" pitchFamily="-107" charset="-128"/>
              </a:rPr>
              <a:t/>
            </a:r>
            <a:br>
              <a:rPr lang="en-US" dirty="0" smtClean="0">
                <a:ea typeface="ＭＳ Ｐゴシック" pitchFamily="-107" charset="-128"/>
                <a:cs typeface="ＭＳ Ｐゴシック" pitchFamily="-107" charset="-128"/>
              </a:rPr>
            </a:br>
            <a:r>
              <a:rPr lang="en-US" dirty="0" smtClean="0">
                <a:ea typeface="ＭＳ Ｐゴシック" pitchFamily="-107" charset="-128"/>
                <a:cs typeface="ＭＳ Ｐゴシック" pitchFamily="-107" charset="-128"/>
              </a:rPr>
              <a:t>A </a:t>
            </a:r>
            <a:r>
              <a:rPr lang="en-US" dirty="0">
                <a:ea typeface="ＭＳ Ｐゴシック" pitchFamily="-107" charset="-128"/>
                <a:cs typeface="ＭＳ Ｐゴシック" pitchFamily="-107" charset="-128"/>
              </a:rPr>
              <a:t>Historical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675" y="1108466"/>
            <a:ext cx="8883750" cy="4077309"/>
          </a:xfrm>
        </p:spPr>
        <p:txBody>
          <a:bodyPr/>
          <a:lstStyle/>
          <a:p>
            <a:pPr marL="231775" indent="-231775"/>
            <a:r>
              <a:rPr lang="en-US" dirty="0">
                <a:solidFill>
                  <a:srgbClr val="32302A"/>
                </a:solidFill>
              </a:rPr>
              <a:t>John Maynard Keynes was </a:t>
            </a:r>
            <a:r>
              <a:rPr lang="en-US" dirty="0" smtClean="0">
                <a:solidFill>
                  <a:srgbClr val="32302A"/>
                </a:solidFill>
              </a:rPr>
              <a:t>the </a:t>
            </a:r>
            <a:r>
              <a:rPr lang="en-US" dirty="0">
                <a:solidFill>
                  <a:srgbClr val="32302A"/>
                </a:solidFill>
              </a:rPr>
              <a:t>most influential economist of the 20th </a:t>
            </a:r>
            <a:r>
              <a:rPr lang="en-US" dirty="0" smtClean="0">
                <a:solidFill>
                  <a:srgbClr val="32302A"/>
                </a:solidFill>
              </a:rPr>
              <a:t>Century. His analysis of the Great Depression altered the views of the economics profession. He even foresaw the impact of his work, see quote above.</a:t>
            </a:r>
            <a:endParaRPr lang="en-US" dirty="0">
              <a:solidFill>
                <a:srgbClr val="32302A"/>
              </a:solidFill>
            </a:endParaRPr>
          </a:p>
          <a:p>
            <a:pPr marL="231775" indent="-231775"/>
            <a:r>
              <a:rPr lang="en-US" dirty="0">
                <a:solidFill>
                  <a:srgbClr val="32302A"/>
                </a:solidFill>
              </a:rPr>
              <a:t>Keynes developed a theory that provided both an explanation for the prolonged unemployment of the 1930s and a recipe for how to generate a recovery.</a:t>
            </a:r>
          </a:p>
          <a:p>
            <a:pPr marL="231775" indent="-231775"/>
            <a:r>
              <a:rPr lang="en-US" dirty="0">
                <a:solidFill>
                  <a:srgbClr val="32302A"/>
                </a:solidFill>
              </a:rPr>
              <a:t>Keynesian analysis indicated that fiscal policy could be used to maintain a high level of output and employment.</a:t>
            </a:r>
          </a:p>
        </p:txBody>
      </p:sp>
    </p:spTree>
    <p:extLst>
      <p:ext uri="{BB962C8B-B14F-4D97-AF65-F5344CB8AC3E}">
        <p14:creationId xmlns:p14="http://schemas.microsoft.com/office/powerpoint/2010/main" val="49100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569" y="34480"/>
            <a:ext cx="8904855" cy="1216056"/>
          </a:xfrm>
        </p:spPr>
        <p:txBody>
          <a:bodyPr/>
          <a:lstStyle/>
          <a:p>
            <a:pPr>
              <a:lnSpc>
                <a:spcPts val="3500"/>
              </a:lnSpc>
            </a:pPr>
            <a:r>
              <a:rPr lang="en-US" dirty="0">
                <a:ea typeface="ＭＳ Ｐゴシック" pitchFamily="-107" charset="-128"/>
                <a:cs typeface="ＭＳ Ｐゴシック" pitchFamily="-107" charset="-128"/>
              </a:rPr>
              <a:t>Keynesian Economics: </a:t>
            </a:r>
            <a:r>
              <a:rPr lang="en-US" dirty="0" smtClean="0">
                <a:ea typeface="ＭＳ Ｐゴシック" pitchFamily="-107" charset="-128"/>
                <a:cs typeface="ＭＳ Ｐゴシック" pitchFamily="-107" charset="-128"/>
              </a:rPr>
              <a:t/>
            </a:r>
            <a:br>
              <a:rPr lang="en-US" dirty="0" smtClean="0">
                <a:ea typeface="ＭＳ Ｐゴシック" pitchFamily="-107" charset="-128"/>
                <a:cs typeface="ＭＳ Ｐゴシック" pitchFamily="-107" charset="-128"/>
              </a:rPr>
            </a:br>
            <a:r>
              <a:rPr lang="en-US" dirty="0" smtClean="0">
                <a:ea typeface="ＭＳ Ｐゴシック" pitchFamily="-107" charset="-128"/>
                <a:cs typeface="ＭＳ Ｐゴシック" pitchFamily="-107" charset="-128"/>
              </a:rPr>
              <a:t>A </a:t>
            </a:r>
            <a:r>
              <a:rPr lang="en-US" dirty="0">
                <a:ea typeface="ＭＳ Ｐゴシック" pitchFamily="-107" charset="-128"/>
                <a:cs typeface="ＭＳ Ｐゴシック" pitchFamily="-107" charset="-128"/>
              </a:rPr>
              <a:t>Historical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675" y="1116282"/>
            <a:ext cx="8883750" cy="3416666"/>
          </a:xfrm>
        </p:spPr>
        <p:txBody>
          <a:bodyPr/>
          <a:lstStyle/>
          <a:p>
            <a:pPr marL="231775" indent="-231775"/>
            <a:r>
              <a:rPr lang="en-US" dirty="0">
                <a:solidFill>
                  <a:srgbClr val="32302A"/>
                </a:solidFill>
              </a:rPr>
              <a:t>The Keynesian view dominated macroeconomics for the </a:t>
            </a:r>
            <a:r>
              <a:rPr lang="en-US" dirty="0" smtClean="0">
                <a:solidFill>
                  <a:srgbClr val="32302A"/>
                </a:solidFill>
              </a:rPr>
              <a:t/>
            </a:r>
            <a:br>
              <a:rPr lang="en-US" dirty="0" smtClean="0">
                <a:solidFill>
                  <a:srgbClr val="32302A"/>
                </a:solidFill>
              </a:rPr>
            </a:br>
            <a:r>
              <a:rPr lang="en-US" dirty="0" smtClean="0">
                <a:solidFill>
                  <a:srgbClr val="32302A"/>
                </a:solidFill>
              </a:rPr>
              <a:t>3 </a:t>
            </a:r>
            <a:r>
              <a:rPr lang="en-US" dirty="0">
                <a:solidFill>
                  <a:srgbClr val="32302A"/>
                </a:solidFill>
              </a:rPr>
              <a:t>decades following WWII.</a:t>
            </a:r>
          </a:p>
          <a:p>
            <a:pPr marL="231775" indent="-231775"/>
            <a:r>
              <a:rPr lang="en-US" dirty="0">
                <a:solidFill>
                  <a:srgbClr val="32302A"/>
                </a:solidFill>
              </a:rPr>
              <a:t>Keynesian economics began to wane during the 1970s because it was unable to explain the simultaneous occurrence of high unemployment and inflation.</a:t>
            </a:r>
          </a:p>
          <a:p>
            <a:pPr marL="231775" indent="-231775"/>
            <a:r>
              <a:rPr lang="en-US" dirty="0">
                <a:solidFill>
                  <a:srgbClr val="32302A"/>
                </a:solidFill>
              </a:rPr>
              <a:t>But, the severe recession of 2008-2009 generated renewed interest in Keynesian analysis.</a:t>
            </a:r>
          </a:p>
        </p:txBody>
      </p:sp>
    </p:spTree>
    <p:extLst>
      <p:ext uri="{BB962C8B-B14F-4D97-AF65-F5344CB8AC3E}">
        <p14:creationId xmlns:p14="http://schemas.microsoft.com/office/powerpoint/2010/main" val="496910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569" y="34480"/>
            <a:ext cx="8904855" cy="1216056"/>
          </a:xfrm>
        </p:spPr>
        <p:txBody>
          <a:bodyPr/>
          <a:lstStyle/>
          <a:p>
            <a:pPr>
              <a:lnSpc>
                <a:spcPts val="3500"/>
              </a:lnSpc>
            </a:pPr>
            <a:r>
              <a:rPr lang="en-US" dirty="0">
                <a:ea typeface="ＭＳ Ｐゴシック" pitchFamily="-107" charset="-128"/>
                <a:cs typeface="ＭＳ Ｐゴシック" pitchFamily="-107" charset="-128"/>
              </a:rPr>
              <a:t>Game Plan for </a:t>
            </a:r>
            <a:r>
              <a:rPr lang="en-US" dirty="0" smtClean="0">
                <a:ea typeface="ＭＳ Ｐゴシック" pitchFamily="-107" charset="-128"/>
                <a:cs typeface="ＭＳ Ｐゴシック" pitchFamily="-107" charset="-128"/>
              </a:rPr>
              <a:t/>
            </a:r>
            <a:br>
              <a:rPr lang="en-US" dirty="0" smtClean="0">
                <a:ea typeface="ＭＳ Ｐゴシック" pitchFamily="-107" charset="-128"/>
                <a:cs typeface="ＭＳ Ｐゴシック" pitchFamily="-107" charset="-128"/>
              </a:rPr>
            </a:br>
            <a:r>
              <a:rPr lang="en-US" dirty="0" smtClean="0">
                <a:ea typeface="ＭＳ Ｐゴシック" pitchFamily="-107" charset="-128"/>
                <a:cs typeface="ＭＳ Ｐゴシック" pitchFamily="-107" charset="-128"/>
              </a:rPr>
              <a:t>Analysis </a:t>
            </a:r>
            <a:r>
              <a:rPr lang="en-US" dirty="0">
                <a:ea typeface="ＭＳ Ｐゴシック" pitchFamily="-107" charset="-128"/>
                <a:cs typeface="ＭＳ Ｐゴシック" pitchFamily="-107" charset="-128"/>
              </a:rPr>
              <a:t>of Fiscal Policy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675" y="1116282"/>
            <a:ext cx="8883750" cy="3799596"/>
          </a:xfrm>
        </p:spPr>
        <p:txBody>
          <a:bodyPr/>
          <a:lstStyle/>
          <a:p>
            <a:pPr marL="231775" indent="-231775"/>
            <a:r>
              <a:rPr lang="en-US" dirty="0">
                <a:solidFill>
                  <a:srgbClr val="32302A"/>
                </a:solidFill>
              </a:rPr>
              <a:t>This chapter will present the Keynesian view of fiscal policy and consider how it has evolved through time.</a:t>
            </a:r>
          </a:p>
          <a:p>
            <a:pPr marL="231775" indent="-231775"/>
            <a:r>
              <a:rPr lang="en-US" dirty="0">
                <a:solidFill>
                  <a:srgbClr val="32302A"/>
                </a:solidFill>
              </a:rPr>
              <a:t>The next chapter will focus on alternative theories and consider incentive effects that are largely ignored within the Keynesian framework.</a:t>
            </a:r>
          </a:p>
          <a:p>
            <a:pPr marL="231775" indent="-231775"/>
            <a:r>
              <a:rPr lang="en-US" dirty="0">
                <a:solidFill>
                  <a:srgbClr val="32302A"/>
                </a:solidFill>
              </a:rPr>
              <a:t>Taken together, these two chapters provide a balanced presentation of current views on the potential and limitations of fiscal policy as a stabilization tool.</a:t>
            </a:r>
          </a:p>
        </p:txBody>
      </p:sp>
    </p:spTree>
    <p:extLst>
      <p:ext uri="{BB962C8B-B14F-4D97-AF65-F5344CB8AC3E}">
        <p14:creationId xmlns:p14="http://schemas.microsoft.com/office/powerpoint/2010/main" val="2695662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53293" y="461108"/>
            <a:ext cx="8229600" cy="118467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5042" y="706764"/>
            <a:ext cx="7772400" cy="742188"/>
          </a:xfrm>
        </p:spPr>
        <p:txBody>
          <a:bodyPr anchor="ctr"/>
          <a:lstStyle/>
          <a:p>
            <a:pPr>
              <a:lnSpc>
                <a:spcPts val="4000"/>
              </a:lnSpc>
            </a:pPr>
            <a:r>
              <a:rPr lang="en-US" dirty="0"/>
              <a:t>The Great Depression </a:t>
            </a:r>
            <a:r>
              <a:rPr lang="en-US" dirty="0" smtClean="0"/>
              <a:t>and </a:t>
            </a:r>
            <a:r>
              <a:rPr lang="en-US" dirty="0"/>
              <a:t>the Macro-adjustment Process</a:t>
            </a:r>
          </a:p>
        </p:txBody>
      </p:sp>
    </p:spTree>
    <p:extLst>
      <p:ext uri="{BB962C8B-B14F-4D97-AF65-F5344CB8AC3E}">
        <p14:creationId xmlns:p14="http://schemas.microsoft.com/office/powerpoint/2010/main" val="446299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569" y="35172"/>
            <a:ext cx="8904855" cy="1255363"/>
          </a:xfrm>
        </p:spPr>
        <p:txBody>
          <a:bodyPr/>
          <a:lstStyle/>
          <a:p>
            <a:pPr>
              <a:lnSpc>
                <a:spcPts val="3500"/>
              </a:lnSpc>
            </a:pPr>
            <a:r>
              <a:rPr lang="en-US" dirty="0"/>
              <a:t>The Great Depression and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the </a:t>
            </a:r>
            <a:r>
              <a:rPr lang="en-US" dirty="0"/>
              <a:t>Macro-adjustment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675" y="1111568"/>
            <a:ext cx="8883750" cy="4583071"/>
          </a:xfrm>
        </p:spPr>
        <p:txBody>
          <a:bodyPr/>
          <a:lstStyle/>
          <a:p>
            <a:pPr marL="231775" indent="-231775">
              <a:lnSpc>
                <a:spcPts val="2800"/>
              </a:lnSpc>
            </a:pPr>
            <a:r>
              <a:rPr lang="en-US" sz="2600" dirty="0">
                <a:solidFill>
                  <a:srgbClr val="32302A"/>
                </a:solidFill>
              </a:rPr>
              <a:t>Prior to the Great Depression, most economists thought market adjustments would direct an economy back to full employment rather quickly.</a:t>
            </a:r>
          </a:p>
          <a:p>
            <a:pPr marL="231775" indent="-231775">
              <a:lnSpc>
                <a:spcPts val="2800"/>
              </a:lnSpc>
            </a:pPr>
            <a:r>
              <a:rPr lang="en-US" sz="2600" dirty="0">
                <a:solidFill>
                  <a:srgbClr val="32302A"/>
                </a:solidFill>
              </a:rPr>
              <a:t>The </a:t>
            </a:r>
            <a:r>
              <a:rPr lang="en-US" sz="2600" dirty="0" smtClean="0">
                <a:solidFill>
                  <a:srgbClr val="32302A"/>
                </a:solidFill>
              </a:rPr>
              <a:t>Great Depression’s length &amp; </a:t>
            </a:r>
            <a:r>
              <a:rPr lang="en-US" sz="2600" dirty="0">
                <a:solidFill>
                  <a:srgbClr val="32302A"/>
                </a:solidFill>
              </a:rPr>
              <a:t>severity </a:t>
            </a:r>
            <a:r>
              <a:rPr lang="en-US" sz="2600" dirty="0" smtClean="0">
                <a:solidFill>
                  <a:srgbClr val="32302A"/>
                </a:solidFill>
              </a:rPr>
              <a:t>changed </a:t>
            </a:r>
            <a:r>
              <a:rPr lang="en-US" sz="2600" dirty="0">
                <a:solidFill>
                  <a:srgbClr val="32302A"/>
                </a:solidFill>
              </a:rPr>
              <a:t>these views</a:t>
            </a:r>
            <a:r>
              <a:rPr lang="en-US" sz="2600" dirty="0" smtClean="0">
                <a:solidFill>
                  <a:srgbClr val="32302A"/>
                </a:solidFill>
              </a:rPr>
              <a:t>.</a:t>
            </a:r>
          </a:p>
          <a:p>
            <a:pPr marL="231775" indent="-231775">
              <a:lnSpc>
                <a:spcPts val="2800"/>
              </a:lnSpc>
            </a:pPr>
            <a:r>
              <a:rPr lang="en-US" sz="2600" dirty="0">
                <a:solidFill>
                  <a:srgbClr val="32302A"/>
                </a:solidFill>
              </a:rPr>
              <a:t>The depth and length of the economic decline during the 1930s is difficult to comprehend.</a:t>
            </a:r>
          </a:p>
          <a:p>
            <a:pPr marL="631825" lvl="1" indent="-231775">
              <a:lnSpc>
                <a:spcPts val="2800"/>
              </a:lnSpc>
            </a:pPr>
            <a:r>
              <a:rPr lang="en-US" dirty="0">
                <a:solidFill>
                  <a:srgbClr val="32302A"/>
                </a:solidFill>
              </a:rPr>
              <a:t>Between 1929 and 1933, real GDP fell by more than 30%.</a:t>
            </a:r>
          </a:p>
          <a:p>
            <a:pPr marL="631825" lvl="1" indent="-231775">
              <a:lnSpc>
                <a:spcPts val="2800"/>
              </a:lnSpc>
            </a:pPr>
            <a:r>
              <a:rPr lang="en-US" dirty="0">
                <a:solidFill>
                  <a:srgbClr val="32302A"/>
                </a:solidFill>
              </a:rPr>
              <a:t>In 1933, nearly 25% of the U.S. labor force was unemployed.</a:t>
            </a:r>
          </a:p>
          <a:p>
            <a:pPr marL="631825" lvl="1" indent="-231775">
              <a:lnSpc>
                <a:spcPts val="2800"/>
              </a:lnSpc>
            </a:pPr>
            <a:r>
              <a:rPr lang="en-US" dirty="0">
                <a:solidFill>
                  <a:srgbClr val="32302A"/>
                </a:solidFill>
              </a:rPr>
              <a:t>The depressed conditions continued</a:t>
            </a:r>
            <a:r>
              <a:rPr lang="en-US" dirty="0" smtClean="0">
                <a:solidFill>
                  <a:srgbClr val="32302A"/>
                </a:solidFill>
              </a:rPr>
              <a:t>. </a:t>
            </a:r>
            <a:r>
              <a:rPr lang="en-US" dirty="0">
                <a:solidFill>
                  <a:srgbClr val="32302A"/>
                </a:solidFill>
              </a:rPr>
              <a:t>In 1939, a decade after the plunge began, the rate of unemployment was still 17% and per-capita income was virtually the same as a decade earlier</a:t>
            </a:r>
            <a:r>
              <a:rPr lang="en-US" dirty="0" smtClean="0">
                <a:solidFill>
                  <a:srgbClr val="32302A"/>
                </a:solidFill>
              </a:rPr>
              <a:t>.</a:t>
            </a:r>
            <a:endParaRPr lang="en-US" dirty="0">
              <a:solidFill>
                <a:srgbClr val="32302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3337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5th edition TEMPLATE">
  <a:themeElements>
    <a:clrScheme name="Gwartney PPT 2011">
      <a:dk1>
        <a:sysClr val="windowText" lastClr="000000"/>
      </a:dk1>
      <a:lt1>
        <a:sysClr val="window" lastClr="FFFFFF"/>
      </a:lt1>
      <a:dk2>
        <a:srgbClr val="59564B"/>
      </a:dk2>
      <a:lt2>
        <a:srgbClr val="DFDAC7"/>
      </a:lt2>
      <a:accent1>
        <a:srgbClr val="990000"/>
      </a:accent1>
      <a:accent2>
        <a:srgbClr val="EFAB16"/>
      </a:accent2>
      <a:accent3>
        <a:srgbClr val="78AC35"/>
      </a:accent3>
      <a:accent4>
        <a:srgbClr val="35ACA2"/>
      </a:accent4>
      <a:accent5>
        <a:srgbClr val="4083CF"/>
      </a:accent5>
      <a:accent6>
        <a:srgbClr val="0D335E"/>
      </a:accent6>
      <a:hlink>
        <a:srgbClr val="FFFFFF"/>
      </a:hlink>
      <a:folHlink>
        <a:srgbClr val="FFFF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15th edition TEMPLATE</Template>
  <TotalTime>363</TotalTime>
  <Words>1824</Words>
  <Application>Microsoft Macintosh PowerPoint</Application>
  <PresentationFormat>On-screen Show (4:3)</PresentationFormat>
  <Paragraphs>247</Paragraphs>
  <Slides>41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6" baseType="lpstr">
      <vt:lpstr>Calibri</vt:lpstr>
      <vt:lpstr>ＭＳ Ｐゴシック</vt:lpstr>
      <vt:lpstr>Times New Roman</vt:lpstr>
      <vt:lpstr>Arial</vt:lpstr>
      <vt:lpstr>15th edition TEMPLATE</vt:lpstr>
      <vt:lpstr>Fiscal Policy: The Keynesian View and the Historical Development of Macroeconomics</vt:lpstr>
      <vt:lpstr>The Great Depression and the Macroadjustment Process</vt:lpstr>
      <vt:lpstr>The Great Depression  and Macroeconomics</vt:lpstr>
      <vt:lpstr>The Great Depression  and Macroeconomics</vt:lpstr>
      <vt:lpstr>Keynesian Economics:  A Historical Overview</vt:lpstr>
      <vt:lpstr>Keynesian Economics:  A Historical Overview</vt:lpstr>
      <vt:lpstr>Game Plan for  Analysis of Fiscal Policy</vt:lpstr>
      <vt:lpstr>The Great Depression and the Macro-adjustment Process</vt:lpstr>
      <vt:lpstr>The Great Depression and  the Macro-adjustment Process</vt:lpstr>
      <vt:lpstr>The Great Depression  and Keynesian Economics</vt:lpstr>
      <vt:lpstr>The Keynesian Concept of Equilibrium</vt:lpstr>
      <vt:lpstr>The Keynesian Concept of Equilibrium</vt:lpstr>
      <vt:lpstr>The Multiplier Principle</vt:lpstr>
      <vt:lpstr>The Multiplier Principle</vt:lpstr>
      <vt:lpstr>The Multiplier Principle</vt:lpstr>
      <vt:lpstr>The Multiplier and  Economic Instability</vt:lpstr>
      <vt:lpstr>Adding Realism to the Multiplier</vt:lpstr>
      <vt:lpstr>Keynes and Economic Instability: A Summary</vt:lpstr>
      <vt:lpstr>The Keynesian View of Fiscal Policy</vt:lpstr>
      <vt:lpstr>Budget Deficits and Surpluses</vt:lpstr>
      <vt:lpstr>Budget Deficits and Surpluses</vt:lpstr>
      <vt:lpstr>Fiscal Policy and the Good News of Keynesian Economics</vt:lpstr>
      <vt:lpstr>Fiscal Policy and the Good News  of Keynesian Economics</vt:lpstr>
      <vt:lpstr>Keynesian Policy to Combat Recession</vt:lpstr>
      <vt:lpstr>Expansionary Fiscal Policy</vt:lpstr>
      <vt:lpstr>Keynesian Policy To Combat Inflation</vt:lpstr>
      <vt:lpstr>Restrictive Fiscal Policy</vt:lpstr>
      <vt:lpstr>Keynesian View of Fiscal Policy: A Summary</vt:lpstr>
      <vt:lpstr>Questions for Thought: </vt:lpstr>
      <vt:lpstr>Fiscal Policy Changes and Problems of Timing</vt:lpstr>
      <vt:lpstr>Problems with Proper Timing</vt:lpstr>
      <vt:lpstr>Problems with Proper Timing</vt:lpstr>
      <vt:lpstr>Automatic Stabilizers</vt:lpstr>
      <vt:lpstr>Savings, Spending, Debt, and  the Impact of Fiscal Policy</vt:lpstr>
      <vt:lpstr>Paradoxes of Thrift and Spending</vt:lpstr>
      <vt:lpstr>Paradox of Excessive Consumption</vt:lpstr>
      <vt:lpstr>Household Debt as a Share  of After-Tax Income, 1960-2015</vt:lpstr>
      <vt:lpstr>Household Debt  and the 2008-2009 Recession</vt:lpstr>
      <vt:lpstr>Questions for Thought: </vt:lpstr>
      <vt:lpstr>Questions for Thought: </vt:lpstr>
      <vt:lpstr>PowerPoint Presentation</vt:lpstr>
    </vt:vector>
  </TitlesOfParts>
  <LinksUpToDate>false</LinksUpToDate>
  <SharedDoc>false</SharedDoc>
  <HyperlinkBase/>
  <HyperlinksChanged>false</HyperlinksChanged>
  <AppVersion>15.0029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Fiscal Policy: The Keynesian View and Historical Development of MacroEconomics (15th ed.)</dc:title>
  <dc:subject>Fiscal Policy: The Keynesian View and Historical Development of MacroEconomics (15th ed.)</dc:subject>
  <dc:creator>Dr. Chuck Skipton</dc:creator>
  <cp:lastModifiedBy>Joseph Connors</cp:lastModifiedBy>
  <cp:revision>39</cp:revision>
  <dcterms:created xsi:type="dcterms:W3CDTF">2013-12-17T18:08:03Z</dcterms:created>
  <dcterms:modified xsi:type="dcterms:W3CDTF">2016-12-27T22:07:41Z</dcterms:modified>
</cp:coreProperties>
</file>